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12"/>
  </p:notesMasterIdLst>
  <p:handoutMasterIdLst>
    <p:handoutMasterId r:id="rId13"/>
  </p:handoutMasterIdLst>
  <p:sldIdLst>
    <p:sldId id="369" r:id="rId2"/>
    <p:sldId id="374" r:id="rId3"/>
    <p:sldId id="375" r:id="rId4"/>
    <p:sldId id="370" r:id="rId5"/>
    <p:sldId id="371" r:id="rId6"/>
    <p:sldId id="372" r:id="rId7"/>
    <p:sldId id="376" r:id="rId8"/>
    <p:sldId id="377" r:id="rId9"/>
    <p:sldId id="378" r:id="rId10"/>
    <p:sldId id="380" r:id="rId11"/>
  </p:sldIdLst>
  <p:sldSz cx="12192000" cy="6858000"/>
  <p:notesSz cx="6858000" cy="9144000"/>
  <p:custDataLst>
    <p:tags r:id="rId14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2E34869-D061-4517-BEA4-59AA3ACD84C0}">
          <p14:sldIdLst>
            <p14:sldId id="369"/>
            <p14:sldId id="374"/>
            <p14:sldId id="375"/>
            <p14:sldId id="370"/>
            <p14:sldId id="371"/>
            <p14:sldId id="372"/>
            <p14:sldId id="376"/>
          </p14:sldIdLst>
        </p14:section>
        <p14:section name="Sync Documentation" id="{BFFC16E1-35A3-4539-A1A6-072008BD6D56}">
          <p14:sldIdLst>
            <p14:sldId id="377"/>
            <p14:sldId id="378"/>
            <p14:sldId id="38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nerbeck Anke, CB-1" initials="DAC" lastIdx="16" clrIdx="0">
    <p:extLst>
      <p:ext uri="{19B8F6BF-5375-455C-9EA6-DF929625EA0E}">
        <p15:presenceInfo xmlns:p15="http://schemas.microsoft.com/office/powerpoint/2012/main" userId="S::anke.dannerbeck@bmwgroup.com::fd0449d5-378d-4b92-af7e-1dec4ec42989" providerId="AD"/>
      </p:ext>
    </p:extLst>
  </p:cmAuthor>
  <p:cmAuthor id="2" name="Mazur Karen, AU-1" initials="MKA" lastIdx="21" clrIdx="1">
    <p:extLst>
      <p:ext uri="{19B8F6BF-5375-455C-9EA6-DF929625EA0E}">
        <p15:presenceInfo xmlns:p15="http://schemas.microsoft.com/office/powerpoint/2012/main" userId="Mazur Karen, AU-1" providerId="None"/>
      </p:ext>
    </p:extLst>
  </p:cmAuthor>
  <p:cmAuthor id="3" name="Karen" initials="K" lastIdx="1" clrIdx="2">
    <p:extLst>
      <p:ext uri="{19B8F6BF-5375-455C-9EA6-DF929625EA0E}">
        <p15:presenceInfo xmlns:p15="http://schemas.microsoft.com/office/powerpoint/2012/main" userId="Kar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6F6F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083E6E3-FA7D-4D7B-A595-EF9225AFEA82}">
  <a:tblStyle styleId="{C083E6E3-FA7D-4D7B-A595-EF9225AFEA82}" styleName="Helle Formatvorlage 1 - Akz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/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/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16" autoAdjust="0"/>
    <p:restoredTop sz="96056" autoAdjust="0"/>
  </p:normalViewPr>
  <p:slideViewPr>
    <p:cSldViewPr snapToGrid="0">
      <p:cViewPr varScale="1">
        <p:scale>
          <a:sx n="110" d="100"/>
          <a:sy n="110" d="100"/>
        </p:scale>
        <p:origin x="924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77" d="100"/>
          <a:sy n="77" d="100"/>
        </p:scale>
        <p:origin x="39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BMWGroupTN Condensed" pitchFamily="50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3581A5-E4C6-4927-B3C0-8FAA582B9D53}" type="datetimeFigureOut">
              <a:rPr lang="de-DE" smtClean="0">
                <a:latin typeface="BMWGroupTN Condensed" pitchFamily="50" charset="0"/>
              </a:rPr>
              <a:t>06.06.2024</a:t>
            </a:fld>
            <a:endParaRPr lang="de-DE" dirty="0">
              <a:latin typeface="BMWGroupTN Condensed" pitchFamily="50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>
              <a:latin typeface="BMWGroupTN Condensed" pitchFamily="50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AB3B58-435A-4CAB-BEDA-B203A898BBFC}" type="slidenum">
              <a:rPr lang="de-DE" smtClean="0">
                <a:latin typeface="BMWGroupTN Condensed" pitchFamily="50" charset="0"/>
              </a:rPr>
              <a:t>‹#›</a:t>
            </a:fld>
            <a:endParaRPr lang="de-DE" dirty="0">
              <a:latin typeface="BMWGroupTN Condense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44551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BMWGroupTN Condensed" pitchFamily="50" charset="0"/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latin typeface="BMWGroupTN Condensed" pitchFamily="50" charset="0"/>
              </a:defRPr>
            </a:lvl1pPr>
          </a:lstStyle>
          <a:p>
            <a:fld id="{C9ACC0F7-209C-4EE4-A1D5-BFF0CBCA9BC3}" type="datetimeFigureOut">
              <a:rPr lang="de-DE" smtClean="0"/>
              <a:pPr/>
              <a:t>06.06.2024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BMWGroupTN Condensed" pitchFamily="50" charset="0"/>
              </a:defRPr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latin typeface="BMWGroupTN Condensed" pitchFamily="50" charset="0"/>
              </a:defRPr>
            </a:lvl1pPr>
          </a:lstStyle>
          <a:p>
            <a:fld id="{845B7A2B-9D63-4AB1-9A7A-EE5F3179648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32265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BMWGroupTN Condensed" pitchFamily="50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BMWGroupTN Condensed" pitchFamily="50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BMWGroupTN Condensed" pitchFamily="50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BMWGroupTN Condensed" pitchFamily="50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BMWGroupTN Condensed" pitchFamily="50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5B7A2B-9D63-4AB1-9A7A-EE5F31796489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10921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oleObject" Target="../embeddings/oleObject2.bin"/><Relationship Id="rId7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Relationship Id="rId4" Type="http://schemas.openxmlformats.org/officeDocument/2006/relationships/image" Target="../media/image1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Relationship Id="rId4" Type="http://schemas.openxmlformats.org/officeDocument/2006/relationships/image" Target="../media/image1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Relationship Id="rId4" Type="http://schemas.openxmlformats.org/officeDocument/2006/relationships/image" Target="../media/image1.em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Relationship Id="rId4" Type="http://schemas.openxmlformats.org/officeDocument/2006/relationships/image" Target="../media/image1.emf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Relationship Id="rId4" Type="http://schemas.openxmlformats.org/officeDocument/2006/relationships/image" Target="../media/image1.emf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Relationship Id="rId4" Type="http://schemas.openxmlformats.org/officeDocument/2006/relationships/image" Target="../media/image1.emf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Relationship Id="rId4" Type="http://schemas.openxmlformats.org/officeDocument/2006/relationships/image" Target="../media/image1.emf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Relationship Id="rId4" Type="http://schemas.openxmlformats.org/officeDocument/2006/relationships/image" Target="../media/image1.emf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Relationship Id="rId4" Type="http://schemas.openxmlformats.org/officeDocument/2006/relationships/image" Target="../media/image1.emf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Relationship Id="rId4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4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4" Type="http://schemas.openxmlformats.org/officeDocument/2006/relationships/image" Target="../media/image1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Relationship Id="rId4" Type="http://schemas.openxmlformats.org/officeDocument/2006/relationships/image" Target="../media/image1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Relationship Id="rId4" Type="http://schemas.openxmlformats.org/officeDocument/2006/relationships/image" Target="../media/image1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Relationship Id="rId4" Type="http://schemas.openxmlformats.org/officeDocument/2006/relationships/image" Target="../media/image1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Relationship Id="rId4" Type="http://schemas.openxmlformats.org/officeDocument/2006/relationships/image" Target="../media/image1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Relationship Id="rId4" Type="http://schemas.openxmlformats.org/officeDocument/2006/relationships/image" Target="../media/image1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| Full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>
            <a:extLst>
              <a:ext uri="{FF2B5EF4-FFF2-40B4-BE49-F238E27FC236}">
                <a16:creationId xmlns:a16="http://schemas.microsoft.com/office/drawing/2014/main" id="{E701C665-C272-490E-8A21-0107CBA54ED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229163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Bildplatzhalter 8">
            <a:extLst>
              <a:ext uri="{FF2B5EF4-FFF2-40B4-BE49-F238E27FC236}">
                <a16:creationId xmlns:a16="http://schemas.microsoft.com/office/drawing/2014/main" id="{4E0EF039-EC0F-446F-B82A-2FB6C817C8AF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0" y="0"/>
            <a:ext cx="12192000" cy="6572262"/>
          </a:xfrm>
          <a:gradFill>
            <a:gsLst>
              <a:gs pos="100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</a:gradFill>
        </p:spPr>
        <p:txBody>
          <a:bodyPr/>
          <a:lstStyle>
            <a:lvl1pPr marL="0" indent="0" rtl="0">
              <a:lnSpc>
                <a:spcPct val="100000"/>
              </a:lnSpc>
              <a:spcAft>
                <a:spcPts val="600"/>
              </a:spcAft>
              <a:buNone/>
              <a:defRPr/>
            </a:lvl1pPr>
          </a:lstStyle>
          <a:p>
            <a:r>
              <a:rPr lang="de-DE" noProof="0" dirty="0"/>
              <a:t> </a:t>
            </a:r>
          </a:p>
        </p:txBody>
      </p:sp>
      <p:sp>
        <p:nvSpPr>
          <p:cNvPr id="14" name="Textplatzhalter 14">
            <a:extLst>
              <a:ext uri="{FF2B5EF4-FFF2-40B4-BE49-F238E27FC236}">
                <a16:creationId xmlns:a16="http://schemas.microsoft.com/office/drawing/2014/main" id="{88DEDB73-663D-4E69-BA2A-A35D3F0824E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537701" y="5887328"/>
            <a:ext cx="2654300" cy="419100"/>
          </a:xfrm>
          <a:custGeom>
            <a:avLst/>
            <a:gdLst>
              <a:gd name="connsiteX0" fmla="*/ 262299 w 1762125"/>
              <a:gd name="connsiteY0" fmla="*/ 0 h 363401"/>
              <a:gd name="connsiteX1" fmla="*/ 1762125 w 1762125"/>
              <a:gd name="connsiteY1" fmla="*/ 0 h 363401"/>
              <a:gd name="connsiteX2" fmla="*/ 1762125 w 1762125"/>
              <a:gd name="connsiteY2" fmla="*/ 363401 h 363401"/>
              <a:gd name="connsiteX3" fmla="*/ 0 w 1762125"/>
              <a:gd name="connsiteY3" fmla="*/ 363401 h 363401"/>
              <a:gd name="connsiteX0" fmla="*/ 203807 w 1762125"/>
              <a:gd name="connsiteY0" fmla="*/ 0 h 363401"/>
              <a:gd name="connsiteX1" fmla="*/ 1762125 w 1762125"/>
              <a:gd name="connsiteY1" fmla="*/ 0 h 363401"/>
              <a:gd name="connsiteX2" fmla="*/ 1762125 w 1762125"/>
              <a:gd name="connsiteY2" fmla="*/ 363401 h 363401"/>
              <a:gd name="connsiteX3" fmla="*/ 0 w 1762125"/>
              <a:gd name="connsiteY3" fmla="*/ 363401 h 363401"/>
              <a:gd name="connsiteX4" fmla="*/ 203807 w 1762125"/>
              <a:gd name="connsiteY4" fmla="*/ 0 h 363401"/>
              <a:gd name="connsiteX0" fmla="*/ 203807 w 1762125"/>
              <a:gd name="connsiteY0" fmla="*/ 0 h 363401"/>
              <a:gd name="connsiteX1" fmla="*/ 1762125 w 1762125"/>
              <a:gd name="connsiteY1" fmla="*/ 0 h 363401"/>
              <a:gd name="connsiteX2" fmla="*/ 1762125 w 1762125"/>
              <a:gd name="connsiteY2" fmla="*/ 363401 h 363401"/>
              <a:gd name="connsiteX3" fmla="*/ 0 w 1762125"/>
              <a:gd name="connsiteY3" fmla="*/ 363401 h 363401"/>
              <a:gd name="connsiteX4" fmla="*/ 203807 w 1762125"/>
              <a:gd name="connsiteY4" fmla="*/ 0 h 363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2125" h="363401">
                <a:moveTo>
                  <a:pt x="203807" y="0"/>
                </a:moveTo>
                <a:lnTo>
                  <a:pt x="1762125" y="0"/>
                </a:lnTo>
                <a:lnTo>
                  <a:pt x="1762125" y="363401"/>
                </a:lnTo>
                <a:lnTo>
                  <a:pt x="0" y="363401"/>
                </a:lnTo>
                <a:lnTo>
                  <a:pt x="203807" y="0"/>
                </a:lnTo>
                <a:close/>
              </a:path>
            </a:pathLst>
          </a:custGeom>
          <a:solidFill>
            <a:schemeClr val="tx2"/>
          </a:solidFill>
          <a:ln w="19050">
            <a:noFill/>
            <a:miter lim="800000"/>
          </a:ln>
          <a:effectLst>
            <a:outerShdw dist="25400" dir="14400000" algn="b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432054" tIns="72000" rIns="504000" bIns="72000" rtlCol="0" anchor="ctr" anchorCtr="0">
            <a:noAutofit/>
          </a:bodyPr>
          <a:lstStyle>
            <a:lvl1pPr marL="0" indent="0">
              <a:spcAft>
                <a:spcPts val="0"/>
              </a:spcAft>
              <a:buFontTx/>
              <a:buNone/>
              <a:defRPr lang="de-DE" sz="18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de-DE" dirty="0" err="1"/>
              <a:t>Dept</a:t>
            </a:r>
            <a:r>
              <a:rPr lang="de-DE" dirty="0"/>
              <a:t>.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0" y="3837978"/>
            <a:ext cx="12192000" cy="1376513"/>
          </a:xfrm>
          <a:noFill/>
        </p:spPr>
        <p:txBody>
          <a:bodyPr vert="horz" wrap="square" lIns="572400" tIns="72000" rIns="572400" bIns="72000" anchor="b">
            <a:spAutoFit/>
          </a:bodyPr>
          <a:lstStyle>
            <a:lvl1pPr algn="l" rtl="0">
              <a:lnSpc>
                <a:spcPct val="100000"/>
              </a:lnSpc>
              <a:spcAft>
                <a:spcPts val="0"/>
              </a:spcAft>
              <a:defRPr sz="400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presentation title, two lines maximum.</a:t>
            </a:r>
            <a:br>
              <a:rPr lang="en-US" noProof="0" dirty="0"/>
            </a:br>
            <a:r>
              <a:rPr lang="en-US" noProof="0" dirty="0"/>
              <a:t>text can be moved vertically.</a:t>
            </a:r>
            <a:endParaRPr lang="de-DE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0" y="5311365"/>
            <a:ext cx="12192000" cy="453183"/>
          </a:xfrm>
          <a:prstGeom prst="rect">
            <a:avLst/>
          </a:prstGeom>
          <a:noFill/>
        </p:spPr>
        <p:txBody>
          <a:bodyPr wrap="square" lIns="572400" tIns="72000" rIns="572400" bIns="72000">
            <a:spAutoFit/>
          </a:bodyPr>
          <a:lstStyle>
            <a:lvl1pPr marL="0" indent="0" algn="l" rtl="0">
              <a:lnSpc>
                <a:spcPct val="100000"/>
              </a:lnSpc>
              <a:spcAft>
                <a:spcPts val="0"/>
              </a:spcAft>
              <a:buNone/>
              <a:defRPr sz="2000" b="0" cap="all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noProof="0" dirty="0" err="1"/>
              <a:t>SubTitle</a:t>
            </a:r>
            <a:r>
              <a:rPr lang="de-DE" noProof="0" dirty="0"/>
              <a:t>,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</a:t>
            </a:r>
            <a:r>
              <a:rPr lang="en-US" noProof="0" dirty="0"/>
              <a:t>maximum</a:t>
            </a:r>
            <a:r>
              <a:rPr lang="de-DE" noProof="0" dirty="0"/>
              <a:t>.</a:t>
            </a:r>
          </a:p>
        </p:txBody>
      </p:sp>
      <p:sp>
        <p:nvSpPr>
          <p:cNvPr id="17" name="SmartArt-Platzhalter 6">
            <a:extLst>
              <a:ext uri="{FF2B5EF4-FFF2-40B4-BE49-F238E27FC236}">
                <a16:creationId xmlns:a16="http://schemas.microsoft.com/office/drawing/2014/main" id="{BEF5298C-10DE-4459-A25C-6BF3ABC562A5}"/>
              </a:ext>
            </a:extLst>
          </p:cNvPr>
          <p:cNvSpPr>
            <a:spLocks noGrp="1" noChangeAspect="1"/>
          </p:cNvSpPr>
          <p:nvPr>
            <p:ph type="dgm" sz="quarter" idx="24" hasCustomPrompt="1"/>
          </p:nvPr>
        </p:nvSpPr>
        <p:spPr>
          <a:xfrm>
            <a:off x="572400" y="572399"/>
            <a:ext cx="1099906" cy="572400"/>
          </a:xfr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40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.</a:t>
            </a:r>
          </a:p>
        </p:txBody>
      </p:sp>
      <p:sp>
        <p:nvSpPr>
          <p:cNvPr id="18" name="SmartArt-Platzhalter 4">
            <a:extLst>
              <a:ext uri="{FF2B5EF4-FFF2-40B4-BE49-F238E27FC236}">
                <a16:creationId xmlns:a16="http://schemas.microsoft.com/office/drawing/2014/main" id="{FCCF42BF-D9E0-4820-BABA-DAF1A43D227B}"/>
              </a:ext>
            </a:extLst>
          </p:cNvPr>
          <p:cNvSpPr>
            <a:spLocks noGrp="1" noChangeAspect="1"/>
          </p:cNvSpPr>
          <p:nvPr>
            <p:ph type="dgm" sz="quarter" idx="23" hasCustomPrompt="1"/>
          </p:nvPr>
        </p:nvSpPr>
        <p:spPr>
          <a:xfrm>
            <a:off x="9947294" y="572400"/>
            <a:ext cx="1672306" cy="572400"/>
          </a:xfr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40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.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C8B21A6-8453-43A9-BD65-C40990DB6E0F}"/>
              </a:ext>
            </a:extLst>
          </p:cNvPr>
          <p:cNvSpPr/>
          <p:nvPr userDrawn="1"/>
        </p:nvSpPr>
        <p:spPr bwMode="white">
          <a:xfrm>
            <a:off x="11001080" y="6608189"/>
            <a:ext cx="1190920" cy="249811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1560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59" userDrawn="1">
          <p15:clr>
            <a:srgbClr val="FBAE40"/>
          </p15:clr>
        </p15:guide>
        <p15:guide id="2" pos="732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F7C54160-9C46-4866-882D-50B5C096B17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6661270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Inhaltsplatzhalter 3">
            <a:extLst>
              <a:ext uri="{FF2B5EF4-FFF2-40B4-BE49-F238E27FC236}">
                <a16:creationId xmlns:a16="http://schemas.microsoft.com/office/drawing/2014/main" id="{3988BB4E-F1CA-4BC0-993D-C218662BA852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8116069" y="1413933"/>
            <a:ext cx="359756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8" name="Inhaltsplatzhalter 2">
            <a:extLst>
              <a:ext uri="{FF2B5EF4-FFF2-40B4-BE49-F238E27FC236}">
                <a16:creationId xmlns:a16="http://schemas.microsoft.com/office/drawing/2014/main" id="{0D7FB171-0CB4-4740-8625-DD15BF1FF8DA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302508" y="1413933"/>
            <a:ext cx="359756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6" name="Inhaltsplatzhalter 1">
            <a:extLst>
              <a:ext uri="{FF2B5EF4-FFF2-40B4-BE49-F238E27FC236}">
                <a16:creationId xmlns:a16="http://schemas.microsoft.com/office/drawing/2014/main" id="{51462A60-9CA1-461B-A29A-E91D63B6095E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88947" y="1413933"/>
            <a:ext cx="359756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3660506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77" userDrawn="1">
          <p15:clr>
            <a:srgbClr val="FBAE40"/>
          </p15:clr>
        </p15:guide>
        <p15:guide id="4" pos="4978" userDrawn="1">
          <p15:clr>
            <a:srgbClr val="FBAE40"/>
          </p15:clr>
        </p15:guide>
        <p15:guide id="5" pos="2710" userDrawn="1">
          <p15:clr>
            <a:srgbClr val="FBAE40"/>
          </p15:clr>
        </p15:guide>
        <p15:guide id="6" pos="5111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2562CC6E-EDA2-4F9E-A09B-A2E54AB188C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7910173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Inhaltsplatzhalter 4">
            <a:extLst>
              <a:ext uri="{FF2B5EF4-FFF2-40B4-BE49-F238E27FC236}">
                <a16:creationId xmlns:a16="http://schemas.microsoft.com/office/drawing/2014/main" id="{8BA2F5EE-5EBD-4514-8AF6-B05EC345392F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9069460" y="1413933"/>
            <a:ext cx="264417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32" name="Inhaltsplatzhalter 3">
            <a:extLst>
              <a:ext uri="{FF2B5EF4-FFF2-40B4-BE49-F238E27FC236}">
                <a16:creationId xmlns:a16="http://schemas.microsoft.com/office/drawing/2014/main" id="{60EC06ED-6F07-4680-9AE2-23D7698B36DA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6209289" y="1413933"/>
            <a:ext cx="264417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30" name="Inhaltsplatzhalter 2">
            <a:extLst>
              <a:ext uri="{FF2B5EF4-FFF2-40B4-BE49-F238E27FC236}">
                <a16:creationId xmlns:a16="http://schemas.microsoft.com/office/drawing/2014/main" id="{027E4EC2-9005-40D4-918C-FD11293AE431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3349118" y="1413933"/>
            <a:ext cx="264417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8" name="Inhaltsplatzhalter 1">
            <a:extLst>
              <a:ext uri="{FF2B5EF4-FFF2-40B4-BE49-F238E27FC236}">
                <a16:creationId xmlns:a16="http://schemas.microsoft.com/office/drawing/2014/main" id="{CD857AE5-6C50-432B-94B7-EC5D4821331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88947" y="1413933"/>
            <a:ext cx="264417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6340684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6" pos="5705" userDrawn="1">
          <p15:clr>
            <a:srgbClr val="FBAE40"/>
          </p15:clr>
        </p15:guide>
        <p15:guide id="7" pos="1977" userDrawn="1">
          <p15:clr>
            <a:srgbClr val="FBAE40"/>
          </p15:clr>
        </p15:guide>
        <p15:guide id="8" pos="2104" userDrawn="1">
          <p15:clr>
            <a:srgbClr val="FBAE40"/>
          </p15:clr>
        </p15:guide>
        <p15:guide id="9" pos="3777" userDrawn="1">
          <p15:clr>
            <a:srgbClr val="FBAE40"/>
          </p15:clr>
        </p15:guide>
        <p15:guide id="10" pos="3905" userDrawn="1">
          <p15:clr>
            <a:srgbClr val="FBAE40"/>
          </p15:clr>
        </p15:guide>
        <p15:guide id="11" pos="5576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2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78D39B1E-A015-4084-940D-8BBABCAACD8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2821339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Inhaltsplatzhalter 4"/>
          <p:cNvSpPr>
            <a:spLocks noGrp="1"/>
          </p:cNvSpPr>
          <p:nvPr>
            <p:ph sz="quarter" idx="13" hasCustomPrompt="1"/>
          </p:nvPr>
        </p:nvSpPr>
        <p:spPr>
          <a:xfrm>
            <a:off x="6317289" y="3968784"/>
            <a:ext cx="5396342" cy="2339940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8" name="Inhaltsplatzhalter 3"/>
          <p:cNvSpPr>
            <a:spLocks noGrp="1"/>
          </p:cNvSpPr>
          <p:nvPr>
            <p:ph sz="quarter" idx="12" hasCustomPrompt="1"/>
          </p:nvPr>
        </p:nvSpPr>
        <p:spPr>
          <a:xfrm>
            <a:off x="488947" y="3968784"/>
            <a:ext cx="5396342" cy="2339940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</p:txBody>
      </p:sp>
      <p:sp>
        <p:nvSpPr>
          <p:cNvPr id="6" name="Inhaltsplatzhalter 2"/>
          <p:cNvSpPr>
            <a:spLocks noGrp="1"/>
          </p:cNvSpPr>
          <p:nvPr>
            <p:ph sz="quarter" idx="11" hasCustomPrompt="1"/>
          </p:nvPr>
        </p:nvSpPr>
        <p:spPr>
          <a:xfrm>
            <a:off x="6317289" y="1413932"/>
            <a:ext cx="5396342" cy="233885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4" name="Inhaltsplatzhalter 1"/>
          <p:cNvSpPr>
            <a:spLocks noGrp="1"/>
          </p:cNvSpPr>
          <p:nvPr>
            <p:ph sz="quarter" idx="10" hasCustomPrompt="1"/>
          </p:nvPr>
        </p:nvSpPr>
        <p:spPr>
          <a:xfrm>
            <a:off x="488947" y="1413932"/>
            <a:ext cx="5396342" cy="233885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13978954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3" pos="3711" userDrawn="1">
          <p15:clr>
            <a:srgbClr val="FBAE40"/>
          </p15:clr>
        </p15:guide>
        <p15:guide id="14" pos="3977" userDrawn="1">
          <p15:clr>
            <a:srgbClr val="FBAE40"/>
          </p15:clr>
        </p15:guide>
        <p15:guide id="15" orient="horz" pos="2365" userDrawn="1">
          <p15:clr>
            <a:srgbClr val="FBAE40"/>
          </p15:clr>
        </p15:guide>
        <p15:guide id="16" orient="horz" pos="250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54C7F330-3D64-4FB0-93F8-C1BA49AFA82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9253576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tabLst>
                <a:tab pos="4927600" algn="l"/>
              </a:tabLs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1DF2DED3-0602-4827-AE5B-D7DA542659F4}"/>
              </a:ext>
            </a:extLst>
          </p:cNvPr>
          <p:cNvSpPr>
            <a:spLocks/>
          </p:cNvSpPr>
          <p:nvPr userDrawn="1"/>
        </p:nvSpPr>
        <p:spPr>
          <a:xfrm>
            <a:off x="0" y="1244598"/>
            <a:ext cx="12192000" cy="5326065"/>
          </a:xfrm>
          <a:prstGeom prst="rect">
            <a:avLst/>
          </a:prstGeom>
          <a:gradFill>
            <a:gsLst>
              <a:gs pos="1000">
                <a:schemeClr val="accent4"/>
              </a:gs>
              <a:gs pos="100000">
                <a:schemeClr val="accent6"/>
              </a:gs>
            </a:gsLst>
            <a:lin ang="5400000" scaled="0"/>
          </a:gradFill>
        </p:spPr>
        <p:txBody>
          <a:bodyPr vert="horz" lIns="0" tIns="0" rIns="0" bIns="720000" rtlCol="0" anchor="ctr" anchorCtr="0">
            <a:noAutofit/>
          </a:bodyPr>
          <a:lstStyle/>
          <a:p>
            <a:pPr lv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None/>
            </a:pP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7884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F2FD9A65-9362-4228-B368-164FA84D170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5652509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Inhaltsplatzhalter 1"/>
          <p:cNvSpPr>
            <a:spLocks noGrp="1"/>
          </p:cNvSpPr>
          <p:nvPr>
            <p:ph sz="quarter" idx="10" hasCustomPrompt="1"/>
          </p:nvPr>
        </p:nvSpPr>
        <p:spPr>
          <a:xfrm>
            <a:off x="6316130" y="1413933"/>
            <a:ext cx="539750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4" name="Bildplatzhalter 1">
            <a:extLst>
              <a:ext uri="{FF2B5EF4-FFF2-40B4-BE49-F238E27FC236}">
                <a16:creationId xmlns:a16="http://schemas.microsoft.com/office/drawing/2014/main" id="{5730C142-F37E-4F0E-997D-1B4882F0DF6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1413933"/>
            <a:ext cx="5886447" cy="4894792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36274417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1" pos="3713" userDrawn="1">
          <p15:clr>
            <a:srgbClr val="FBAE40"/>
          </p15:clr>
        </p15:guide>
        <p15:guide id="12" pos="3969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4E3B85CB-7648-45C2-8AA4-9F501EFD045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6475262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Inhaltsplatzhalter 1"/>
          <p:cNvSpPr>
            <a:spLocks noGrp="1"/>
          </p:cNvSpPr>
          <p:nvPr>
            <p:ph sz="quarter" idx="10" hasCustomPrompt="1"/>
          </p:nvPr>
        </p:nvSpPr>
        <p:spPr>
          <a:xfrm>
            <a:off x="488947" y="1413933"/>
            <a:ext cx="539750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  <p:sp>
        <p:nvSpPr>
          <p:cNvPr id="5" name="Bildplatzhalter 3">
            <a:extLst>
              <a:ext uri="{FF2B5EF4-FFF2-40B4-BE49-F238E27FC236}">
                <a16:creationId xmlns:a16="http://schemas.microsoft.com/office/drawing/2014/main" id="{5FB2A3B7-A796-4B19-828B-216A63DF688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305553" y="1413933"/>
            <a:ext cx="5886447" cy="4894792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039621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9" pos="3713">
          <p15:clr>
            <a:srgbClr val="FBAE40"/>
          </p15:clr>
        </p15:guide>
        <p15:guide id="10" pos="3969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Picture |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8ECEF4E8-D1ED-4741-8EA5-2F059DE1A83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5416194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Bildplatzhalter 2">
            <a:extLst>
              <a:ext uri="{FF2B5EF4-FFF2-40B4-BE49-F238E27FC236}">
                <a16:creationId xmlns:a16="http://schemas.microsoft.com/office/drawing/2014/main" id="{21DD1C87-BB96-419F-854D-07AA4BC5BBB7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317289" y="1413933"/>
            <a:ext cx="5396342" cy="2338866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7" name="Bildplatzhalter 1">
            <a:extLst>
              <a:ext uri="{FF2B5EF4-FFF2-40B4-BE49-F238E27FC236}">
                <a16:creationId xmlns:a16="http://schemas.microsoft.com/office/drawing/2014/main" id="{002A9939-48F2-4545-B99B-4FBDD4F4661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88947" y="1413933"/>
            <a:ext cx="5396342" cy="2338866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  <p:sp>
        <p:nvSpPr>
          <p:cNvPr id="12" name="Inhaltsplatzhalter 1">
            <a:extLst>
              <a:ext uri="{FF2B5EF4-FFF2-40B4-BE49-F238E27FC236}">
                <a16:creationId xmlns:a16="http://schemas.microsoft.com/office/drawing/2014/main" id="{21A07BCC-CBB3-45C5-871C-CEC015A95C5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88947" y="3968797"/>
            <a:ext cx="5397501" cy="2339927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13" name="Inhaltsplatzhalter 1">
            <a:extLst>
              <a:ext uri="{FF2B5EF4-FFF2-40B4-BE49-F238E27FC236}">
                <a16:creationId xmlns:a16="http://schemas.microsoft.com/office/drawing/2014/main" id="{4842ABB0-6221-4430-AD7F-233AE6B84AB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316130" y="3968798"/>
            <a:ext cx="5397501" cy="2339927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8257827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3" pos="3977" userDrawn="1">
          <p15:clr>
            <a:srgbClr val="FBAE40"/>
          </p15:clr>
        </p15:guide>
        <p15:guide id="14" pos="3713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Picture |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58C59CFA-1435-478E-96A7-9D9FDB54C8F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581189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Bildplatzhalter 3">
            <a:extLst>
              <a:ext uri="{FF2B5EF4-FFF2-40B4-BE49-F238E27FC236}">
                <a16:creationId xmlns:a16="http://schemas.microsoft.com/office/drawing/2014/main" id="{C1CC7D62-9893-4BEA-8A91-B49BF94C3615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116069" y="1413933"/>
            <a:ext cx="3597561" cy="2246089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11" name="Bildplatzhalter 2">
            <a:extLst>
              <a:ext uri="{FF2B5EF4-FFF2-40B4-BE49-F238E27FC236}">
                <a16:creationId xmlns:a16="http://schemas.microsoft.com/office/drawing/2014/main" id="{D8F13227-C5D1-4782-B063-BEEC402A95A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302508" y="1413933"/>
            <a:ext cx="3597561" cy="2246089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9" name="Bildplatzhalter 1">
            <a:extLst>
              <a:ext uri="{FF2B5EF4-FFF2-40B4-BE49-F238E27FC236}">
                <a16:creationId xmlns:a16="http://schemas.microsoft.com/office/drawing/2014/main" id="{8E88005D-BECE-427C-8BF8-4FB5D6607AFF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88947" y="1413933"/>
            <a:ext cx="3597561" cy="2246089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  <p:sp>
        <p:nvSpPr>
          <p:cNvPr id="15" name="Inhaltsplatzhalter 1">
            <a:extLst>
              <a:ext uri="{FF2B5EF4-FFF2-40B4-BE49-F238E27FC236}">
                <a16:creationId xmlns:a16="http://schemas.microsoft.com/office/drawing/2014/main" id="{F618BC1E-BA4B-4C2D-9055-151550F2576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88947" y="3876023"/>
            <a:ext cx="3597561" cy="243270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17" name="Inhaltsplatzhalter 1">
            <a:extLst>
              <a:ext uri="{FF2B5EF4-FFF2-40B4-BE49-F238E27FC236}">
                <a16:creationId xmlns:a16="http://schemas.microsoft.com/office/drawing/2014/main" id="{39749FF8-9C62-429D-B248-147D3882DD4E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302508" y="3876023"/>
            <a:ext cx="3597561" cy="243270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18" name="Inhaltsplatzhalter 1">
            <a:extLst>
              <a:ext uri="{FF2B5EF4-FFF2-40B4-BE49-F238E27FC236}">
                <a16:creationId xmlns:a16="http://schemas.microsoft.com/office/drawing/2014/main" id="{0B2A38E1-027A-4A9E-9C3E-5F354A4A6ADC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8116069" y="3876023"/>
            <a:ext cx="3597561" cy="243270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2146487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3" pos="2577" userDrawn="1">
          <p15:clr>
            <a:srgbClr val="FBAE40"/>
          </p15:clr>
        </p15:guide>
        <p15:guide id="14" pos="2710" userDrawn="1">
          <p15:clr>
            <a:srgbClr val="FBAE40"/>
          </p15:clr>
        </p15:guide>
        <p15:guide id="15" pos="4978" userDrawn="1">
          <p15:clr>
            <a:srgbClr val="FBAE40"/>
          </p15:clr>
        </p15:guide>
        <p15:guide id="16" pos="511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Picture |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B11DD4F3-1611-4813-B014-B6F6B1F774E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6240471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Bildplatzhalter 4">
            <a:extLst>
              <a:ext uri="{FF2B5EF4-FFF2-40B4-BE49-F238E27FC236}">
                <a16:creationId xmlns:a16="http://schemas.microsoft.com/office/drawing/2014/main" id="{EA143C20-52BF-4891-994E-588F799371B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9069460" y="1413934"/>
            <a:ext cx="2644171" cy="2246091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15" name="Bildplatzhalter 3">
            <a:extLst>
              <a:ext uri="{FF2B5EF4-FFF2-40B4-BE49-F238E27FC236}">
                <a16:creationId xmlns:a16="http://schemas.microsoft.com/office/drawing/2014/main" id="{9B1A1B6B-6B2F-4D5A-91A8-C5161E45AB0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209289" y="1413934"/>
            <a:ext cx="2644171" cy="2246091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13" name="Bildplatzhalter 2">
            <a:extLst>
              <a:ext uri="{FF2B5EF4-FFF2-40B4-BE49-F238E27FC236}">
                <a16:creationId xmlns:a16="http://schemas.microsoft.com/office/drawing/2014/main" id="{073F01E6-A077-4F39-A94E-9EFE54D2E4E8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3349118" y="1413934"/>
            <a:ext cx="2644171" cy="2246091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11" name="Bildplatzhalter 1">
            <a:extLst>
              <a:ext uri="{FF2B5EF4-FFF2-40B4-BE49-F238E27FC236}">
                <a16:creationId xmlns:a16="http://schemas.microsoft.com/office/drawing/2014/main" id="{320CFD8C-6A4A-4FAB-822D-054B82DCFD42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88947" y="1413934"/>
            <a:ext cx="2644171" cy="2246091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  <p:sp>
        <p:nvSpPr>
          <p:cNvPr id="19" name="Inhaltsplatzhalter 1">
            <a:extLst>
              <a:ext uri="{FF2B5EF4-FFF2-40B4-BE49-F238E27FC236}">
                <a16:creationId xmlns:a16="http://schemas.microsoft.com/office/drawing/2014/main" id="{6CE7BB11-9C21-456E-83D7-62B9D458E21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88947" y="3876025"/>
            <a:ext cx="2644171" cy="2432700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0" name="Inhaltsplatzhalter 1">
            <a:extLst>
              <a:ext uri="{FF2B5EF4-FFF2-40B4-BE49-F238E27FC236}">
                <a16:creationId xmlns:a16="http://schemas.microsoft.com/office/drawing/2014/main" id="{27E42A5D-C99D-4B3C-99B7-053CF69A119E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349118" y="3876025"/>
            <a:ext cx="2644171" cy="2432700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1" name="Inhaltsplatzhalter 1">
            <a:extLst>
              <a:ext uri="{FF2B5EF4-FFF2-40B4-BE49-F238E27FC236}">
                <a16:creationId xmlns:a16="http://schemas.microsoft.com/office/drawing/2014/main" id="{7DCDE22D-7C60-4E83-A6E8-C458BFB9DFCA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209289" y="3876025"/>
            <a:ext cx="2644171" cy="2432700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2" name="Inhaltsplatzhalter 1">
            <a:extLst>
              <a:ext uri="{FF2B5EF4-FFF2-40B4-BE49-F238E27FC236}">
                <a16:creationId xmlns:a16="http://schemas.microsoft.com/office/drawing/2014/main" id="{BC839F12-6E68-4D1C-B187-9307DD85F16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069460" y="3876025"/>
            <a:ext cx="2644171" cy="2432700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2960473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5" pos="1977" userDrawn="1">
          <p15:clr>
            <a:srgbClr val="FBAE40"/>
          </p15:clr>
        </p15:guide>
        <p15:guide id="16" pos="2104" userDrawn="1">
          <p15:clr>
            <a:srgbClr val="FBAE40"/>
          </p15:clr>
        </p15:guide>
        <p15:guide id="17" pos="3911" userDrawn="1">
          <p15:clr>
            <a:srgbClr val="FBAE40"/>
          </p15:clr>
        </p15:guide>
        <p15:guide id="18" pos="3777" userDrawn="1">
          <p15:clr>
            <a:srgbClr val="FBAE40"/>
          </p15:clr>
        </p15:guide>
        <p15:guide id="19" pos="5711" userDrawn="1">
          <p15:clr>
            <a:srgbClr val="FBAE40"/>
          </p15:clr>
        </p15:guide>
        <p15:guide id="20" pos="5576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ey 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85183DF9-0121-47E6-9B72-30EF7AB86CD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957706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Bildplatzhalter 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570482"/>
          </a:xfrm>
          <a:gradFill>
            <a:gsLst>
              <a:gs pos="100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</a:gradFill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lang="de-DE" noProof="0"/>
            </a:lvl1pPr>
          </a:lstStyle>
          <a:p>
            <a:pPr marL="0" lvl="0" indent="0">
              <a:buNone/>
            </a:pPr>
            <a:r>
              <a:rPr lang="de-DE" noProof="0"/>
              <a:t>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0" y="1412875"/>
            <a:ext cx="12202578" cy="1449216"/>
          </a:xfrm>
          <a:noFill/>
        </p:spPr>
        <p:txBody>
          <a:bodyPr vert="horz" lIns="572400" tIns="108000" rIns="572400" bIns="108000"/>
          <a:lstStyle>
            <a:lvl1pPr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4000">
                <a:solidFill>
                  <a:schemeClr val="bg1"/>
                </a:solidFill>
              </a:defRPr>
            </a:lvl1pPr>
          </a:lstStyle>
          <a:p>
            <a:r>
              <a:rPr lang="de-DE" noProof="0" dirty="0"/>
              <a:t>Key Note </a:t>
            </a:r>
            <a:r>
              <a:rPr lang="de-DE" noProof="0" dirty="0" err="1"/>
              <a:t>slide</a:t>
            </a:r>
            <a:r>
              <a:rPr lang="de-DE" noProof="0" dirty="0"/>
              <a:t> </a:t>
            </a:r>
            <a:r>
              <a:rPr lang="de-DE" noProof="0" dirty="0" err="1"/>
              <a:t>with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without</a:t>
            </a:r>
            <a:r>
              <a:rPr lang="de-DE" noProof="0" dirty="0"/>
              <a:t> Picture. </a:t>
            </a:r>
            <a:br>
              <a:rPr lang="de-DE" noProof="0" dirty="0"/>
            </a:br>
            <a:r>
              <a:rPr lang="de-DE" noProof="0" dirty="0"/>
              <a:t>(Short!) Text </a:t>
            </a:r>
            <a:r>
              <a:rPr lang="de-DE" noProof="0" dirty="0" err="1"/>
              <a:t>can</a:t>
            </a:r>
            <a:r>
              <a:rPr lang="de-DE" noProof="0" dirty="0"/>
              <a:t> </a:t>
            </a:r>
            <a:r>
              <a:rPr lang="de-DE" noProof="0" dirty="0" err="1"/>
              <a:t>be</a:t>
            </a:r>
            <a:r>
              <a:rPr lang="de-DE" noProof="0" dirty="0"/>
              <a:t> </a:t>
            </a:r>
            <a:r>
              <a:rPr lang="de-DE" noProof="0" dirty="0" err="1"/>
              <a:t>moved</a:t>
            </a:r>
            <a:r>
              <a:rPr lang="de-DE" noProof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840039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| Half Area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EF5BEF2A-9A1E-4EAC-B0F5-2DDB471F424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5444604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platzhalter 6">
            <a:extLst>
              <a:ext uri="{FF2B5EF4-FFF2-40B4-BE49-F238E27FC236}">
                <a16:creationId xmlns:a16="http://schemas.microsoft.com/office/drawing/2014/main" id="{26B223D4-141A-4CF8-A0E8-2BDBE75FE81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9425" y="1422302"/>
            <a:ext cx="6369154" cy="1144352"/>
          </a:xfrm>
        </p:spPr>
        <p:txBody>
          <a:bodyPr wrap="square" lIns="0" tIns="0" rIns="0" bIns="0">
            <a:spAutoFit/>
          </a:bodyPr>
          <a:lstStyle>
            <a:lvl1pPr marL="0" indent="0" rtl="0">
              <a:lnSpc>
                <a:spcPct val="100000"/>
              </a:lnSpc>
              <a:buFontTx/>
              <a:buNone/>
              <a:defRPr sz="7200" b="1">
                <a:solidFill>
                  <a:schemeClr val="tx2"/>
                </a:solidFill>
              </a:defRPr>
            </a:lvl1pPr>
            <a:lvl2pPr marL="0" indent="0">
              <a:buFontTx/>
              <a:buNone/>
              <a:defRPr/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de-DE" noProof="0" dirty="0"/>
              <a:t>A1</a:t>
            </a:r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69518E7B-00FD-45A8-91EB-08EBB2BB7FA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343270" y="1"/>
            <a:ext cx="4848730" cy="6570481"/>
          </a:xfrm>
          <a:gradFill>
            <a:gsLst>
              <a:gs pos="1000">
                <a:schemeClr val="tx2"/>
              </a:gs>
              <a:gs pos="100000">
                <a:schemeClr val="accent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lvl1pPr marL="0" indent="0" rtl="0">
              <a:lnSpc>
                <a:spcPct val="100000"/>
              </a:lnSpc>
              <a:buNone/>
              <a:defRPr lang="en-GB">
                <a:latin typeface="BMWGroupTN Condensed" pitchFamily="50" charset="0"/>
              </a:defRPr>
            </a:lvl1pPr>
          </a:lstStyle>
          <a:p>
            <a:pPr marL="0" lvl="0"/>
            <a:r>
              <a:rPr lang="de-DE" noProof="0" dirty="0"/>
              <a:t> 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479808" y="2565951"/>
            <a:ext cx="6374130" cy="1846659"/>
          </a:xfrm>
          <a:noFill/>
        </p:spPr>
        <p:txBody>
          <a:bodyPr vert="horz" wrap="square" lIns="0" tIns="0" rIns="0" bIns="0" anchor="t" anchorCtr="0">
            <a:spAutoFit/>
          </a:bodyPr>
          <a:lstStyle>
            <a:lvl1pPr algn="l" rtl="0">
              <a:lnSpc>
                <a:spcPct val="100000"/>
              </a:lnSpc>
              <a:spcAft>
                <a:spcPts val="0"/>
              </a:spcAft>
              <a:defRPr sz="4000" b="0" cap="all" baseline="0">
                <a:solidFill>
                  <a:schemeClr val="tx1"/>
                </a:solidFill>
              </a:defRPr>
            </a:lvl1pPr>
          </a:lstStyle>
          <a:p>
            <a:r>
              <a:rPr lang="de-DE" noProof="0" dirty="0" err="1"/>
              <a:t>Divider</a:t>
            </a:r>
            <a:r>
              <a:rPr lang="de-DE" noProof="0" dirty="0"/>
              <a:t>.</a:t>
            </a:r>
            <a:br>
              <a:rPr lang="de-DE" noProof="0" dirty="0"/>
            </a:br>
            <a:r>
              <a:rPr lang="de-DE" noProof="0" dirty="0" err="1"/>
              <a:t>Coloured</a:t>
            </a:r>
            <a:r>
              <a:rPr lang="de-DE" noProof="0" dirty="0"/>
              <a:t> Area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br>
              <a:rPr lang="de-DE" noProof="0" dirty="0"/>
            </a:br>
            <a:r>
              <a:rPr lang="de-DE" noProof="0" dirty="0"/>
              <a:t>Picture on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right</a:t>
            </a:r>
            <a:r>
              <a:rPr lang="de-DE" noProof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813489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id |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DEE7053F-DB9B-44B2-AD0F-3AB1F6CB571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6319388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35953048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id |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C568A48D-FC8F-4A69-A7C6-8F5625DC62B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9397813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26653236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1" pos="3704" userDrawn="1">
          <p15:clr>
            <a:srgbClr val="FBAE40"/>
          </p15:clr>
        </p15:guide>
        <p15:guide id="12" pos="397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id |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45D995C9-90CA-4EE8-9DD8-83F67413969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7980251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3628" cy="400110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31416655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70">
          <p15:clr>
            <a:srgbClr val="FBAE40"/>
          </p15:clr>
        </p15:guide>
        <p15:guide id="2" pos="2712">
          <p15:clr>
            <a:srgbClr val="FBAE40"/>
          </p15:clr>
        </p15:guide>
        <p15:guide id="3" pos="5118">
          <p15:clr>
            <a:srgbClr val="FBAE40"/>
          </p15:clr>
        </p15:guide>
        <p15:guide id="4" pos="497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id |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6A87CDE6-4D31-464C-B238-7EB6F6DBD01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2681867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13668858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68">
          <p15:clr>
            <a:srgbClr val="FBAE40"/>
          </p15:clr>
        </p15:guide>
        <p15:guide id="2" pos="2111">
          <p15:clr>
            <a:srgbClr val="FBAE40"/>
          </p15:clr>
        </p15:guide>
        <p15:guide id="3" pos="3771">
          <p15:clr>
            <a:srgbClr val="FBAE40"/>
          </p15:clr>
        </p15:guide>
        <p15:guide id="4" pos="3915">
          <p15:clr>
            <a:srgbClr val="FBAE40"/>
          </p15:clr>
        </p15:guide>
        <p15:guide id="5" pos="5576">
          <p15:clr>
            <a:srgbClr val="FBAE40"/>
          </p15:clr>
        </p15:guide>
        <p15:guide id="6" pos="572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id | 2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05645238-9DEC-4A72-9BA1-F517092FAE0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2123228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26893063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4" pos="3704" userDrawn="1">
          <p15:clr>
            <a:srgbClr val="FBAE40"/>
          </p15:clr>
        </p15:guide>
        <p15:guide id="15" pos="3976" userDrawn="1">
          <p15:clr>
            <a:srgbClr val="FBAE40"/>
          </p15:clr>
        </p15:guide>
        <p15:guide id="16" orient="horz" pos="2500" userDrawn="1">
          <p15:clr>
            <a:srgbClr val="FBAE40"/>
          </p15:clr>
        </p15:guide>
        <p15:guide id="17" orient="horz" pos="2364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D1CCC0F5-E43D-4616-B7C4-E058ADB680B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5872884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Inhaltsplatzhalter 1">
            <a:extLst>
              <a:ext uri="{FF2B5EF4-FFF2-40B4-BE49-F238E27FC236}">
                <a16:creationId xmlns:a16="http://schemas.microsoft.com/office/drawing/2014/main" id="{D9028297-F8A3-40B3-AA36-477ABB38F3E8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88947" y="1413933"/>
            <a:ext cx="11224684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cap="all" baseline="0"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15680529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9873D050-8C41-4684-9B1D-81971AB52E6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3656263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Inhaltsplatzhalter 2">
            <a:extLst>
              <a:ext uri="{FF2B5EF4-FFF2-40B4-BE49-F238E27FC236}">
                <a16:creationId xmlns:a16="http://schemas.microsoft.com/office/drawing/2014/main" id="{BA9CD6AC-9C73-4D8F-9F5C-1CF35772BD39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317288" y="1413933"/>
            <a:ext cx="5396342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2" name="Inhaltsplatzhalter 1">
            <a:extLst>
              <a:ext uri="{FF2B5EF4-FFF2-40B4-BE49-F238E27FC236}">
                <a16:creationId xmlns:a16="http://schemas.microsoft.com/office/drawing/2014/main" id="{4EA6A0CB-E01D-4647-9CEB-66AA9684281A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88946" y="1413933"/>
            <a:ext cx="5396342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31880990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pos="3711" userDrawn="1">
          <p15:clr>
            <a:srgbClr val="FBAE40"/>
          </p15:clr>
        </p15:guide>
        <p15:guide id="6" pos="397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kt 9" hidden="1">
            <a:extLst>
              <a:ext uri="{FF2B5EF4-FFF2-40B4-BE49-F238E27FC236}">
                <a16:creationId xmlns:a16="http://schemas.microsoft.com/office/drawing/2014/main" id="{09EE4F16-695E-4248-98E9-D0E744B1D25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1"/>
            </p:custDataLst>
            <p:extLst>
              <p:ext uri="{D42A27DB-BD31-4B8C-83A1-F6EECF244321}">
                <p14:modId xmlns:p14="http://schemas.microsoft.com/office/powerpoint/2010/main" val="371585721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22" imgW="344" imgH="344" progId="TCLayout.ActiveDocument.1">
                  <p:embed/>
                </p:oleObj>
              </mc:Choice>
              <mc:Fallback>
                <p:oleObj name="think-cell Folie" r:id="rId22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platzhalter 1"/>
          <p:cNvSpPr>
            <a:spLocks noGrp="1"/>
          </p:cNvSpPr>
          <p:nvPr>
            <p:ph type="body" idx="1"/>
          </p:nvPr>
        </p:nvSpPr>
        <p:spPr>
          <a:xfrm>
            <a:off x="488947" y="1413933"/>
            <a:ext cx="11224684" cy="489479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endParaRPr lang="de-DE" noProof="0" dirty="0"/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88947" y="347184"/>
            <a:ext cx="11224684" cy="400110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</a:t>
            </a:r>
            <a:r>
              <a:rPr lang="de-DE" noProof="0" dirty="0" err="1"/>
              <a:t>Uppercase</a:t>
            </a:r>
            <a:r>
              <a:rPr lang="de-DE" noProof="0" dirty="0"/>
              <a:t>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max.</a:t>
            </a:r>
          </a:p>
        </p:txBody>
      </p:sp>
      <p:cxnSp>
        <p:nvCxnSpPr>
          <p:cNvPr id="9" name="BMW Group Trennlinie">
            <a:extLst>
              <a:ext uri="{FF2B5EF4-FFF2-40B4-BE49-F238E27FC236}">
                <a16:creationId xmlns:a16="http://schemas.microsoft.com/office/drawing/2014/main" id="{BC1828C9-D469-4FB9-A7A2-6539CE4617FD}"/>
              </a:ext>
            </a:extLst>
          </p:cNvPr>
          <p:cNvCxnSpPr/>
          <p:nvPr userDrawn="1"/>
        </p:nvCxnSpPr>
        <p:spPr>
          <a:xfrm>
            <a:off x="-1" y="6572265"/>
            <a:ext cx="12192001" cy="0"/>
          </a:xfrm>
          <a:prstGeom prst="line">
            <a:avLst/>
          </a:prstGeom>
          <a:ln w="12700">
            <a:solidFill>
              <a:schemeClr val="tx1">
                <a:alpha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SeitenzahlAU1">
            <a:extLst>
              <a:ext uri="{FF2B5EF4-FFF2-40B4-BE49-F238E27FC236}">
                <a16:creationId xmlns:a16="http://schemas.microsoft.com/office/drawing/2014/main" id="{2222059C-550C-4186-A024-687BF66686BC}"/>
              </a:ext>
            </a:extLst>
          </p:cNvPr>
          <p:cNvSpPr/>
          <p:nvPr userDrawn="1"/>
        </p:nvSpPr>
        <p:spPr>
          <a:xfrm>
            <a:off x="11338527" y="6638189"/>
            <a:ext cx="375104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/>
          <a:p>
            <a:pPr lvl="0" algn="r" rtl="0"/>
            <a:r>
              <a:rPr lang="en-GB" sz="1000" noProof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fld id="{13EADCD7-5958-46D5-9257-6B99F6E48D58}" type="slidenum">
              <a:rPr lang="en-GB" sz="1000" noProof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lvl="0" algn="r" rtl="0"/>
              <a:t>‹#›</a:t>
            </a:fld>
            <a:r>
              <a:rPr lang="en-GB" sz="1000" noProof="0">
                <a:solidFill>
                  <a:schemeClr val="tx1">
                    <a:lumMod val="65000"/>
                    <a:lumOff val="35000"/>
                  </a:schemeClr>
                </a:solidFill>
              </a:rPr>
              <a:t> -</a:t>
            </a:r>
          </a:p>
        </p:txBody>
      </p:sp>
      <p:sp>
        <p:nvSpPr>
          <p:cNvPr id="12" name="FußzeileAU1">
            <a:extLst>
              <a:ext uri="{FF2B5EF4-FFF2-40B4-BE49-F238E27FC236}">
                <a16:creationId xmlns:a16="http://schemas.microsoft.com/office/drawing/2014/main" id="{90D422AA-106A-4F31-9838-F8E0F4532E2E}"/>
              </a:ext>
            </a:extLst>
          </p:cNvPr>
          <p:cNvSpPr txBox="1">
            <a:spLocks/>
          </p:cNvSpPr>
          <p:nvPr userDrawn="1"/>
        </p:nvSpPr>
        <p:spPr>
          <a:xfrm>
            <a:off x="488947" y="6638179"/>
            <a:ext cx="1372171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de-DE"/>
            </a:defPPr>
            <a:lvl1pPr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Department | Date | Author </a:t>
            </a:r>
          </a:p>
        </p:txBody>
      </p:sp>
    </p:spTree>
    <p:extLst>
      <p:ext uri="{BB962C8B-B14F-4D97-AF65-F5344CB8AC3E}">
        <p14:creationId xmlns:p14="http://schemas.microsoft.com/office/powerpoint/2010/main" val="1288936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3" r:id="rId14"/>
    <p:sldLayoutId id="2147483714" r:id="rId15"/>
    <p:sldLayoutId id="2147483715" r:id="rId16"/>
    <p:sldLayoutId id="2147483716" r:id="rId17"/>
    <p:sldLayoutId id="2147483717" r:id="rId18"/>
    <p:sldLayoutId id="2147483718" r:id="rId19"/>
  </p:sldLayoutIdLst>
  <p:hf sldNum="0" hdr="0" dt="0"/>
  <p:txStyles>
    <p:titleStyle>
      <a:lvl1pPr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None/>
        <a:defRPr sz="2600" b="0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90800" indent="-1908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381600" indent="-1908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BMW Group Condensed" panose="020B0606020202020204" pitchFamily="34" charset="0"/>
        <a:buChar char="-"/>
        <a:defRPr lang="de-DE" sz="18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572400" indent="-1908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BMW Group Condensed" panose="020B0606020202020204" pitchFamily="34" charset="0"/>
        <a:buChar char="-"/>
        <a:defRPr lang="de-DE" sz="18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763200" indent="-1908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BMW Group Condensed" panose="020B0606020202020204" pitchFamily="34" charset="0"/>
        <a:buChar char="-"/>
        <a:defRPr lang="de-DE" sz="18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954000" indent="-1908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BMW Group Condensed" panose="020B0606020202020204" pitchFamily="34" charset="0"/>
        <a:buChar char="-"/>
        <a:defRPr lang="de-DE"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6" pos="302" userDrawn="1">
          <p15:clr>
            <a:srgbClr val="F26B43"/>
          </p15:clr>
        </p15:guide>
        <p15:guide id="7" orient="horz" pos="217" userDrawn="1">
          <p15:clr>
            <a:srgbClr val="F26B43"/>
          </p15:clr>
        </p15:guide>
        <p15:guide id="8" pos="7378" userDrawn="1">
          <p15:clr>
            <a:srgbClr val="F26B43"/>
          </p15:clr>
        </p15:guide>
        <p15:guide id="9" orient="horz" pos="890" userDrawn="1">
          <p15:clr>
            <a:srgbClr val="F26B43"/>
          </p15:clr>
        </p15:guide>
        <p15:guide id="10" orient="horz" pos="3974" userDrawn="1">
          <p15:clr>
            <a:srgbClr val="F26B43"/>
          </p15:clr>
        </p15:guide>
        <p15:guide id="11" orient="horz" pos="41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cc-github.bmwgroup.net/swh/foresight/pull/18922/nEvent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">
            <a:extLst>
              <a:ext uri="{FF2B5EF4-FFF2-40B4-BE49-F238E27FC236}">
                <a16:creationId xmlns:a16="http://schemas.microsoft.com/office/drawing/2014/main" id="{B9BD1F03-6868-4695-ABC4-C9B67B1BC7CB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/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F1F9DB8-A99C-422C-901C-7E61CA74DB5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GB" dirty="0"/>
              <a:t>PE-303S / JC-31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13CB7722-4E54-47C6-B05B-5493F42082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325553"/>
            <a:ext cx="12192000" cy="1530401"/>
          </a:xfrm>
        </p:spPr>
        <p:txBody>
          <a:bodyPr/>
          <a:lstStyle/>
          <a:p>
            <a:r>
              <a:rPr lang="en-US" sz="3000" dirty="0" err="1">
                <a:latin typeface="BMW Group Condensed" panose="020B0606020202020204" pitchFamily="34" charset="0"/>
              </a:rPr>
              <a:t>Erstellung</a:t>
            </a:r>
            <a:r>
              <a:rPr lang="en-US" sz="3000" dirty="0">
                <a:latin typeface="BMW Group Condensed" panose="020B0606020202020204" pitchFamily="34" charset="0"/>
              </a:rPr>
              <a:t> </a:t>
            </a:r>
            <a:r>
              <a:rPr lang="en-US" sz="3000" dirty="0" err="1">
                <a:latin typeface="BMW Group Condensed" panose="020B0606020202020204" pitchFamily="34" charset="0"/>
              </a:rPr>
              <a:t>eines</a:t>
            </a:r>
            <a:r>
              <a:rPr lang="en-US" sz="3000" dirty="0">
                <a:latin typeface="BMW Group Condensed" panose="020B0606020202020204" pitchFamily="34" charset="0"/>
              </a:rPr>
              <a:t> Tools </a:t>
            </a:r>
            <a:r>
              <a:rPr lang="en-US" sz="3000" dirty="0" err="1">
                <a:latin typeface="BMW Group Condensed" panose="020B0606020202020204" pitchFamily="34" charset="0"/>
              </a:rPr>
              <a:t>zur</a:t>
            </a:r>
            <a:r>
              <a:rPr lang="en-US" sz="3000" dirty="0">
                <a:latin typeface="BMW Group Condensed" panose="020B0606020202020204" pitchFamily="34" charset="0"/>
              </a:rPr>
              <a:t> </a:t>
            </a:r>
            <a:r>
              <a:rPr lang="en-US" sz="3000" dirty="0" err="1">
                <a:latin typeface="BMW Group Condensed" panose="020B0606020202020204" pitchFamily="34" charset="0"/>
              </a:rPr>
              <a:t>verbesserten</a:t>
            </a:r>
            <a:r>
              <a:rPr lang="en-US" sz="3000" dirty="0">
                <a:latin typeface="BMW Group Condensed" panose="020B0606020202020204" pitchFamily="34" charset="0"/>
              </a:rPr>
              <a:t>, KI-</a:t>
            </a:r>
            <a:r>
              <a:rPr lang="en-US" sz="3000" dirty="0" err="1">
                <a:latin typeface="BMW Group Condensed" panose="020B0606020202020204" pitchFamily="34" charset="0"/>
              </a:rPr>
              <a:t>basierten</a:t>
            </a:r>
            <a:r>
              <a:rPr lang="en-US" sz="3000" dirty="0">
                <a:latin typeface="BMW Group Condensed" panose="020B0606020202020204" pitchFamily="34" charset="0"/>
              </a:rPr>
              <a:t> </a:t>
            </a:r>
            <a:r>
              <a:rPr lang="en-US" sz="3000" dirty="0" err="1">
                <a:latin typeface="BMW Group Condensed" panose="020B0606020202020204" pitchFamily="34" charset="0"/>
              </a:rPr>
              <a:t>Klassifizierung</a:t>
            </a:r>
            <a:r>
              <a:rPr lang="en-US" sz="3000" dirty="0">
                <a:latin typeface="BMW Group Condensed" panose="020B0606020202020204" pitchFamily="34" charset="0"/>
              </a:rPr>
              <a:t> von </a:t>
            </a:r>
            <a:r>
              <a:rPr lang="en-US" sz="3000" dirty="0" err="1">
                <a:latin typeface="BMW Group Condensed" panose="020B0606020202020204" pitchFamily="34" charset="0"/>
              </a:rPr>
              <a:t>Fehleruhrsachen</a:t>
            </a:r>
            <a:r>
              <a:rPr lang="en-US" sz="3000" dirty="0">
                <a:latin typeface="BMW Group Condensed" panose="020B0606020202020204" pitchFamily="34" charset="0"/>
              </a:rPr>
              <a:t> in </a:t>
            </a:r>
            <a:r>
              <a:rPr lang="en-US" sz="3000" dirty="0" err="1">
                <a:latin typeface="BMW Group Condensed" panose="020B0606020202020204" pitchFamily="34" charset="0"/>
              </a:rPr>
              <a:t>sehr</a:t>
            </a:r>
            <a:r>
              <a:rPr lang="en-US" sz="3000" dirty="0">
                <a:latin typeface="BMW Group Condensed" panose="020B0606020202020204" pitchFamily="34" charset="0"/>
              </a:rPr>
              <a:t> </a:t>
            </a:r>
            <a:r>
              <a:rPr lang="en-US" sz="3000" dirty="0" err="1">
                <a:latin typeface="BMW Group Condensed" panose="020B0606020202020204" pitchFamily="34" charset="0"/>
              </a:rPr>
              <a:t>gro</a:t>
            </a:r>
            <a:r>
              <a:rPr lang="de-DE" sz="3000" dirty="0">
                <a:latin typeface="BMW Group Condensed" panose="020B0606020202020204" pitchFamily="34" charset="0"/>
              </a:rPr>
              <a:t>ß</a:t>
            </a:r>
            <a:r>
              <a:rPr lang="en-US" sz="3000" dirty="0" err="1">
                <a:latin typeface="BMW Group Condensed" panose="020B0606020202020204" pitchFamily="34" charset="0"/>
              </a:rPr>
              <a:t>en</a:t>
            </a:r>
            <a:r>
              <a:rPr lang="en-US" sz="3000" dirty="0">
                <a:latin typeface="BMW Group Condensed" panose="020B0606020202020204" pitchFamily="34" charset="0"/>
              </a:rPr>
              <a:t> Log Files</a:t>
            </a:r>
            <a:endParaRPr lang="en-GB" sz="3000" dirty="0">
              <a:latin typeface="BMW Group Condensed" panose="020B0606020202020204" pitchFamily="34" charset="0"/>
            </a:endParaRP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27420C68-3E9C-4DC1-997E-9B3FA63A9B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2400" y="1508584"/>
            <a:ext cx="12192000" cy="453183"/>
          </a:xfrm>
        </p:spPr>
        <p:txBody>
          <a:bodyPr/>
          <a:lstStyle/>
          <a:p>
            <a:r>
              <a:rPr lang="en-GB" dirty="0">
                <a:solidFill>
                  <a:srgbClr val="FF00FF"/>
                </a:solidFill>
              </a:rPr>
              <a:t>(Final Title </a:t>
            </a:r>
            <a:r>
              <a:rPr lang="en-GB" dirty="0" err="1">
                <a:solidFill>
                  <a:srgbClr val="FF00FF"/>
                </a:solidFill>
              </a:rPr>
              <a:t>tbd</a:t>
            </a:r>
            <a:r>
              <a:rPr lang="en-GB" dirty="0">
                <a:solidFill>
                  <a:srgbClr val="FF00FF"/>
                </a:solidFill>
              </a:rPr>
              <a:t>)</a:t>
            </a:r>
          </a:p>
        </p:txBody>
      </p:sp>
      <p:sp>
        <p:nvSpPr>
          <p:cNvPr id="6" name="SmartArt-Platzhalter 5">
            <a:extLst>
              <a:ext uri="{FF2B5EF4-FFF2-40B4-BE49-F238E27FC236}">
                <a16:creationId xmlns:a16="http://schemas.microsoft.com/office/drawing/2014/main" id="{7120ECED-4AB7-4EA7-922B-4BD51B50C061}"/>
              </a:ext>
            </a:extLst>
          </p:cNvPr>
          <p:cNvSpPr>
            <a:spLocks noGrp="1"/>
          </p:cNvSpPr>
          <p:nvPr>
            <p:ph type="dgm" sz="quarter" idx="24"/>
          </p:nvPr>
        </p:nvSpPr>
        <p:spPr/>
      </p:sp>
      <p:sp>
        <p:nvSpPr>
          <p:cNvPr id="7" name="SmartArt-Platzhalter 6">
            <a:extLst>
              <a:ext uri="{FF2B5EF4-FFF2-40B4-BE49-F238E27FC236}">
                <a16:creationId xmlns:a16="http://schemas.microsoft.com/office/drawing/2014/main" id="{3FCB9DCD-007B-4683-8446-BA738D2F3012}"/>
              </a:ext>
            </a:extLst>
          </p:cNvPr>
          <p:cNvSpPr>
            <a:spLocks noGrp="1"/>
          </p:cNvSpPr>
          <p:nvPr>
            <p:ph type="dgm" sz="quarter" idx="23"/>
          </p:nvPr>
        </p:nvSpPr>
        <p:spPr/>
      </p:sp>
      <p:sp>
        <p:nvSpPr>
          <p:cNvPr id="8" name="Titel 3">
            <a:extLst>
              <a:ext uri="{FF2B5EF4-FFF2-40B4-BE49-F238E27FC236}">
                <a16:creationId xmlns:a16="http://schemas.microsoft.com/office/drawing/2014/main" id="{EACA8978-C47D-315B-4E24-8C630FB09BE1}"/>
              </a:ext>
            </a:extLst>
          </p:cNvPr>
          <p:cNvSpPr txBox="1">
            <a:spLocks/>
          </p:cNvSpPr>
          <p:nvPr/>
        </p:nvSpPr>
        <p:spPr>
          <a:xfrm>
            <a:off x="0" y="3855954"/>
            <a:ext cx="12192000" cy="760959"/>
          </a:xfrm>
          <a:prstGeom prst="rect">
            <a:avLst/>
          </a:prstGeom>
          <a:noFill/>
        </p:spPr>
        <p:txBody>
          <a:bodyPr vert="horz" wrap="square" lIns="572400" tIns="72000" rIns="572400" bIns="72000" rtlCol="0" anchor="b" anchorCtr="0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000" b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latin typeface="BMW Group Condensed" panose="020B0606020202020204" pitchFamily="34" charset="0"/>
              </a:rPr>
              <a:t>Development of an AI-Based Tool for Improved Classification of Error Causes in </a:t>
            </a:r>
            <a:r>
              <a:rPr lang="en-US" sz="1800" dirty="0">
                <a:latin typeface="BMW Group Condensed" panose="020B0606020202020204" pitchFamily="34" charset="0"/>
              </a:rPr>
              <a:t>Large</a:t>
            </a:r>
            <a:r>
              <a:rPr lang="en-US" sz="2000" dirty="0">
                <a:latin typeface="BMW Group Condensed" panose="020B0606020202020204" pitchFamily="34" charset="0"/>
              </a:rPr>
              <a:t> Log Files within a CI Environment</a:t>
            </a:r>
            <a:endParaRPr lang="en-GB" sz="2000" dirty="0">
              <a:latin typeface="BMW Group Condensed" panose="020B0606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10263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CD0E7-992F-D230-BFCE-EE107DFEC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Notes BA-</a:t>
            </a:r>
            <a:r>
              <a:rPr lang="de-DE" dirty="0" err="1"/>
              <a:t>Sync</a:t>
            </a:r>
            <a:r>
              <a:rPr lang="de-DE" dirty="0"/>
              <a:t> – 06.06.2024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635A1A-0078-42BC-3361-BDCDE8CE145A}"/>
              </a:ext>
            </a:extLst>
          </p:cNvPr>
          <p:cNvSpPr txBox="1"/>
          <p:nvPr/>
        </p:nvSpPr>
        <p:spPr>
          <a:xfrm>
            <a:off x="580053" y="1029206"/>
            <a:ext cx="10018277" cy="35086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Glauner hat abgelehnt, nach Empfehlungen gefragt (bzw. zwei weitere Dozenten kontaktiert)</a:t>
            </a:r>
          </a:p>
          <a:p>
            <a:pPr lvl="1"/>
            <a:r>
              <a:rPr lang="de-DE" sz="1200" dirty="0">
                <a:sym typeface="Wingdings" panose="05000000000000000000" pitchFamily="2" charset="2"/>
              </a:rPr>
              <a:t> </a:t>
            </a: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noch keine Antwort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dirty="0"/>
              <a:t>THD wegen Hochwasser aber akut bisschen im stress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</a:t>
            </a: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repo</a:t>
            </a:r>
            <a:endParaRPr lang="de-DE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„</a:t>
            </a:r>
            <a:r>
              <a:rPr lang="de-D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Cropping</a:t>
            </a: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 der logs </a:t>
            </a:r>
            <a:r>
              <a:rPr lang="de-D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reimplementiert</a:t>
            </a:r>
            <a:endParaRPr lang="de-DE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742950" lvl="1" indent="-285750">
              <a:buFont typeface="Wingdings" panose="05000000000000000000" pitchFamily="2" charset="2"/>
              <a:buChar char="è"/>
            </a:pP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Look </a:t>
            </a:r>
            <a:r>
              <a:rPr lang="de-D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</a:t>
            </a: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‘</a:t>
            </a:r>
            <a:r>
              <a:rPr lang="de-D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failed</a:t>
            </a: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‘</a:t>
            </a:r>
            <a:r>
              <a:rPr lang="de-DE" sz="1200" dirty="0"/>
              <a:t>: </a:t>
            </a:r>
            <a:r>
              <a:rPr lang="de-DE" sz="1200" dirty="0" err="1"/>
              <a:t>true</a:t>
            </a:r>
            <a:r>
              <a:rPr lang="de-DE" sz="1200" dirty="0"/>
              <a:t>, dann </a:t>
            </a:r>
            <a:r>
              <a:rPr lang="de-DE" sz="1200" dirty="0" err="1"/>
              <a:t>safe</a:t>
            </a:r>
            <a:r>
              <a:rPr lang="de-DE" sz="1200" dirty="0"/>
              <a:t> </a:t>
            </a:r>
            <a:r>
              <a:rPr lang="de-DE" sz="1200" dirty="0" err="1"/>
              <a:t>failed</a:t>
            </a:r>
            <a:r>
              <a:rPr lang="de-DE" sz="1200" dirty="0"/>
              <a:t> </a:t>
            </a:r>
            <a:r>
              <a:rPr lang="de-DE" sz="1200" dirty="0" err="1"/>
              <a:t>task</a:t>
            </a:r>
            <a:r>
              <a:rPr lang="de-DE" sz="1200" dirty="0"/>
              <a:t> in a </a:t>
            </a:r>
            <a:r>
              <a:rPr lang="de-DE" sz="1200" dirty="0" err="1"/>
              <a:t>dict</a:t>
            </a:r>
            <a:r>
              <a:rPr lang="de-DE" sz="1200" dirty="0"/>
              <a:t> ( </a:t>
            </a:r>
            <a:r>
              <a:rPr lang="de-DE" sz="1200" dirty="0" err="1"/>
              <a:t>including</a:t>
            </a:r>
            <a:r>
              <a:rPr lang="de-DE" sz="1200" dirty="0"/>
              <a:t> </a:t>
            </a:r>
            <a:r>
              <a:rPr lang="de-DE" sz="1200" dirty="0" err="1"/>
              <a:t>stderr</a:t>
            </a:r>
            <a:r>
              <a:rPr lang="de-DE" sz="1200" dirty="0"/>
              <a:t>, </a:t>
            </a:r>
            <a:r>
              <a:rPr lang="de-DE" sz="1200" dirty="0" err="1"/>
              <a:t>stdout</a:t>
            </a:r>
            <a:r>
              <a:rPr lang="de-DE" sz="1200" dirty="0"/>
              <a:t>, </a:t>
            </a:r>
            <a:r>
              <a:rPr lang="de-DE" sz="1200" dirty="0" err="1"/>
              <a:t>msg</a:t>
            </a:r>
            <a:r>
              <a:rPr lang="de-DE" sz="1200" dirty="0"/>
              <a:t>, </a:t>
            </a:r>
            <a:r>
              <a:rPr lang="de-DE" sz="1200" dirty="0" err="1"/>
              <a:t>name</a:t>
            </a:r>
            <a:r>
              <a:rPr lang="de-DE" sz="1200" dirty="0"/>
              <a:t>)</a:t>
            </a:r>
          </a:p>
          <a:p>
            <a:pPr marL="742950" lvl="1" indent="-285750">
              <a:buFont typeface="Wingdings" panose="05000000000000000000" pitchFamily="2" charset="2"/>
              <a:buChar char="è"/>
            </a:pP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Multiple </a:t>
            </a:r>
            <a:r>
              <a:rPr lang="de-D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failed</a:t>
            </a: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tasks</a:t>
            </a: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</a:t>
            </a:r>
            <a:r>
              <a:rPr lang="de-D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</a:t>
            </a: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log </a:t>
            </a:r>
            <a:r>
              <a:rPr lang="de-D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</a:t>
            </a: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kept</a:t>
            </a: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</a:t>
            </a:r>
            <a:r>
              <a:rPr lang="de-D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</a:t>
            </a: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cropped</a:t>
            </a: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</a:t>
            </a:r>
            <a:endParaRPr lang="de-DE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/>
              <a:t>Summary </a:t>
            </a:r>
            <a:r>
              <a:rPr lang="de-DE" sz="1200" dirty="0" err="1"/>
              <a:t>function</a:t>
            </a:r>
            <a:endParaRPr lang="de-DE" sz="1200" dirty="0"/>
          </a:p>
          <a:p>
            <a:pPr marL="742950" lvl="1" indent="-285750">
              <a:buFont typeface="Wingdings" panose="05000000000000000000" pitchFamily="2" charset="2"/>
              <a:buChar char="à"/>
            </a:pPr>
            <a:r>
              <a:rPr lang="de-DE" sz="1200" dirty="0" err="1"/>
              <a:t>Overview</a:t>
            </a:r>
            <a:r>
              <a:rPr lang="de-DE" sz="1200" dirty="0"/>
              <a:t> </a:t>
            </a:r>
            <a:r>
              <a:rPr lang="de-DE" sz="1200" dirty="0" err="1"/>
              <a:t>over</a:t>
            </a:r>
            <a:r>
              <a:rPr lang="de-DE" sz="1200" dirty="0"/>
              <a:t> </a:t>
            </a:r>
            <a:r>
              <a:rPr lang="de-DE" sz="1200" dirty="0" err="1"/>
              <a:t>processed</a:t>
            </a:r>
            <a:r>
              <a:rPr lang="de-DE" sz="1200" dirty="0"/>
              <a:t> logs</a:t>
            </a:r>
          </a:p>
          <a:p>
            <a:pPr marL="742950" lvl="1" indent="-285750">
              <a:buFont typeface="Wingdings" panose="05000000000000000000" pitchFamily="2" charset="2"/>
              <a:buChar char="à"/>
            </a:pPr>
            <a:r>
              <a:rPr lang="de-DE" sz="1200" dirty="0" err="1"/>
              <a:t>Amount</a:t>
            </a:r>
            <a:r>
              <a:rPr lang="de-DE" sz="1200" dirty="0"/>
              <a:t> of </a:t>
            </a:r>
            <a:r>
              <a:rPr lang="de-DE" sz="1200" dirty="0" err="1"/>
              <a:t>errors</a:t>
            </a:r>
            <a:endParaRPr lang="de-DE" sz="1200" dirty="0"/>
          </a:p>
          <a:p>
            <a:pPr marL="742950" lvl="1" indent="-285750">
              <a:buFont typeface="Wingdings" panose="05000000000000000000" pitchFamily="2" charset="2"/>
              <a:buChar char="à"/>
            </a:pPr>
            <a:r>
              <a:rPr lang="de-DE" sz="1200" dirty="0" err="1"/>
              <a:t>Names</a:t>
            </a:r>
            <a:r>
              <a:rPr lang="de-DE" sz="1200" dirty="0"/>
              <a:t> of </a:t>
            </a:r>
            <a:r>
              <a:rPr lang="de-DE" sz="1200" dirty="0" err="1"/>
              <a:t>failed</a:t>
            </a:r>
            <a:r>
              <a:rPr lang="de-DE" sz="1200" dirty="0"/>
              <a:t> </a:t>
            </a:r>
            <a:r>
              <a:rPr lang="de-DE" sz="1200" dirty="0" err="1"/>
              <a:t>tasks</a:t>
            </a:r>
            <a:r>
              <a:rPr lang="de-DE" sz="1200" dirty="0"/>
              <a:t> </a:t>
            </a:r>
            <a:r>
              <a:rPr lang="de-DE" sz="1200" dirty="0" err="1"/>
              <a:t>as</a:t>
            </a:r>
            <a:r>
              <a:rPr lang="de-DE" sz="1200" dirty="0"/>
              <a:t> </a:t>
            </a:r>
            <a:r>
              <a:rPr lang="de-DE" sz="1200" dirty="0" err="1"/>
              <a:t>well</a:t>
            </a:r>
            <a:r>
              <a:rPr lang="de-DE" sz="1200" dirty="0"/>
              <a:t> </a:t>
            </a:r>
            <a:r>
              <a:rPr lang="de-DE" sz="1200" dirty="0" err="1"/>
              <a:t>as</a:t>
            </a:r>
            <a:r>
              <a:rPr lang="de-DE" sz="1200" dirty="0"/>
              <a:t> </a:t>
            </a:r>
            <a:r>
              <a:rPr lang="de-DE" sz="1200" dirty="0" err="1"/>
              <a:t>respective</a:t>
            </a:r>
            <a:r>
              <a:rPr lang="de-DE" sz="1200" dirty="0"/>
              <a:t> </a:t>
            </a:r>
            <a:r>
              <a:rPr lang="de-DE" sz="1200" dirty="0" err="1"/>
              <a:t>frequency</a:t>
            </a:r>
            <a:r>
              <a:rPr lang="de-DE" sz="1200" dirty="0"/>
              <a:t>  </a:t>
            </a:r>
          </a:p>
          <a:p>
            <a:pPr lvl="2"/>
            <a:r>
              <a:rPr lang="de-DE" sz="1200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de-DE" sz="1200" dirty="0">
                <a:sym typeface="Wingdings" panose="05000000000000000000" pitchFamily="2" charset="2"/>
              </a:rPr>
              <a:t> </a:t>
            </a:r>
            <a:r>
              <a:rPr lang="de-DE" sz="1200" dirty="0">
                <a:solidFill>
                  <a:srgbClr val="FF0000"/>
                </a:solidFill>
              </a:rPr>
              <a:t> PROBLEM: ALL UNNAMED?, </a:t>
            </a:r>
            <a:r>
              <a:rPr lang="de-DE" sz="1200" dirty="0" err="1">
                <a:solidFill>
                  <a:srgbClr val="FF0000"/>
                </a:solidFill>
              </a:rPr>
              <a:t>what</a:t>
            </a:r>
            <a:r>
              <a:rPr lang="de-DE" sz="1200" dirty="0">
                <a:solidFill>
                  <a:srgbClr val="FF0000"/>
                </a:solidFill>
              </a:rPr>
              <a:t> </a:t>
            </a:r>
            <a:r>
              <a:rPr lang="de-DE" sz="1200" dirty="0" err="1">
                <a:solidFill>
                  <a:srgbClr val="FF0000"/>
                </a:solidFill>
              </a:rPr>
              <a:t>is</a:t>
            </a:r>
            <a:r>
              <a:rPr lang="de-DE" sz="1200" dirty="0">
                <a:solidFill>
                  <a:srgbClr val="FF0000"/>
                </a:solidFill>
              </a:rPr>
              <a:t> </a:t>
            </a:r>
            <a:r>
              <a:rPr lang="de-DE" sz="1200" dirty="0" err="1">
                <a:solidFill>
                  <a:srgbClr val="FF0000"/>
                </a:solidFill>
              </a:rPr>
              <a:t>unique</a:t>
            </a:r>
            <a:r>
              <a:rPr lang="de-DE" sz="1200" dirty="0">
                <a:solidFill>
                  <a:srgbClr val="FF0000"/>
                </a:solidFill>
              </a:rPr>
              <a:t> </a:t>
            </a:r>
            <a:r>
              <a:rPr lang="de-DE" sz="1200" dirty="0" err="1">
                <a:solidFill>
                  <a:srgbClr val="FF0000"/>
                </a:solidFill>
              </a:rPr>
              <a:t>identificator</a:t>
            </a:r>
            <a:r>
              <a:rPr lang="de-DE" sz="1200" dirty="0">
                <a:solidFill>
                  <a:srgbClr val="FF0000"/>
                </a:solidFill>
              </a:rPr>
              <a:t> </a:t>
            </a:r>
            <a:r>
              <a:rPr lang="de-DE" sz="1200" dirty="0" err="1">
                <a:solidFill>
                  <a:srgbClr val="FF0000"/>
                </a:solidFill>
              </a:rPr>
              <a:t>for</a:t>
            </a:r>
            <a:r>
              <a:rPr lang="de-DE" sz="1200" dirty="0">
                <a:solidFill>
                  <a:srgbClr val="FF0000"/>
                </a:solidFill>
              </a:rPr>
              <a:t> </a:t>
            </a:r>
            <a:r>
              <a:rPr lang="de-DE" sz="1200" dirty="0" err="1">
                <a:solidFill>
                  <a:srgbClr val="FF0000"/>
                </a:solidFill>
              </a:rPr>
              <a:t>task</a:t>
            </a:r>
            <a:r>
              <a:rPr lang="de-DE" sz="1200" dirty="0">
                <a:solidFill>
                  <a:srgbClr val="FF0000"/>
                </a:solidFill>
              </a:rPr>
              <a:t>? </a:t>
            </a:r>
            <a:endParaRPr lang="de-DE" sz="1200" dirty="0"/>
          </a:p>
          <a:p>
            <a:pPr marL="742950" lvl="1" indent="-285750">
              <a:buFont typeface="Wingdings" panose="05000000000000000000" pitchFamily="2" charset="2"/>
              <a:buChar char="à"/>
            </a:pPr>
            <a:r>
              <a:rPr lang="de-DE" sz="1200" dirty="0"/>
              <a:t>Error </a:t>
            </a:r>
            <a:r>
              <a:rPr lang="de-DE" sz="1200" dirty="0" err="1"/>
              <a:t>essages</a:t>
            </a:r>
            <a:r>
              <a:rPr lang="de-DE" sz="1200" dirty="0"/>
              <a:t> of </a:t>
            </a:r>
            <a:r>
              <a:rPr lang="de-DE" sz="1200" dirty="0" err="1"/>
              <a:t>failed</a:t>
            </a:r>
            <a:r>
              <a:rPr lang="de-DE" sz="1200" dirty="0"/>
              <a:t> </a:t>
            </a:r>
            <a:r>
              <a:rPr lang="de-DE" sz="1200" dirty="0" err="1"/>
              <a:t>tasks</a:t>
            </a:r>
            <a:r>
              <a:rPr lang="de-DE" sz="1200" dirty="0"/>
              <a:t> </a:t>
            </a:r>
            <a:r>
              <a:rPr lang="de-DE" sz="1200" dirty="0" err="1"/>
              <a:t>as</a:t>
            </a:r>
            <a:r>
              <a:rPr lang="de-DE" sz="1200" dirty="0"/>
              <a:t> </a:t>
            </a:r>
            <a:r>
              <a:rPr lang="de-DE" sz="1200" dirty="0" err="1"/>
              <a:t>well</a:t>
            </a:r>
            <a:r>
              <a:rPr lang="de-DE" sz="1200" dirty="0"/>
              <a:t> </a:t>
            </a:r>
            <a:r>
              <a:rPr lang="de-DE" sz="1200" dirty="0" err="1"/>
              <a:t>as</a:t>
            </a:r>
            <a:r>
              <a:rPr lang="de-DE" sz="1200" dirty="0"/>
              <a:t> </a:t>
            </a:r>
            <a:r>
              <a:rPr lang="de-DE" sz="1200" dirty="0" err="1"/>
              <a:t>respective</a:t>
            </a:r>
            <a:r>
              <a:rPr lang="de-DE" sz="1200" dirty="0"/>
              <a:t> </a:t>
            </a:r>
            <a:r>
              <a:rPr lang="de-DE" sz="1200" dirty="0" err="1"/>
              <a:t>frequency</a:t>
            </a:r>
            <a:endParaRPr lang="de-DE" sz="1200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de-DE" sz="1200" dirty="0"/>
              <a:t>Open: </a:t>
            </a:r>
          </a:p>
          <a:p>
            <a:pPr marL="714375" lvl="1" indent="-269875">
              <a:buFont typeface="Wingdings" panose="05000000000000000000" pitchFamily="2" charset="2"/>
              <a:buChar char="à"/>
            </a:pPr>
            <a:r>
              <a:rPr lang="de-DE" sz="1200" dirty="0" err="1">
                <a:sym typeface="Wingdings" panose="05000000000000000000" pitchFamily="2" charset="2"/>
              </a:rPr>
              <a:t>determine</a:t>
            </a:r>
            <a:r>
              <a:rPr lang="de-DE" sz="1200" dirty="0">
                <a:sym typeface="Wingdings" panose="05000000000000000000" pitchFamily="2" charset="2"/>
              </a:rPr>
              <a:t> </a:t>
            </a:r>
            <a:r>
              <a:rPr lang="de-DE" sz="1200" dirty="0" err="1">
                <a:sym typeface="Wingdings" panose="05000000000000000000" pitchFamily="2" charset="2"/>
              </a:rPr>
              <a:t>how</a:t>
            </a:r>
            <a:r>
              <a:rPr lang="de-DE" sz="1200" dirty="0">
                <a:sym typeface="Wingdings" panose="05000000000000000000" pitchFamily="2" charset="2"/>
              </a:rPr>
              <a:t> </a:t>
            </a:r>
            <a:r>
              <a:rPr lang="de-DE" sz="1200" dirty="0" err="1">
                <a:sym typeface="Wingdings" panose="05000000000000000000" pitchFamily="2" charset="2"/>
              </a:rPr>
              <a:t>to</a:t>
            </a:r>
            <a:r>
              <a:rPr lang="de-DE" sz="1200" dirty="0">
                <a:sym typeface="Wingdings" panose="05000000000000000000" pitchFamily="2" charset="2"/>
              </a:rPr>
              <a:t> </a:t>
            </a:r>
            <a:r>
              <a:rPr lang="de-DE" sz="1200" dirty="0" err="1">
                <a:sym typeface="Wingdings" panose="05000000000000000000" pitchFamily="2" charset="2"/>
              </a:rPr>
              <a:t>map</a:t>
            </a:r>
            <a:r>
              <a:rPr lang="de-DE" sz="1200" dirty="0">
                <a:sym typeface="Wingdings" panose="05000000000000000000" pitchFamily="2" charset="2"/>
              </a:rPr>
              <a:t> </a:t>
            </a:r>
            <a:r>
              <a:rPr lang="de-DE" sz="1200" dirty="0" err="1">
                <a:sym typeface="Wingdings" panose="05000000000000000000" pitchFamily="2" charset="2"/>
              </a:rPr>
              <a:t>error</a:t>
            </a:r>
            <a:r>
              <a:rPr lang="de-DE" sz="1200" dirty="0">
                <a:sym typeface="Wingdings" panose="05000000000000000000" pitchFamily="2" charset="2"/>
              </a:rPr>
              <a:t> </a:t>
            </a:r>
            <a:r>
              <a:rPr lang="de-DE" sz="1200" dirty="0" err="1">
                <a:sym typeface="Wingdings" panose="05000000000000000000" pitchFamily="2" charset="2"/>
              </a:rPr>
              <a:t>msgs</a:t>
            </a:r>
            <a:r>
              <a:rPr lang="de-DE" sz="1200" dirty="0">
                <a:sym typeface="Wingdings" panose="05000000000000000000" pitchFamily="2" charset="2"/>
              </a:rPr>
              <a:t> </a:t>
            </a:r>
            <a:r>
              <a:rPr lang="de-DE" sz="1200" dirty="0" err="1">
                <a:sym typeface="Wingdings" panose="05000000000000000000" pitchFamily="2" charset="2"/>
              </a:rPr>
              <a:t>to</a:t>
            </a:r>
            <a:r>
              <a:rPr lang="de-DE" sz="1200" dirty="0">
                <a:sym typeface="Wingdings" panose="05000000000000000000" pitchFamily="2" charset="2"/>
              </a:rPr>
              <a:t> </a:t>
            </a:r>
            <a:r>
              <a:rPr lang="de-DE" sz="1200" dirty="0" err="1">
                <a:sym typeface="Wingdings" panose="05000000000000000000" pitchFamily="2" charset="2"/>
              </a:rPr>
              <a:t>specific</a:t>
            </a:r>
            <a:r>
              <a:rPr lang="de-DE" sz="1200" dirty="0">
                <a:sym typeface="Wingdings" panose="05000000000000000000" pitchFamily="2" charset="2"/>
              </a:rPr>
              <a:t> </a:t>
            </a:r>
            <a:r>
              <a:rPr lang="de-DE" sz="1200" dirty="0" err="1">
                <a:sym typeface="Wingdings" panose="05000000000000000000" pitchFamily="2" charset="2"/>
              </a:rPr>
              <a:t>pipelines</a:t>
            </a:r>
            <a:r>
              <a:rPr lang="de-DE" sz="1200" dirty="0">
                <a:sym typeface="Wingdings" panose="05000000000000000000" pitchFamily="2" charset="2"/>
              </a:rPr>
              <a:t>/</a:t>
            </a:r>
            <a:r>
              <a:rPr lang="de-DE" sz="1200" dirty="0" err="1">
                <a:sym typeface="Wingdings" panose="05000000000000000000" pitchFamily="2" charset="2"/>
              </a:rPr>
              <a:t>users</a:t>
            </a:r>
            <a:r>
              <a:rPr lang="de-DE" sz="1200" dirty="0">
                <a:sym typeface="Wingdings" panose="05000000000000000000" pitchFamily="2" charset="2"/>
              </a:rPr>
              <a:t>/</a:t>
            </a:r>
            <a:r>
              <a:rPr lang="de-DE" sz="1200" dirty="0" err="1">
                <a:sym typeface="Wingdings" panose="05000000000000000000" pitchFamily="2" charset="2"/>
              </a:rPr>
              <a:t>jobs</a:t>
            </a:r>
            <a:r>
              <a:rPr lang="de-DE" sz="1200" dirty="0">
                <a:sym typeface="Wingdings" panose="05000000000000000000" pitchFamily="2" charset="2"/>
              </a:rPr>
              <a:t> </a:t>
            </a:r>
            <a:r>
              <a:rPr lang="de-DE" sz="1200" dirty="0" err="1">
                <a:sym typeface="Wingdings" panose="05000000000000000000" pitchFamily="2" charset="2"/>
              </a:rPr>
              <a:t>to</a:t>
            </a:r>
            <a:r>
              <a:rPr lang="de-DE" sz="1200" dirty="0">
                <a:sym typeface="Wingdings" panose="05000000000000000000" pitchFamily="2" charset="2"/>
              </a:rPr>
              <a:t> </a:t>
            </a:r>
            <a:r>
              <a:rPr lang="de-DE" sz="1200" dirty="0" err="1">
                <a:sym typeface="Wingdings" panose="05000000000000000000" pitchFamily="2" charset="2"/>
              </a:rPr>
              <a:t>look</a:t>
            </a:r>
            <a:r>
              <a:rPr lang="de-DE" sz="1200" dirty="0">
                <a:sym typeface="Wingdings" panose="05000000000000000000" pitchFamily="2" charset="2"/>
              </a:rPr>
              <a:t> </a:t>
            </a:r>
            <a:r>
              <a:rPr lang="de-DE" sz="1200" dirty="0" err="1">
                <a:sym typeface="Wingdings" panose="05000000000000000000" pitchFamily="2" charset="2"/>
              </a:rPr>
              <a:t>for</a:t>
            </a:r>
            <a:endParaRPr lang="de-DE" sz="1200" dirty="0">
              <a:sym typeface="Wingdings" panose="05000000000000000000" pitchFamily="2" charset="2"/>
            </a:endParaRPr>
          </a:p>
          <a:p>
            <a:pPr marL="444500" lvl="1"/>
            <a:r>
              <a:rPr lang="de-DE" sz="1200" dirty="0" err="1">
                <a:sym typeface="Wingdings" panose="05000000000000000000" pitchFamily="2" charset="2"/>
              </a:rPr>
              <a:t>patterns</a:t>
            </a:r>
            <a:r>
              <a:rPr lang="de-DE" sz="1200" dirty="0">
                <a:sym typeface="Wingdings" panose="05000000000000000000" pitchFamily="2" charset="2"/>
              </a:rPr>
              <a:t>?</a:t>
            </a:r>
            <a:endParaRPr lang="de-DE" sz="1200" dirty="0"/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de-DE" sz="1200" dirty="0"/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de-DE" sz="1200" dirty="0"/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de-DE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3C4676-3485-9FE4-56D0-08DD65E49FAC}"/>
              </a:ext>
            </a:extLst>
          </p:cNvPr>
          <p:cNvSpPr txBox="1"/>
          <p:nvPr/>
        </p:nvSpPr>
        <p:spPr>
          <a:xfrm>
            <a:off x="580054" y="747294"/>
            <a:ext cx="4392387" cy="161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de-DE" sz="105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https://cc-github.bmwgroup.net/carmenwerrlein/bachelor_thesis.git </a:t>
            </a:r>
            <a:endParaRPr lang="en-US" sz="1050" kern="1200" dirty="0" err="1">
              <a:solidFill>
                <a:schemeClr val="accent2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 descr="Deggendorf von oben - Hochwasser am Campus- Gebaude der Universitat  Technischen Hochschule THD in Deggendorf im Bundesland">
            <a:extLst>
              <a:ext uri="{FF2B5EF4-FFF2-40B4-BE49-F238E27FC236}">
                <a16:creationId xmlns:a16="http://schemas.microsoft.com/office/drawing/2014/main" id="{7C64817F-53E7-0427-8DB1-AFF6DB4AAE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2880" y="129584"/>
            <a:ext cx="2753113" cy="1833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09C97A7-1BED-9A45-4FC4-BF2521F698AB}"/>
              </a:ext>
            </a:extLst>
          </p:cNvPr>
          <p:cNvCxnSpPr>
            <a:cxnSpLocks/>
          </p:cNvCxnSpPr>
          <p:nvPr/>
        </p:nvCxnSpPr>
        <p:spPr>
          <a:xfrm>
            <a:off x="8934994" y="429089"/>
            <a:ext cx="940526" cy="274194"/>
          </a:xfrm>
          <a:prstGeom prst="straightConnector1">
            <a:avLst/>
          </a:prstGeom>
          <a:ln w="57150">
            <a:solidFill>
              <a:srgbClr val="FF000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015808E-B30D-0846-B7FE-4BF2ED03BBE7}"/>
              </a:ext>
            </a:extLst>
          </p:cNvPr>
          <p:cNvSpPr txBox="1"/>
          <p:nvPr/>
        </p:nvSpPr>
        <p:spPr>
          <a:xfrm>
            <a:off x="8438606" y="208684"/>
            <a:ext cx="687978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de-DE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THD</a:t>
            </a:r>
            <a:endParaRPr lang="en-US" sz="1800" kern="120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03FC9DE-5C55-B852-6429-18AE958405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885" y="4819771"/>
            <a:ext cx="5101870" cy="144886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80D4277-62FA-575E-B620-CEE9D2DF50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1321" y="2420732"/>
            <a:ext cx="6523437" cy="391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063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F832FC2-F807-012A-E481-6B4E192BAFAB}"/>
              </a:ext>
            </a:extLst>
          </p:cNvPr>
          <p:cNvPicPr>
            <a:picLocks noGrp="1" noChangeAspect="1"/>
          </p:cNvPicPr>
          <p:nvPr>
            <p:ph sz="quarter" idx="17"/>
          </p:nvPr>
        </p:nvPicPr>
        <p:blipFill>
          <a:blip r:embed="rId2"/>
          <a:stretch>
            <a:fillRect/>
          </a:stretch>
        </p:blipFill>
        <p:spPr>
          <a:xfrm>
            <a:off x="499525" y="959350"/>
            <a:ext cx="10802196" cy="4614862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A49C67F-063A-9D8E-D0EB-F0E82B320223}"/>
              </a:ext>
            </a:extLst>
          </p:cNvPr>
          <p:cNvSpPr txBox="1"/>
          <p:nvPr/>
        </p:nvSpPr>
        <p:spPr>
          <a:xfrm>
            <a:off x="499525" y="5741375"/>
            <a:ext cx="11214106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en-US" sz="1000" kern="12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https://ddad-mon.bmwgroup.net/kibana/s/public-access/app/discover#/view/d2f9a140-27d0-11ee-a980-29183993e591?_g=(filters:!(),refreshInterval:(pause:!t,value:0),time:(from:now-30d%2Fd,to:now))&amp;_a=(columns:!(error_message,error_type,job,branch,zuul_log_url,pr_url),filters:!(('$state':(store:appState),meta:(alias:!n,disabled:!f,index:c446adfd-1ebc-5b89-9ab9-97e390ed529b,key:pipeline.keyword,negate:!f,params:(query:gate),type:phrase),query:(match_phrase:(pipeline.keyword:gate))),('$state':(store:appState),meta:(alias:!n,disabled:!f,index:c446adfd-1ebc-5b89-9ab9-97e390ed529b,key:zuul_tenant,negate:!f,params:(query:ddad),type:phrase),query:(match_phrase:(zuul_tenant:ddad)))),grid:(),hideChart:!f,index:c446adfd-1ebc-5b89-9ab9-97e390ed529b,interval:auto,query:(language:kuery,query:''),sort:!(!(created_at,desc))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E15A755-65B1-244A-F91C-45FA4DA1A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947" y="347184"/>
            <a:ext cx="11224684" cy="400110"/>
          </a:xfrm>
        </p:spPr>
        <p:txBody>
          <a:bodyPr/>
          <a:lstStyle/>
          <a:p>
            <a:r>
              <a:rPr lang="de-DE" dirty="0"/>
              <a:t>The Task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624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C3C0E0D-1AB5-F1B2-F6DF-E581A5D89711}"/>
              </a:ext>
            </a:extLst>
          </p:cNvPr>
          <p:cNvPicPr>
            <a:picLocks noGrp="1" noChangeAspect="1"/>
          </p:cNvPicPr>
          <p:nvPr>
            <p:ph sz="quarter" idx="17"/>
          </p:nvPr>
        </p:nvPicPr>
        <p:blipFill>
          <a:blip r:embed="rId2"/>
          <a:stretch>
            <a:fillRect/>
          </a:stretch>
        </p:blipFill>
        <p:spPr>
          <a:xfrm>
            <a:off x="1096962" y="116885"/>
            <a:ext cx="10145803" cy="6034239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43FDA61-E37E-FAD3-F5D5-39943292A39D}"/>
              </a:ext>
            </a:extLst>
          </p:cNvPr>
          <p:cNvSpPr txBox="1"/>
          <p:nvPr/>
        </p:nvSpPr>
        <p:spPr>
          <a:xfrm>
            <a:off x="429010" y="6333486"/>
            <a:ext cx="1073549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0062e5a17f0c5832bf20d4f810fd448701afd48426f87de5a448d6bc198abae2__job-output.json</a:t>
            </a:r>
          </a:p>
        </p:txBody>
      </p:sp>
    </p:spTree>
    <p:extLst>
      <p:ext uri="{BB962C8B-B14F-4D97-AF65-F5344CB8AC3E}">
        <p14:creationId xmlns:p14="http://schemas.microsoft.com/office/powerpoint/2010/main" val="3647266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D9931-B291-2BEC-E8F2-D98CCD4B6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BMW Motorrad" panose="020B0504020208020204" pitchFamily="34" charset="0"/>
              </a:rPr>
              <a:t>Research</a:t>
            </a:r>
            <a:endParaRPr lang="en-US" dirty="0">
              <a:latin typeface="BMW Motorrad" panose="020B0504020208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C824BB-A9A7-D223-D870-C534F7E43A92}"/>
              </a:ext>
            </a:extLst>
          </p:cNvPr>
          <p:cNvSpPr txBox="1"/>
          <p:nvPr/>
        </p:nvSpPr>
        <p:spPr>
          <a:xfrm>
            <a:off x="488947" y="1227909"/>
            <a:ext cx="10649316" cy="20355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BMW Motorrad" panose="020B0504020208020204" pitchFamily="34" charset="0"/>
              </a:rPr>
              <a:t> Main: </a:t>
            </a:r>
            <a:r>
              <a:rPr lang="en-US" b="0" i="1" dirty="0">
                <a:effectLst/>
                <a:latin typeface="BMW Motorrad" panose="020B0504020208020204" pitchFamily="34" charset="0"/>
              </a:rPr>
              <a:t>Deep Learning with Python</a:t>
            </a:r>
            <a:r>
              <a:rPr lang="en-US" b="0" i="0" dirty="0">
                <a:effectLst/>
                <a:latin typeface="BMW Motorrad" panose="020B0504020208020204" pitchFamily="34" charset="0"/>
              </a:rPr>
              <a:t> von François Chollet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BMW Motorrad" panose="020B0504020208020204" pitchFamily="34" charset="0"/>
              </a:rPr>
              <a:t>Examples from book: https://github.com/fchollet/deep-learning-with-python-notebooks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BMW Motorrad" panose="020B0504020208020204" pitchFamily="34" charset="0"/>
              </a:rPr>
              <a:t> Example Dataset: https://ai.stanford.edu/~amaas/data/sentiment/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BMW Motorrad" panose="020B0504020208020204" pitchFamily="34" charset="0"/>
              </a:rPr>
              <a:t> Further Examples: https://keras.io/examples/nlp/text_classification_from_scratch/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BMW Motorrad" panose="020B0504020208020204" pitchFamily="34" charset="0"/>
              </a:rPr>
              <a:t> Relevant Paper: </a:t>
            </a:r>
            <a:r>
              <a:rPr lang="en-US" b="0" i="0" dirty="0">
                <a:effectLst/>
                <a:latin typeface="BMW Motorrad" panose="020B0504020208020204" pitchFamily="34" charset="0"/>
              </a:rPr>
              <a:t>"Attention is all you need" von Vaswani et al.</a:t>
            </a:r>
          </a:p>
        </p:txBody>
      </p:sp>
    </p:spTree>
    <p:extLst>
      <p:ext uri="{BB962C8B-B14F-4D97-AF65-F5344CB8AC3E}">
        <p14:creationId xmlns:p14="http://schemas.microsoft.com/office/powerpoint/2010/main" val="840108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F8ACC-46AC-BE14-8199-6AFB6509D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MW Motorrad" panose="020B0504020208020204" pitchFamily="34" charset="0"/>
              </a:rPr>
              <a:t>Tentative Approach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F83CBE-BE46-C34D-97F1-91378E78C788}"/>
              </a:ext>
            </a:extLst>
          </p:cNvPr>
          <p:cNvSpPr txBox="1"/>
          <p:nvPr/>
        </p:nvSpPr>
        <p:spPr>
          <a:xfrm>
            <a:off x="488947" y="1227909"/>
            <a:ext cx="10649316" cy="44939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BMW Motorrad" panose="020B0504020208020204" pitchFamily="34" charset="0"/>
              </a:rPr>
              <a:t>- </a:t>
            </a:r>
            <a:r>
              <a:rPr lang="en-US" b="1" i="0" dirty="0">
                <a:effectLst/>
                <a:latin typeface="BMW Motorrad" panose="020B0504020208020204" pitchFamily="34" charset="0"/>
              </a:rPr>
              <a:t>Data Preparation:</a:t>
            </a:r>
            <a:endParaRPr lang="en-US" b="0" i="0" dirty="0">
              <a:effectLst/>
              <a:latin typeface="BMW Motorrad" panose="020B0504020208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BMW Motorrad" panose="020B0504020208020204" pitchFamily="34" charset="0"/>
              </a:rPr>
              <a:t>Extracting relevant information from log files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BMW Motorrad" panose="020B0504020208020204" pitchFamily="34" charset="0"/>
              </a:rPr>
              <a:t>Standardization: Stemming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BMW Motorrad" panose="020B0504020208020204" pitchFamily="34" charset="0"/>
              </a:rPr>
              <a:t>Tokenization of data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BMW Motorrad" panose="020B0504020208020204" pitchFamily="34" charset="0"/>
              </a:rPr>
              <a:t>Encoding: One-Hot-Encoding, Embedding, etc.</a:t>
            </a:r>
          </a:p>
          <a:p>
            <a:pPr algn="l"/>
            <a:r>
              <a:rPr lang="en-US" b="1" i="0" dirty="0">
                <a:effectLst/>
                <a:latin typeface="BMW Motorrad" panose="020B0504020208020204" pitchFamily="34" charset="0"/>
              </a:rPr>
              <a:t>- Modeling:</a:t>
            </a:r>
            <a:endParaRPr lang="en-US" b="0" i="0" dirty="0">
              <a:effectLst/>
              <a:latin typeface="BMW Motorrad" panose="020B0504020208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BMW Motorrad" panose="020B0504020208020204" pitchFamily="34" charset="0"/>
              </a:rPr>
              <a:t>Utilizing Convolutional Neural Networks (CNN) / Deep Neural Networks (DNN) using TensorFlow/</a:t>
            </a:r>
            <a:r>
              <a:rPr lang="en-US" b="0" i="0" dirty="0" err="1">
                <a:effectLst/>
                <a:latin typeface="BMW Motorrad" panose="020B0504020208020204" pitchFamily="34" charset="0"/>
              </a:rPr>
              <a:t>Keras</a:t>
            </a:r>
            <a:endParaRPr lang="en-US" b="0" i="0" dirty="0">
              <a:effectLst/>
              <a:latin typeface="BMW Motorrad" panose="020B0504020208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BMW Motorrad" panose="020B0504020208020204" pitchFamily="34" charset="0"/>
              </a:rPr>
              <a:t>Comparison: Bag-of-Words approach vs. Sequential model</a:t>
            </a:r>
          </a:p>
          <a:p>
            <a:pPr>
              <a:lnSpc>
                <a:spcPct val="150000"/>
              </a:lnSpc>
            </a:pPr>
            <a:endParaRPr lang="en-US" dirty="0">
              <a:latin typeface="BMW Motorrad" panose="020B0504020208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800" kern="1200" dirty="0">
                <a:latin typeface="BMW Motorrad" panose="020B0504020208020204" pitchFamily="34" charset="0"/>
              </a:rPr>
              <a:t>	</a:t>
            </a:r>
          </a:p>
          <a:p>
            <a:pPr>
              <a:lnSpc>
                <a:spcPct val="200000"/>
              </a:lnSpc>
            </a:pPr>
            <a:endParaRPr lang="en-US" sz="1800" kern="1200" dirty="0">
              <a:latin typeface="BMW Motorrad" panose="020B0504020208020204" pitchFamily="34" charset="0"/>
            </a:endParaRPr>
          </a:p>
          <a:p>
            <a:pPr>
              <a:lnSpc>
                <a:spcPct val="200000"/>
              </a:lnSpc>
            </a:pPr>
            <a:endParaRPr lang="en-US" sz="1800" kern="1200" dirty="0">
              <a:latin typeface="BMW Motorrad" panose="020B0504020208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87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29FD6-2249-94F0-2390-2D55982C1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latin typeface="BMW Motorrad" panose="020B0504020208020204" pitchFamily="34" charset="0"/>
              </a:rPr>
              <a:t>To</a:t>
            </a:r>
            <a:r>
              <a:rPr lang="de-DE" dirty="0">
                <a:latin typeface="BMW Motorrad" panose="020B0504020208020204" pitchFamily="34" charset="0"/>
              </a:rPr>
              <a:t> </a:t>
            </a:r>
            <a:r>
              <a:rPr lang="de-DE" dirty="0" err="1">
                <a:latin typeface="BMW Motorrad" panose="020B0504020208020204" pitchFamily="34" charset="0"/>
              </a:rPr>
              <a:t>be</a:t>
            </a:r>
            <a:r>
              <a:rPr lang="de-DE" dirty="0">
                <a:latin typeface="BMW Motorrad" panose="020B0504020208020204" pitchFamily="34" charset="0"/>
              </a:rPr>
              <a:t> </a:t>
            </a:r>
            <a:r>
              <a:rPr lang="de-DE" dirty="0" err="1">
                <a:latin typeface="BMW Motorrad" panose="020B0504020208020204" pitchFamily="34" charset="0"/>
              </a:rPr>
              <a:t>clarified</a:t>
            </a:r>
            <a:r>
              <a:rPr lang="de-DE" dirty="0">
                <a:latin typeface="BMW Motorrad" panose="020B0504020208020204" pitchFamily="34" charset="0"/>
              </a:rPr>
              <a:t>:</a:t>
            </a:r>
            <a:endParaRPr lang="en-US" dirty="0">
              <a:latin typeface="BMW Motorrad" panose="020B0504020208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F19286-C93E-AF2C-E04A-87512D0EF6FE}"/>
              </a:ext>
            </a:extLst>
          </p:cNvPr>
          <p:cNvSpPr txBox="1"/>
          <p:nvPr/>
        </p:nvSpPr>
        <p:spPr>
          <a:xfrm>
            <a:off x="488947" y="1227909"/>
            <a:ext cx="10649316" cy="45285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i="0" dirty="0">
                <a:latin typeface="BMW Motorrad" panose="020B0504020208020204" pitchFamily="34" charset="0"/>
              </a:rPr>
              <a:t>- </a:t>
            </a:r>
            <a:r>
              <a:rPr lang="en-US" b="0" i="0" dirty="0">
                <a:effectLst/>
                <a:latin typeface="BMW Motorrad" panose="020B0504020208020204" pitchFamily="34" charset="0"/>
              </a:rPr>
              <a:t>Log data access and processing: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dirty="0">
                <a:effectLst/>
                <a:latin typeface="BMW Motorrad" panose="020B0504020208020204" pitchFamily="34" charset="0"/>
              </a:rPr>
              <a:t>How to access and work with the logs?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dirty="0">
                <a:effectLst/>
                <a:latin typeface="BMW Motorrad" panose="020B0504020208020204" pitchFamily="34" charset="0"/>
              </a:rPr>
              <a:t>Preparation of logs: Cropping, labeling, etc.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BMW Motorrad" panose="020B0504020208020204" pitchFamily="34" charset="0"/>
              </a:rPr>
              <a:t>filter by </a:t>
            </a:r>
            <a:r>
              <a:rPr lang="en-US" b="1" dirty="0">
                <a:latin typeface="BMW Motorrad" panose="020B0504020208020204" pitchFamily="34" charset="0"/>
              </a:rPr>
              <a:t>“failed": </a:t>
            </a:r>
            <a:r>
              <a:rPr lang="en-US" dirty="0">
                <a:latin typeface="BMW Motorrad" panose="020B0504020208020204" pitchFamily="34" charset="0"/>
              </a:rPr>
              <a:t>true then delete everything beside that ?</a:t>
            </a:r>
            <a:endParaRPr lang="en-US" b="0" dirty="0">
              <a:effectLst/>
              <a:latin typeface="BMW Motorrad" panose="020B0504020208020204" pitchFamily="34" charset="0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dirty="0">
                <a:effectLst/>
                <a:latin typeface="BMW Motorrad" panose="020B0504020208020204" pitchFamily="34" charset="0"/>
              </a:rPr>
              <a:t>Network Architecture: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dirty="0">
                <a:effectLst/>
                <a:latin typeface="BMW Motorrad" panose="020B0504020208020204" pitchFamily="34" charset="0"/>
              </a:rPr>
              <a:t>Which architecture is most suitable? </a:t>
            </a:r>
            <a:r>
              <a:rPr lang="en-US" b="0" dirty="0" err="1">
                <a:effectLst/>
                <a:latin typeface="BMW Motorrad" panose="020B0504020208020204" pitchFamily="34" charset="0"/>
              </a:rPr>
              <a:t>Fnet</a:t>
            </a:r>
            <a:r>
              <a:rPr lang="en-US" b="0" dirty="0">
                <a:effectLst/>
                <a:latin typeface="BMW Motorrad" panose="020B0504020208020204" pitchFamily="34" charset="0"/>
              </a:rPr>
              <a:t>, </a:t>
            </a:r>
            <a:r>
              <a:rPr lang="en-US" b="0" dirty="0" err="1">
                <a:effectLst/>
                <a:latin typeface="BMW Motorrad" panose="020B0504020208020204" pitchFamily="34" charset="0"/>
              </a:rPr>
              <a:t>Unet</a:t>
            </a:r>
            <a:r>
              <a:rPr lang="en-US" b="0" dirty="0">
                <a:effectLst/>
                <a:latin typeface="BMW Motorrad" panose="020B0504020208020204" pitchFamily="34" charset="0"/>
              </a:rPr>
              <a:t>, </a:t>
            </a:r>
            <a:r>
              <a:rPr lang="en-US" b="0" dirty="0" err="1">
                <a:effectLst/>
                <a:latin typeface="BMW Motorrad" panose="020B0504020208020204" pitchFamily="34" charset="0"/>
              </a:rPr>
              <a:t>Alexnet</a:t>
            </a:r>
            <a:r>
              <a:rPr lang="en-US" b="0" dirty="0">
                <a:effectLst/>
                <a:latin typeface="BMW Motorrad" panose="020B0504020208020204" pitchFamily="34" charset="0"/>
              </a:rPr>
              <a:t>?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BMW Motorrad" panose="020B0504020208020204" pitchFamily="34" charset="0"/>
              </a:rPr>
              <a:t>Modeling Approach: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BMW Motorrad" panose="020B0504020208020204" pitchFamily="34" charset="0"/>
              </a:rPr>
              <a:t>Stemming</a:t>
            </a:r>
            <a:r>
              <a:rPr lang="en-US" dirty="0">
                <a:latin typeface="BMW Motorrad" panose="020B0504020208020204" pitchFamily="34" charset="0"/>
              </a:rPr>
              <a:t>/</a:t>
            </a:r>
            <a:r>
              <a:rPr lang="en-US" dirty="0" err="1">
                <a:latin typeface="BMW Motorrad" panose="020B0504020208020204" pitchFamily="34" charset="0"/>
              </a:rPr>
              <a:t>standartizing</a:t>
            </a:r>
            <a:endParaRPr lang="en-US" b="0" i="0" dirty="0">
              <a:effectLst/>
              <a:latin typeface="BMW Motorrad" panose="020B0504020208020204" pitchFamily="34" charset="0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BMW Motorrad" panose="020B0504020208020204" pitchFamily="34" charset="0"/>
              </a:rPr>
              <a:t>Bag-of-Words vs. Sequential Model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BMW Motorrad" panose="020B0504020208020204" pitchFamily="34" charset="0"/>
              </a:rPr>
              <a:t>Depending on this: Tokenization Approach: N-gram, word-level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BMW Motorrad" panose="020B0504020208020204" pitchFamily="34" charset="0"/>
              </a:rPr>
              <a:t>Use of Transformer models (for sequential model)?</a:t>
            </a:r>
            <a:endParaRPr lang="en-US" kern="1200" dirty="0">
              <a:latin typeface="BMW Motorrad" panose="020B0504020208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238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29FD6-2249-94F0-2390-2D55982C1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658" y="627501"/>
            <a:ext cx="11224684" cy="400110"/>
          </a:xfrm>
        </p:spPr>
        <p:txBody>
          <a:bodyPr/>
          <a:lstStyle/>
          <a:p>
            <a:r>
              <a:rPr lang="de-DE" dirty="0">
                <a:latin typeface="BMW Motorrad" panose="020B0504020208020204" pitchFamily="34" charset="0"/>
              </a:rPr>
              <a:t>Anmerkungen</a:t>
            </a:r>
            <a:endParaRPr lang="en-US" dirty="0">
              <a:latin typeface="BMW Motorrad" panose="020B0504020208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911382-AF9E-907D-ACE9-865CEF204B39}"/>
              </a:ext>
            </a:extLst>
          </p:cNvPr>
          <p:cNvSpPr txBox="1"/>
          <p:nvPr/>
        </p:nvSpPr>
        <p:spPr>
          <a:xfrm>
            <a:off x="574765" y="1341119"/>
            <a:ext cx="11133577" cy="20467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de-DE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</a:t>
            </a:r>
            <a:r>
              <a:rPr lang="de-DE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</a:t>
            </a:r>
            <a:r>
              <a:rPr lang="de-DE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</a:t>
            </a:r>
            <a:r>
              <a:rPr lang="de-DE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target</a:t>
            </a:r>
            <a:r>
              <a:rPr lang="de-DE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performance</a:t>
            </a:r>
            <a:r>
              <a:rPr lang="de-DE" dirty="0"/>
              <a:t> </a:t>
            </a:r>
            <a:r>
              <a:rPr lang="de-DE" dirty="0" err="1"/>
              <a:t>metric</a:t>
            </a:r>
            <a:r>
              <a:rPr lang="de-DE" dirty="0"/>
              <a:t>?</a:t>
            </a: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de-DE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</a:t>
            </a:r>
            <a:r>
              <a:rPr lang="de-DE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How</a:t>
            </a:r>
            <a:r>
              <a:rPr lang="de-DE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</a:t>
            </a:r>
            <a:r>
              <a:rPr lang="de-DE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</a:t>
            </a:r>
            <a:r>
              <a:rPr lang="de-DE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groundtruth</a:t>
            </a:r>
            <a:r>
              <a:rPr lang="de-DE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de-DE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label</a:t>
            </a:r>
            <a:r>
              <a:rPr lang="de-DE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</a:t>
            </a:r>
            <a:r>
              <a:rPr lang="de-DE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logs?</a:t>
            </a:r>
            <a:endParaRPr lang="de-DE" dirty="0"/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de-DE" dirty="0"/>
              <a:t>- Warum </a:t>
            </a:r>
            <a:r>
              <a:rPr lang="de-DE" dirty="0" err="1"/>
              <a:t>keras</a:t>
            </a:r>
            <a:r>
              <a:rPr lang="de-DE" dirty="0"/>
              <a:t>? -&gt;</a:t>
            </a:r>
            <a:r>
              <a:rPr lang="de-DE" dirty="0" err="1"/>
              <a:t>reasoning</a:t>
            </a:r>
            <a:r>
              <a:rPr lang="de-DE" dirty="0"/>
              <a:t>, </a:t>
            </a:r>
            <a:r>
              <a:rPr lang="de-DE" dirty="0" err="1"/>
              <a:t>mainly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final </a:t>
            </a:r>
            <a:r>
              <a:rPr lang="de-DE" dirty="0" err="1"/>
              <a:t>thesis</a:t>
            </a:r>
            <a:r>
              <a:rPr lang="de-DE" dirty="0"/>
              <a:t>!</a:t>
            </a: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de-DE" dirty="0"/>
              <a:t>-  </a:t>
            </a: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de-DE" dirty="0"/>
              <a:t> </a:t>
            </a: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endParaRPr lang="en-US" sz="1800" kern="120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4364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CD0E7-992F-D230-BFCE-EE107DFEC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Notes BA-</a:t>
            </a:r>
            <a:r>
              <a:rPr lang="de-DE" dirty="0" err="1"/>
              <a:t>Sync</a:t>
            </a:r>
            <a:r>
              <a:rPr lang="de-DE" dirty="0"/>
              <a:t> – 16.05.2024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635A1A-0078-42BC-3361-BDCDE8CE145A}"/>
              </a:ext>
            </a:extLst>
          </p:cNvPr>
          <p:cNvSpPr txBox="1"/>
          <p:nvPr/>
        </p:nvSpPr>
        <p:spPr>
          <a:xfrm>
            <a:off x="569476" y="747294"/>
            <a:ext cx="11133577" cy="62478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400" dirty="0" err="1">
                <a:effectLst/>
                <a:latin typeface="Calibri" panose="020F0502020204030204" pitchFamily="34" charset="0"/>
              </a:rPr>
              <a:t>Prepare</a:t>
            </a:r>
            <a:r>
              <a:rPr lang="de-DE" sz="1400" dirty="0">
                <a:effectLst/>
                <a:latin typeface="Calibri" panose="020F0502020204030204" pitchFamily="34" charset="0"/>
              </a:rPr>
              <a:t> pitch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for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professors</a:t>
            </a:r>
            <a:r>
              <a:rPr lang="de-DE" sz="1400" dirty="0">
                <a:effectLst/>
                <a:latin typeface="Calibri" panose="020F0502020204030204" pitchFamily="34" charset="0"/>
              </a:rPr>
              <a:t> and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test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with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b="1" dirty="0" err="1">
                <a:effectLst/>
                <a:latin typeface="Calibri" panose="020F0502020204030204" pitchFamily="34" charset="0"/>
              </a:rPr>
              <a:t>matthias</a:t>
            </a:r>
            <a:r>
              <a:rPr lang="de-DE" sz="1400" b="1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b="1" dirty="0" err="1">
                <a:effectLst/>
                <a:latin typeface="Calibri" panose="020F0502020204030204" pitchFamily="34" charset="0"/>
              </a:rPr>
              <a:t>markthale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r</a:t>
            </a:r>
            <a:r>
              <a:rPr lang="de-DE" sz="1400" dirty="0">
                <a:effectLst/>
                <a:latin typeface="Calibri" panose="020F0502020204030204" pitchFamily="34" charset="0"/>
              </a:rPr>
              <a:t> (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that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dude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can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ask</a:t>
            </a:r>
            <a:r>
              <a:rPr lang="de-DE" sz="1400" dirty="0">
                <a:effectLst/>
                <a:latin typeface="Calibri" panose="020F0502020204030204" pitchFamily="34" charset="0"/>
              </a:rPr>
              <a:t> all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the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questions</a:t>
            </a:r>
            <a:r>
              <a:rPr lang="de-DE" sz="1400" dirty="0">
                <a:effectLst/>
                <a:latin typeface="Calibri" panose="020F0502020204030204" pitchFamily="34" charset="0"/>
              </a:rPr>
              <a:t>) &amp;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martin</a:t>
            </a:r>
            <a:endParaRPr lang="de-DE" sz="1400" dirty="0">
              <a:effectLst/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Write </a:t>
            </a:r>
            <a:r>
              <a:rPr lang="de-DE" sz="1400" dirty="0" err="1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the</a:t>
            </a:r>
            <a:r>
              <a:rPr lang="de-DE" sz="1400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profs</a:t>
            </a:r>
            <a:r>
              <a:rPr lang="de-DE" sz="1400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 an email </a:t>
            </a:r>
            <a:r>
              <a:rPr lang="de-DE" sz="1400" dirty="0" err="1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with</a:t>
            </a:r>
            <a:r>
              <a:rPr lang="de-DE" sz="1400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>
                <a:effectLst/>
                <a:latin typeface="Calibri" panose="020F0502020204030204" pitchFamily="34" charset="0"/>
              </a:rPr>
              <a:t>hey, i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got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this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idea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for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thesis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with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bmw</a:t>
            </a:r>
            <a:r>
              <a:rPr lang="de-DE" sz="1400" dirty="0">
                <a:effectLst/>
                <a:latin typeface="Calibri" panose="020F0502020204030204" pitchFamily="34" charset="0"/>
              </a:rPr>
              <a:t>,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can</a:t>
            </a:r>
            <a:r>
              <a:rPr lang="de-DE" sz="1400" dirty="0">
                <a:effectLst/>
                <a:latin typeface="Calibri" panose="020F0502020204030204" pitchFamily="34" charset="0"/>
              </a:rPr>
              <a:t> i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tell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you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more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about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it</a:t>
            </a:r>
            <a:r>
              <a:rPr lang="de-DE" sz="1400" dirty="0">
                <a:effectLst/>
                <a:latin typeface="Calibri" panose="020F0502020204030204" pitchFamily="34" charset="0"/>
              </a:rPr>
              <a:t>? --&gt;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then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wait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for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anwer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if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they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want</a:t>
            </a:r>
            <a:r>
              <a:rPr lang="de-DE" sz="1400" dirty="0">
                <a:effectLst/>
                <a:latin typeface="Calibri" panose="020F0502020204030204" pitchFamily="34" charset="0"/>
              </a:rPr>
              <a:t> in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person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or</a:t>
            </a:r>
            <a:r>
              <a:rPr lang="de-DE" sz="1400" dirty="0">
                <a:effectLst/>
                <a:latin typeface="Calibri" panose="020F0502020204030204" pitchFamily="34" charset="0"/>
              </a:rPr>
              <a:t> email  :D 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How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to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label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data</a:t>
            </a:r>
            <a:r>
              <a:rPr lang="de-DE" sz="1400" dirty="0">
                <a:effectLst/>
                <a:latin typeface="Calibri" panose="020F0502020204030204" pitchFamily="34" charset="0"/>
              </a:rPr>
              <a:t>/logs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with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the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regex</a:t>
            </a:r>
            <a:r>
              <a:rPr lang="de-DE" sz="1400" dirty="0">
                <a:effectLst/>
                <a:latin typeface="Calibri" panose="020F0502020204030204" pitchFamily="34" charset="0"/>
              </a:rPr>
              <a:t> 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>
                <a:effectLst/>
                <a:latin typeface="Calibri" panose="020F0502020204030204" pitchFamily="34" charset="0"/>
              </a:rPr>
              <a:t>Connect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known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ones</a:t>
            </a:r>
            <a:r>
              <a:rPr lang="de-DE" sz="1400" dirty="0">
                <a:effectLst/>
                <a:latin typeface="Calibri" panose="020F0502020204030204" pitchFamily="34" charset="0"/>
              </a:rPr>
              <a:t> (~75%)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by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build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id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with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elasticsearch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information</a:t>
            </a:r>
            <a:r>
              <a:rPr lang="de-DE" sz="1400" dirty="0">
                <a:effectLst/>
                <a:latin typeface="Calibri" panose="020F0502020204030204" pitchFamily="34" charset="0"/>
              </a:rPr>
              <a:t>,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label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can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be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pulled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from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there</a:t>
            </a:r>
            <a:endParaRPr lang="de-DE" sz="1400" dirty="0">
              <a:latin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 err="1">
                <a:effectLst/>
                <a:latin typeface="Calibri" panose="020F0502020204030204" pitchFamily="34" charset="0"/>
              </a:rPr>
              <a:t>For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unknown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ones</a:t>
            </a:r>
            <a:r>
              <a:rPr lang="de-DE" sz="1400" dirty="0">
                <a:effectLst/>
                <a:latin typeface="Calibri" panose="020F0502020204030204" pitchFamily="34" charset="0"/>
              </a:rPr>
              <a:t>: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tbd</a:t>
            </a:r>
            <a:r>
              <a:rPr lang="de-DE" sz="1400" dirty="0">
                <a:effectLst/>
                <a:latin typeface="Calibri" panose="020F0502020204030204" pitchFamily="34" charset="0"/>
              </a:rPr>
              <a:t>??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Convert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to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dictionary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then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iterate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tasks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in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there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and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search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for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std_error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throw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away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all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tasks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without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that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? 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Find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task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take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stderr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&amp;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stdout_lines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from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that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?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Error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info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is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always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in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one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of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those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Filter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for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task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instead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of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branch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master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thingy</a:t>
            </a:r>
            <a:endParaRPr lang="de-DE" sz="1400" dirty="0">
              <a:solidFill>
                <a:srgbClr val="0070C0"/>
              </a:solidFill>
              <a:effectLst/>
              <a:latin typeface="Calibri" panose="020F0502020204030204" pitchFamily="34" charset="0"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400" dirty="0" err="1">
                <a:effectLst/>
                <a:latin typeface="Calibri" panose="020F0502020204030204" pitchFamily="34" charset="0"/>
              </a:rPr>
              <a:t>Heuristics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for</a:t>
            </a:r>
            <a:r>
              <a:rPr lang="de-DE" sz="1400" dirty="0">
                <a:effectLst/>
                <a:latin typeface="Calibri" panose="020F0502020204030204" pitchFamily="34" charset="0"/>
              </a:rPr>
              <a:t> multiple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errors</a:t>
            </a:r>
            <a:r>
              <a:rPr lang="de-DE" sz="1400" dirty="0">
                <a:effectLst/>
                <a:latin typeface="Calibri" panose="020F0502020204030204" pitchFamily="34" charset="0"/>
              </a:rPr>
              <a:t>: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which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one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is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the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most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important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causing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the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others</a:t>
            </a:r>
            <a:r>
              <a:rPr lang="de-DE" sz="1400" dirty="0">
                <a:effectLst/>
                <a:latin typeface="Calibri" panose="020F0502020204030204" pitchFamily="34" charset="0"/>
              </a:rPr>
              <a:t>?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>
                <a:effectLst/>
                <a:latin typeface="Calibri" panose="020F0502020204030204" pitchFamily="34" charset="0"/>
              </a:rPr>
              <a:t>Take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first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one</a:t>
            </a:r>
            <a:r>
              <a:rPr lang="de-DE" sz="1400" dirty="0">
                <a:effectLst/>
                <a:latin typeface="Calibri" panose="020F0502020204030204" pitchFamily="34" charset="0"/>
              </a:rPr>
              <a:t>?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 err="1">
                <a:effectLst/>
                <a:latin typeface="Calibri" panose="020F0502020204030204" pitchFamily="34" charset="0"/>
              </a:rPr>
              <a:t>some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can</a:t>
            </a:r>
            <a:r>
              <a:rPr lang="de-DE" sz="1400" dirty="0">
                <a:effectLst/>
                <a:latin typeface="Calibri" panose="020F0502020204030204" pitchFamily="34" charset="0"/>
              </a:rPr>
              <a:t> fail but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failed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is</a:t>
            </a:r>
            <a:r>
              <a:rPr lang="de-DE" sz="1400" dirty="0">
                <a:effectLst/>
                <a:latin typeface="Calibri" panose="020F0502020204030204" pitchFamily="34" charset="0"/>
              </a:rPr>
              <a:t> also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false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there</a:t>
            </a:r>
            <a:endParaRPr lang="de-DE" sz="1400" dirty="0">
              <a:latin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>
                <a:effectLst/>
                <a:latin typeface="Calibri" panose="020F0502020204030204" pitchFamily="34" charset="0"/>
              </a:rPr>
              <a:t>But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maybe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information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about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areas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that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error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occur</a:t>
            </a:r>
            <a:r>
              <a:rPr lang="de-DE" sz="1400" dirty="0">
                <a:effectLst/>
                <a:latin typeface="Calibri" panose="020F0502020204030204" pitchFamily="34" charset="0"/>
              </a:rPr>
              <a:t> in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is</a:t>
            </a:r>
            <a:r>
              <a:rPr lang="de-DE" sz="1400" dirty="0">
                <a:effectLst/>
                <a:latin typeface="Calibri" panose="020F0502020204030204" pitchFamily="34" charset="0"/>
              </a:rPr>
              <a:t> relevant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>
                <a:effectLst/>
                <a:latin typeface="Calibri" panose="020F0502020204030204" pitchFamily="34" charset="0"/>
              </a:rPr>
              <a:t>Confidentiality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levels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for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error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types</a:t>
            </a:r>
            <a:endParaRPr lang="de-DE" sz="1400" dirty="0">
              <a:effectLst/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>
                <a:effectLst/>
                <a:latin typeface="Calibri" panose="020F0502020204030204" pitchFamily="34" charset="0"/>
              </a:rPr>
              <a:t>figure</a:t>
            </a:r>
            <a:r>
              <a:rPr lang="de-DE" sz="1400" dirty="0">
                <a:effectLst/>
                <a:latin typeface="Calibri" panose="020F0502020204030204" pitchFamily="34" charset="0"/>
              </a:rPr>
              <a:t> out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labeling</a:t>
            </a:r>
            <a:r>
              <a:rPr lang="de-DE" sz="1400" dirty="0">
                <a:effectLst/>
                <a:latin typeface="Calibri" panose="020F0502020204030204" pitchFamily="34" charset="0"/>
              </a:rPr>
              <a:t> &amp;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downloading</a:t>
            </a:r>
            <a:r>
              <a:rPr lang="de-DE" sz="1400" dirty="0">
                <a:effectLst/>
                <a:latin typeface="Calibri" panose="020F0502020204030204" pitchFamily="34" charset="0"/>
              </a:rPr>
              <a:t>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effectLst/>
                <a:latin typeface="Calibri" panose="020F0502020204030204" pitchFamily="34" charset="0"/>
              </a:rPr>
              <a:t>Search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for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occurance</a:t>
            </a:r>
            <a:endParaRPr lang="de-DE" sz="1400" dirty="0">
              <a:latin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"task“: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"branch": "master", "index":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 err="1">
                <a:solidFill>
                  <a:schemeClr val="accent3"/>
                </a:solidFill>
                <a:effectLst/>
                <a:latin typeface="Calibri" panose="020F0502020204030204" pitchFamily="34" charset="0"/>
              </a:rPr>
              <a:t>Before</a:t>
            </a:r>
            <a:r>
              <a:rPr lang="de-DE" sz="1400" dirty="0">
                <a:solidFill>
                  <a:schemeClr val="accent3"/>
                </a:solidFill>
                <a:effectLst/>
                <a:latin typeface="Calibri" panose="020F0502020204030204" pitchFamily="34" charset="0"/>
              </a:rPr>
              <a:t> match + after match -1 </a:t>
            </a:r>
            <a:r>
              <a:rPr lang="de-DE" sz="1400" dirty="0" err="1">
                <a:solidFill>
                  <a:schemeClr val="accent3"/>
                </a:solidFill>
                <a:effectLst/>
                <a:latin typeface="Calibri" panose="020F0502020204030204" pitchFamily="34" charset="0"/>
              </a:rPr>
              <a:t>line</a:t>
            </a:r>
            <a:r>
              <a:rPr lang="de-DE" sz="1400" dirty="0">
                <a:solidFill>
                  <a:schemeClr val="accent3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de-DE" sz="1400" dirty="0" err="1">
                <a:solidFill>
                  <a:schemeClr val="accent3"/>
                </a:solidFill>
                <a:effectLst/>
                <a:latin typeface="Calibri" panose="020F0502020204030204" pitchFamily="34" charset="0"/>
              </a:rPr>
              <a:t>then</a:t>
            </a:r>
            <a:r>
              <a:rPr lang="de-DE" sz="1400" dirty="0">
                <a:solidFill>
                  <a:schemeClr val="accent3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chemeClr val="accent3"/>
                </a:solidFill>
                <a:effectLst/>
                <a:latin typeface="Calibri" panose="020F0502020204030204" pitchFamily="34" charset="0"/>
              </a:rPr>
              <a:t>copy</a:t>
            </a:r>
            <a:r>
              <a:rPr lang="de-DE" sz="1400" dirty="0">
                <a:solidFill>
                  <a:schemeClr val="accent3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chemeClr val="accent3"/>
                </a:solidFill>
                <a:effectLst/>
                <a:latin typeface="Calibri" panose="020F0502020204030204" pitchFamily="34" charset="0"/>
              </a:rPr>
              <a:t>that</a:t>
            </a:r>
            <a:r>
              <a:rPr lang="de-DE" sz="1400" dirty="0">
                <a:solidFill>
                  <a:schemeClr val="accent3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chemeClr val="accent3"/>
                </a:solidFill>
                <a:effectLst/>
                <a:latin typeface="Calibri" panose="020F0502020204030204" pitchFamily="34" charset="0"/>
              </a:rPr>
              <a:t>area</a:t>
            </a:r>
            <a:endParaRPr lang="de-DE" sz="1400" dirty="0">
              <a:solidFill>
                <a:schemeClr val="accent3"/>
              </a:solidFill>
              <a:effectLst/>
              <a:latin typeface="Calibri" panose="020F0502020204030204" pitchFamily="34" charset="0"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"msg": "# Job Information\</a:t>
            </a:r>
            <a:r>
              <a:rPr lang="en-US" sz="1400" dirty="0" err="1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nAnsible</a:t>
            </a:r>
            <a:r>
              <a:rPr lang="en-US" sz="140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 Version: 2.15.10\</a:t>
            </a:r>
            <a:r>
              <a:rPr lang="en-US" sz="1400" dirty="0" err="1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nJob</a:t>
            </a:r>
            <a:r>
              <a:rPr lang="en-US" sz="140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: foresight-</a:t>
            </a:r>
            <a:r>
              <a:rPr lang="en-US" sz="1400" dirty="0" err="1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sonarqube</a:t>
            </a:r>
            <a:r>
              <a:rPr lang="en-US" sz="140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bazel</a:t>
            </a:r>
            <a:r>
              <a:rPr lang="en-US" sz="140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-scan\</a:t>
            </a:r>
            <a:r>
              <a:rPr lang="en-US" sz="1400" dirty="0" err="1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nPipeline</a:t>
            </a:r>
            <a:r>
              <a:rPr lang="en-US" sz="140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dirty="0" err="1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adp</a:t>
            </a:r>
            <a:r>
              <a:rPr lang="en-US" sz="140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-check\</a:t>
            </a:r>
            <a:r>
              <a:rPr lang="en-US" sz="1400" dirty="0" err="1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nExecutor</a:t>
            </a:r>
            <a:r>
              <a:rPr lang="en-US" sz="140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: zuul-executor-partition-0-10.zuul-executor-partition-0-eu-ash-15.ci.svc.cluster.local\</a:t>
            </a:r>
            <a:r>
              <a:rPr lang="en-US" sz="1400" dirty="0" err="1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nTriggered</a:t>
            </a:r>
            <a:r>
              <a:rPr lang="en-US" sz="140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 by: 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https://cc-github.bmwgroup.net/swh/foresight/pull/18922\n</a:t>
            </a:r>
            <a:r>
              <a:rPr lang="en-US" sz="1400" dirty="0">
                <a:solidFill>
                  <a:schemeClr val="accent3"/>
                </a:solidFill>
                <a:effectLst/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Event</a:t>
            </a:r>
            <a:r>
              <a:rPr lang="en-US" sz="140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 ID: 802ef560-014f-11ef-99ce-0c88a858cea1\n"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could be useful to see where errors cluster/which repos/ </a:t>
            </a:r>
            <a:r>
              <a:rPr lang="en-US" sz="1400" dirty="0" err="1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etc</a:t>
            </a:r>
            <a:endParaRPr lang="en-US" sz="1400" dirty="0">
              <a:solidFill>
                <a:schemeClr val="accent3"/>
              </a:solidFill>
              <a:effectLst/>
              <a:latin typeface="Consolas" panose="020B0609020204030204" pitchFamily="49" charset="0"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do specific pipelines/users/jobs/… often appear? Patterns there? 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Filter for tasks with "name": Print job information for this ( maybe good to keep in cropped files?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kern="120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9463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CD0E7-992F-D230-BFCE-EE107DFEC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Notes BA-</a:t>
            </a:r>
            <a:r>
              <a:rPr lang="de-DE" dirty="0" err="1"/>
              <a:t>Sync</a:t>
            </a:r>
            <a:r>
              <a:rPr lang="de-DE" dirty="0"/>
              <a:t> – 23.05.2024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635A1A-0078-42BC-3361-BDCDE8CE145A}"/>
              </a:ext>
            </a:extLst>
          </p:cNvPr>
          <p:cNvSpPr txBox="1"/>
          <p:nvPr/>
        </p:nvSpPr>
        <p:spPr>
          <a:xfrm>
            <a:off x="529211" y="1095637"/>
            <a:ext cx="11133577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Cancelled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because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sickness</a:t>
            </a:r>
            <a:endParaRPr lang="en-US" sz="1400" kern="120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D3931E0-69C9-04F4-83F6-75158F3D8EB2}"/>
              </a:ext>
            </a:extLst>
          </p:cNvPr>
          <p:cNvSpPr txBox="1">
            <a:spLocks/>
          </p:cNvSpPr>
          <p:nvPr/>
        </p:nvSpPr>
        <p:spPr>
          <a:xfrm>
            <a:off x="438104" y="2036647"/>
            <a:ext cx="11224684" cy="400110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b="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Notes BA-</a:t>
            </a:r>
            <a:r>
              <a:rPr lang="de-DE" dirty="0" err="1"/>
              <a:t>Sync</a:t>
            </a:r>
            <a:r>
              <a:rPr lang="de-DE" dirty="0"/>
              <a:t> – 30.05.2024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ABD5A5-7A68-63E8-D9B7-D2735EE24FE7}"/>
              </a:ext>
            </a:extLst>
          </p:cNvPr>
          <p:cNvSpPr txBox="1"/>
          <p:nvPr/>
        </p:nvSpPr>
        <p:spPr>
          <a:xfrm>
            <a:off x="438104" y="2767683"/>
            <a:ext cx="11133577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Holiday (Fronleichnam)</a:t>
            </a:r>
            <a:endParaRPr lang="en-US" sz="1400" kern="120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76048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HANGETRACKING" val="true"/>
  <p:tag name="THINKCELLPRESENTATIONDONOTDELETE" val="&lt;?xml version=&quot;1.0&quot; encoding=&quot;UTF-16&quot; standalone=&quot;yes&quot;?&gt;&lt;root reqver=&quot;27037&quot;&gt;&lt;version val=&quot;32614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.%m.%Y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MW Group 2021">
  <a:themeElements>
    <a:clrScheme name="BMW Group 21">
      <a:dk1>
        <a:srgbClr val="000000"/>
      </a:dk1>
      <a:lt1>
        <a:srgbClr val="FFFFFF"/>
      </a:lt1>
      <a:dk2>
        <a:srgbClr val="035970"/>
      </a:dk2>
      <a:lt2>
        <a:srgbClr val="92A2BD"/>
      </a:lt2>
      <a:accent1>
        <a:srgbClr val="548D9E"/>
      </a:accent1>
      <a:accent2>
        <a:srgbClr val="85ACB9"/>
      </a:accent2>
      <a:accent3>
        <a:srgbClr val="ABC4CF"/>
      </a:accent3>
      <a:accent4>
        <a:srgbClr val="C8D7E0"/>
      </a:accent4>
      <a:accent5>
        <a:srgbClr val="DEE5EC"/>
      </a:accent5>
      <a:accent6>
        <a:srgbClr val="E8EBF1"/>
      </a:accent6>
      <a:hlink>
        <a:srgbClr val="000000"/>
      </a:hlink>
      <a:folHlink>
        <a:srgbClr val="000000"/>
      </a:folHlink>
    </a:clrScheme>
    <a:fontScheme name="BMW Group 2021">
      <a:majorFont>
        <a:latin typeface="BMWGroupTN Condensed"/>
        <a:ea typeface=""/>
        <a:cs typeface=""/>
      </a:majorFont>
      <a:minorFont>
        <a:latin typeface="BMWGroupTN Condensed"/>
        <a:ea typeface="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5"/>
        </a:solidFill>
        <a:ln w="19050">
          <a:noFill/>
          <a:miter lim="800000"/>
        </a:ln>
      </a:spPr>
      <a:bodyPr rtlCol="0" anchor="t" anchorCtr="0"/>
      <a:lstStyle>
        <a:defPPr algn="l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2"/>
          </a:solidFill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wrap="square" lIns="0" tIns="0" rIns="0" bIns="0" rtlCol="0">
        <a:spAutoFit/>
      </a:bodyPr>
      <a:lstStyle>
        <a:defPPr marL="0" indent="0" algn="l" defTabSz="914400" rtl="0" eaLnBrk="1" latinLnBrk="0" hangingPunct="1">
          <a:lnSpc>
            <a:spcPct val="100000"/>
          </a:lnSpc>
          <a:spcBef>
            <a:spcPts val="0"/>
          </a:spcBef>
          <a:spcAft>
            <a:spcPts val="600"/>
          </a:spcAft>
          <a:buClr>
            <a:schemeClr val="tx2"/>
          </a:buClr>
          <a:buFontTx/>
          <a:buNone/>
          <a:defRPr sz="1800" kern="1200" dirty="0" err="1" smtClean="0">
            <a:solidFill>
              <a:schemeClr val="tx1"/>
            </a:solidFill>
            <a:latin typeface="+mn-lt"/>
            <a:ea typeface="+mn-ea"/>
            <a:cs typeface="+mn-cs"/>
          </a:defRPr>
        </a:defPPr>
      </a:lstStyle>
    </a:txDef>
  </a:objectDefaults>
  <a:extraClrSchemeLst/>
  <a:custClrLst>
    <a:custClr name="Ocean Blue">
      <a:srgbClr val="035970"/>
    </a:custClr>
    <a:custClr name="Night Blue">
      <a:srgbClr val="173B68"/>
    </a:custClr>
    <a:custClr name="Sky Blue">
      <a:srgbClr val="7B9AC0"/>
    </a:custClr>
    <a:custClr name="Turquoise">
      <a:srgbClr val="009A97"/>
    </a:custClr>
    <a:custClr name="Yellow">
      <a:srgbClr val="FAD022"/>
    </a:custClr>
    <a:custClr name="Orange">
      <a:srgbClr val="E96D0C"/>
    </a:custClr>
    <a:custClr name="Purple">
      <a:srgbClr val="8D1E77"/>
    </a:custClr>
    <a:custClr name="Red">
      <a:srgbClr val="AC1640"/>
    </a:custClr>
    <a:custClr name="Cyan">
      <a:srgbClr val="079EDA"/>
    </a:custClr>
    <a:custClr name="Green">
      <a:srgbClr val="508130"/>
    </a:custClr>
    <a:custClr name="Ocean Blue darker">
      <a:srgbClr val="024152"/>
    </a:custClr>
    <a:custClr name="Night Blue darker">
      <a:srgbClr val="133155"/>
    </a:custClr>
    <a:custClr name="Sky Blue darker">
      <a:srgbClr val="5179A9"/>
    </a:custClr>
    <a:custClr name="Turquoise darker">
      <a:srgbClr val="00777A"/>
    </a:custClr>
    <a:custClr name="Yellow darker">
      <a:srgbClr val="D2A000"/>
    </a:custClr>
    <a:custClr name="Orange darker">
      <a:srgbClr val="AF5009"/>
    </a:custClr>
    <a:custClr name="Purple darker">
      <a:srgbClr val="6B175B"/>
    </a:custClr>
    <a:custClr name="Red darker">
      <a:srgbClr val="76102D"/>
    </a:custClr>
    <a:custClr name="Cyan darker">
      <a:srgbClr val="05709B"/>
    </a:custClr>
    <a:custClr name="Green darker">
      <a:srgbClr val="365620"/>
    </a:custClr>
    <a:custClr name="Ocean Blue 30% lighter">
      <a:srgbClr val="4F8B9B"/>
    </a:custClr>
    <a:custClr name="Night Blue 30% lighter">
      <a:srgbClr val="687F9D"/>
    </a:custClr>
    <a:custClr name="Sky Blue 30% lighter">
      <a:srgbClr val="A8BED4"/>
    </a:custClr>
    <a:custClr name="Turquoise 30% lighter">
      <a:srgbClr val="66C2C1"/>
    </a:custClr>
    <a:custClr name="Yellow 30% lighter">
      <a:srgbClr val="FCE37A"/>
    </a:custClr>
    <a:custClr name="Orange 30% lighter">
      <a:srgbClr val="F69954"/>
    </a:custClr>
    <a:custClr name="Purple 30% lighter">
      <a:srgbClr val="BB78AD"/>
    </a:custClr>
    <a:custClr name="Red 30% lighter">
      <a:srgbClr val="CD738C"/>
    </a:custClr>
    <a:custClr name="Cyan 30% lighter">
      <a:srgbClr val="6DCBF1"/>
    </a:custClr>
    <a:custClr name="Green 30% lighter">
      <a:srgbClr val="8BB86D"/>
    </a:custClr>
    <a:custClr name="Ocean Blue 60% lighter">
      <a:srgbClr val="A7C5CD"/>
    </a:custClr>
    <a:custClr name="Night Blue 60% lighter">
      <a:srgbClr val="B9C4D1"/>
    </a:custClr>
    <a:custClr name="Sky Blue 60% lighter">
      <a:srgbClr val="D0DDE8"/>
    </a:custClr>
    <a:custClr name="Turquoise 60% lighter">
      <a:srgbClr val="B2E0E0"/>
    </a:custClr>
    <a:custClr name="Yellow 60% lighter">
      <a:srgbClr val="FDF1BC"/>
    </a:custClr>
    <a:custClr name="Orange 60% lighter">
      <a:srgbClr val="FBCCA9"/>
    </a:custClr>
    <a:custClr name="Purple 60% lighter">
      <a:srgbClr val="DDBBD6"/>
    </a:custClr>
    <a:custClr name="Red 60% lighter">
      <a:srgbClr val="E6B9C5"/>
    </a:custClr>
    <a:custClr name="Cyan 60% lighter">
      <a:srgbClr val="B1E7FD"/>
    </a:custClr>
    <a:custClr name="Green 60% lighter">
      <a:srgbClr val="C9DEBB"/>
    </a:custClr>
  </a:custClrLst>
  <a:extLst>
    <a:ext uri="{05A4C25C-085E-4340-85A3-A5531E510DB2}">
      <thm15:themeFamily xmlns:thm15="http://schemas.microsoft.com/office/thememl/2012/main" name="Präsentation1" id="{8C5E64C3-C8C1-4A2B-A60F-B9D41FA3EBC0}" vid="{DDF2B6E1-8EF5-4DCF-BECF-5F6FEFA9EF98}"/>
    </a:ext>
  </a:extLst>
</a:theme>
</file>

<file path=ppt/theme/theme2.xml><?xml version="1.0" encoding="utf-8"?>
<a:theme xmlns:a="http://schemas.openxmlformats.org/drawingml/2006/main" name="Office">
  <a:themeElements>
    <a:clrScheme name="BMW Group 2021">
      <a:dk1>
        <a:srgbClr val="000000"/>
      </a:dk1>
      <a:lt1>
        <a:srgbClr val="FFFFFF"/>
      </a:lt1>
      <a:dk2>
        <a:srgbClr val="035970"/>
      </a:dk2>
      <a:lt2>
        <a:srgbClr val="92A2BD"/>
      </a:lt2>
      <a:accent1>
        <a:srgbClr val="548D9E"/>
      </a:accent1>
      <a:accent2>
        <a:srgbClr val="85ACB9"/>
      </a:accent2>
      <a:accent3>
        <a:srgbClr val="ABC4CF"/>
      </a:accent3>
      <a:accent4>
        <a:srgbClr val="C8D7E0"/>
      </a:accent4>
      <a:accent5>
        <a:srgbClr val="DEE5EC"/>
      </a:accent5>
      <a:accent6>
        <a:srgbClr val="E8EBF1"/>
      </a:accent6>
      <a:hlink>
        <a:srgbClr val="000000"/>
      </a:hlink>
      <a:folHlink>
        <a:srgbClr val="000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1021</Words>
  <Application>Microsoft Office PowerPoint</Application>
  <PresentationFormat>Widescreen</PresentationFormat>
  <Paragraphs>91</Paragraphs>
  <Slides>10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BMW Group Condensed</vt:lpstr>
      <vt:lpstr>BMW Motorrad</vt:lpstr>
      <vt:lpstr>BMWGroupTN Condensed</vt:lpstr>
      <vt:lpstr>Calibri</vt:lpstr>
      <vt:lpstr>Consolas</vt:lpstr>
      <vt:lpstr>Wingdings</vt:lpstr>
      <vt:lpstr>BMW Group 2021</vt:lpstr>
      <vt:lpstr>think-cell Folie</vt:lpstr>
      <vt:lpstr>Erstellung eines Tools zur verbesserten, KI-basierten Klassifizierung von Fehleruhrsachen in sehr großen Log Files</vt:lpstr>
      <vt:lpstr>The Task</vt:lpstr>
      <vt:lpstr>PowerPoint Presentation</vt:lpstr>
      <vt:lpstr>Research</vt:lpstr>
      <vt:lpstr>Tentative Approach</vt:lpstr>
      <vt:lpstr>To be clarified:</vt:lpstr>
      <vt:lpstr>Anmerkungen</vt:lpstr>
      <vt:lpstr>Notes BA-Sync – 16.05.2024</vt:lpstr>
      <vt:lpstr>Notes BA-Sync – 23.05.2024</vt:lpstr>
      <vt:lpstr>Notes BA-Sync – 06.06.2024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Erstellung eines Tools zur verbesserten, KI-basierten Klassifizierung von Fehleruhrsachen in sehr großen Log Files</dc:title>
  <dc:creator>Carmen</dc:creator>
  <cp:lastModifiedBy>Carmen Werrlein</cp:lastModifiedBy>
  <cp:revision>33</cp:revision>
  <dcterms:created xsi:type="dcterms:W3CDTF">2024-05-08T11:16:28Z</dcterms:created>
  <dcterms:modified xsi:type="dcterms:W3CDTF">2024-06-06T10:01:16Z</dcterms:modified>
</cp:coreProperties>
</file>