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handoutMasterIdLst>
    <p:handoutMasterId r:id="rId14"/>
  </p:handoutMasterIdLst>
  <p:sldIdLst>
    <p:sldId id="369" r:id="rId2"/>
    <p:sldId id="374" r:id="rId3"/>
    <p:sldId id="375" r:id="rId4"/>
    <p:sldId id="370" r:id="rId5"/>
    <p:sldId id="371" r:id="rId6"/>
    <p:sldId id="372" r:id="rId7"/>
    <p:sldId id="376" r:id="rId8"/>
    <p:sldId id="377" r:id="rId9"/>
    <p:sldId id="378" r:id="rId10"/>
    <p:sldId id="380" r:id="rId11"/>
    <p:sldId id="381" r:id="rId12"/>
  </p:sldIdLst>
  <p:sldSz cx="12192000" cy="6858000"/>
  <p:notesSz cx="6858000" cy="9144000"/>
  <p:custDataLst>
    <p:tags r:id="rId1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E34869-D061-4517-BEA4-59AA3ACD84C0}">
          <p14:sldIdLst>
            <p14:sldId id="369"/>
            <p14:sldId id="374"/>
            <p14:sldId id="375"/>
            <p14:sldId id="370"/>
            <p14:sldId id="371"/>
            <p14:sldId id="372"/>
            <p14:sldId id="376"/>
          </p14:sldIdLst>
        </p14:section>
        <p14:section name="Sync Documentation" id="{BFFC16E1-35A3-4539-A1A6-072008BD6D56}">
          <p14:sldIdLst>
            <p14:sldId id="377"/>
            <p14:sldId id="378"/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81242" autoAdjust="0"/>
  </p:normalViewPr>
  <p:slideViewPr>
    <p:cSldViewPr snapToGrid="0">
      <p:cViewPr>
        <p:scale>
          <a:sx n="75" d="100"/>
          <a:sy n="75" d="100"/>
        </p:scale>
        <p:origin x="500" y="-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06.06.2024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06.06.2024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692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job</a:t>
            </a:r>
            <a:r>
              <a:rPr lang="de-DE" dirty="0"/>
              <a:t> 005…., </a:t>
            </a:r>
            <a:r>
              <a:rPr lang="de-DE" dirty="0" err="1"/>
              <a:t>name</a:t>
            </a:r>
            <a:r>
              <a:rPr lang="de-DE" dirty="0"/>
              <a:t> &amp;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line</a:t>
            </a:r>
            <a:r>
              <a:rPr lang="de-DE" dirty="0"/>
              <a:t> 32559 (after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</a:t>
            </a:r>
            <a:r>
              <a:rPr lang="de-DE" dirty="0" err="1"/>
              <a:t>include</a:t>
            </a:r>
            <a:r>
              <a:rPr lang="de-DE" dirty="0"/>
              <a:t> in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) </a:t>
            </a:r>
          </a:p>
          <a:p>
            <a:r>
              <a:rPr lang="de-DE" dirty="0"/>
              <a:t>-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schedule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in date (</a:t>
            </a:r>
            <a:r>
              <a:rPr lang="de-DE" dirty="0" err="1"/>
              <a:t>backwards</a:t>
            </a:r>
            <a:r>
              <a:rPr lang="de-DE" dirty="0"/>
              <a:t> </a:t>
            </a:r>
            <a:r>
              <a:rPr lang="de-DE" dirty="0" err="1"/>
              <a:t>planning</a:t>
            </a:r>
            <a:r>
              <a:rPr lang="de-DE" dirty="0"/>
              <a:t>)</a:t>
            </a:r>
          </a:p>
          <a:p>
            <a:r>
              <a:rPr lang="en-US" dirty="0"/>
              <a:t>- </a:t>
            </a:r>
            <a:r>
              <a:rPr lang="en-US" dirty="0" err="1"/>
              <a:t>todo</a:t>
            </a:r>
            <a:r>
              <a:rPr lang="en-US" dirty="0"/>
              <a:t>: figure out approach for generating training data</a:t>
            </a:r>
          </a:p>
          <a:p>
            <a:r>
              <a:rPr lang="en-US" dirty="0"/>
              <a:t>- around 200.000 playbook error out of 1.2 errors in total over the last year</a:t>
            </a:r>
          </a:p>
          <a:p>
            <a:r>
              <a:rPr lang="en-US" dirty="0"/>
              <a:t>- maybe focus on getting error class first instead of specific error? </a:t>
            </a:r>
          </a:p>
          <a:p>
            <a:r>
              <a:rPr lang="en-US" dirty="0"/>
              <a:t>- get statistics for labeled errors (distribution, balanced vs. unbalanced, </a:t>
            </a:r>
            <a:r>
              <a:rPr lang="en-US" dirty="0" err="1"/>
              <a:t>etc</a:t>
            </a:r>
            <a:r>
              <a:rPr lang="en-US" dirty="0"/>
              <a:t>, everything else) </a:t>
            </a:r>
          </a:p>
          <a:p>
            <a:r>
              <a:rPr lang="en-US" dirty="0"/>
              <a:t>- Figure out strategy for labeling playbook errors(</a:t>
            </a:r>
            <a:r>
              <a:rPr lang="en-US" dirty="0" err="1"/>
              <a:t>evtl</a:t>
            </a:r>
            <a:r>
              <a:rPr lang="en-US" dirty="0"/>
              <a:t>. Ask for input in exchange session on Fridays?)</a:t>
            </a:r>
          </a:p>
          <a:p>
            <a:r>
              <a:rPr lang="en-US" dirty="0"/>
              <a:t>- put this pp in the teams channel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3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c-github.bmwgroup.net/swh/foresight/pull/18922/nEvent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F9DB8-A99C-422C-901C-7E61CA74DB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PE-303S / JC-31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5553"/>
            <a:ext cx="12192000" cy="1530401"/>
          </a:xfrm>
        </p:spPr>
        <p:txBody>
          <a:bodyPr/>
          <a:lstStyle/>
          <a:p>
            <a:r>
              <a:rPr lang="en-US" sz="3000" dirty="0" err="1">
                <a:latin typeface="BMW Group Condensed" panose="020B0606020202020204" pitchFamily="34" charset="0"/>
              </a:rPr>
              <a:t>Erstellung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eines</a:t>
            </a:r>
            <a:r>
              <a:rPr lang="en-US" sz="3000" dirty="0">
                <a:latin typeface="BMW Group Condensed" panose="020B0606020202020204" pitchFamily="34" charset="0"/>
              </a:rPr>
              <a:t> Tools </a:t>
            </a:r>
            <a:r>
              <a:rPr lang="en-US" sz="3000" dirty="0" err="1">
                <a:latin typeface="BMW Group Condensed" panose="020B0606020202020204" pitchFamily="34" charset="0"/>
              </a:rPr>
              <a:t>zur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verbesserten</a:t>
            </a:r>
            <a:r>
              <a:rPr lang="en-US" sz="3000" dirty="0">
                <a:latin typeface="BMW Group Condensed" panose="020B0606020202020204" pitchFamily="34" charset="0"/>
              </a:rPr>
              <a:t>, KI-</a:t>
            </a:r>
            <a:r>
              <a:rPr lang="en-US" sz="3000" dirty="0" err="1">
                <a:latin typeface="BMW Group Condensed" panose="020B0606020202020204" pitchFamily="34" charset="0"/>
              </a:rPr>
              <a:t>basierten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Klassifizierung</a:t>
            </a:r>
            <a:r>
              <a:rPr lang="en-US" sz="3000" dirty="0">
                <a:latin typeface="BMW Group Condensed" panose="020B0606020202020204" pitchFamily="34" charset="0"/>
              </a:rPr>
              <a:t> von </a:t>
            </a:r>
            <a:r>
              <a:rPr lang="en-US" sz="3000" dirty="0" err="1">
                <a:latin typeface="BMW Group Condensed" panose="020B0606020202020204" pitchFamily="34" charset="0"/>
              </a:rPr>
              <a:t>Fehleruhrsachen</a:t>
            </a:r>
            <a:r>
              <a:rPr lang="en-US" sz="3000" dirty="0">
                <a:latin typeface="BMW Group Condensed" panose="020B0606020202020204" pitchFamily="34" charset="0"/>
              </a:rPr>
              <a:t> in </a:t>
            </a:r>
            <a:r>
              <a:rPr lang="en-US" sz="3000" dirty="0" err="1">
                <a:latin typeface="BMW Group Condensed" panose="020B0606020202020204" pitchFamily="34" charset="0"/>
              </a:rPr>
              <a:t>sehr</a:t>
            </a:r>
            <a:r>
              <a:rPr lang="en-US" sz="3000" dirty="0">
                <a:latin typeface="BMW Group Condensed" panose="020B0606020202020204" pitchFamily="34" charset="0"/>
              </a:rPr>
              <a:t> </a:t>
            </a:r>
            <a:r>
              <a:rPr lang="en-US" sz="3000" dirty="0" err="1">
                <a:latin typeface="BMW Group Condensed" panose="020B0606020202020204" pitchFamily="34" charset="0"/>
              </a:rPr>
              <a:t>gro</a:t>
            </a:r>
            <a:r>
              <a:rPr lang="de-DE" sz="3000" dirty="0">
                <a:latin typeface="BMW Group Condensed" panose="020B0606020202020204" pitchFamily="34" charset="0"/>
              </a:rPr>
              <a:t>ß</a:t>
            </a:r>
            <a:r>
              <a:rPr lang="en-US" sz="3000" dirty="0" err="1">
                <a:latin typeface="BMW Group Condensed" panose="020B0606020202020204" pitchFamily="34" charset="0"/>
              </a:rPr>
              <a:t>en</a:t>
            </a:r>
            <a:r>
              <a:rPr lang="en-US" sz="3000" dirty="0">
                <a:latin typeface="BMW Group Condensed" panose="020B0606020202020204" pitchFamily="34" charset="0"/>
              </a:rPr>
              <a:t> Log Files</a:t>
            </a:r>
            <a:endParaRPr lang="en-GB" sz="3000" dirty="0">
              <a:latin typeface="BMW Group Condensed" panose="020B0606020202020204" pitchFamily="34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00" y="1508584"/>
            <a:ext cx="12192000" cy="453183"/>
          </a:xfrm>
        </p:spPr>
        <p:txBody>
          <a:bodyPr/>
          <a:lstStyle/>
          <a:p>
            <a:r>
              <a:rPr lang="en-GB" dirty="0">
                <a:solidFill>
                  <a:srgbClr val="FF00FF"/>
                </a:solidFill>
              </a:rPr>
              <a:t>(Final Title </a:t>
            </a:r>
            <a:r>
              <a:rPr lang="en-GB" dirty="0" err="1">
                <a:solidFill>
                  <a:srgbClr val="FF00FF"/>
                </a:solidFill>
              </a:rPr>
              <a:t>tbd</a:t>
            </a:r>
            <a:r>
              <a:rPr lang="en-GB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ACA8978-C47D-315B-4E24-8C630FB09BE1}"/>
              </a:ext>
            </a:extLst>
          </p:cNvPr>
          <p:cNvSpPr txBox="1">
            <a:spLocks/>
          </p:cNvSpPr>
          <p:nvPr/>
        </p:nvSpPr>
        <p:spPr>
          <a:xfrm>
            <a:off x="0" y="3855954"/>
            <a:ext cx="12192000" cy="760959"/>
          </a:xfrm>
          <a:prstGeom prst="rect">
            <a:avLst/>
          </a:prstGeom>
          <a:noFill/>
        </p:spPr>
        <p:txBody>
          <a:bodyPr vert="horz" wrap="square" lIns="572400" tIns="72000" rIns="572400" bIns="72000" rtlCol="0" anchor="b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BMW Group Condensed" panose="020B0606020202020204" pitchFamily="34" charset="0"/>
              </a:rPr>
              <a:t>Development of an AI-Based Tool for Improved Classification of Error Causes in </a:t>
            </a:r>
            <a:r>
              <a:rPr lang="en-US" sz="1800" dirty="0">
                <a:latin typeface="BMW Group Condensed" panose="020B0606020202020204" pitchFamily="34" charset="0"/>
              </a:rPr>
              <a:t>Large</a:t>
            </a:r>
            <a:r>
              <a:rPr lang="en-US" sz="2000" dirty="0">
                <a:latin typeface="BMW Group Condensed" panose="020B0606020202020204" pitchFamily="34" charset="0"/>
              </a:rPr>
              <a:t> Log Files within a CI Environment</a:t>
            </a:r>
            <a:endParaRPr lang="en-GB" sz="2000" dirty="0">
              <a:latin typeface="BMW Group Condensed" panose="020B06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06.06.2024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80053" y="1029206"/>
            <a:ext cx="10018277" cy="3508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Glauner hat abgelehnt, nach Empfehlungen gefragt (bzw. zwei weitere Dozenten kontaktiert)</a:t>
            </a:r>
          </a:p>
          <a:p>
            <a:pPr lvl="1"/>
            <a:r>
              <a:rPr lang="de-DE" sz="1200" dirty="0">
                <a:sym typeface="Wingdings" panose="05000000000000000000" pitchFamily="2" charset="2"/>
              </a:rPr>
              <a:t> 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 keine Antwort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THD wegen Hochwasser aber akut bisschen im stress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„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Cropping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der logs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reimplementiert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‘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‘</a:t>
            </a:r>
            <a:r>
              <a:rPr lang="de-DE" sz="1200" dirty="0"/>
              <a:t>: </a:t>
            </a:r>
            <a:r>
              <a:rPr lang="de-DE" sz="1200" dirty="0" err="1"/>
              <a:t>true</a:t>
            </a:r>
            <a:r>
              <a:rPr lang="de-DE" sz="1200" dirty="0"/>
              <a:t>, dann </a:t>
            </a:r>
            <a:r>
              <a:rPr lang="de-DE" sz="1200" dirty="0" err="1"/>
              <a:t>safe</a:t>
            </a:r>
            <a:r>
              <a:rPr lang="de-DE" sz="1200" dirty="0"/>
              <a:t>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</a:t>
            </a:r>
            <a:r>
              <a:rPr lang="de-DE" sz="1200" dirty="0"/>
              <a:t> in a </a:t>
            </a:r>
            <a:r>
              <a:rPr lang="de-DE" sz="1200" dirty="0" err="1"/>
              <a:t>dict</a:t>
            </a:r>
            <a:r>
              <a:rPr lang="de-DE" sz="1200" dirty="0"/>
              <a:t> ( </a:t>
            </a:r>
            <a:r>
              <a:rPr lang="de-DE" sz="1200" dirty="0" err="1"/>
              <a:t>including</a:t>
            </a:r>
            <a:r>
              <a:rPr lang="de-DE" sz="1200" dirty="0"/>
              <a:t> </a:t>
            </a:r>
            <a:r>
              <a:rPr lang="de-DE" sz="1200" dirty="0" err="1"/>
              <a:t>stderr</a:t>
            </a:r>
            <a:r>
              <a:rPr lang="de-DE" sz="1200" dirty="0"/>
              <a:t>, </a:t>
            </a:r>
            <a:r>
              <a:rPr lang="de-DE" sz="1200" dirty="0" err="1"/>
              <a:t>stdout</a:t>
            </a:r>
            <a:r>
              <a:rPr lang="de-DE" sz="1200" dirty="0"/>
              <a:t>, </a:t>
            </a:r>
            <a:r>
              <a:rPr lang="de-DE" sz="1200" dirty="0" err="1"/>
              <a:t>msg</a:t>
            </a:r>
            <a:r>
              <a:rPr lang="de-DE" sz="1200" dirty="0"/>
              <a:t>, </a:t>
            </a:r>
            <a:r>
              <a:rPr lang="de-DE" sz="1200" dirty="0" err="1"/>
              <a:t>name</a:t>
            </a:r>
            <a:r>
              <a:rPr lang="de-DE" sz="1200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failed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kept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cropped</a:t>
            </a: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Summary </a:t>
            </a:r>
            <a:r>
              <a:rPr lang="de-DE" sz="1200" dirty="0" err="1"/>
              <a:t>function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Overview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logs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Amount</a:t>
            </a:r>
            <a:r>
              <a:rPr lang="de-DE" sz="1200" dirty="0"/>
              <a:t> of </a:t>
            </a:r>
            <a:r>
              <a:rPr lang="de-DE" sz="1200" dirty="0" err="1"/>
              <a:t>errors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 err="1"/>
              <a:t>Names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  </a:t>
            </a:r>
          </a:p>
          <a:p>
            <a:pPr lvl="2"/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>
                <a:solidFill>
                  <a:srgbClr val="FF0000"/>
                </a:solidFill>
              </a:rPr>
              <a:t> PROBLEM: ALL UNNAMED?, </a:t>
            </a:r>
            <a:r>
              <a:rPr lang="de-DE" sz="1200" dirty="0" err="1">
                <a:solidFill>
                  <a:srgbClr val="FF0000"/>
                </a:solidFill>
              </a:rPr>
              <a:t>what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unique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identificator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task</a:t>
            </a:r>
            <a:r>
              <a:rPr lang="de-DE" sz="1200" dirty="0">
                <a:solidFill>
                  <a:srgbClr val="FF0000"/>
                </a:solidFill>
              </a:rPr>
              <a:t>? </a:t>
            </a:r>
            <a:endParaRPr lang="de-DE" sz="1200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de-DE" sz="1200" dirty="0"/>
              <a:t>Error </a:t>
            </a:r>
            <a:r>
              <a:rPr lang="de-DE" sz="1200" dirty="0" err="1"/>
              <a:t>essages</a:t>
            </a:r>
            <a:r>
              <a:rPr lang="de-DE" sz="1200" dirty="0"/>
              <a:t> of </a:t>
            </a:r>
            <a:r>
              <a:rPr lang="de-DE" sz="1200" dirty="0" err="1"/>
              <a:t>failed</a:t>
            </a:r>
            <a:r>
              <a:rPr lang="de-DE" sz="1200" dirty="0"/>
              <a:t> </a:t>
            </a:r>
            <a:r>
              <a:rPr lang="de-DE" sz="1200" dirty="0" err="1"/>
              <a:t>tasks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well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respective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endParaRPr lang="de-DE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Open: </a:t>
            </a:r>
          </a:p>
          <a:p>
            <a:pPr marL="714375" lvl="1" indent="-269875">
              <a:buFont typeface="Wingdings" panose="05000000000000000000" pitchFamily="2" charset="2"/>
              <a:buChar char="à"/>
            </a:pPr>
            <a:r>
              <a:rPr lang="de-DE" sz="1200" dirty="0" err="1">
                <a:sym typeface="Wingdings" panose="05000000000000000000" pitchFamily="2" charset="2"/>
              </a:rPr>
              <a:t>determine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how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map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error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msgs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specific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pipelines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users</a:t>
            </a:r>
            <a:r>
              <a:rPr lang="de-DE" sz="1200" dirty="0">
                <a:sym typeface="Wingdings" panose="05000000000000000000" pitchFamily="2" charset="2"/>
              </a:rPr>
              <a:t>/</a:t>
            </a:r>
            <a:r>
              <a:rPr lang="de-DE" sz="1200" dirty="0" err="1">
                <a:sym typeface="Wingdings" panose="05000000000000000000" pitchFamily="2" charset="2"/>
              </a:rPr>
              <a:t>jobs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to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look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for</a:t>
            </a:r>
            <a:endParaRPr lang="de-DE" sz="1200" dirty="0">
              <a:sym typeface="Wingdings" panose="05000000000000000000" pitchFamily="2" charset="2"/>
            </a:endParaRPr>
          </a:p>
          <a:p>
            <a:pPr marL="444500" lvl="1"/>
            <a:r>
              <a:rPr lang="de-DE" sz="1200" dirty="0" err="1">
                <a:sym typeface="Wingdings" panose="05000000000000000000" pitchFamily="2" charset="2"/>
              </a:rPr>
              <a:t>patterns</a:t>
            </a:r>
            <a:r>
              <a:rPr lang="de-DE" sz="1200" dirty="0">
                <a:sym typeface="Wingdings" panose="05000000000000000000" pitchFamily="2" charset="2"/>
              </a:rPr>
              <a:t>?</a:t>
            </a: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eggendorf von oben - Hochwasser am Campus- Gebaude der Universitat  Technischen Hochschule THD in Deggendorf im Bundesland">
            <a:extLst>
              <a:ext uri="{FF2B5EF4-FFF2-40B4-BE49-F238E27FC236}">
                <a16:creationId xmlns:a16="http://schemas.microsoft.com/office/drawing/2014/main" id="{7C64817F-53E7-0427-8DB1-AFF6DB4AA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880" y="129584"/>
            <a:ext cx="2753113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C97A7-1BED-9A45-4FC4-BF2521F698AB}"/>
              </a:ext>
            </a:extLst>
          </p:cNvPr>
          <p:cNvCxnSpPr>
            <a:cxnSpLocks/>
          </p:cNvCxnSpPr>
          <p:nvPr/>
        </p:nvCxnSpPr>
        <p:spPr>
          <a:xfrm>
            <a:off x="8934994" y="429089"/>
            <a:ext cx="940526" cy="274194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15808E-B30D-0846-B7FE-4BF2ED03BBE7}"/>
              </a:ext>
            </a:extLst>
          </p:cNvPr>
          <p:cNvSpPr txBox="1"/>
          <p:nvPr/>
        </p:nvSpPr>
        <p:spPr>
          <a:xfrm>
            <a:off x="8438606" y="208684"/>
            <a:ext cx="68797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THD</a:t>
            </a: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FC9DE-5C55-B852-6429-18AE9584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4819771"/>
            <a:ext cx="5101870" cy="1448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0D4277-62FA-575E-B620-CEE9D2DF50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321" y="2420732"/>
            <a:ext cx="6523437" cy="391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13.06.2024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C4676-3485-9FE4-56D0-08DD65E49FAC}"/>
              </a:ext>
            </a:extLst>
          </p:cNvPr>
          <p:cNvSpPr txBox="1"/>
          <p:nvPr/>
        </p:nvSpPr>
        <p:spPr>
          <a:xfrm>
            <a:off x="580054" y="747294"/>
            <a:ext cx="439238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05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https://cc-github.bmwgroup.net/carmenwerrlein/bachelor_thesis.git </a:t>
            </a:r>
            <a:endParaRPr lang="en-US" sz="1050" kern="1200" dirty="0" err="1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49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32FC2-F807-012A-E481-6B4E192BAFAB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499525" y="959350"/>
            <a:ext cx="10802196" cy="46148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49C67F-063A-9D8E-D0EB-F0E82B320223}"/>
              </a:ext>
            </a:extLst>
          </p:cNvPr>
          <p:cNvSpPr txBox="1"/>
          <p:nvPr/>
        </p:nvSpPr>
        <p:spPr>
          <a:xfrm>
            <a:off x="499525" y="5741375"/>
            <a:ext cx="1121410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0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https://ddad-mon.bmwgroup.net/kibana/s/public-access/app/discover#/view/d2f9a140-27d0-11ee-a980-29183993e591?_g=(filters:!(),refreshInterval:(pause:!t,value:0),time:(from:now-30d%2Fd,to:now))&amp;_a=(columns:!(error_message,error_type,job,branch,zuul_log_url,pr_url),filters:!(('$state':(store:appState),meta:(alias:!n,disabled:!f,index:c446adfd-1ebc-5b89-9ab9-97e390ed529b,key:pipeline.keyword,negate:!f,params:(query:gate),type:phrase),query:(match_phrase:(pipeline.keyword:gate))),('$state':(store:appState),meta:(alias:!n,disabled:!f,index:c446adfd-1ebc-5b89-9ab9-97e390ed529b,key:zuul_tenant,negate:!f,params:(query:ddad),type:phrase),query:(match_phrase:(zuul_tenant:ddad)))),grid:(),hideChart:!f,index:c446adfd-1ebc-5b89-9ab9-97e390ed529b,interval:auto,query:(language:kuery,query:''),sort:!(!(created_at,desc))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5A755-65B1-244A-F91C-45FA4DA1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de-DE" dirty="0"/>
              <a:t>The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3C0E0D-1AB5-F1B2-F6DF-E581A5D8971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096962" y="116885"/>
            <a:ext cx="10145803" cy="603423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3FDA61-E37E-FAD3-F5D5-39943292A39D}"/>
              </a:ext>
            </a:extLst>
          </p:cNvPr>
          <p:cNvSpPr txBox="1"/>
          <p:nvPr/>
        </p:nvSpPr>
        <p:spPr>
          <a:xfrm>
            <a:off x="429010" y="6333486"/>
            <a:ext cx="10735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0062e5a17f0c5832bf20d4f810fd448701afd48426f87de5a448d6bc198abae2__job-output.json</a:t>
            </a:r>
          </a:p>
        </p:txBody>
      </p:sp>
    </p:spTree>
    <p:extLst>
      <p:ext uri="{BB962C8B-B14F-4D97-AF65-F5344CB8AC3E}">
        <p14:creationId xmlns:p14="http://schemas.microsoft.com/office/powerpoint/2010/main" val="364726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9931-B291-2BEC-E8F2-D98CCD4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Research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824BB-A9A7-D223-D870-C534F7E43A92}"/>
              </a:ext>
            </a:extLst>
          </p:cNvPr>
          <p:cNvSpPr txBox="1"/>
          <p:nvPr/>
        </p:nvSpPr>
        <p:spPr>
          <a:xfrm>
            <a:off x="488947" y="1227909"/>
            <a:ext cx="10649316" cy="2035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Main: </a:t>
            </a:r>
            <a:r>
              <a:rPr lang="en-US" b="0" i="1" dirty="0">
                <a:effectLst/>
                <a:latin typeface="BMW Motorrad" panose="020B0504020208020204" pitchFamily="34" charset="0"/>
              </a:rPr>
              <a:t>Deep Learning with Python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 von François Chollet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Examples from book: https://github.com/fchollet/deep-learning-with-python-notebooks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Example Dataset: https://ai.stanford.edu/~amaas/data/sentiment/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 Further Examples: https://keras.io/examples/nlp/text_classification_from_scratch/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 Motorrad" panose="020B0504020208020204" pitchFamily="34" charset="0"/>
              </a:rPr>
              <a:t> Relevant Paper: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"Attention is all you need" von Vaswani et al.</a:t>
            </a:r>
          </a:p>
        </p:txBody>
      </p:sp>
    </p:spTree>
    <p:extLst>
      <p:ext uri="{BB962C8B-B14F-4D97-AF65-F5344CB8AC3E}">
        <p14:creationId xmlns:p14="http://schemas.microsoft.com/office/powerpoint/2010/main" val="8401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8ACC-46AC-BE14-8199-6AFB6509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MW Motorrad" panose="020B0504020208020204" pitchFamily="34" charset="0"/>
              </a:rPr>
              <a:t>Tentative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83CBE-BE46-C34D-97F1-91378E78C788}"/>
              </a:ext>
            </a:extLst>
          </p:cNvPr>
          <p:cNvSpPr txBox="1"/>
          <p:nvPr/>
        </p:nvSpPr>
        <p:spPr>
          <a:xfrm>
            <a:off x="488947" y="1227909"/>
            <a:ext cx="10649316" cy="4493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BMW Motorrad" panose="020B0504020208020204" pitchFamily="34" charset="0"/>
              </a:rPr>
              <a:t>- </a:t>
            </a:r>
            <a:r>
              <a:rPr lang="en-US" b="1" i="0" dirty="0">
                <a:effectLst/>
                <a:latin typeface="BMW Motorrad" panose="020B0504020208020204" pitchFamily="34" charset="0"/>
              </a:rPr>
              <a:t>Data Preparation: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Extracting relevant information from log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Standardization: Stemming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Tokenization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Encoding: One-Hot-Encoding, Embedding, etc.</a:t>
            </a:r>
          </a:p>
          <a:p>
            <a:pPr algn="l"/>
            <a:r>
              <a:rPr lang="en-US" b="1" i="0" dirty="0">
                <a:effectLst/>
                <a:latin typeface="BMW Motorrad" panose="020B0504020208020204" pitchFamily="34" charset="0"/>
              </a:rPr>
              <a:t>- Modeling: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Utilizing Convolutional Neural Networks (CNN) / Deep Neural Networks (DNN) using TensorFlow/</a:t>
            </a:r>
            <a:r>
              <a:rPr lang="en-US" b="0" i="0" dirty="0" err="1">
                <a:effectLst/>
                <a:latin typeface="BMW Motorrad" panose="020B0504020208020204" pitchFamily="34" charset="0"/>
              </a:rPr>
              <a:t>Keras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Comparison: Bag-of-Words approach vs. Sequential model</a:t>
            </a:r>
          </a:p>
          <a:p>
            <a:pPr>
              <a:lnSpc>
                <a:spcPct val="150000"/>
              </a:lnSpc>
            </a:pPr>
            <a:endParaRPr lang="en-US" dirty="0">
              <a:latin typeface="BMW Motorrad" panose="020B0504020208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kern="1200" dirty="0">
                <a:latin typeface="BMW Motorrad" panose="020B0504020208020204" pitchFamily="34" charset="0"/>
              </a:rPr>
              <a:t>	</a:t>
            </a: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  <a:p>
            <a:pPr>
              <a:lnSpc>
                <a:spcPct val="200000"/>
              </a:lnSpc>
            </a:pPr>
            <a:endParaRPr lang="en-US" sz="1800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MW Motorrad" panose="020B0504020208020204" pitchFamily="34" charset="0"/>
              </a:rPr>
              <a:t>To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be</a:t>
            </a:r>
            <a:r>
              <a:rPr lang="de-DE" dirty="0">
                <a:latin typeface="BMW Motorrad" panose="020B0504020208020204" pitchFamily="34" charset="0"/>
              </a:rPr>
              <a:t> </a:t>
            </a:r>
            <a:r>
              <a:rPr lang="de-DE" dirty="0" err="1">
                <a:latin typeface="BMW Motorrad" panose="020B0504020208020204" pitchFamily="34" charset="0"/>
              </a:rPr>
              <a:t>clarified</a:t>
            </a:r>
            <a:r>
              <a:rPr lang="de-DE" dirty="0">
                <a:latin typeface="BMW Motorrad" panose="020B0504020208020204" pitchFamily="34" charset="0"/>
              </a:rPr>
              <a:t>: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19286-C93E-AF2C-E04A-87512D0EF6FE}"/>
              </a:ext>
            </a:extLst>
          </p:cNvPr>
          <p:cNvSpPr txBox="1"/>
          <p:nvPr/>
        </p:nvSpPr>
        <p:spPr>
          <a:xfrm>
            <a:off x="488947" y="1227909"/>
            <a:ext cx="10649316" cy="4528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BMW Motorrad" panose="020B0504020208020204" pitchFamily="34" charset="0"/>
              </a:rPr>
              <a:t>- </a:t>
            </a:r>
            <a:r>
              <a:rPr lang="en-US" b="0" i="0" dirty="0">
                <a:effectLst/>
                <a:latin typeface="BMW Motorrad" panose="020B0504020208020204" pitchFamily="34" charset="0"/>
              </a:rPr>
              <a:t>Log data access and 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How to access and work with the logs?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Preparation of logs: Cropping, labeling,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BMW Motorrad" panose="020B0504020208020204" pitchFamily="34" charset="0"/>
              </a:rPr>
              <a:t>filter by </a:t>
            </a:r>
            <a:r>
              <a:rPr lang="en-US" b="1" dirty="0">
                <a:latin typeface="BMW Motorrad" panose="020B0504020208020204" pitchFamily="34" charset="0"/>
              </a:rPr>
              <a:t>“failed": </a:t>
            </a:r>
            <a:r>
              <a:rPr lang="en-US" dirty="0">
                <a:latin typeface="BMW Motorrad" panose="020B0504020208020204" pitchFamily="34" charset="0"/>
              </a:rPr>
              <a:t>true then delete everything beside that ?</a:t>
            </a:r>
            <a:endParaRPr lang="en-US" b="0" dirty="0">
              <a:effectLst/>
              <a:latin typeface="BMW Motorrad" panose="020B0504020208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Network Architecture: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BMW Motorrad" panose="020B0504020208020204" pitchFamily="34" charset="0"/>
              </a:rPr>
              <a:t>Which architecture is most suitable?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Fnet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Unet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, </a:t>
            </a:r>
            <a:r>
              <a:rPr lang="en-US" b="0" dirty="0" err="1">
                <a:effectLst/>
                <a:latin typeface="BMW Motorrad" panose="020B0504020208020204" pitchFamily="34" charset="0"/>
              </a:rPr>
              <a:t>Alexnet</a:t>
            </a:r>
            <a:r>
              <a:rPr lang="en-US" b="0" dirty="0">
                <a:effectLst/>
                <a:latin typeface="BMW Motorrad" panose="020B0504020208020204" pitchFamily="34" charset="0"/>
              </a:rPr>
              <a:t>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Modeling Approach: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Stemming</a:t>
            </a:r>
            <a:r>
              <a:rPr lang="en-US" dirty="0">
                <a:latin typeface="BMW Motorrad" panose="020B0504020208020204" pitchFamily="34" charset="0"/>
              </a:rPr>
              <a:t>/</a:t>
            </a:r>
            <a:r>
              <a:rPr lang="en-US" dirty="0" err="1">
                <a:latin typeface="BMW Motorrad" panose="020B0504020208020204" pitchFamily="34" charset="0"/>
              </a:rPr>
              <a:t>standartizing</a:t>
            </a:r>
            <a:endParaRPr lang="en-US" b="0" i="0" dirty="0">
              <a:effectLst/>
              <a:latin typeface="BMW Motorrad" panose="020B0504020208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Bag-of-Words vs. Sequential Model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Depending on this: Tokenization Approach: N-gram, word-level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 Motorrad" panose="020B0504020208020204" pitchFamily="34" charset="0"/>
              </a:rPr>
              <a:t>Use of Transformer models (for sequential model)?</a:t>
            </a:r>
            <a:endParaRPr lang="en-US" kern="1200" dirty="0">
              <a:latin typeface="BMW Motorrad" panose="020B05040202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3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9FD6-2249-94F0-2390-2D55982C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58" y="627501"/>
            <a:ext cx="11224684" cy="400110"/>
          </a:xfrm>
        </p:spPr>
        <p:txBody>
          <a:bodyPr/>
          <a:lstStyle/>
          <a:p>
            <a:r>
              <a:rPr lang="de-DE" dirty="0">
                <a:latin typeface="BMW Motorrad" panose="020B0504020208020204" pitchFamily="34" charset="0"/>
              </a:rPr>
              <a:t>Anmerkungen</a:t>
            </a:r>
            <a:endParaRPr lang="en-US" dirty="0">
              <a:latin typeface="BMW Motorrad" panose="020B0504020208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11382-AF9E-907D-ACE9-865CEF204B39}"/>
              </a:ext>
            </a:extLst>
          </p:cNvPr>
          <p:cNvSpPr txBox="1"/>
          <p:nvPr/>
        </p:nvSpPr>
        <p:spPr>
          <a:xfrm>
            <a:off x="574765" y="1341119"/>
            <a:ext cx="11133577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?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groundtruth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logs?</a:t>
            </a:r>
            <a:endParaRPr lang="de-DE" dirty="0"/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Warum </a:t>
            </a:r>
            <a:r>
              <a:rPr lang="de-DE" dirty="0" err="1"/>
              <a:t>keras</a:t>
            </a:r>
            <a:r>
              <a:rPr lang="de-DE" dirty="0"/>
              <a:t>? -&gt;</a:t>
            </a:r>
            <a:r>
              <a:rPr lang="de-DE" dirty="0" err="1"/>
              <a:t>reasoning</a:t>
            </a:r>
            <a:r>
              <a:rPr lang="de-DE" dirty="0"/>
              <a:t>,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-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de-DE" dirty="0"/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en-US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3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16.05.2024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69476" y="747294"/>
            <a:ext cx="11133577" cy="62478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Prepare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pitch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professors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matthias</a:t>
            </a:r>
            <a:r>
              <a:rPr lang="de-DE" sz="1400" b="1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effectLst/>
                <a:latin typeface="Calibri" panose="020F0502020204030204" pitchFamily="34" charset="0"/>
              </a:rPr>
              <a:t>markthale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</a:t>
            </a:r>
            <a:r>
              <a:rPr lang="de-DE" sz="1400" dirty="0">
                <a:effectLst/>
                <a:latin typeface="Calibri" panose="020F050202020403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dude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ask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questions</a:t>
            </a:r>
            <a:r>
              <a:rPr lang="de-DE" sz="1400" dirty="0">
                <a:effectLst/>
                <a:latin typeface="Calibri" panose="020F0502020204030204" pitchFamily="34" charset="0"/>
              </a:rPr>
              <a:t>)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martin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Write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profs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an email </a:t>
            </a:r>
            <a:r>
              <a:rPr lang="de-DE" sz="14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>
                <a:effectLst/>
                <a:latin typeface="Calibri" panose="020F0502020204030204" pitchFamily="34" charset="0"/>
              </a:rPr>
              <a:t>hey,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got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idea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thesis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bmw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i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tell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you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it</a:t>
            </a:r>
            <a:r>
              <a:rPr lang="de-DE" sz="1400" dirty="0">
                <a:effectLst/>
                <a:latin typeface="Calibri" panose="020F0502020204030204" pitchFamily="34" charset="0"/>
              </a:rPr>
              <a:t>? --&gt;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wait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anwer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if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person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email  :D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How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data</a:t>
            </a:r>
            <a:r>
              <a:rPr lang="de-DE" sz="1400" dirty="0">
                <a:effectLst/>
                <a:latin typeface="Calibri" panose="020F0502020204030204" pitchFamily="34" charset="0"/>
              </a:rPr>
              <a:t>/logs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regex</a:t>
            </a:r>
            <a:r>
              <a:rPr lang="de-DE" sz="1400" dirty="0">
                <a:effectLst/>
                <a:latin typeface="Calibri" panose="020F0502020204030204" pitchFamily="34" charset="0"/>
              </a:rPr>
              <a:t>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Connect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 (~75%)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build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elasticsearch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pulled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unknown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tbd</a:t>
            </a:r>
            <a:r>
              <a:rPr lang="de-DE" sz="1400" dirty="0">
                <a:effectLst/>
                <a:latin typeface="Calibri" panose="020F0502020204030204" pitchFamily="34" charset="0"/>
              </a:rPr>
              <a:t>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Convert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dictionary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iterate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there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search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std_error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throw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away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all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without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Find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take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stderr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stdout_lines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from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Error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info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always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those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Filter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task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instead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of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branch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master</a:t>
            </a:r>
            <a:r>
              <a:rPr lang="de-DE" sz="140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thingy</a:t>
            </a:r>
            <a:endParaRPr lang="de-DE" sz="1400" dirty="0"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Heuristics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multiple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errors</a:t>
            </a:r>
            <a:r>
              <a:rPr lang="de-DE" sz="1400" dirty="0">
                <a:effectLst/>
                <a:latin typeface="Calibri" panose="020F0502020204030204" pitchFamily="34" charset="0"/>
              </a:rPr>
              <a:t>: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which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most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important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causing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others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Take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first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one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some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can</a:t>
            </a:r>
            <a:r>
              <a:rPr lang="de-DE" sz="1400" dirty="0">
                <a:effectLst/>
                <a:latin typeface="Calibri" panose="020F0502020204030204" pitchFamily="34" charset="0"/>
              </a:rPr>
              <a:t> fail 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failed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also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false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there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But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maybe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information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about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areas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</a:t>
            </a:r>
            <a:r>
              <a:rPr lang="de-DE" sz="1400" dirty="0">
                <a:effectLst/>
                <a:latin typeface="Calibri" panose="020F0502020204030204" pitchFamily="34" charset="0"/>
              </a:rPr>
              <a:t> in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is</a:t>
            </a:r>
            <a:r>
              <a:rPr lang="de-DE" sz="1400" dirty="0">
                <a:effectLst/>
                <a:latin typeface="Calibri" panose="020F0502020204030204" pitchFamily="34" charset="0"/>
              </a:rPr>
              <a:t>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Confidentiality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levels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error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types</a:t>
            </a:r>
            <a:endParaRPr lang="de-DE" sz="1400" dirty="0"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Calibri" panose="020F0502020204030204" pitchFamily="34" charset="0"/>
              </a:rPr>
              <a:t>figure</a:t>
            </a:r>
            <a:r>
              <a:rPr lang="de-DE" sz="1400" dirty="0">
                <a:effectLst/>
                <a:latin typeface="Calibri" panose="020F0502020204030204" pitchFamily="34" charset="0"/>
              </a:rPr>
              <a:t> out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labeling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 &amp;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downloading</a:t>
            </a:r>
            <a:r>
              <a:rPr lang="de-DE" sz="1400" dirty="0">
                <a:effectLst/>
                <a:latin typeface="Calibri" panose="020F0502020204030204" pitchFamily="34" charset="0"/>
              </a:rPr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effectLst/>
                <a:latin typeface="Calibri" panose="020F0502020204030204" pitchFamily="34" charset="0"/>
              </a:rPr>
              <a:t>Search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for</a:t>
            </a:r>
            <a:r>
              <a:rPr lang="de-DE" sz="1400" dirty="0"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</a:rPr>
              <a:t>occurance</a:t>
            </a:r>
            <a:endParaRPr lang="de-DE" sz="1400" dirty="0"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"task“: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"branch": "master", "index":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Before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match + after match -1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line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then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copy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that</a:t>
            </a:r>
            <a:r>
              <a:rPr lang="de-DE" sz="1400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400" dirty="0" err="1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area</a:t>
            </a:r>
            <a:endParaRPr lang="de-DE" sz="1400" dirty="0">
              <a:solidFill>
                <a:schemeClr val="accent3"/>
              </a:solidFill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"msg": "# Job Information\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nAnsible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Version: 2.15.10\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nJob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foresight-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sonarqube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bazel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-scan\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nPipeline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adp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-check\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nExecutor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zuul-executor-partition-0-10.zuul-executor-partition-0-eu-ash-15.ci.svc.cluster.local\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nTriggered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by: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https://cc-github.bmwgroup.net/swh/foresight/pull/18922\n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ID: 802ef560-014f-11ef-99ce-0c88a858cea1\n"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could be useful to see where errors cluster/which repos/ </a:t>
            </a:r>
            <a:r>
              <a:rPr lang="en-US" sz="14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etc</a:t>
            </a:r>
            <a:endParaRPr lang="en-US" sz="140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do specific pipelines/users/jobs/… often appear? Patterns there?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Filter for tasks with "name": Print job information for this ( maybe good to keep in cropped files?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6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0E7-992F-D230-BFCE-EE107DFE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23.05.2024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35A1A-0078-42BC-3361-BDCDE8CE145A}"/>
              </a:ext>
            </a:extLst>
          </p:cNvPr>
          <p:cNvSpPr txBox="1"/>
          <p:nvPr/>
        </p:nvSpPr>
        <p:spPr>
          <a:xfrm>
            <a:off x="529211" y="1095637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Cancelled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</a:t>
            </a: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de-DE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sickness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931E0-69C9-04F4-83F6-75158F3D8EB2}"/>
              </a:ext>
            </a:extLst>
          </p:cNvPr>
          <p:cNvSpPr txBox="1">
            <a:spLocks/>
          </p:cNvSpPr>
          <p:nvPr/>
        </p:nvSpPr>
        <p:spPr>
          <a:xfrm>
            <a:off x="438104" y="2036647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Notes BA-</a:t>
            </a:r>
            <a:r>
              <a:rPr lang="de-DE" dirty="0" err="1"/>
              <a:t>Sync</a:t>
            </a:r>
            <a:r>
              <a:rPr lang="de-DE" dirty="0"/>
              <a:t> – 30.05.2024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BD5A5-7A68-63E8-D9B7-D2735EE24FE7}"/>
              </a:ext>
            </a:extLst>
          </p:cNvPr>
          <p:cNvSpPr txBox="1"/>
          <p:nvPr/>
        </p:nvSpPr>
        <p:spPr>
          <a:xfrm>
            <a:off x="438104" y="2767683"/>
            <a:ext cx="11133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Holiday (Fronleichnam)</a:t>
            </a:r>
            <a:endParaRPr lang="en-US" sz="14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6048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8C5E64C3-C8C1-4A2B-A60F-B9D41FA3EBC0}" vid="{DDF2B6E1-8EF5-4DCF-BECF-5F6FEFA9EF98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1169</Words>
  <Application>Microsoft Office PowerPoint</Application>
  <PresentationFormat>Widescreen</PresentationFormat>
  <Paragraphs>106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BMW Group Condensed</vt:lpstr>
      <vt:lpstr>BMW Motorrad</vt:lpstr>
      <vt:lpstr>BMWGroupTN Condensed</vt:lpstr>
      <vt:lpstr>Calibri</vt:lpstr>
      <vt:lpstr>Consolas</vt:lpstr>
      <vt:lpstr>Wingdings</vt:lpstr>
      <vt:lpstr>BMW Group 2021</vt:lpstr>
      <vt:lpstr>think-cell Folie</vt:lpstr>
      <vt:lpstr>Erstellung eines Tools zur verbesserten, KI-basierten Klassifizierung von Fehleruhrsachen in sehr großen Log Files</vt:lpstr>
      <vt:lpstr>The Task</vt:lpstr>
      <vt:lpstr>PowerPoint Presentation</vt:lpstr>
      <vt:lpstr>Research</vt:lpstr>
      <vt:lpstr>Tentative Approach</vt:lpstr>
      <vt:lpstr>To be clarified:</vt:lpstr>
      <vt:lpstr>Anmerkungen</vt:lpstr>
      <vt:lpstr>Notes BA-Sync – 16.05.2024</vt:lpstr>
      <vt:lpstr>Notes BA-Sync – 23.05.2024</vt:lpstr>
      <vt:lpstr>Notes BA-Sync – 06.06.2024</vt:lpstr>
      <vt:lpstr>Notes BA-Sync – 13.06.2024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eines Tools zur verbesserten, KI-basierten Klassifizierung von Fehleruhrsachen in sehr großen Log Files</dc:title>
  <dc:creator>Carmen</dc:creator>
  <cp:lastModifiedBy>Carmen Werrlein</cp:lastModifiedBy>
  <cp:revision>39</cp:revision>
  <dcterms:created xsi:type="dcterms:W3CDTF">2024-05-08T11:16:28Z</dcterms:created>
  <dcterms:modified xsi:type="dcterms:W3CDTF">2024-06-06T12:46:03Z</dcterms:modified>
</cp:coreProperties>
</file>