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</p:sldMasterIdLst>
  <p:notesMasterIdLst>
    <p:notesMasterId r:id="rId20"/>
  </p:notesMasterIdLst>
  <p:handoutMasterIdLst>
    <p:handoutMasterId r:id="rId21"/>
  </p:handoutMasterIdLst>
  <p:sldIdLst>
    <p:sldId id="384" r:id="rId3"/>
    <p:sldId id="374" r:id="rId4"/>
    <p:sldId id="375" r:id="rId5"/>
    <p:sldId id="370" r:id="rId6"/>
    <p:sldId id="371" r:id="rId7"/>
    <p:sldId id="372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5" r:id="rId16"/>
    <p:sldId id="386" r:id="rId17"/>
    <p:sldId id="387" r:id="rId18"/>
    <p:sldId id="388" r:id="rId19"/>
  </p:sldIdLst>
  <p:sldSz cx="12192000" cy="6858000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84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  <p14:sldId id="382"/>
            <p14:sldId id="383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27.06.2024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27.06.2024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1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3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1.emf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1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>
          <p15:clr>
            <a:srgbClr val="FBAE40"/>
          </p15:clr>
        </p15:guide>
        <p15:guide id="2" pos="7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6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396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46210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9610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>
          <p15:clr>
            <a:srgbClr val="FBAE40"/>
          </p15:clr>
        </p15:guide>
        <p15:guide id="12" pos="39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2719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73576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18247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>
          <p15:clr>
            <a:srgbClr val="FBAE40"/>
          </p15:clr>
        </p15:guide>
        <p15:guide id="15" pos="3976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3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549925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1593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80033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>
          <p15:clr>
            <a:srgbClr val="FBAE40"/>
          </p15:clr>
        </p15:guide>
        <p15:guide id="4" pos="4978">
          <p15:clr>
            <a:srgbClr val="FBAE40"/>
          </p15:clr>
        </p15:guide>
        <p15:guide id="5" pos="2710">
          <p15:clr>
            <a:srgbClr val="FBAE40"/>
          </p15:clr>
        </p15:guide>
        <p15:guide id="6" pos="511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39429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>
          <p15:clr>
            <a:srgbClr val="FBAE40"/>
          </p15:clr>
        </p15:guide>
        <p15:guide id="7" pos="1977">
          <p15:clr>
            <a:srgbClr val="FBAE40"/>
          </p15:clr>
        </p15:guide>
        <p15:guide id="8" pos="2104">
          <p15:clr>
            <a:srgbClr val="FBAE40"/>
          </p15:clr>
        </p15:guide>
        <p15:guide id="9" pos="3777">
          <p15:clr>
            <a:srgbClr val="FBAE40"/>
          </p15:clr>
        </p15:guide>
        <p15:guide id="10" pos="3905">
          <p15:clr>
            <a:srgbClr val="FBAE40"/>
          </p15:clr>
        </p15:guide>
        <p15:guide id="11" pos="557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83020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>
          <p15:clr>
            <a:srgbClr val="FBAE40"/>
          </p15:clr>
        </p15:guide>
        <p15:guide id="14" pos="3977">
          <p15:clr>
            <a:srgbClr val="FBAE40"/>
          </p15:clr>
        </p15:guide>
        <p15:guide id="15" orient="horz" pos="2365">
          <p15:clr>
            <a:srgbClr val="FBAE40"/>
          </p15:clr>
        </p15:guide>
        <p15:guide id="16" orient="horz" pos="25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1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064630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>
          <p15:clr>
            <a:srgbClr val="FBAE40"/>
          </p15:clr>
        </p15:guide>
        <p15:guide id="12" pos="396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160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958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>
          <p15:clr>
            <a:srgbClr val="FBAE40"/>
          </p15:clr>
        </p15:guide>
        <p15:guide id="14" pos="37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79122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>
          <p15:clr>
            <a:srgbClr val="FBAE40"/>
          </p15:clr>
        </p15:guide>
        <p15:guide id="14" pos="2710">
          <p15:clr>
            <a:srgbClr val="FBAE40"/>
          </p15:clr>
        </p15:guide>
        <p15:guide id="15" pos="4978">
          <p15:clr>
            <a:srgbClr val="FBAE40"/>
          </p15:clr>
        </p15:guide>
        <p15:guide id="16" pos="511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1942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>
          <p15:clr>
            <a:srgbClr val="FBAE40"/>
          </p15:clr>
        </p15:guide>
        <p15:guide id="16" pos="2104">
          <p15:clr>
            <a:srgbClr val="FBAE40"/>
          </p15:clr>
        </p15:guide>
        <p15:guide id="17" pos="3911">
          <p15:clr>
            <a:srgbClr val="FBAE40"/>
          </p15:clr>
        </p15:guide>
        <p15:guide id="18" pos="3777">
          <p15:clr>
            <a:srgbClr val="FBAE40"/>
          </p15:clr>
        </p15:guide>
        <p15:guide id="19" pos="5711">
          <p15:clr>
            <a:srgbClr val="FBAE40"/>
          </p15:clr>
        </p15:guide>
        <p15:guide id="20" pos="557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21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9915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>
          <p15:clr>
            <a:srgbClr val="F26B43"/>
          </p15:clr>
        </p15:guide>
        <p15:guide id="7" orient="horz" pos="217">
          <p15:clr>
            <a:srgbClr val="F26B43"/>
          </p15:clr>
        </p15:guide>
        <p15:guide id="8" pos="7378">
          <p15:clr>
            <a:srgbClr val="F26B43"/>
          </p15:clr>
        </p15:guide>
        <p15:guide id="9" orient="horz" pos="890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107.06499" TargetMode="External"/><Relationship Id="rId2" Type="http://schemas.openxmlformats.org/officeDocument/2006/relationships/hyperlink" Target="https://arxiv.org/abs/2204.0268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rxiv.org/abs/1706.03762" TargetMode="External"/><Relationship Id="rId5" Type="http://schemas.openxmlformats.org/officeDocument/2006/relationships/hyperlink" Target="http://arxiv.org/abs/2204.02685" TargetMode="External"/><Relationship Id="rId4" Type="http://schemas.openxmlformats.org/officeDocument/2006/relationships/hyperlink" Target="http://arxiv.org/abs/1911.0006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92188DE-3B87-5EBF-C756-94059B8EBAA7}"/>
              </a:ext>
            </a:extLst>
          </p:cNvPr>
          <p:cNvSpPr txBox="1">
            <a:spLocks/>
          </p:cNvSpPr>
          <p:nvPr/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txBody>
          <a:bodyPr vert="horz" wrap="square" lIns="432054" tIns="72000" rIns="504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de-D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PE-303S / JC-31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38D0191B-A4A8-6DE2-DD55-D8EF9E1F2781}"/>
              </a:ext>
            </a:extLst>
          </p:cNvPr>
          <p:cNvSpPr txBox="1">
            <a:spLocks/>
          </p:cNvSpPr>
          <p:nvPr/>
        </p:nvSpPr>
        <p:spPr>
          <a:xfrm>
            <a:off x="0" y="2725663"/>
            <a:ext cx="12192000" cy="11302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Development of an AI-System for Classification of Error Causes in Large Log Files within a CI Environment</a:t>
            </a:r>
            <a:endParaRPr kumimoji="0" lang="de-DE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MW Group Condensed" panose="020B0606020202020204" pitchFamily="34" charset="0"/>
              <a:ea typeface="+mj-ea"/>
              <a:cs typeface="+mj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D7076F1-150A-8724-3289-8DB1D7F1FAA4}"/>
              </a:ext>
            </a:extLst>
          </p:cNvPr>
          <p:cNvSpPr txBox="1">
            <a:spLocks/>
          </p:cNvSpPr>
          <p:nvPr/>
        </p:nvSpPr>
        <p:spPr>
          <a:xfrm>
            <a:off x="0" y="3917509"/>
            <a:ext cx="12192000" cy="699404"/>
          </a:xfrm>
          <a:prstGeom prst="rect">
            <a:avLst/>
          </a:prstGeom>
          <a:gradFill flip="none" rotWithShape="1">
            <a:gsLst>
              <a:gs pos="0">
                <a:srgbClr val="558FA1">
                  <a:shade val="30000"/>
                  <a:satMod val="115000"/>
                </a:srgbClr>
              </a:gs>
              <a:gs pos="50000">
                <a:srgbClr val="558FA1">
                  <a:shade val="67500"/>
                  <a:satMod val="115000"/>
                </a:srgbClr>
              </a:gs>
              <a:gs pos="100000">
                <a:srgbClr val="558FA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Entwicklung eines KI-Systems zur Klassifizierung von Fehleruhrsachen in Massiven Log Files einer CI-Umgebung</a:t>
            </a:r>
          </a:p>
        </p:txBody>
      </p:sp>
    </p:spTree>
    <p:extLst>
      <p:ext uri="{BB962C8B-B14F-4D97-AF65-F5344CB8AC3E}">
        <p14:creationId xmlns:p14="http://schemas.microsoft.com/office/powerpoint/2010/main" val="38241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1324227"/>
            <a:ext cx="11075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endParaRPr lang="de-DE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LaTex</a:t>
            </a:r>
            <a:r>
              <a:rPr lang="de-DE" sz="1800" dirty="0"/>
              <a:t> </a:t>
            </a:r>
            <a:r>
              <a:rPr lang="de-DE" sz="1800" dirty="0" err="1"/>
              <a:t>template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(</a:t>
            </a:r>
            <a:r>
              <a:rPr lang="de-DE" sz="1800" dirty="0" err="1"/>
              <a:t>mostly</a:t>
            </a:r>
            <a:r>
              <a:rPr lang="de-DE" sz="1800" dirty="0"/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Slides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AI-Squad-Channel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Supervisor </a:t>
            </a:r>
            <a:r>
              <a:rPr lang="de-DE" dirty="0" err="1"/>
              <a:t>from</a:t>
            </a:r>
            <a:r>
              <a:rPr lang="de-DE" dirty="0"/>
              <a:t> University </a:t>
            </a:r>
            <a:r>
              <a:rPr lang="de-DE" dirty="0" err="1"/>
              <a:t>found</a:t>
            </a:r>
            <a:r>
              <a:rPr lang="de-DE" dirty="0"/>
              <a:t> ( Prof. Dr. Robert Hable)!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Refine</a:t>
            </a:r>
            <a:r>
              <a:rPr lang="de-DE" dirty="0"/>
              <a:t> Working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Slides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Sync</a:t>
            </a:r>
            <a:r>
              <a:rPr lang="de-DE" dirty="0"/>
              <a:t>/</a:t>
            </a:r>
            <a:r>
              <a:rPr lang="de-DE" dirty="0" err="1"/>
              <a:t>Intruduction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Sandra, Simon, Alex + Hable (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OPEN TODOS:</a:t>
            </a:r>
          </a:p>
          <a:p>
            <a:endParaRPr lang="de-DE" dirty="0"/>
          </a:p>
          <a:p>
            <a:r>
              <a:rPr lang="de-DE" dirty="0"/>
              <a:t>- 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figure out approach for generating training data</a:t>
            </a:r>
          </a:p>
          <a:p>
            <a:r>
              <a:rPr lang="en-US" dirty="0"/>
              <a:t>- around 200.000 playbook error out of 1.2 errors in total over the last year ( ~16%)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9116D-6C6B-F868-1B7B-AF41868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77" y="0"/>
            <a:ext cx="3842823" cy="4006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0344C-27CD-D469-F693-6F816D07E08C}"/>
              </a:ext>
            </a:extLst>
          </p:cNvPr>
          <p:cNvSpPr txBox="1"/>
          <p:nvPr/>
        </p:nvSpPr>
        <p:spPr>
          <a:xfrm>
            <a:off x="235131" y="1001486"/>
            <a:ext cx="50858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Timetable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2E3B3-6543-863D-0D8C-57669E9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01486"/>
            <a:ext cx="11567203" cy="54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20.06.2024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r>
              <a:rPr lang="de-DE" dirty="0"/>
              <a:t>- </a:t>
            </a:r>
          </a:p>
          <a:p>
            <a:r>
              <a:rPr lang="de-DE" dirty="0"/>
              <a:t>OPEN TODOS:</a:t>
            </a:r>
          </a:p>
          <a:p>
            <a:r>
              <a:rPr lang="de-DE" dirty="0"/>
              <a:t>- Use </a:t>
            </a:r>
            <a:r>
              <a:rPr lang="de-DE" dirty="0" err="1"/>
              <a:t>workstation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cropped</a:t>
            </a:r>
            <a:r>
              <a:rPr lang="de-DE" dirty="0"/>
              <a:t> and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logs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elastisearch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- Training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Workstation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!</a:t>
            </a:r>
          </a:p>
          <a:p>
            <a:r>
              <a:rPr lang="de-DE" dirty="0"/>
              <a:t>- Save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? (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- JC-</a:t>
            </a:r>
            <a:r>
              <a:rPr lang="de-DE" dirty="0" err="1"/>
              <a:t>Townhall</a:t>
            </a:r>
            <a:r>
              <a:rPr lang="de-DE" dirty="0"/>
              <a:t> Meeting? 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</a:t>
            </a:r>
          </a:p>
          <a:p>
            <a:r>
              <a:rPr lang="de-DE" dirty="0"/>
              <a:t>- </a:t>
            </a:r>
            <a:r>
              <a:rPr lang="de-DE" dirty="0" err="1"/>
              <a:t>Presention</a:t>
            </a:r>
            <a:r>
              <a:rPr lang="de-DE" dirty="0"/>
              <a:t>/ Slot in Exchange Sessions </a:t>
            </a:r>
          </a:p>
        </p:txBody>
      </p:sp>
    </p:spTree>
    <p:extLst>
      <p:ext uri="{BB962C8B-B14F-4D97-AF65-F5344CB8AC3E}">
        <p14:creationId xmlns:p14="http://schemas.microsoft.com/office/powerpoint/2010/main" val="402467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(1/4)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5023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on B-Ilda 4 (JC-31 Builder with RTX A4000) should work . Needs specific </a:t>
            </a:r>
            <a:r>
              <a:rPr lang="en-US" dirty="0" err="1"/>
              <a:t>Pytorch</a:t>
            </a:r>
            <a:r>
              <a:rPr lang="en-US" dirty="0"/>
              <a:t> version: torch==2.0.1. (Thanks to Martin for checking!)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issues with RegEx matching for 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OPEN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using a filter to only get new logs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Elasticsearch labels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Training Data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JC-Townhall Meeting – Presentation at some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in Exchange Sessions at some point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0104B-102B-DBCB-B33C-E2C222458604}"/>
              </a:ext>
            </a:extLst>
          </p:cNvPr>
          <p:cNvSpPr txBox="1"/>
          <p:nvPr/>
        </p:nvSpPr>
        <p:spPr>
          <a:xfrm>
            <a:off x="6035040" y="444137"/>
            <a:ext cx="6035040" cy="550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ISSUES: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logs in ‘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dirty="0"/>
              <a:t>‘ </a:t>
            </a:r>
            <a:r>
              <a:rPr lang="de-DE" dirty="0" err="1"/>
              <a:t>with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34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Reconsider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erros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?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 Read and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check all logs in dir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matches</a:t>
            </a:r>
            <a:endParaRPr lang="de-DE" dirty="0"/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de-DE" dirty="0">
                <a:sym typeface="Wingdings" panose="05000000000000000000" pitchFamily="2" charset="2"/>
              </a:rPr>
              <a:t>       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,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‘</a:t>
            </a:r>
            <a:r>
              <a:rPr lang="de-DE" dirty="0" err="1"/>
              <a:t>subtypes</a:t>
            </a:r>
            <a:r>
              <a:rPr lang="de-DE" dirty="0"/>
              <a:t>‘ ( </a:t>
            </a:r>
            <a:r>
              <a:rPr lang="de-DE" dirty="0" err="1"/>
              <a:t>details</a:t>
            </a:r>
            <a:r>
              <a:rPr lang="de-DE" dirty="0"/>
              <a:t> @ 4/4)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b="1" dirty="0"/>
              <a:t>TODO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ID and save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type (</a:t>
            </a:r>
            <a:r>
              <a:rPr lang="de-DE" dirty="0" err="1"/>
              <a:t>numerical</a:t>
            </a:r>
            <a:r>
              <a:rPr lang="de-DE" dirty="0"/>
              <a:t>, </a:t>
            </a:r>
            <a:r>
              <a:rPr lang="de-DE" dirty="0" err="1"/>
              <a:t>categorical</a:t>
            </a:r>
            <a:r>
              <a:rPr lang="de-DE" dirty="0"/>
              <a:t>, …?) 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09D92-EADA-E556-FD45-2B6DCF1F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183"/>
            <a:ext cx="5847330" cy="2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(2/4)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094F1-6499-3E15-8285-4EA7170BBB14}"/>
              </a:ext>
            </a:extLst>
          </p:cNvPr>
          <p:cNvSpPr txBox="1"/>
          <p:nvPr/>
        </p:nvSpPr>
        <p:spPr>
          <a:xfrm>
            <a:off x="226422" y="862149"/>
            <a:ext cx="11617235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Onboarding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Research, Paper </a:t>
            </a:r>
            <a:r>
              <a:rPr lang="de-DE" sz="1000" dirty="0" err="1"/>
              <a:t>reading</a:t>
            </a:r>
            <a:r>
              <a:rPr lang="de-DE" sz="1000" dirty="0"/>
              <a:t> </a:t>
            </a:r>
            <a:r>
              <a:rPr lang="de-DE" sz="1000" dirty="0" err="1"/>
              <a:t>prepwork</a:t>
            </a:r>
            <a:endParaRPr lang="de-DE" sz="1000" dirty="0"/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Sascha)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dirty="0"/>
              <a:t>: </a:t>
            </a:r>
            <a:r>
              <a:rPr lang="de-DE" sz="1000" b="1" dirty="0"/>
              <a:t>„</a:t>
            </a:r>
            <a:r>
              <a:rPr lang="de-DE" sz="1000" b="1" dirty="0" err="1"/>
              <a:t>failed</a:t>
            </a:r>
            <a:r>
              <a:rPr lang="de-DE" sz="1000" b="1" dirty="0"/>
              <a:t>“: </a:t>
            </a:r>
            <a:r>
              <a:rPr lang="de-DE" sz="1000" b="1" dirty="0" err="1"/>
              <a:t>true</a:t>
            </a:r>
            <a:r>
              <a:rPr lang="de-DE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stderr</a:t>
            </a:r>
            <a:r>
              <a:rPr lang="de-DE" sz="1000" dirty="0"/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Dump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~15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000" dirty="0"/>
              <a:t>: </a:t>
            </a:r>
            <a:r>
              <a:rPr lang="de-DE" sz="1000" dirty="0" err="1"/>
              <a:t>pretty</a:t>
            </a:r>
            <a:r>
              <a:rPr lang="de-DE" sz="1000" dirty="0"/>
              <a:t> slow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label</a:t>
            </a:r>
            <a:r>
              <a:rPr lang="de-DE" sz="1000" dirty="0"/>
              <a:t> </a:t>
            </a:r>
            <a:r>
              <a:rPr lang="de-DE" sz="1000" dirty="0" err="1"/>
              <a:t>known</a:t>
            </a:r>
            <a:r>
              <a:rPr lang="de-DE" sz="1000" dirty="0"/>
              <a:t> </a:t>
            </a:r>
            <a:r>
              <a:rPr lang="de-DE" sz="1000" dirty="0" err="1"/>
              <a:t>errors</a:t>
            </a:r>
            <a:r>
              <a:rPr lang="de-DE" sz="1000" dirty="0"/>
              <a:t> in </a:t>
            </a:r>
            <a:r>
              <a:rPr lang="de-DE" sz="1000" dirty="0" err="1"/>
              <a:t>cropped</a:t>
            </a:r>
            <a:r>
              <a:rPr lang="de-DE" sz="1000" dirty="0"/>
              <a:t> </a:t>
            </a:r>
            <a:r>
              <a:rPr lang="de-DE" sz="1000" dirty="0" err="1"/>
              <a:t>files</a:t>
            </a:r>
            <a:r>
              <a:rPr lang="de-DE" sz="1000" dirty="0"/>
              <a:t> </a:t>
            </a:r>
            <a:r>
              <a:rPr lang="de-DE" sz="1000" dirty="0" err="1"/>
              <a:t>according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RegEx-pattern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structure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subtypes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– Problems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figure</a:t>
            </a:r>
            <a:r>
              <a:rPr lang="de-DE" sz="1000" dirty="0"/>
              <a:t> out </a:t>
            </a:r>
            <a:r>
              <a:rPr lang="de-DE" sz="1000" dirty="0" err="1"/>
              <a:t>for</a:t>
            </a:r>
            <a:r>
              <a:rPr lang="de-DE" sz="1000" dirty="0"/>
              <a:t> INFRA_PATTERN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Combine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subtypes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now</a:t>
            </a:r>
            <a:r>
              <a:rPr lang="de-DE" sz="1000" dirty="0"/>
              <a:t>, </a:t>
            </a:r>
            <a:r>
              <a:rPr lang="de-DE" sz="1000" dirty="0" err="1"/>
              <a:t>others</a:t>
            </a:r>
            <a:r>
              <a:rPr lang="de-DE" sz="1000" dirty="0"/>
              <a:t> </a:t>
            </a:r>
            <a:r>
              <a:rPr lang="de-DE" sz="1000" dirty="0" err="1"/>
              <a:t>aren‘t</a:t>
            </a:r>
            <a:r>
              <a:rPr lang="de-DE" sz="1000" dirty="0"/>
              <a:t> -&gt; </a:t>
            </a:r>
            <a:r>
              <a:rPr lang="de-DE" sz="1000" dirty="0" err="1"/>
              <a:t>Issue</a:t>
            </a:r>
            <a:r>
              <a:rPr lang="de-DE" sz="1000" dirty="0"/>
              <a:t>,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took</a:t>
            </a:r>
            <a:r>
              <a:rPr lang="de-DE" sz="1000" dirty="0"/>
              <a:t> </a:t>
            </a:r>
            <a:r>
              <a:rPr lang="de-DE" sz="1000" dirty="0" err="1"/>
              <a:t>almost</a:t>
            </a:r>
            <a:r>
              <a:rPr lang="de-DE" sz="1000" dirty="0"/>
              <a:t> a </a:t>
            </a:r>
            <a:r>
              <a:rPr lang="de-DE" sz="1000" dirty="0" err="1"/>
              <a:t>whole</a:t>
            </a:r>
            <a:r>
              <a:rPr lang="de-DE" sz="1000" dirty="0"/>
              <a:t> </a:t>
            </a:r>
            <a:r>
              <a:rPr lang="de-DE" sz="1000" dirty="0" err="1"/>
              <a:t>day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figure</a:t>
            </a:r>
            <a:r>
              <a:rPr lang="de-DE" sz="1000" dirty="0"/>
              <a:t> out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/>
              <a:t>Do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(</a:t>
            </a:r>
            <a:r>
              <a:rPr lang="de-DE" sz="1000" dirty="0" err="1"/>
              <a:t>decide</a:t>
            </a:r>
            <a:r>
              <a:rPr lang="de-DE" sz="1000" dirty="0"/>
              <a:t> on </a:t>
            </a:r>
            <a:r>
              <a:rPr lang="de-DE" sz="1000" dirty="0" err="1"/>
              <a:t>labels</a:t>
            </a:r>
            <a:r>
              <a:rPr lang="de-DE" sz="1000" dirty="0"/>
              <a:t>)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Decide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unlabeled</a:t>
            </a:r>
            <a:r>
              <a:rPr lang="de-DE" sz="1000" dirty="0"/>
              <a:t>, lots of different </a:t>
            </a:r>
            <a:r>
              <a:rPr lang="de-DE" sz="1000" dirty="0" err="1"/>
              <a:t>approaches</a:t>
            </a:r>
            <a:r>
              <a:rPr lang="de-DE" sz="1000" dirty="0"/>
              <a:t> </a:t>
            </a:r>
            <a:r>
              <a:rPr lang="de-DE" sz="1000" dirty="0" err="1"/>
              <a:t>rn</a:t>
            </a:r>
            <a:r>
              <a:rPr lang="de-DE" sz="1000" dirty="0"/>
              <a:t>, </a:t>
            </a:r>
            <a:r>
              <a:rPr lang="de-DE" sz="1000" dirty="0" err="1"/>
              <a:t>figure</a:t>
            </a:r>
            <a:r>
              <a:rPr lang="de-DE" sz="1000" dirty="0"/>
              <a:t> out and </a:t>
            </a:r>
            <a:r>
              <a:rPr lang="de-DE" sz="1000" dirty="0" err="1"/>
              <a:t>compare</a:t>
            </a:r>
            <a:r>
              <a:rPr lang="de-DE" sz="1000" dirty="0"/>
              <a:t> </a:t>
            </a:r>
            <a:r>
              <a:rPr lang="de-DE" sz="1000" dirty="0" err="1"/>
              <a:t>against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BERT ( but </a:t>
            </a:r>
            <a:r>
              <a:rPr lang="de-DE" sz="1000" dirty="0" err="1"/>
              <a:t>what</a:t>
            </a:r>
            <a:r>
              <a:rPr lang="de-DE" sz="1000" dirty="0"/>
              <a:t> </a:t>
            </a:r>
            <a:r>
              <a:rPr lang="de-DE" sz="1000" dirty="0" err="1"/>
              <a:t>kind</a:t>
            </a:r>
            <a:r>
              <a:rPr lang="de-DE" sz="1000" dirty="0"/>
              <a:t>? </a:t>
            </a:r>
            <a:r>
              <a:rPr lang="de-DE" sz="1000" dirty="0" err="1"/>
              <a:t>Pre</a:t>
            </a:r>
            <a:r>
              <a:rPr lang="de-DE" sz="1000" dirty="0"/>
              <a:t> </a:t>
            </a:r>
            <a:r>
              <a:rPr lang="de-DE" sz="1000" dirty="0" err="1"/>
              <a:t>trained</a:t>
            </a:r>
            <a:r>
              <a:rPr lang="de-DE" sz="1000" dirty="0"/>
              <a:t> </a:t>
            </a:r>
            <a:r>
              <a:rPr lang="de-DE" sz="1000" dirty="0" err="1"/>
              <a:t>models</a:t>
            </a:r>
            <a:r>
              <a:rPr lang="de-DE" sz="1000" dirty="0"/>
              <a:t>?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one</a:t>
            </a:r>
            <a:r>
              <a:rPr lang="de-DE" sz="1000" dirty="0"/>
              <a:t>? Train </a:t>
            </a:r>
            <a:r>
              <a:rPr lang="de-DE" sz="1000" dirty="0" err="1"/>
              <a:t>my</a:t>
            </a:r>
            <a:r>
              <a:rPr lang="de-DE" sz="1000" dirty="0"/>
              <a:t> own?) </a:t>
            </a:r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SecureBERT</a:t>
            </a:r>
            <a:r>
              <a:rPr lang="de-DE" sz="1000" dirty="0"/>
              <a:t> </a:t>
            </a:r>
            <a:r>
              <a:rPr lang="de-DE" sz="1000" dirty="0" err="1"/>
              <a:t>could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useful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log-file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case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1CFB-075F-6A3E-FB78-F5183BC102C7}"/>
              </a:ext>
            </a:extLst>
          </p:cNvPr>
          <p:cNvSpPr txBox="1"/>
          <p:nvPr/>
        </p:nvSpPr>
        <p:spPr>
          <a:xfrm>
            <a:off x="8151223" y="254290"/>
            <a:ext cx="3152503" cy="12157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b="1" u="sng" dirty="0"/>
              <a:t>Main </a:t>
            </a:r>
            <a:r>
              <a:rPr lang="de-DE" sz="900" b="1" u="sng" dirty="0" err="1"/>
              <a:t>Ressources</a:t>
            </a:r>
            <a:r>
              <a:rPr lang="de-DE" sz="900" b="1" u="sng" dirty="0"/>
              <a:t> </a:t>
            </a:r>
            <a:r>
              <a:rPr lang="de-DE" sz="900" b="1" u="sng" dirty="0" err="1"/>
              <a:t>as</a:t>
            </a:r>
            <a:r>
              <a:rPr lang="de-DE" sz="900" b="1" u="sng" dirty="0"/>
              <a:t> of </a:t>
            </a:r>
            <a:r>
              <a:rPr lang="de-DE" sz="900" b="1" u="sng" dirty="0" err="1"/>
              <a:t>now</a:t>
            </a:r>
            <a:r>
              <a:rPr lang="de-DE" sz="900" b="1" u="sng" dirty="0"/>
              <a:t>:</a:t>
            </a:r>
            <a:r>
              <a:rPr lang="de-DE" sz="900" dirty="0"/>
              <a:t> 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SecureBERT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https://arxiv.org/abs/2204.02685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Deduplicating</a:t>
            </a:r>
            <a:r>
              <a:rPr lang="de-DE" sz="900" dirty="0"/>
              <a:t> Data:  </a:t>
            </a:r>
            <a:r>
              <a:rPr lang="de-DE" sz="900" dirty="0">
                <a:hlinkClick r:id="rId3"/>
              </a:rPr>
              <a:t>http://arxiv.org/abs/2107.06499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Confident</a:t>
            </a:r>
            <a:r>
              <a:rPr lang="de-DE" sz="900" dirty="0"/>
              <a:t> Learning: </a:t>
            </a:r>
            <a:r>
              <a:rPr lang="de-DE" sz="900" dirty="0">
                <a:hlinkClick r:id="rId4"/>
              </a:rPr>
              <a:t>http://arxiv.org/abs/1911.00068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BERT: </a:t>
            </a:r>
            <a:r>
              <a:rPr lang="de-DE" sz="900" dirty="0">
                <a:hlinkClick r:id="rId5"/>
              </a:rPr>
              <a:t>http://arxiv.org/abs/2204.02685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Attention </a:t>
            </a:r>
            <a:r>
              <a:rPr lang="de-DE" sz="900" dirty="0" err="1"/>
              <a:t>is</a:t>
            </a:r>
            <a:r>
              <a:rPr lang="de-DE" sz="900" dirty="0"/>
              <a:t> all: </a:t>
            </a:r>
            <a:r>
              <a:rPr lang="de-DE" sz="900" dirty="0">
                <a:hlinkClick r:id="rId6"/>
              </a:rPr>
              <a:t>http://arxiv.org/abs/1706.03762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52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(3/4)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62104-FCDD-DC82-74E0-9A9ABDE5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45" y="0"/>
            <a:ext cx="5521166" cy="668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238102" y="2376281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70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(4/4)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151016" y="1906019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D045-4E1B-A2C3-1495-BE7CF48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297"/>
            <a:ext cx="12192000" cy="34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4113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endParaRPr lang="en-US" b="1" dirty="0"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"Attention is all you need" by Vaswani et al.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 K. </a:t>
            </a:r>
            <a:r>
              <a:rPr lang="en-US" dirty="0" err="1">
                <a:latin typeface="BMW Motorrad" panose="020B0504020208020204" pitchFamily="34" charset="0"/>
              </a:rPr>
              <a:t>Ghasedi</a:t>
            </a:r>
            <a:r>
              <a:rPr lang="en-US" dirty="0">
                <a:latin typeface="BMW Motorrad" panose="020B0504020208020204" pitchFamily="34" charset="0"/>
              </a:rPr>
              <a:t>, X. Wang, C. Deng and H. Huang, </a:t>
            </a:r>
            <a:r>
              <a:rPr lang="en-US" b="1" dirty="0">
                <a:latin typeface="BMW Motorrad" panose="020B0504020208020204" pitchFamily="34" charset="0"/>
              </a:rPr>
              <a:t>"Balanced Self-Paced Learning for Generative Adversarial Clustering Network," </a:t>
            </a:r>
            <a:r>
              <a:rPr lang="en-US" dirty="0">
                <a:latin typeface="BMW Motorrad" panose="020B0504020208020204" pitchFamily="34" charset="0"/>
              </a:rPr>
              <a:t>2019 IEEE/CVF Conference on Computer Vision and Pattern Recognition (CVPR), Long Beach, CA, USA, 2019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 For classification without having </a:t>
            </a:r>
            <a:r>
              <a:rPr lang="en-US" b="1" i="0" dirty="0" err="1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groundtruth</a:t>
            </a: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!</a:t>
            </a:r>
            <a:endParaRPr lang="en-US" b="1" i="0" dirty="0">
              <a:effectLst/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1_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3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1826</Words>
  <Application>Microsoft Office PowerPoint</Application>
  <PresentationFormat>Widescreen</PresentationFormat>
  <Paragraphs>191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1_BMW Group 2021</vt:lpstr>
      <vt:lpstr>think-cell Folie</vt:lpstr>
      <vt:lpstr>PowerPoint Presentation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  <vt:lpstr>Notes BA-Sync – 13.06.2024</vt:lpstr>
      <vt:lpstr>Notes BA-Sync – 20.06.2024</vt:lpstr>
      <vt:lpstr>Notes BA-Sync – 27.06.2024 (1/4)</vt:lpstr>
      <vt:lpstr>Notes BA-Sync – 27.06.2024 (2/4)</vt:lpstr>
      <vt:lpstr>Notes BA-Sync – 27.06.2024 (3/4)</vt:lpstr>
      <vt:lpstr>Notes BA-Sync – 27.06.2024 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Carmen</cp:lastModifiedBy>
  <cp:revision>77</cp:revision>
  <dcterms:created xsi:type="dcterms:W3CDTF">2024-05-08T11:16:28Z</dcterms:created>
  <dcterms:modified xsi:type="dcterms:W3CDTF">2024-06-27T13:34:12Z</dcterms:modified>
</cp:coreProperties>
</file>