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4"/>
  </p:sldMasterIdLst>
  <p:notesMasterIdLst>
    <p:notesMasterId r:id="rId10"/>
  </p:notesMasterIdLst>
  <p:handoutMasterIdLst>
    <p:handoutMasterId r:id="rId11"/>
  </p:handoutMasterIdLst>
  <p:sldIdLst>
    <p:sldId id="369" r:id="rId5"/>
    <p:sldId id="370" r:id="rId6"/>
    <p:sldId id="371" r:id="rId7"/>
    <p:sldId id="372" r:id="rId8"/>
    <p:sldId id="373" r:id="rId9"/>
  </p:sldIdLst>
  <p:sldSz cx="12192000" cy="6858000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056" autoAdjust="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uenewald Sandra, JC-31" userId="354ae912-1486-47a8-892c-1d28d61dd4a1" providerId="ADAL" clId="{4D828065-D8F1-4173-90EC-E7B33BE2F104}"/>
    <pc:docChg chg="modSld">
      <pc:chgData name="Gruenewald Sandra, JC-31" userId="354ae912-1486-47a8-892c-1d28d61dd4a1" providerId="ADAL" clId="{4D828065-D8F1-4173-90EC-E7B33BE2F104}" dt="2024-04-11T12:56:44.661" v="62" actId="20577"/>
      <pc:docMkLst>
        <pc:docMk/>
      </pc:docMkLst>
      <pc:sldChg chg="modSp mod">
        <pc:chgData name="Gruenewald Sandra, JC-31" userId="354ae912-1486-47a8-892c-1d28d61dd4a1" providerId="ADAL" clId="{4D828065-D8F1-4173-90EC-E7B33BE2F104}" dt="2024-04-11T12:56:44.661" v="62" actId="20577"/>
        <pc:sldMkLst>
          <pc:docMk/>
          <pc:sldMk cId="3474736451" sldId="373"/>
        </pc:sldMkLst>
        <pc:spChg chg="mod">
          <ac:chgData name="Gruenewald Sandra, JC-31" userId="354ae912-1486-47a8-892c-1d28d61dd4a1" providerId="ADAL" clId="{4D828065-D8F1-4173-90EC-E7B33BE2F104}" dt="2024-04-11T12:56:44.661" v="62" actId="20577"/>
          <ac:spMkLst>
            <pc:docMk/>
            <pc:sldMk cId="3474736451" sldId="373"/>
            <ac:spMk id="4" creationId="{3C6D19B7-8725-0C67-12B7-21E21F4CCA8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11.04.2024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‹Nr.›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11.04.2024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‹Nr.›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F9DB8-A99C-422C-901C-7E61CA74D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53532"/>
            <a:ext cx="12192000" cy="760959"/>
          </a:xfrm>
        </p:spPr>
        <p:txBody>
          <a:bodyPr/>
          <a:lstStyle/>
          <a:p>
            <a:r>
              <a:rPr lang="en-GB" dirty="0"/>
              <a:t>How to write a scientific Thesis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7120ECED-4AB7-4EA7-922B-4BD51B50C061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FCB9DCD-007B-4683-8446-BA738D2F3012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5086F24-3FB7-8E6B-78F0-F9F9428E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In General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997397-A385-24BE-3B22-0C7804081D1A}"/>
              </a:ext>
            </a:extLst>
          </p:cNvPr>
          <p:cNvSpPr txBox="1"/>
          <p:nvPr/>
        </p:nvSpPr>
        <p:spPr>
          <a:xfrm>
            <a:off x="488947" y="897622"/>
            <a:ext cx="11389864" cy="7325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Thesis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tense</a:t>
            </a:r>
            <a:r>
              <a:rPr lang="de-DE" dirty="0"/>
              <a:t>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Mostly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passive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voice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generalized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Addressee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do not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begin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smallest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knowledge</a:t>
            </a:r>
            <a:r>
              <a:rPr lang="de-DE" dirty="0">
                <a:sym typeface="Wingdings" panose="05000000000000000000" pitchFamily="2" charset="2"/>
              </a:rPr>
              <a:t> but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scientific</a:t>
            </a:r>
            <a:r>
              <a:rPr lang="de-DE" dirty="0">
                <a:sym typeface="Wingdings" panose="05000000000000000000" pitchFamily="2" charset="2"/>
              </a:rPr>
              <a:t> (e.g. </a:t>
            </a:r>
            <a:r>
              <a:rPr lang="de-DE" dirty="0" err="1">
                <a:sym typeface="Wingdings" panose="05000000000000000000" pitchFamily="2" charset="2"/>
              </a:rPr>
              <a:t>describe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models</a:t>
            </a:r>
            <a:r>
              <a:rPr lang="de-DE" dirty="0">
                <a:sym typeface="Wingdings" panose="05000000000000000000" pitchFamily="2" charset="2"/>
              </a:rPr>
              <a:t> in a </a:t>
            </a:r>
            <a:r>
              <a:rPr lang="de-DE" dirty="0" err="1">
                <a:sym typeface="Wingdings" panose="05000000000000000000" pitchFamily="2" charset="2"/>
              </a:rPr>
              <a:t>scientific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mathematic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Try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always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focus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topic</a:t>
            </a:r>
            <a:r>
              <a:rPr lang="de-DE" dirty="0">
                <a:sym typeface="Wingdings" panose="05000000000000000000" pitchFamily="2" charset="2"/>
              </a:rPr>
              <a:t> and not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strike</a:t>
            </a:r>
            <a:r>
              <a:rPr lang="de-DE" dirty="0">
                <a:sym typeface="Wingdings" panose="05000000000000000000" pitchFamily="2" charset="2"/>
              </a:rPr>
              <a:t> out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thesis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work</a:t>
            </a:r>
            <a:r>
              <a:rPr lang="de-DE" dirty="0">
                <a:sym typeface="Wingdings" panose="05000000000000000000" pitchFamily="2" charset="2"/>
              </a:rPr>
              <a:t> and not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research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abilities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stay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short</a:t>
            </a:r>
            <a:r>
              <a:rPr lang="de-DE" dirty="0">
                <a:sym typeface="Wingdings" panose="05000000000000000000" pitchFamily="2" charset="2"/>
              </a:rPr>
              <a:t> but </a:t>
            </a:r>
            <a:r>
              <a:rPr lang="de-DE" dirty="0" err="1">
                <a:sym typeface="Wingdings" panose="05000000000000000000" pitchFamily="2" charset="2"/>
              </a:rPr>
              <a:t>precise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theoretical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</a:t>
            </a:r>
            <a:r>
              <a:rPr lang="de-DE" dirty="0">
                <a:sym typeface="Wingdings" panose="05000000000000000000" pitchFamily="2" charset="2"/>
              </a:rPr>
              <a:t>)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At least 60%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thesis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 </a:t>
            </a:r>
            <a:r>
              <a:rPr lang="de-DE" dirty="0" err="1">
                <a:sym typeface="Wingdings" panose="05000000000000000000" pitchFamily="2" charset="2"/>
              </a:rPr>
              <a:t>reflect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scientific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work</a:t>
            </a:r>
            <a:r>
              <a:rPr lang="de-DE" dirty="0">
                <a:sym typeface="Wingdings" panose="05000000000000000000" pitchFamily="2" charset="2"/>
              </a:rPr>
              <a:t>  40%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abstract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introduction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research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see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slides</a:t>
            </a:r>
            <a:r>
              <a:rPr lang="de-DE" dirty="0">
                <a:sym typeface="Wingdings" panose="05000000000000000000" pitchFamily="2" charset="2"/>
              </a:rPr>
              <a:t>)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put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appendix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certain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snipplets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aware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scientific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approach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describing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instead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write</a:t>
            </a:r>
            <a:r>
              <a:rPr lang="de-DE" dirty="0">
                <a:sym typeface="Wingdings" panose="05000000000000000000" pitchFamily="2" charset="2"/>
              </a:rPr>
              <a:t> code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Personal </a:t>
            </a:r>
            <a:r>
              <a:rPr lang="de-DE" dirty="0" err="1">
                <a:sym typeface="Wingdings" panose="05000000000000000000" pitchFamily="2" charset="2"/>
              </a:rPr>
              <a:t>recommendations</a:t>
            </a:r>
            <a:r>
              <a:rPr lang="de-DE" dirty="0"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forget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about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abbreviation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list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glossary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reader</a:t>
            </a:r>
            <a:r>
              <a:rPr lang="de-DE" dirty="0">
                <a:sym typeface="Wingdings" panose="05000000000000000000" pitchFamily="2" charset="2"/>
              </a:rPr>
              <a:t> will </a:t>
            </a:r>
            <a:r>
              <a:rPr lang="de-DE" dirty="0" err="1">
                <a:sym typeface="Wingdings" panose="05000000000000000000" pitchFamily="2" charset="2"/>
              </a:rPr>
              <a:t>read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thesis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beginning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end  </a:t>
            </a:r>
            <a:r>
              <a:rPr lang="de-DE" dirty="0" err="1">
                <a:sym typeface="Wingdings" panose="05000000000000000000" pitchFamily="2" charset="2"/>
              </a:rPr>
              <a:t>write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out </a:t>
            </a:r>
            <a:r>
              <a:rPr lang="de-DE" dirty="0" err="1">
                <a:sym typeface="Wingdings" panose="05000000000000000000" pitchFamily="2" charset="2"/>
              </a:rPr>
              <a:t>once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abbreviation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brackets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refer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during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work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Try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own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quality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better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quoting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problematic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Inkscape</a:t>
            </a:r>
            <a:r>
              <a:rPr lang="de-DE" dirty="0">
                <a:sym typeface="Wingdings" panose="05000000000000000000" pitchFamily="2" charset="2"/>
              </a:rPr>
              <a:t>, Gimp, etc.)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Quoting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general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necessarry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literature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thesis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read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book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r>
              <a:rPr lang="de-DE" dirty="0">
                <a:sym typeface="Wingdings" panose="05000000000000000000" pitchFamily="2" charset="2"/>
              </a:rPr>
              <a:t>, etc.  </a:t>
            </a:r>
            <a:r>
              <a:rPr lang="de-DE" dirty="0" err="1">
                <a:sym typeface="Wingdings" panose="05000000000000000000" pitchFamily="2" charset="2"/>
              </a:rPr>
              <a:t>write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down in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own </a:t>
            </a:r>
            <a:r>
              <a:rPr lang="de-DE" dirty="0" err="1">
                <a:sym typeface="Wingdings" panose="05000000000000000000" pitchFamily="2" charset="2"/>
              </a:rPr>
              <a:t>words</a:t>
            </a:r>
            <a:r>
              <a:rPr lang="de-DE" dirty="0">
                <a:sym typeface="Wingdings" panose="05000000000000000000" pitchFamily="2" charset="2"/>
              </a:rPr>
              <a:t>  after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paragraph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marker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source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Latex  </a:t>
            </a:r>
            <a:r>
              <a:rPr lang="de-DE" dirty="0" err="1">
                <a:sym typeface="Wingdings" panose="05000000000000000000" pitchFamily="2" charset="2"/>
              </a:rPr>
              <a:t>don‘t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waste</a:t>
            </a:r>
            <a:r>
              <a:rPr lang="de-DE" dirty="0">
                <a:sym typeface="Wingdings" panose="05000000000000000000" pitchFamily="2" charset="2"/>
              </a:rPr>
              <a:t> time in </a:t>
            </a:r>
            <a:r>
              <a:rPr lang="de-DE" dirty="0" err="1">
                <a:sym typeface="Wingdings" panose="05000000000000000000" pitchFamily="2" charset="2"/>
              </a:rPr>
              <a:t>getting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table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directly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; </a:t>
            </a:r>
            <a:r>
              <a:rPr lang="de-DE" dirty="0" err="1">
                <a:sym typeface="Wingdings" panose="05000000000000000000" pitchFamily="2" charset="2"/>
              </a:rPr>
              <a:t>refer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marker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table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let</a:t>
            </a:r>
            <a:r>
              <a:rPr lang="de-DE" dirty="0">
                <a:sym typeface="Wingdings" panose="05000000000000000000" pitchFamily="2" charset="2"/>
              </a:rPr>
              <a:t> Latex do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layout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accordingly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92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6D19B7-8725-0C67-12B7-21E21F4CCA8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17288" y="1098958"/>
            <a:ext cx="5396342" cy="5209767"/>
          </a:xfrm>
        </p:spPr>
        <p:txBody>
          <a:bodyPr/>
          <a:lstStyle/>
          <a:p>
            <a:r>
              <a:rPr lang="de-DE" sz="1400" dirty="0"/>
              <a:t>Abstract/Zusammenfassung (1/2 </a:t>
            </a:r>
            <a:r>
              <a:rPr lang="de-DE" sz="1400" dirty="0" err="1"/>
              <a:t>page</a:t>
            </a:r>
            <a:r>
              <a:rPr lang="de-DE" sz="1400" dirty="0"/>
              <a:t>): </a:t>
            </a:r>
          </a:p>
          <a:p>
            <a:pPr lvl="1"/>
            <a:r>
              <a:rPr lang="de-DE" sz="1400" dirty="0" err="1"/>
              <a:t>Written</a:t>
            </a:r>
            <a:r>
              <a:rPr lang="de-DE" sz="1400" dirty="0"/>
              <a:t> in English and German </a:t>
            </a:r>
          </a:p>
          <a:p>
            <a:pPr lvl="1"/>
            <a:r>
              <a:rPr lang="de-DE" sz="1400" dirty="0"/>
              <a:t>A </a:t>
            </a:r>
            <a:r>
              <a:rPr lang="de-DE" sz="1400" dirty="0" err="1"/>
              <a:t>short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r>
              <a:rPr lang="de-DE" sz="1400" dirty="0"/>
              <a:t> on </a:t>
            </a: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being</a:t>
            </a:r>
            <a:r>
              <a:rPr lang="de-DE" sz="1400" dirty="0"/>
              <a:t> dealt </a:t>
            </a:r>
            <a:r>
              <a:rPr lang="de-DE" sz="1400" dirty="0" err="1"/>
              <a:t>with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thesis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 </a:t>
            </a:r>
            <a:r>
              <a:rPr lang="de-DE" sz="1400" dirty="0" err="1"/>
              <a:t>short</a:t>
            </a:r>
            <a:r>
              <a:rPr lang="de-DE" sz="1400" dirty="0"/>
              <a:t> </a:t>
            </a:r>
            <a:r>
              <a:rPr lang="de-DE" sz="1400" dirty="0" err="1"/>
              <a:t>glympse</a:t>
            </a:r>
            <a:r>
              <a:rPr lang="de-DE" sz="1400" dirty="0"/>
              <a:t> on </a:t>
            </a:r>
            <a:r>
              <a:rPr lang="de-DE" sz="1400" u="sng" dirty="0" err="1"/>
              <a:t>the</a:t>
            </a:r>
            <a:r>
              <a:rPr lang="de-DE" sz="1400" u="sng" dirty="0"/>
              <a:t> </a:t>
            </a:r>
            <a:r>
              <a:rPr lang="de-DE" sz="1400" dirty="0" err="1"/>
              <a:t>result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really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general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Short </a:t>
            </a:r>
            <a:r>
              <a:rPr lang="de-DE" sz="1400" dirty="0" err="1">
                <a:sym typeface="Wingdings" panose="05000000000000000000" pitchFamily="2" charset="2"/>
              </a:rPr>
              <a:t>example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why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this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needed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  <a:p>
            <a:r>
              <a:rPr lang="de-DE" sz="1400" dirty="0">
                <a:sym typeface="Wingdings" panose="05000000000000000000" pitchFamily="2" charset="2"/>
              </a:rPr>
              <a:t>Table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Contents:</a:t>
            </a: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Important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sections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are</a:t>
            </a:r>
            <a:r>
              <a:rPr lang="de-DE" sz="1400" dirty="0">
                <a:sym typeface="Wingdings" panose="05000000000000000000" pitchFamily="2" charset="2"/>
              </a:rPr>
              <a:t> limited </a:t>
            </a:r>
            <a:r>
              <a:rPr lang="de-DE" sz="1400" dirty="0" err="1">
                <a:sym typeface="Wingdings" panose="05000000000000000000" pitchFamily="2" charset="2"/>
              </a:rPr>
              <a:t>till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third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subitem</a:t>
            </a:r>
            <a:r>
              <a:rPr lang="de-DE" sz="1400" dirty="0">
                <a:sym typeface="Wingdings" panose="05000000000000000000" pitchFamily="2" charset="2"/>
              </a:rPr>
              <a:t> (Latex </a:t>
            </a:r>
            <a:r>
              <a:rPr lang="de-DE" sz="1400" dirty="0" err="1">
                <a:sym typeface="Wingdings" panose="05000000000000000000" pitchFamily="2" charset="2"/>
              </a:rPr>
              <a:t>limits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this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automatically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If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chapter</a:t>
            </a:r>
            <a:r>
              <a:rPr lang="de-DE" sz="1400" dirty="0">
                <a:sym typeface="Wingdings" panose="05000000000000000000" pitchFamily="2" charset="2"/>
              </a:rPr>
              <a:t>/</a:t>
            </a:r>
            <a:r>
              <a:rPr lang="de-DE" sz="1400" dirty="0" err="1">
                <a:sym typeface="Wingdings" panose="05000000000000000000" pitchFamily="2" charset="2"/>
              </a:rPr>
              <a:t>subitem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does</a:t>
            </a:r>
            <a:r>
              <a:rPr lang="de-DE" sz="1400" dirty="0">
                <a:sym typeface="Wingdings" panose="05000000000000000000" pitchFamily="2" charset="2"/>
              </a:rPr>
              <a:t> not </a:t>
            </a:r>
            <a:r>
              <a:rPr lang="de-DE" sz="1400" dirty="0" err="1">
                <a:sym typeface="Wingdings" panose="05000000000000000000" pitchFamily="2" charset="2"/>
              </a:rPr>
              <a:t>fill</a:t>
            </a:r>
            <a:r>
              <a:rPr lang="de-DE" sz="1400" dirty="0">
                <a:sym typeface="Wingdings" panose="05000000000000000000" pitchFamily="2" charset="2"/>
              </a:rPr>
              <a:t> at least 1 </a:t>
            </a:r>
            <a:r>
              <a:rPr lang="de-DE" sz="1400" dirty="0" err="1">
                <a:sym typeface="Wingdings" panose="05000000000000000000" pitchFamily="2" charset="2"/>
              </a:rPr>
              <a:t>page</a:t>
            </a:r>
            <a:r>
              <a:rPr lang="de-DE" sz="1400" dirty="0">
                <a:sym typeface="Wingdings" panose="05000000000000000000" pitchFamily="2" charset="2"/>
              </a:rPr>
              <a:t>  </a:t>
            </a:r>
            <a:r>
              <a:rPr lang="de-DE" sz="1400" dirty="0" err="1">
                <a:sym typeface="Wingdings" panose="05000000000000000000" pitchFamily="2" charset="2"/>
              </a:rPr>
              <a:t>it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is</a:t>
            </a:r>
            <a:r>
              <a:rPr lang="de-DE" sz="1400" dirty="0">
                <a:sym typeface="Wingdings" panose="05000000000000000000" pitchFamily="2" charset="2"/>
              </a:rPr>
              <a:t> not </a:t>
            </a:r>
            <a:r>
              <a:rPr lang="de-DE" sz="1400" dirty="0" err="1">
                <a:sym typeface="Wingdings" panose="05000000000000000000" pitchFamily="2" charset="2"/>
              </a:rPr>
              <a:t>worth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chapter</a:t>
            </a:r>
            <a:r>
              <a:rPr lang="de-DE" sz="1400" dirty="0">
                <a:sym typeface="Wingdings" panose="05000000000000000000" pitchFamily="2" charset="2"/>
              </a:rPr>
              <a:t>/</a:t>
            </a:r>
            <a:r>
              <a:rPr lang="de-DE" sz="1400" dirty="0" err="1">
                <a:sym typeface="Wingdings" panose="05000000000000000000" pitchFamily="2" charset="2"/>
              </a:rPr>
              <a:t>subitem</a:t>
            </a:r>
            <a:r>
              <a:rPr lang="de-DE" sz="1400" dirty="0">
                <a:sym typeface="Wingdings" panose="05000000000000000000" pitchFamily="2" charset="2"/>
              </a:rPr>
              <a:t> but a </a:t>
            </a:r>
            <a:r>
              <a:rPr lang="de-DE" sz="1400" dirty="0" err="1">
                <a:sym typeface="Wingdings" panose="05000000000000000000" pitchFamily="2" charset="2"/>
              </a:rPr>
              <a:t>heading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within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subitem</a:t>
            </a:r>
            <a:endParaRPr lang="de-DE" sz="1400" dirty="0">
              <a:sym typeface="Wingdings" panose="05000000000000000000" pitchFamily="2" charset="2"/>
            </a:endParaRP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  <a:p>
            <a:r>
              <a:rPr lang="de-DE" sz="1400" dirty="0">
                <a:sym typeface="Wingdings" panose="05000000000000000000" pitchFamily="2" charset="2"/>
              </a:rPr>
              <a:t>List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Figures</a:t>
            </a:r>
            <a:r>
              <a:rPr lang="de-DE" sz="1400" dirty="0">
                <a:sym typeface="Wingdings" panose="05000000000000000000" pitchFamily="2" charset="2"/>
              </a:rPr>
              <a:t>/List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Tables</a:t>
            </a:r>
            <a:r>
              <a:rPr lang="de-DE" sz="14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Created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automatically</a:t>
            </a:r>
            <a:endParaRPr lang="de-DE" sz="1400" dirty="0">
              <a:sym typeface="Wingdings" panose="05000000000000000000" pitchFamily="2" charset="2"/>
            </a:endParaRP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Tables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dirty="0" err="1">
                <a:sym typeface="Wingdings" panose="05000000000000000000" pitchFamily="2" charset="2"/>
              </a:rPr>
              <a:t>description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above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table</a:t>
            </a:r>
            <a:r>
              <a:rPr lang="de-DE" sz="1400" dirty="0">
                <a:sym typeface="Wingdings" panose="05000000000000000000" pitchFamily="2" charset="2"/>
              </a:rPr>
              <a:t>/ </a:t>
            </a:r>
            <a:r>
              <a:rPr lang="de-DE" sz="1400" dirty="0" err="1">
                <a:sym typeface="Wingdings" panose="05000000000000000000" pitchFamily="2" charset="2"/>
              </a:rPr>
              <a:t>Figures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dirty="0" err="1">
                <a:sym typeface="Wingdings" panose="05000000000000000000" pitchFamily="2" charset="2"/>
              </a:rPr>
              <a:t>under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image</a:t>
            </a:r>
            <a:endParaRPr lang="de-DE" sz="1400" dirty="0">
              <a:sym typeface="Wingdings" panose="05000000000000000000" pitchFamily="2" charset="2"/>
            </a:endParaRP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Description: </a:t>
            </a:r>
            <a:r>
              <a:rPr lang="de-DE" sz="1400" dirty="0" err="1">
                <a:sym typeface="Wingdings" panose="05000000000000000000" pitchFamily="2" charset="2"/>
              </a:rPr>
              <a:t>more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than</a:t>
            </a:r>
            <a:r>
              <a:rPr lang="de-DE" sz="1400" dirty="0">
                <a:sym typeface="Wingdings" panose="05000000000000000000" pitchFamily="2" charset="2"/>
              </a:rPr>
              <a:t> 3 </a:t>
            </a:r>
            <a:r>
              <a:rPr lang="de-DE" sz="1400" dirty="0" err="1">
                <a:sym typeface="Wingdings" panose="05000000000000000000" pitchFamily="2" charset="2"/>
              </a:rPr>
              <a:t>sentences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describe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what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see</a:t>
            </a:r>
            <a:r>
              <a:rPr lang="de-DE" sz="1400" dirty="0">
                <a:sym typeface="Wingdings" panose="05000000000000000000" pitchFamily="2" charset="2"/>
              </a:rPr>
              <a:t> but </a:t>
            </a:r>
            <a:r>
              <a:rPr lang="de-DE" sz="1400" dirty="0" err="1">
                <a:sym typeface="Wingdings" panose="05000000000000000000" pitchFamily="2" charset="2"/>
              </a:rPr>
              <a:t>without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interpretation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results</a:t>
            </a:r>
            <a:r>
              <a:rPr lang="de-DE" sz="1400" dirty="0">
                <a:sym typeface="Wingdings" panose="05000000000000000000" pitchFamily="2" charset="2"/>
              </a:rPr>
              <a:t> (</a:t>
            </a:r>
            <a:r>
              <a:rPr lang="de-DE" sz="1400" dirty="0" err="1">
                <a:sym typeface="Wingdings" panose="05000000000000000000" pitchFamily="2" charset="2"/>
              </a:rPr>
              <a:t>you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are</a:t>
            </a:r>
            <a:r>
              <a:rPr lang="de-DE" sz="1400" dirty="0">
                <a:sym typeface="Wingdings" panose="05000000000000000000" pitchFamily="2" charset="2"/>
              </a:rPr>
              <a:t> not a </a:t>
            </a:r>
            <a:r>
              <a:rPr lang="de-DE" sz="1400" dirty="0" err="1">
                <a:sym typeface="Wingdings" panose="05000000000000000000" pitchFamily="2" charset="2"/>
              </a:rPr>
              <a:t>book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writer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people</a:t>
            </a:r>
            <a:r>
              <a:rPr lang="de-DE" sz="1400" dirty="0">
                <a:sym typeface="Wingdings" panose="05000000000000000000" pitchFamily="2" charset="2"/>
              </a:rPr>
              <a:t> will scroll </a:t>
            </a:r>
            <a:r>
              <a:rPr lang="de-DE" sz="1400" dirty="0" err="1">
                <a:sym typeface="Wingdings" panose="05000000000000000000" pitchFamily="2" charset="2"/>
              </a:rPr>
              <a:t>through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thesis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understand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images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without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reading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it</a:t>
            </a:r>
            <a:r>
              <a:rPr lang="de-DE" sz="1400" dirty="0">
                <a:sym typeface="Wingdings" panose="05000000000000000000" pitchFamily="2" charset="2"/>
              </a:rPr>
              <a:t>  </a:t>
            </a:r>
            <a:r>
              <a:rPr lang="de-DE" sz="1400" dirty="0" err="1">
                <a:sym typeface="Wingdings" panose="05000000000000000000" pitchFamily="2" charset="2"/>
              </a:rPr>
              <a:t>meaningful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description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important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88641-8FD4-E1E5-B0EC-A6F077A56DE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6" y="1098958"/>
            <a:ext cx="5396342" cy="52097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Abstract /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Table </a:t>
            </a:r>
            <a:r>
              <a:rPr lang="de-DE" sz="1600" dirty="0" err="1"/>
              <a:t>of</a:t>
            </a:r>
            <a:r>
              <a:rPr lang="de-DE" sz="1600" dirty="0"/>
              <a:t> Contents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List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List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Tables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Introduction</a:t>
            </a:r>
            <a:r>
              <a:rPr lang="de-DE" sz="16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Content</a:t>
            </a:r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 err="1"/>
              <a:t>Theoretical</a:t>
            </a:r>
            <a:r>
              <a:rPr lang="de-DE" sz="1600" dirty="0"/>
              <a:t> </a:t>
            </a:r>
            <a:r>
              <a:rPr lang="de-DE" sz="1600" dirty="0" err="1"/>
              <a:t>Introduction</a:t>
            </a:r>
            <a:endParaRPr lang="de-DE" sz="1600" dirty="0"/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/>
              <a:t>Approach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topic</a:t>
            </a:r>
            <a:r>
              <a:rPr lang="de-DE" sz="1600" dirty="0"/>
              <a:t> </a:t>
            </a:r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 err="1"/>
              <a:t>Results</a:t>
            </a:r>
            <a:endParaRPr lang="de-DE" sz="1600" dirty="0"/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/>
              <a:t>Interpretation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endParaRPr lang="de-DE" sz="1600" dirty="0"/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/>
              <a:t>Summary and Outlook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Appendix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Bibliography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Decleration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personal </a:t>
            </a:r>
            <a:r>
              <a:rPr lang="de-DE" sz="1600" dirty="0" err="1"/>
              <a:t>contribution</a:t>
            </a:r>
            <a:r>
              <a:rPr lang="de-DE" sz="1600" dirty="0"/>
              <a:t>/ Arrangement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Confidentiality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EBD0D3-DB99-BE38-B798-2A46CC28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Thesis and </a:t>
            </a:r>
            <a:r>
              <a:rPr lang="de-DE" dirty="0" err="1"/>
              <a:t>Remarks</a:t>
            </a:r>
            <a:r>
              <a:rPr lang="de-DE" dirty="0"/>
              <a:t> (I)</a:t>
            </a:r>
          </a:p>
        </p:txBody>
      </p:sp>
    </p:spTree>
    <p:extLst>
      <p:ext uri="{BB962C8B-B14F-4D97-AF65-F5344CB8AC3E}">
        <p14:creationId xmlns:p14="http://schemas.microsoft.com/office/powerpoint/2010/main" val="2555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6D19B7-8725-0C67-12B7-21E21F4CCA8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17288" y="1098958"/>
            <a:ext cx="5396342" cy="5209767"/>
          </a:xfrm>
        </p:spPr>
        <p:txBody>
          <a:bodyPr/>
          <a:lstStyle/>
          <a:p>
            <a:r>
              <a:rPr lang="de-DE" sz="1400" dirty="0" err="1"/>
              <a:t>Introduction</a:t>
            </a:r>
            <a:r>
              <a:rPr lang="de-DE" sz="1400" dirty="0"/>
              <a:t> (1-2 </a:t>
            </a:r>
            <a:r>
              <a:rPr lang="de-DE" sz="1400" dirty="0" err="1"/>
              <a:t>pages</a:t>
            </a:r>
            <a:r>
              <a:rPr lang="de-DE" sz="1400" dirty="0"/>
              <a:t>):</a:t>
            </a: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Gives</a:t>
            </a:r>
            <a:r>
              <a:rPr lang="de-DE" sz="1400" dirty="0">
                <a:sym typeface="Wingdings" panose="05000000000000000000" pitchFamily="2" charset="2"/>
              </a:rPr>
              <a:t> an </a:t>
            </a:r>
            <a:r>
              <a:rPr lang="de-DE" sz="1400" dirty="0" err="1">
                <a:sym typeface="Wingdings" panose="05000000000000000000" pitchFamily="2" charset="2"/>
              </a:rPr>
              <a:t>higher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level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overview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about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what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thesis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works</a:t>
            </a:r>
            <a:r>
              <a:rPr lang="de-DE" sz="1400" dirty="0">
                <a:sym typeface="Wingdings" panose="05000000000000000000" pitchFamily="2" charset="2"/>
              </a:rPr>
              <a:t> on  </a:t>
            </a:r>
            <a:r>
              <a:rPr lang="de-DE" sz="1400" dirty="0" err="1">
                <a:sym typeface="Wingdings" panose="05000000000000000000" pitchFamily="2" charset="2"/>
              </a:rPr>
              <a:t>without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interpretation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discussion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results</a:t>
            </a:r>
            <a:r>
              <a:rPr lang="de-DE" sz="1400" dirty="0">
                <a:sym typeface="Wingdings" panose="05000000000000000000" pitchFamily="2" charset="2"/>
              </a:rPr>
              <a:t> (!)</a:t>
            </a: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Presentation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topic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hypothesis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with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definition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goal</a:t>
            </a:r>
            <a:r>
              <a:rPr lang="de-DE" sz="1400" dirty="0">
                <a:sym typeface="Wingdings" panose="05000000000000000000" pitchFamily="2" charset="2"/>
              </a:rPr>
              <a:t> (</a:t>
            </a:r>
            <a:r>
              <a:rPr lang="de-DE" sz="1400" dirty="0" err="1">
                <a:sym typeface="Wingdings" panose="05000000000000000000" pitchFamily="2" charset="2"/>
              </a:rPr>
              <a:t>eventhough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</a:t>
            </a:r>
            <a:r>
              <a:rPr lang="de-DE" sz="1400" dirty="0">
                <a:sym typeface="Wingdings" panose="05000000000000000000" pitchFamily="2" charset="2"/>
              </a:rPr>
              <a:t> will find out </a:t>
            </a:r>
            <a:r>
              <a:rPr lang="de-DE" sz="1400" dirty="0" err="1">
                <a:sym typeface="Wingdings" panose="05000000000000000000" pitchFamily="2" charset="2"/>
              </a:rPr>
              <a:t>during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work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goal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is</a:t>
            </a:r>
            <a:r>
              <a:rPr lang="de-DE" sz="1400" dirty="0">
                <a:sym typeface="Wingdings" panose="05000000000000000000" pitchFamily="2" charset="2"/>
              </a:rPr>
              <a:t> not </a:t>
            </a:r>
            <a:r>
              <a:rPr lang="de-DE" sz="1400" dirty="0" err="1">
                <a:sym typeface="Wingdings" panose="05000000000000000000" pitchFamily="2" charset="2"/>
              </a:rPr>
              <a:t>reached</a:t>
            </a:r>
            <a:r>
              <a:rPr lang="de-DE" sz="1400" dirty="0">
                <a:sym typeface="Wingdings" panose="05000000000000000000" pitchFamily="2" charset="2"/>
              </a:rPr>
              <a:t> ;) )</a:t>
            </a: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Idea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touch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motivation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reader</a:t>
            </a:r>
            <a:r>
              <a:rPr lang="de-DE" sz="1400" dirty="0">
                <a:sym typeface="Wingdings" panose="05000000000000000000" pitchFamily="2" charset="2"/>
              </a:rPr>
              <a:t> and </a:t>
            </a:r>
            <a:r>
              <a:rPr lang="de-DE" sz="1400" dirty="0" err="1">
                <a:sym typeface="Wingdings" panose="05000000000000000000" pitchFamily="2" charset="2"/>
              </a:rPr>
              <a:t>classify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topic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regarding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current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state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art</a:t>
            </a:r>
            <a:endParaRPr lang="de-DE" sz="1400" dirty="0">
              <a:sym typeface="Wingdings" panose="05000000000000000000" pitchFamily="2" charset="2"/>
            </a:endParaRP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Rule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thumb</a:t>
            </a:r>
            <a:r>
              <a:rPr lang="de-DE" sz="1400" dirty="0">
                <a:sym typeface="Wingdings" panose="05000000000000000000" pitchFamily="2" charset="2"/>
              </a:rPr>
              <a:t>  </a:t>
            </a:r>
            <a:r>
              <a:rPr lang="de-DE" sz="1400" dirty="0" err="1">
                <a:sym typeface="Wingdings" panose="05000000000000000000" pitchFamily="2" charset="2"/>
              </a:rPr>
              <a:t>use</a:t>
            </a:r>
            <a:r>
              <a:rPr lang="de-DE" sz="1400" dirty="0">
                <a:sym typeface="Wingdings" panose="05000000000000000000" pitchFamily="2" charset="2"/>
              </a:rPr>
              <a:t> 2-3 </a:t>
            </a:r>
            <a:r>
              <a:rPr lang="de-DE" sz="1400" dirty="0" err="1">
                <a:sym typeface="Wingdings" panose="05000000000000000000" pitchFamily="2" charset="2"/>
              </a:rPr>
              <a:t>sentence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for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each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big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section</a:t>
            </a:r>
            <a:r>
              <a:rPr lang="de-DE" sz="1400" dirty="0">
                <a:sym typeface="Wingdings" panose="05000000000000000000" pitchFamily="2" charset="2"/>
              </a:rPr>
              <a:t> after </a:t>
            </a:r>
            <a:r>
              <a:rPr lang="de-DE" sz="1400" dirty="0" err="1">
                <a:sym typeface="Wingdings" panose="05000000000000000000" pitchFamily="2" charset="2"/>
              </a:rPr>
              <a:t>you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gave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short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  <a:p>
            <a:r>
              <a:rPr lang="de-DE" sz="1400" dirty="0">
                <a:sym typeface="Wingdings" panose="05000000000000000000" pitchFamily="2" charset="2"/>
              </a:rPr>
              <a:t>Content:</a:t>
            </a: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Don‘t</a:t>
            </a:r>
            <a:r>
              <a:rPr lang="de-DE" sz="1400" dirty="0">
                <a:sym typeface="Wingdings" panose="05000000000000000000" pitchFamily="2" charset="2"/>
              </a:rPr>
              <a:t> lose </a:t>
            </a:r>
            <a:r>
              <a:rPr lang="de-DE" sz="1400" dirty="0" err="1">
                <a:sym typeface="Wingdings" panose="05000000000000000000" pitchFamily="2" charset="2"/>
              </a:rPr>
              <a:t>focus</a:t>
            </a:r>
            <a:r>
              <a:rPr lang="de-DE" sz="1400" dirty="0">
                <a:sym typeface="Wingdings" panose="05000000000000000000" pitchFamily="2" charset="2"/>
              </a:rPr>
              <a:t> on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topic</a:t>
            </a:r>
            <a:r>
              <a:rPr lang="de-DE" sz="1400" dirty="0">
                <a:sym typeface="Wingdings" panose="05000000000000000000" pitchFamily="2" charset="2"/>
              </a:rPr>
              <a:t> (</a:t>
            </a:r>
            <a:r>
              <a:rPr lang="de-DE" sz="1400" dirty="0" err="1">
                <a:sym typeface="Wingdings" panose="05000000000000000000" pitchFamily="2" charset="2"/>
              </a:rPr>
              <a:t>have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always</a:t>
            </a:r>
            <a:r>
              <a:rPr lang="de-DE" sz="1400" dirty="0">
                <a:sym typeface="Wingdings" panose="05000000000000000000" pitchFamily="2" charset="2"/>
              </a:rPr>
              <a:t> in </a:t>
            </a:r>
            <a:r>
              <a:rPr lang="de-DE" sz="1400" dirty="0" err="1">
                <a:sym typeface="Wingdings" panose="05000000000000000000" pitchFamily="2" charset="2"/>
              </a:rPr>
              <a:t>mind</a:t>
            </a:r>
            <a:r>
              <a:rPr lang="de-DE" sz="1400" dirty="0">
                <a:sym typeface="Wingdings" panose="05000000000000000000" pitchFamily="2" charset="2"/>
              </a:rPr>
              <a:t>  </a:t>
            </a:r>
            <a:r>
              <a:rPr lang="de-DE" sz="1400" dirty="0" err="1">
                <a:sym typeface="Wingdings" panose="05000000000000000000" pitchFamily="2" charset="2"/>
              </a:rPr>
              <a:t>how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does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relate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topic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For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theoretical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introduction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be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precise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short</a:t>
            </a:r>
            <a:r>
              <a:rPr lang="de-DE" sz="1400" dirty="0">
                <a:sym typeface="Wingdings" panose="05000000000000000000" pitchFamily="2" charset="2"/>
              </a:rPr>
              <a:t> and </a:t>
            </a:r>
            <a:r>
              <a:rPr lang="de-DE" sz="1400" dirty="0" err="1">
                <a:sym typeface="Wingdings" panose="05000000000000000000" pitchFamily="2" charset="2"/>
              </a:rPr>
              <a:t>have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scientific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approach</a:t>
            </a:r>
            <a:r>
              <a:rPr lang="de-DE" sz="1400" dirty="0">
                <a:sym typeface="Wingdings" panose="05000000000000000000" pitchFamily="2" charset="2"/>
              </a:rPr>
              <a:t> on </a:t>
            </a:r>
            <a:r>
              <a:rPr lang="de-DE" sz="1400" dirty="0" err="1">
                <a:sym typeface="Wingdings" panose="05000000000000000000" pitchFamily="2" charset="2"/>
              </a:rPr>
              <a:t>it</a:t>
            </a:r>
            <a:r>
              <a:rPr lang="de-DE" sz="1400" dirty="0">
                <a:sym typeface="Wingdings" panose="05000000000000000000" pitchFamily="2" charset="2"/>
              </a:rPr>
              <a:t> (</a:t>
            </a:r>
            <a:r>
              <a:rPr lang="de-DE" sz="1400" dirty="0" err="1">
                <a:sym typeface="Wingdings" panose="05000000000000000000" pitchFamily="2" charset="2"/>
              </a:rPr>
              <a:t>you</a:t>
            </a:r>
            <a:r>
              <a:rPr lang="de-DE" sz="1400" dirty="0">
                <a:sym typeface="Wingdings" panose="05000000000000000000" pitchFamily="2" charset="2"/>
              </a:rPr>
              <a:t> do not </a:t>
            </a:r>
            <a:r>
              <a:rPr lang="de-DE" sz="1400" dirty="0" err="1">
                <a:sym typeface="Wingdings" panose="05000000000000000000" pitchFamily="2" charset="2"/>
              </a:rPr>
              <a:t>need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derivate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every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equation</a:t>
            </a:r>
            <a:r>
              <a:rPr lang="de-DE" sz="1400" dirty="0">
                <a:sym typeface="Wingdings" panose="05000000000000000000" pitchFamily="2" charset="2"/>
              </a:rPr>
              <a:t>) </a:t>
            </a:r>
            <a:r>
              <a:rPr lang="de-DE" sz="1400" dirty="0" err="1">
                <a:sym typeface="Wingdings" panose="05000000000000000000" pitchFamily="2" charset="2"/>
              </a:rPr>
              <a:t>For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each</a:t>
            </a:r>
            <a:r>
              <a:rPr lang="de-DE" sz="1400" dirty="0">
                <a:sym typeface="Wingdings" panose="05000000000000000000" pitchFamily="2" charset="2"/>
              </a:rPr>
              <a:t> bis </a:t>
            </a:r>
            <a:r>
              <a:rPr lang="de-DE" sz="1400" dirty="0" err="1">
                <a:sym typeface="Wingdings" panose="05000000000000000000" pitchFamily="2" charset="2"/>
              </a:rPr>
              <a:t>Section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try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give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reader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short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introduction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what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done</a:t>
            </a:r>
            <a:r>
              <a:rPr lang="de-DE" sz="1400" dirty="0">
                <a:sym typeface="Wingdings" panose="05000000000000000000" pitchFamily="2" charset="2"/>
              </a:rPr>
              <a:t> in </a:t>
            </a:r>
            <a:r>
              <a:rPr lang="de-DE" sz="1400" dirty="0" err="1">
                <a:sym typeface="Wingdings" panose="05000000000000000000" pitchFamily="2" charset="2"/>
              </a:rPr>
              <a:t>order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keep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Leitmotif</a:t>
            </a:r>
            <a:endParaRPr lang="de-DE" sz="1400" dirty="0">
              <a:sym typeface="Wingdings" panose="05000000000000000000" pitchFamily="2" charset="2"/>
            </a:endParaRP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88641-8FD4-E1E5-B0EC-A6F077A56DE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6" y="1098958"/>
            <a:ext cx="5396342" cy="52097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Abstract /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Table </a:t>
            </a:r>
            <a:r>
              <a:rPr lang="de-DE" sz="1600" dirty="0" err="1"/>
              <a:t>of</a:t>
            </a:r>
            <a:r>
              <a:rPr lang="de-DE" sz="1600" dirty="0"/>
              <a:t> Contents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List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List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Tables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Introduction</a:t>
            </a:r>
            <a:r>
              <a:rPr lang="de-DE" sz="16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Content</a:t>
            </a:r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 err="1"/>
              <a:t>Theoretical</a:t>
            </a:r>
            <a:r>
              <a:rPr lang="de-DE" sz="1600" dirty="0"/>
              <a:t> </a:t>
            </a:r>
            <a:r>
              <a:rPr lang="de-DE" sz="1600" dirty="0" err="1"/>
              <a:t>Introduction</a:t>
            </a:r>
            <a:endParaRPr lang="de-DE" sz="1600" dirty="0"/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/>
              <a:t>Approach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topic</a:t>
            </a:r>
            <a:r>
              <a:rPr lang="de-DE" sz="1600" dirty="0"/>
              <a:t> </a:t>
            </a:r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 err="1"/>
              <a:t>Results</a:t>
            </a:r>
            <a:endParaRPr lang="de-DE" sz="1600" dirty="0"/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/>
              <a:t>Interpretation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endParaRPr lang="de-DE" sz="1600" dirty="0"/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/>
              <a:t>Summary and Outlook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Appendix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Bibliography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Decleration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personal </a:t>
            </a:r>
            <a:r>
              <a:rPr lang="de-DE" sz="1600" dirty="0" err="1"/>
              <a:t>contribution</a:t>
            </a:r>
            <a:r>
              <a:rPr lang="de-DE" sz="1600" dirty="0"/>
              <a:t>/ Arrangement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Confidentiality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EBD0D3-DB99-BE38-B798-2A46CC28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Thesis and </a:t>
            </a:r>
            <a:r>
              <a:rPr lang="de-DE" dirty="0" err="1"/>
              <a:t>Remarks</a:t>
            </a:r>
            <a:r>
              <a:rPr lang="de-DE" dirty="0"/>
              <a:t> (II)</a:t>
            </a:r>
          </a:p>
        </p:txBody>
      </p:sp>
    </p:spTree>
    <p:extLst>
      <p:ext uri="{BB962C8B-B14F-4D97-AF65-F5344CB8AC3E}">
        <p14:creationId xmlns:p14="http://schemas.microsoft.com/office/powerpoint/2010/main" val="364968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6D19B7-8725-0C67-12B7-21E21F4CCA8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17288" y="1098958"/>
            <a:ext cx="5396342" cy="5209767"/>
          </a:xfrm>
        </p:spPr>
        <p:txBody>
          <a:bodyPr/>
          <a:lstStyle/>
          <a:p>
            <a:r>
              <a:rPr lang="de-DE" sz="1400" dirty="0">
                <a:sym typeface="Wingdings" panose="05000000000000000000" pitchFamily="2" charset="2"/>
              </a:rPr>
              <a:t>Content:</a:t>
            </a: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Always stick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(BUT: </a:t>
            </a:r>
            <a:r>
              <a:rPr lang="de-DE" sz="1400" dirty="0" err="1">
                <a:sym typeface="Wingdings" panose="05000000000000000000" pitchFamily="2" charset="2"/>
              </a:rPr>
              <a:t>no</a:t>
            </a:r>
            <a:r>
              <a:rPr lang="de-DE" sz="1400" dirty="0">
                <a:sym typeface="Wingdings" panose="05000000000000000000" pitchFamily="2" charset="2"/>
              </a:rPr>
              <a:t> personal </a:t>
            </a:r>
            <a:r>
              <a:rPr lang="de-DE" sz="1400" dirty="0" err="1">
                <a:sym typeface="Wingdings" panose="05000000000000000000" pitchFamily="2" charset="2"/>
              </a:rPr>
              <a:t>opionion</a:t>
            </a:r>
            <a:r>
              <a:rPr lang="de-DE" sz="1400" dirty="0">
                <a:sym typeface="Wingdings" panose="05000000000000000000" pitchFamily="2" charset="2"/>
              </a:rPr>
              <a:t>):</a:t>
            </a:r>
          </a:p>
          <a:p>
            <a:pPr marL="724500" lvl="2" indent="-342900">
              <a:buFont typeface="+mj-lt"/>
              <a:buAutoNum type="alphaLcParenR"/>
            </a:pPr>
            <a:r>
              <a:rPr lang="de-DE" sz="1400" dirty="0" err="1">
                <a:sym typeface="Wingdings" panose="05000000000000000000" pitchFamily="2" charset="2"/>
              </a:rPr>
              <a:t>Describe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what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have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done</a:t>
            </a:r>
            <a:r>
              <a:rPr lang="de-DE" sz="1400" dirty="0">
                <a:sym typeface="Wingdings" panose="05000000000000000000" pitchFamily="2" charset="2"/>
              </a:rPr>
              <a:t>.</a:t>
            </a:r>
          </a:p>
          <a:p>
            <a:pPr marL="724500" lvl="2" indent="-342900">
              <a:buFont typeface="+mj-lt"/>
              <a:buAutoNum type="alphaLcParenR"/>
            </a:pPr>
            <a:r>
              <a:rPr lang="de-DE" sz="1400" dirty="0" err="1">
                <a:sym typeface="Wingdings" panose="05000000000000000000" pitchFamily="2" charset="2"/>
              </a:rPr>
              <a:t>Describe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results</a:t>
            </a:r>
            <a:endParaRPr lang="de-DE" sz="1400" dirty="0">
              <a:sym typeface="Wingdings" panose="05000000000000000000" pitchFamily="2" charset="2"/>
            </a:endParaRPr>
          </a:p>
          <a:p>
            <a:pPr marL="724500" lvl="2" indent="-342900">
              <a:buFont typeface="+mj-lt"/>
              <a:buAutoNum type="alphaLcParenR"/>
            </a:pPr>
            <a:r>
              <a:rPr lang="de-DE" sz="1400" dirty="0" err="1">
                <a:sym typeface="Wingdings" panose="05000000000000000000" pitchFamily="2" charset="2"/>
              </a:rPr>
              <a:t>Interprete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results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</a:p>
          <a:p>
            <a:pPr marL="724500" lvl="2" indent="-342900">
              <a:buFont typeface="+mj-lt"/>
              <a:buAutoNum type="alphaLcParenR"/>
            </a:pPr>
            <a:r>
              <a:rPr lang="de-DE" sz="1400" dirty="0" err="1">
                <a:sym typeface="Wingdings" panose="05000000000000000000" pitchFamily="2" charset="2"/>
              </a:rPr>
              <a:t>Conclude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results</a:t>
            </a:r>
            <a:r>
              <a:rPr lang="de-DE" sz="1400" dirty="0">
                <a:sym typeface="Wingdings" panose="05000000000000000000" pitchFamily="2" charset="2"/>
              </a:rPr>
              <a:t> (</a:t>
            </a:r>
            <a:r>
              <a:rPr lang="de-DE" sz="1400" dirty="0" err="1">
                <a:sym typeface="Wingdings" panose="05000000000000000000" pitchFamily="2" charset="2"/>
              </a:rPr>
              <a:t>according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Leitmotif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thesis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Pro-</a:t>
            </a:r>
            <a:r>
              <a:rPr lang="de-DE" sz="1400" dirty="0" err="1">
                <a:sym typeface="Wingdings" panose="05000000000000000000" pitchFamily="2" charset="2"/>
              </a:rPr>
              <a:t>Tip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dirty="0" err="1">
                <a:sym typeface="Wingdings" panose="05000000000000000000" pitchFamily="2" charset="2"/>
              </a:rPr>
              <a:t>read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papers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for</a:t>
            </a:r>
            <a:r>
              <a:rPr lang="de-DE" sz="1400" dirty="0">
                <a:sym typeface="Wingdings" panose="05000000000000000000" pitchFamily="2" charset="2"/>
              </a:rPr>
              <a:t> support in </a:t>
            </a:r>
            <a:r>
              <a:rPr lang="de-DE" sz="1400" dirty="0" err="1">
                <a:sym typeface="Wingdings" panose="05000000000000000000" pitchFamily="2" charset="2"/>
              </a:rPr>
              <a:t>formulation</a:t>
            </a:r>
            <a:endParaRPr lang="de-DE" sz="1400" dirty="0">
              <a:sym typeface="Wingdings" panose="05000000000000000000" pitchFamily="2" charset="2"/>
            </a:endParaRP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Summary and Outlook (max. 2-3 </a:t>
            </a:r>
            <a:r>
              <a:rPr lang="de-DE" sz="1400" dirty="0" err="1">
                <a:sym typeface="Wingdings" panose="05000000000000000000" pitchFamily="2" charset="2"/>
              </a:rPr>
              <a:t>pages</a:t>
            </a:r>
            <a:r>
              <a:rPr lang="de-DE" sz="1400" dirty="0">
                <a:sym typeface="Wingdings" panose="05000000000000000000" pitchFamily="2" charset="2"/>
              </a:rPr>
              <a:t>): </a:t>
            </a:r>
            <a:r>
              <a:rPr lang="de-DE" sz="1400" dirty="0" err="1">
                <a:sym typeface="Wingdings" panose="05000000000000000000" pitchFamily="2" charset="2"/>
              </a:rPr>
              <a:t>now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can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refer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results</a:t>
            </a:r>
            <a:r>
              <a:rPr lang="de-DE" sz="1400" dirty="0">
                <a:sym typeface="Wingdings" panose="05000000000000000000" pitchFamily="2" charset="2"/>
              </a:rPr>
              <a:t> and </a:t>
            </a:r>
            <a:r>
              <a:rPr lang="de-DE" sz="1400" dirty="0" err="1">
                <a:sym typeface="Wingdings" panose="05000000000000000000" pitchFamily="2" charset="2"/>
              </a:rPr>
              <a:t>make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judgements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according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well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outlooks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according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how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this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can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be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continued</a:t>
            </a:r>
            <a:endParaRPr lang="de-DE" sz="1400" dirty="0">
              <a:sym typeface="Wingdings" panose="05000000000000000000" pitchFamily="2" charset="2"/>
            </a:endParaRP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  <a:p>
            <a:r>
              <a:rPr lang="de-DE" sz="1400" dirty="0">
                <a:sym typeface="Wingdings" panose="05000000000000000000" pitchFamily="2" charset="2"/>
              </a:rPr>
              <a:t>Appendix: </a:t>
            </a: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Put </a:t>
            </a:r>
            <a:r>
              <a:rPr lang="de-DE" sz="1400" dirty="0" err="1">
                <a:sym typeface="Wingdings" panose="05000000000000000000" pitchFamily="2" charset="2"/>
              </a:rPr>
              <a:t>your</a:t>
            </a:r>
            <a:r>
              <a:rPr lang="de-DE" sz="1400" dirty="0">
                <a:sym typeface="Wingdings" panose="05000000000000000000" pitchFamily="2" charset="2"/>
              </a:rPr>
              <a:t> code in </a:t>
            </a:r>
            <a:r>
              <a:rPr lang="de-DE" sz="1400" dirty="0" err="1">
                <a:sym typeface="Wingdings" panose="05000000000000000000" pitchFamily="2" charset="2"/>
              </a:rPr>
              <a:t>it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You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can</a:t>
            </a:r>
            <a:r>
              <a:rPr lang="de-DE" sz="1400" dirty="0">
                <a:sym typeface="Wingdings" panose="05000000000000000000" pitchFamily="2" charset="2"/>
              </a:rPr>
              <a:t> also </a:t>
            </a:r>
            <a:r>
              <a:rPr lang="de-DE" sz="1400" dirty="0" err="1">
                <a:sym typeface="Wingdings" panose="05000000000000000000" pitchFamily="2" charset="2"/>
              </a:rPr>
              <a:t>touch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here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derivations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e.g. </a:t>
            </a:r>
            <a:r>
              <a:rPr lang="de-DE" sz="1400" dirty="0" err="1">
                <a:sym typeface="Wingdings" panose="05000000000000000000" pitchFamily="2" charset="2"/>
              </a:rPr>
              <a:t>equations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algorithms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used</a:t>
            </a:r>
            <a:r>
              <a:rPr lang="de-DE" sz="1400" dirty="0">
                <a:sym typeface="Wingdings" panose="05000000000000000000" pitchFamily="2" charset="2"/>
              </a:rPr>
              <a:t> in a </a:t>
            </a:r>
            <a:r>
              <a:rPr lang="de-DE" sz="1400" dirty="0" err="1">
                <a:sym typeface="Wingdings" panose="05000000000000000000" pitchFamily="2" charset="2"/>
              </a:rPr>
              <a:t>library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data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sheets</a:t>
            </a:r>
            <a:r>
              <a:rPr lang="de-DE" sz="1400" dirty="0">
                <a:sym typeface="Wingdings" panose="05000000000000000000" pitchFamily="2" charset="2"/>
              </a:rPr>
              <a:t>, etc. </a:t>
            </a:r>
          </a:p>
          <a:p>
            <a:pPr marL="190800" lvl="1" indent="0">
              <a:buNone/>
            </a:pPr>
            <a:endParaRPr lang="de-DE" sz="1400" dirty="0">
              <a:sym typeface="Wingdings" panose="05000000000000000000" pitchFamily="2" charset="2"/>
            </a:endParaRPr>
          </a:p>
          <a:p>
            <a:r>
              <a:rPr lang="de-DE" sz="1400" dirty="0" err="1">
                <a:sym typeface="Wingdings" panose="05000000000000000000" pitchFamily="2" charset="2"/>
              </a:rPr>
              <a:t>Bibliography</a:t>
            </a:r>
            <a:r>
              <a:rPr lang="de-DE" sz="14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sz="1400" dirty="0" err="1">
                <a:sym typeface="Wingdings" panose="05000000000000000000" pitchFamily="2" charset="2"/>
              </a:rPr>
              <a:t>Created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automatically</a:t>
            </a:r>
            <a:r>
              <a:rPr lang="de-DE" sz="1400" dirty="0">
                <a:sym typeface="Wingdings" panose="05000000000000000000" pitchFamily="2" charset="2"/>
              </a:rPr>
              <a:t>  Google Scholar </a:t>
            </a:r>
            <a:r>
              <a:rPr lang="de-DE" sz="1400" dirty="0" err="1">
                <a:sym typeface="Wingdings" panose="05000000000000000000" pitchFamily="2" charset="2"/>
              </a:rPr>
              <a:t>helps</a:t>
            </a:r>
            <a:endParaRPr lang="de-DE" sz="1400" dirty="0">
              <a:sym typeface="Wingdings" panose="05000000000000000000" pitchFamily="2" charset="2"/>
            </a:endParaRP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  <a:p>
            <a:pPr lvl="1"/>
            <a:endParaRPr lang="de-DE" sz="1400" dirty="0">
              <a:sym typeface="Wingdings" panose="05000000000000000000" pitchFamily="2" charset="2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88641-8FD4-E1E5-B0EC-A6F077A56DE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6" y="1098958"/>
            <a:ext cx="5396342" cy="52097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Abstract /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Table </a:t>
            </a:r>
            <a:r>
              <a:rPr lang="de-DE" sz="1600" dirty="0" err="1"/>
              <a:t>of</a:t>
            </a:r>
            <a:r>
              <a:rPr lang="de-DE" sz="1600" dirty="0"/>
              <a:t> Contents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List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Figures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List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Tables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Introduction</a:t>
            </a:r>
            <a:r>
              <a:rPr lang="de-DE" sz="16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Content</a:t>
            </a:r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 err="1"/>
              <a:t>Theoretical</a:t>
            </a:r>
            <a:r>
              <a:rPr lang="de-DE" sz="1600" dirty="0"/>
              <a:t> </a:t>
            </a:r>
            <a:r>
              <a:rPr lang="de-DE" sz="1600" dirty="0" err="1"/>
              <a:t>Introduction</a:t>
            </a:r>
            <a:endParaRPr lang="de-DE" sz="1600" dirty="0"/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/>
              <a:t>Approach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topic</a:t>
            </a:r>
            <a:r>
              <a:rPr lang="de-DE" sz="1600" dirty="0"/>
              <a:t> </a:t>
            </a:r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 err="1"/>
              <a:t>Results</a:t>
            </a:r>
            <a:endParaRPr lang="de-DE" sz="1600" dirty="0"/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/>
              <a:t>Interpretation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endParaRPr lang="de-DE" sz="1600" dirty="0"/>
          </a:p>
          <a:p>
            <a:pPr marL="533700" lvl="1" indent="-342900">
              <a:buFont typeface="+mj-lt"/>
              <a:buAutoNum type="alphaLcPeriod"/>
            </a:pPr>
            <a:r>
              <a:rPr lang="de-DE" sz="1600" dirty="0"/>
              <a:t>Summary and Outlook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Appendix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Bibliography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Decleration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personal </a:t>
            </a:r>
            <a:r>
              <a:rPr lang="de-DE" sz="1600" dirty="0" err="1"/>
              <a:t>contribution</a:t>
            </a:r>
            <a:r>
              <a:rPr lang="de-DE" sz="1600" dirty="0"/>
              <a:t>/ Arrangement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Confidentiality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EBD0D3-DB99-BE38-B798-2A46CC28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Thesis and </a:t>
            </a:r>
            <a:r>
              <a:rPr lang="de-DE" dirty="0" err="1"/>
              <a:t>Remarks</a:t>
            </a:r>
            <a:r>
              <a:rPr lang="de-DE" dirty="0"/>
              <a:t> (III)</a:t>
            </a:r>
          </a:p>
        </p:txBody>
      </p:sp>
    </p:spTree>
    <p:extLst>
      <p:ext uri="{BB962C8B-B14F-4D97-AF65-F5344CB8AC3E}">
        <p14:creationId xmlns:p14="http://schemas.microsoft.com/office/powerpoint/2010/main" val="3474736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414000-7564-4d7e-8007-27a57f79ed0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7C35D8F883CE4296D2D54701A9732F" ma:contentTypeVersion="16" ma:contentTypeDescription="Ein neues Dokument erstellen." ma:contentTypeScope="" ma:versionID="00e3d2592a943dd85763558e402a6f0b">
  <xsd:schema xmlns:xsd="http://www.w3.org/2001/XMLSchema" xmlns:xs="http://www.w3.org/2001/XMLSchema" xmlns:p="http://schemas.microsoft.com/office/2006/metadata/properties" xmlns:ns3="8c5a0041-4116-4b25-841d-7b0f45d80e69" xmlns:ns4="2e414000-7564-4d7e-8007-27a57f79ed04" targetNamespace="http://schemas.microsoft.com/office/2006/metadata/properties" ma:root="true" ma:fieldsID="2f3435e69d0ef1315292e7a4c7e5ff7a" ns3:_="" ns4:_="">
    <xsd:import namespace="8c5a0041-4116-4b25-841d-7b0f45d80e69"/>
    <xsd:import namespace="2e414000-7564-4d7e-8007-27a57f79ed0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5a0041-4116-4b25-841d-7b0f45d80e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14000-7564-4d7e-8007-27a57f79e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32D377-3426-4191-9278-A03320631FBA}">
  <ds:schemaRefs>
    <ds:schemaRef ds:uri="8c5a0041-4116-4b25-841d-7b0f45d80e6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2e414000-7564-4d7e-8007-27a57f79ed0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06CBE5A-4D90-40EB-A6A4-E9A938575B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E35F9E-DBFD-4C66-A2E4-172DB6F249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5a0041-4116-4b25-841d-7b0f45d80e69"/>
    <ds:schemaRef ds:uri="2e414000-7564-4d7e-8007-27a57f79ed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856</Words>
  <Application>Microsoft Office PowerPoint</Application>
  <PresentationFormat>Breitbild</PresentationFormat>
  <Paragraphs>102</Paragraphs>
  <Slides>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BMW Group Condensed</vt:lpstr>
      <vt:lpstr>BMWGroupTN Condensed</vt:lpstr>
      <vt:lpstr>Wingdings</vt:lpstr>
      <vt:lpstr>BMW Group 2021</vt:lpstr>
      <vt:lpstr>think-cell Folie</vt:lpstr>
      <vt:lpstr>How to write a scientific Thesis</vt:lpstr>
      <vt:lpstr>In General</vt:lpstr>
      <vt:lpstr>Content of your Thesis and Remarks (I)</vt:lpstr>
      <vt:lpstr>Content of your Thesis and Remarks (II)</vt:lpstr>
      <vt:lpstr>Content of your Thesis and Remarks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scientific Thesis</dc:title>
  <dc:creator>Gruenewald Sandra, JC-31</dc:creator>
  <cp:lastModifiedBy>Gruenewald Sandra, JC-31</cp:lastModifiedBy>
  <cp:revision>1</cp:revision>
  <dcterms:created xsi:type="dcterms:W3CDTF">2024-04-11T08:16:29Z</dcterms:created>
  <dcterms:modified xsi:type="dcterms:W3CDTF">2024-04-11T13:28:13Z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0x0101001E7C35D8F883CE4296D2D54701A9732F</vt:lpwstr>
  </property>
</Properties>
</file>