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20" r:id="rId2"/>
  </p:sldMasterIdLst>
  <p:notesMasterIdLst>
    <p:notesMasterId r:id="rId20"/>
  </p:notesMasterIdLst>
  <p:handoutMasterIdLst>
    <p:handoutMasterId r:id="rId21"/>
  </p:handoutMasterIdLst>
  <p:sldIdLst>
    <p:sldId id="384" r:id="rId3"/>
    <p:sldId id="374" r:id="rId4"/>
    <p:sldId id="375" r:id="rId5"/>
    <p:sldId id="370" r:id="rId6"/>
    <p:sldId id="371" r:id="rId7"/>
    <p:sldId id="372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5" r:id="rId16"/>
    <p:sldId id="386" r:id="rId17"/>
    <p:sldId id="387" r:id="rId18"/>
    <p:sldId id="388" r:id="rId19"/>
  </p:sldIdLst>
  <p:sldSz cx="12192000" cy="6858000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84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  <p14:sldId id="382"/>
            <p14:sldId id="383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27.06.2024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27.06.2024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801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93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2.png"/><Relationship Id="rId5" Type="http://schemas.openxmlformats.org/officeDocument/2006/relationships/image" Target="../media/image8.jpeg"/><Relationship Id="rId4" Type="http://schemas.openxmlformats.org/officeDocument/2006/relationships/image" Target="../media/image1.emf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32777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8B3353B-CAE7-4145-BC79-D6E4C83E7765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1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>
          <p15:clr>
            <a:srgbClr val="FBAE40"/>
          </p15:clr>
        </p15:guide>
        <p15:guide id="2" pos="73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>
            <a:extLst>
              <a:ext uri="{FF2B5EF4-FFF2-40B4-BE49-F238E27FC236}">
                <a16:creationId xmlns:a16="http://schemas.microsoft.com/office/drawing/2014/main" id="{BBDF4C60-5A05-4806-A4DE-2458463FB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69052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4" name="Objekt 13" hidden="1">
                        <a:extLst>
                          <a:ext uri="{FF2B5EF4-FFF2-40B4-BE49-F238E27FC236}">
                            <a16:creationId xmlns:a16="http://schemas.microsoft.com/office/drawing/2014/main" id="{BBDF4C60-5A05-4806-A4DE-2458463FB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1627"/>
            <a:ext cx="12192000" cy="1412864"/>
          </a:xfrm>
          <a:solidFill>
            <a:srgbClr val="000000">
              <a:alpha val="50000"/>
            </a:srgbClr>
          </a:solidFill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solidFill>
            <a:srgbClr val="000000">
              <a:alpha val="50000"/>
            </a:srgbClr>
          </a:solidFill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rgbClr val="FFFFF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3" name="SmartArt-Platzhalter 6">
            <a:extLst>
              <a:ext uri="{FF2B5EF4-FFF2-40B4-BE49-F238E27FC236}">
                <a16:creationId xmlns:a16="http://schemas.microsoft.com/office/drawing/2014/main" id="{9A73E91D-2689-49C7-A58E-E621D71E8696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242C1189-490C-4AEF-A482-D67AEF665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12" name="SmartArt-Platzhalter 4">
            <a:extLst>
              <a:ext uri="{FF2B5EF4-FFF2-40B4-BE49-F238E27FC236}">
                <a16:creationId xmlns:a16="http://schemas.microsoft.com/office/drawing/2014/main" id="{91F38C08-7DAB-40EA-8FF0-2D106FFB8C38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>
          <a:xfrm>
            <a:off x="11047200" y="572400"/>
            <a:ext cx="572400" cy="5724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4A7759-6E31-438A-9AD1-3FC2E181C7AD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6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396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462104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961065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>
          <p15:clr>
            <a:srgbClr val="FBAE40"/>
          </p15:clr>
        </p15:guide>
        <p15:guide id="12" pos="39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2719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73576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18247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>
          <p15:clr>
            <a:srgbClr val="FBAE40"/>
          </p15:clr>
        </p15:guide>
        <p15:guide id="15" pos="3976">
          <p15:clr>
            <a:srgbClr val="FBAE40"/>
          </p15:clr>
        </p15:guide>
        <p15:guide id="16" orient="horz" pos="2500">
          <p15:clr>
            <a:srgbClr val="FBAE40"/>
          </p15:clr>
        </p15:guide>
        <p15:guide id="17" orient="horz" pos="23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549925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15936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800335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>
          <p15:clr>
            <a:srgbClr val="FBAE40"/>
          </p15:clr>
        </p15:guide>
        <p15:guide id="4" pos="4978">
          <p15:clr>
            <a:srgbClr val="FBAE40"/>
          </p15:clr>
        </p15:guide>
        <p15:guide id="5" pos="2710">
          <p15:clr>
            <a:srgbClr val="FBAE40"/>
          </p15:clr>
        </p15:guide>
        <p15:guide id="6" pos="511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394293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>
          <p15:clr>
            <a:srgbClr val="FBAE40"/>
          </p15:clr>
        </p15:guide>
        <p15:guide id="7" pos="1977">
          <p15:clr>
            <a:srgbClr val="FBAE40"/>
          </p15:clr>
        </p15:guide>
        <p15:guide id="8" pos="2104">
          <p15:clr>
            <a:srgbClr val="FBAE40"/>
          </p15:clr>
        </p15:guide>
        <p15:guide id="9" pos="3777">
          <p15:clr>
            <a:srgbClr val="FBAE40"/>
          </p15:clr>
        </p15:guide>
        <p15:guide id="10" pos="3905">
          <p15:clr>
            <a:srgbClr val="FBAE40"/>
          </p15:clr>
        </p15:guide>
        <p15:guide id="11" pos="557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83020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>
          <p15:clr>
            <a:srgbClr val="FBAE40"/>
          </p15:clr>
        </p15:guide>
        <p15:guide id="14" pos="3977">
          <p15:clr>
            <a:srgbClr val="FBAE40"/>
          </p15:clr>
        </p15:guide>
        <p15:guide id="15" orient="horz" pos="2365">
          <p15:clr>
            <a:srgbClr val="FBAE40"/>
          </p15:clr>
        </p15:guide>
        <p15:guide id="16" orient="horz" pos="25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91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064630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>
          <p15:clr>
            <a:srgbClr val="FBAE40"/>
          </p15:clr>
        </p15:guide>
        <p15:guide id="12" pos="396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160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958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>
          <p15:clr>
            <a:srgbClr val="FBAE40"/>
          </p15:clr>
        </p15:guide>
        <p15:guide id="14" pos="37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79122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>
          <p15:clr>
            <a:srgbClr val="FBAE40"/>
          </p15:clr>
        </p15:guide>
        <p15:guide id="14" pos="2710">
          <p15:clr>
            <a:srgbClr val="FBAE40"/>
          </p15:clr>
        </p15:guide>
        <p15:guide id="15" pos="4978">
          <p15:clr>
            <a:srgbClr val="FBAE40"/>
          </p15:clr>
        </p15:guide>
        <p15:guide id="16" pos="511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1942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>
          <p15:clr>
            <a:srgbClr val="FBAE40"/>
          </p15:clr>
        </p15:guide>
        <p15:guide id="16" pos="2104">
          <p15:clr>
            <a:srgbClr val="FBAE40"/>
          </p15:clr>
        </p15:guide>
        <p15:guide id="17" pos="3911">
          <p15:clr>
            <a:srgbClr val="FBAE40"/>
          </p15:clr>
        </p15:guide>
        <p15:guide id="18" pos="3777">
          <p15:clr>
            <a:srgbClr val="FBAE40"/>
          </p15:clr>
        </p15:guide>
        <p15:guide id="19" pos="5711">
          <p15:clr>
            <a:srgbClr val="FBAE40"/>
          </p15:clr>
        </p15:guide>
        <p15:guide id="20" pos="557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9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21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71696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44" imgH="344" progId="TCLayout.ActiveDocument.1">
                  <p:embed/>
                </p:oleObj>
              </mc:Choice>
              <mc:Fallback>
                <p:oleObj name="think-cell Folie" r:id="rId23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9915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>
          <p15:clr>
            <a:srgbClr val="F26B43"/>
          </p15:clr>
        </p15:guide>
        <p15:guide id="7" orient="horz" pos="217">
          <p15:clr>
            <a:srgbClr val="F26B43"/>
          </p15:clr>
        </p15:guide>
        <p15:guide id="8" pos="7378">
          <p15:clr>
            <a:srgbClr val="F26B43"/>
          </p15:clr>
        </p15:guide>
        <p15:guide id="9" orient="horz" pos="890">
          <p15:clr>
            <a:srgbClr val="F26B43"/>
          </p15:clr>
        </p15:guide>
        <p15:guide id="10" orient="horz" pos="3974">
          <p15:clr>
            <a:srgbClr val="F26B43"/>
          </p15:clr>
        </p15:guide>
        <p15:guide id="11" orient="horz" pos="4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4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107.06499" TargetMode="External"/><Relationship Id="rId2" Type="http://schemas.openxmlformats.org/officeDocument/2006/relationships/hyperlink" Target="https://arxiv.org/abs/2204.02685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rxiv.org/abs/1706.03762" TargetMode="External"/><Relationship Id="rId5" Type="http://schemas.openxmlformats.org/officeDocument/2006/relationships/hyperlink" Target="http://arxiv.org/abs/2204.02685" TargetMode="External"/><Relationship Id="rId4" Type="http://schemas.openxmlformats.org/officeDocument/2006/relationships/hyperlink" Target="http://arxiv.org/abs/1911.0006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D6699A35-DB8F-4677-BD7A-4688A9C979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D6699A35-DB8F-4677-BD7A-4688A9C97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AE8656E7-48F3-4364-805A-86FC62D70F2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8" name="SmartArt-Platzhalter 37">
            <a:extLst>
              <a:ext uri="{FF2B5EF4-FFF2-40B4-BE49-F238E27FC236}">
                <a16:creationId xmlns:a16="http://schemas.microsoft.com/office/drawing/2014/main" id="{8872F9DA-F9FB-4997-A518-D80D684545C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47CF9B88-4611-4860-8DC6-6F4CD5B28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SmartArt-Platzhalter 36">
            <a:extLst>
              <a:ext uri="{FF2B5EF4-FFF2-40B4-BE49-F238E27FC236}">
                <a16:creationId xmlns:a16="http://schemas.microsoft.com/office/drawing/2014/main" id="{33261A2A-22EF-4B99-ADEC-E31D33204F14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2" name="Textplatzhalter 2">
            <a:extLst>
              <a:ext uri="{FF2B5EF4-FFF2-40B4-BE49-F238E27FC236}">
                <a16:creationId xmlns:a16="http://schemas.microsoft.com/office/drawing/2014/main" id="{892188DE-3B87-5EBF-C756-94059B8EBAA7}"/>
              </a:ext>
            </a:extLst>
          </p:cNvPr>
          <p:cNvSpPr txBox="1">
            <a:spLocks/>
          </p:cNvSpPr>
          <p:nvPr/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noFill/>
            <a:prstDash val="solid"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txBody>
          <a:bodyPr vert="horz" wrap="square" lIns="432054" tIns="72000" rIns="504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Tx/>
              <a:buNone/>
              <a:defRPr lang="de-DE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970"/>
              </a:buClr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GroupTN Condensed"/>
                <a:ea typeface="+mn-ea"/>
                <a:cs typeface="+mn-cs"/>
              </a:rPr>
              <a:t>PE-303S / JC-31</a:t>
            </a: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38D0191B-A4A8-6DE2-DD55-D8EF9E1F2781}"/>
              </a:ext>
            </a:extLst>
          </p:cNvPr>
          <p:cNvSpPr txBox="1">
            <a:spLocks/>
          </p:cNvSpPr>
          <p:nvPr/>
        </p:nvSpPr>
        <p:spPr>
          <a:xfrm>
            <a:off x="0" y="2725663"/>
            <a:ext cx="12192000" cy="11302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Development of an AI-System for Classification of Error Causes in Large Log Files within a CI Environment</a:t>
            </a:r>
            <a:endParaRPr kumimoji="0" lang="de-DE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MW Group Condensed" panose="020B0606020202020204" pitchFamily="34" charset="0"/>
              <a:ea typeface="+mj-ea"/>
              <a:cs typeface="+mj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5D7076F1-150A-8724-3289-8DB1D7F1FAA4}"/>
              </a:ext>
            </a:extLst>
          </p:cNvPr>
          <p:cNvSpPr txBox="1">
            <a:spLocks/>
          </p:cNvSpPr>
          <p:nvPr/>
        </p:nvSpPr>
        <p:spPr>
          <a:xfrm>
            <a:off x="0" y="3917509"/>
            <a:ext cx="12192000" cy="699404"/>
          </a:xfrm>
          <a:prstGeom prst="rect">
            <a:avLst/>
          </a:prstGeom>
          <a:gradFill flip="none" rotWithShape="1">
            <a:gsLst>
              <a:gs pos="0">
                <a:srgbClr val="558FA1">
                  <a:shade val="30000"/>
                  <a:satMod val="115000"/>
                </a:srgbClr>
              </a:gs>
              <a:gs pos="50000">
                <a:srgbClr val="558FA1">
                  <a:shade val="67500"/>
                  <a:satMod val="115000"/>
                </a:srgbClr>
              </a:gs>
              <a:gs pos="100000">
                <a:srgbClr val="558FA1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MW Group Condensed" panose="020B0606020202020204" pitchFamily="34" charset="0"/>
                <a:ea typeface="+mj-ea"/>
                <a:cs typeface="+mj-cs"/>
              </a:rPr>
              <a:t>Entwicklung eines KI-Systems zur Klassifizierung von Fehleruhrsachen in Massiven Log Files einer CI-Umgebung</a:t>
            </a:r>
          </a:p>
        </p:txBody>
      </p:sp>
    </p:spTree>
    <p:extLst>
      <p:ext uri="{BB962C8B-B14F-4D97-AF65-F5344CB8AC3E}">
        <p14:creationId xmlns:p14="http://schemas.microsoft.com/office/powerpoint/2010/main" val="382412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96FBC-0107-0838-D0C6-A127A1979F71}"/>
              </a:ext>
            </a:extLst>
          </p:cNvPr>
          <p:cNvSpPr txBox="1"/>
          <p:nvPr/>
        </p:nvSpPr>
        <p:spPr>
          <a:xfrm>
            <a:off x="488947" y="1324227"/>
            <a:ext cx="110755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endParaRPr lang="de-DE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/>
              <a:t>LaTex</a:t>
            </a:r>
            <a:r>
              <a:rPr lang="de-DE" sz="1800" dirty="0"/>
              <a:t> </a:t>
            </a:r>
            <a:r>
              <a:rPr lang="de-DE" sz="1800" dirty="0" err="1"/>
              <a:t>template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(</a:t>
            </a:r>
            <a:r>
              <a:rPr lang="de-DE" sz="1800" dirty="0" err="1"/>
              <a:t>mostly</a:t>
            </a:r>
            <a:r>
              <a:rPr lang="de-DE" sz="1800" dirty="0"/>
              <a:t>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Slides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found</a:t>
            </a:r>
            <a:r>
              <a:rPr lang="de-DE" sz="1800" dirty="0"/>
              <a:t> in AI-Squad-Channel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Supervisor </a:t>
            </a:r>
            <a:r>
              <a:rPr lang="de-DE" dirty="0" err="1"/>
              <a:t>from</a:t>
            </a:r>
            <a:r>
              <a:rPr lang="de-DE" dirty="0"/>
              <a:t> University </a:t>
            </a:r>
            <a:r>
              <a:rPr lang="de-DE" dirty="0" err="1"/>
              <a:t>found</a:t>
            </a:r>
            <a:r>
              <a:rPr lang="de-DE" dirty="0"/>
              <a:t> ( Prof. Dr. Robert Hable)!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Refine</a:t>
            </a:r>
            <a:r>
              <a:rPr lang="de-DE" dirty="0"/>
              <a:t> Working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Slides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Sync</a:t>
            </a:r>
            <a:r>
              <a:rPr lang="de-DE" dirty="0"/>
              <a:t>/</a:t>
            </a:r>
            <a:r>
              <a:rPr lang="de-DE" dirty="0" err="1"/>
              <a:t>Intruduction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Sandra, Simon, Alex + Hable (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 </a:t>
            </a:r>
          </a:p>
          <a:p>
            <a:endParaRPr lang="de-DE" dirty="0"/>
          </a:p>
          <a:p>
            <a:r>
              <a:rPr lang="de-DE" dirty="0"/>
              <a:t>OPEN TODOS:</a:t>
            </a:r>
          </a:p>
          <a:p>
            <a:endParaRPr lang="de-DE" dirty="0"/>
          </a:p>
          <a:p>
            <a:r>
              <a:rPr lang="de-DE" dirty="0"/>
              <a:t>- 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figure out approach for generating training data</a:t>
            </a:r>
          </a:p>
          <a:p>
            <a:r>
              <a:rPr lang="en-US" dirty="0"/>
              <a:t>- around 200.000 playbook error out of 1.2 errors in total over the last year ( ~16%)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9116D-6C6B-F868-1B7B-AF41868F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77" y="0"/>
            <a:ext cx="3842823" cy="4006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0344C-27CD-D469-F693-6F816D07E08C}"/>
              </a:ext>
            </a:extLst>
          </p:cNvPr>
          <p:cNvSpPr txBox="1"/>
          <p:nvPr/>
        </p:nvSpPr>
        <p:spPr>
          <a:xfrm>
            <a:off x="235131" y="1001486"/>
            <a:ext cx="50858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Timetable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F2E3B3-6543-863D-0D8C-57669E9D1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" y="1001486"/>
            <a:ext cx="11567203" cy="54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3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20.06.2024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11075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PROGRESS:</a:t>
            </a:r>
          </a:p>
          <a:p>
            <a:r>
              <a:rPr lang="de-DE" dirty="0"/>
              <a:t>- </a:t>
            </a:r>
          </a:p>
          <a:p>
            <a:r>
              <a:rPr lang="de-DE" dirty="0"/>
              <a:t>OPEN TODOS:</a:t>
            </a:r>
          </a:p>
          <a:p>
            <a:r>
              <a:rPr lang="de-DE" dirty="0"/>
              <a:t>- Use </a:t>
            </a:r>
            <a:r>
              <a:rPr lang="de-DE" dirty="0" err="1"/>
              <a:t>workstation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cropped</a:t>
            </a:r>
            <a:r>
              <a:rPr lang="de-DE" dirty="0"/>
              <a:t> and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?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logs</a:t>
            </a:r>
          </a:p>
          <a:p>
            <a:r>
              <a:rPr lang="de-DE" dirty="0"/>
              <a:t>-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elastisearch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r>
              <a:rPr lang="de-DE" dirty="0"/>
              <a:t>- Training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– Workstation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!</a:t>
            </a:r>
          </a:p>
          <a:p>
            <a:r>
              <a:rPr lang="de-DE" dirty="0"/>
              <a:t>- Save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? (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  <a:p>
            <a:r>
              <a:rPr lang="de-DE" dirty="0"/>
              <a:t>- JC-</a:t>
            </a:r>
            <a:r>
              <a:rPr lang="de-DE" dirty="0" err="1"/>
              <a:t>Townhall</a:t>
            </a:r>
            <a:r>
              <a:rPr lang="de-DE" dirty="0"/>
              <a:t> Meeting? Talk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Sandra</a:t>
            </a:r>
          </a:p>
          <a:p>
            <a:r>
              <a:rPr lang="de-DE" dirty="0"/>
              <a:t>- </a:t>
            </a:r>
            <a:r>
              <a:rPr lang="de-DE" dirty="0" err="1"/>
              <a:t>Presention</a:t>
            </a:r>
            <a:r>
              <a:rPr lang="de-DE" dirty="0"/>
              <a:t>/ Slot in Exchange Sessions </a:t>
            </a:r>
          </a:p>
        </p:txBody>
      </p:sp>
    </p:spTree>
    <p:extLst>
      <p:ext uri="{BB962C8B-B14F-4D97-AF65-F5344CB8AC3E}">
        <p14:creationId xmlns:p14="http://schemas.microsoft.com/office/powerpoint/2010/main" val="402467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(1/4)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10738-775E-CE07-40CE-A2CD87CF05A2}"/>
              </a:ext>
            </a:extLst>
          </p:cNvPr>
          <p:cNvSpPr txBox="1"/>
          <p:nvPr/>
        </p:nvSpPr>
        <p:spPr>
          <a:xfrm>
            <a:off x="488947" y="1308987"/>
            <a:ext cx="5023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PROGRESS: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on B-Ilda 4 (JC-31 Builder with RTX A4000) should work . Needs specific </a:t>
            </a:r>
            <a:r>
              <a:rPr lang="en-US" dirty="0" err="1"/>
              <a:t>Pytorch</a:t>
            </a:r>
            <a:r>
              <a:rPr lang="en-US" dirty="0"/>
              <a:t> version: torch==2.0.1. (Thanks to Martin for checking!)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issues with RegEx matching for Labeling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OPEN TOPICS: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using a filter to only get new logs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Elasticsearch labels ? (later)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Training Data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JC-Townhall Meeting – Presentation at some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in Exchange Sessions at some point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0104B-102B-DBCB-B33C-E2C222458604}"/>
              </a:ext>
            </a:extLst>
          </p:cNvPr>
          <p:cNvSpPr txBox="1"/>
          <p:nvPr/>
        </p:nvSpPr>
        <p:spPr>
          <a:xfrm>
            <a:off x="6035040" y="444137"/>
            <a:ext cx="6035040" cy="550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ISSUES: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logs in ‘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dirty="0"/>
              <a:t>‘ </a:t>
            </a:r>
            <a:r>
              <a:rPr lang="de-DE" dirty="0" err="1"/>
              <a:t>with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34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Reconsider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</a:t>
            </a:r>
            <a:r>
              <a:rPr lang="de-DE" dirty="0" err="1"/>
              <a:t>erros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?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: Read and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check all logs in dir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matches</a:t>
            </a:r>
            <a:endParaRPr lang="de-DE" dirty="0"/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r>
              <a:rPr lang="de-DE" dirty="0">
                <a:sym typeface="Wingdings" panose="05000000000000000000" pitchFamily="2" charset="2"/>
              </a:rPr>
              <a:t>       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,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‘</a:t>
            </a:r>
            <a:r>
              <a:rPr lang="de-DE" dirty="0" err="1"/>
              <a:t>subtypes</a:t>
            </a:r>
            <a:r>
              <a:rPr lang="de-DE" dirty="0"/>
              <a:t>‘ ( </a:t>
            </a:r>
            <a:r>
              <a:rPr lang="de-DE" dirty="0" err="1"/>
              <a:t>details</a:t>
            </a:r>
            <a:r>
              <a:rPr lang="de-DE"/>
              <a:t> @ </a:t>
            </a:r>
            <a:r>
              <a:rPr lang="de-DE" dirty="0"/>
              <a:t>4/4)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b="1" dirty="0"/>
              <a:t>TODO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ID and save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label</a:t>
            </a:r>
            <a:endParaRPr lang="de-DE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type (</a:t>
            </a:r>
            <a:r>
              <a:rPr lang="de-DE" dirty="0" err="1"/>
              <a:t>numerical</a:t>
            </a:r>
            <a:r>
              <a:rPr lang="de-DE" dirty="0"/>
              <a:t>, </a:t>
            </a:r>
            <a:r>
              <a:rPr lang="de-DE" dirty="0" err="1"/>
              <a:t>categorical</a:t>
            </a:r>
            <a:r>
              <a:rPr lang="de-DE" dirty="0"/>
              <a:t>, …?)  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09D92-EADA-E556-FD45-2B6DCF1F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183"/>
            <a:ext cx="5847330" cy="2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0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(2/4)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094F1-6499-3E15-8285-4EA7170BBB14}"/>
              </a:ext>
            </a:extLst>
          </p:cNvPr>
          <p:cNvSpPr txBox="1"/>
          <p:nvPr/>
        </p:nvSpPr>
        <p:spPr>
          <a:xfrm>
            <a:off x="226422" y="862149"/>
            <a:ext cx="11617235" cy="5001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Onboarding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dirty="0"/>
              <a:t>Research, Paper </a:t>
            </a:r>
            <a:r>
              <a:rPr lang="de-DE" sz="1000" dirty="0" err="1"/>
              <a:t>reading</a:t>
            </a:r>
            <a:r>
              <a:rPr lang="de-DE" sz="1000" dirty="0"/>
              <a:t> </a:t>
            </a:r>
            <a:r>
              <a:rPr lang="de-DE" sz="1000" dirty="0" err="1"/>
              <a:t>prepwork</a:t>
            </a:r>
            <a:endParaRPr lang="de-DE" sz="1000" dirty="0"/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Sascha)</a:t>
            </a:r>
          </a:p>
          <a:p>
            <a: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AutoNum type="arabicPeriod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Script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dirty="0"/>
              <a:t>: </a:t>
            </a:r>
            <a:r>
              <a:rPr lang="de-DE" sz="1000" b="1" dirty="0"/>
              <a:t>„</a:t>
            </a:r>
            <a:r>
              <a:rPr lang="de-DE" sz="1000" b="1" dirty="0" err="1"/>
              <a:t>failed</a:t>
            </a:r>
            <a:r>
              <a:rPr lang="de-DE" sz="1000" b="1" dirty="0"/>
              <a:t>“: </a:t>
            </a:r>
            <a:r>
              <a:rPr lang="de-DE" sz="1000" b="1" dirty="0" err="1"/>
              <a:t>true</a:t>
            </a:r>
            <a:r>
              <a:rPr lang="de-DE" sz="1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stdout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stderr</a:t>
            </a:r>
            <a:r>
              <a:rPr lang="de-DE" sz="1000" dirty="0"/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Dump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 ~15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Occured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</a:t>
            </a:r>
            <a:r>
              <a:rPr lang="de-DE" sz="1000" dirty="0"/>
              <a:t>: </a:t>
            </a:r>
            <a:r>
              <a:rPr lang="de-DE" sz="1000" dirty="0" err="1"/>
              <a:t>pretty</a:t>
            </a:r>
            <a:r>
              <a:rPr lang="de-DE" sz="1000" dirty="0"/>
              <a:t> slow </a:t>
            </a:r>
          </a:p>
          <a:p>
            <a:pPr marL="342900" indent="-3429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Script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label</a:t>
            </a:r>
            <a:r>
              <a:rPr lang="de-DE" sz="1000" dirty="0"/>
              <a:t> </a:t>
            </a:r>
            <a:r>
              <a:rPr lang="de-DE" sz="1000" dirty="0" err="1"/>
              <a:t>known</a:t>
            </a:r>
            <a:r>
              <a:rPr lang="de-DE" sz="1000" dirty="0"/>
              <a:t> </a:t>
            </a:r>
            <a:r>
              <a:rPr lang="de-DE" sz="1000" dirty="0" err="1"/>
              <a:t>errors</a:t>
            </a:r>
            <a:r>
              <a:rPr lang="de-DE" sz="1000" dirty="0"/>
              <a:t> in </a:t>
            </a:r>
            <a:r>
              <a:rPr lang="de-DE" sz="1000" dirty="0" err="1"/>
              <a:t>cropped</a:t>
            </a:r>
            <a:r>
              <a:rPr lang="de-DE" sz="1000" dirty="0"/>
              <a:t> </a:t>
            </a:r>
            <a:r>
              <a:rPr lang="de-DE" sz="1000" dirty="0" err="1"/>
              <a:t>files</a:t>
            </a:r>
            <a:r>
              <a:rPr lang="de-DE" sz="1000" dirty="0"/>
              <a:t> </a:t>
            </a:r>
            <a:r>
              <a:rPr lang="de-DE" sz="1000" dirty="0" err="1"/>
              <a:t>according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RegEx-pattern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structure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endParaRPr lang="de-DE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subtypes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lists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etc. – Problems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code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 of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those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figure</a:t>
            </a:r>
            <a:r>
              <a:rPr lang="de-DE" sz="1000" dirty="0"/>
              <a:t> out </a:t>
            </a:r>
            <a:r>
              <a:rPr lang="de-DE" sz="1000" dirty="0" err="1"/>
              <a:t>for</a:t>
            </a:r>
            <a:r>
              <a:rPr lang="de-DE" sz="1000" dirty="0"/>
              <a:t> INFRA_PATTERN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out </a:t>
            </a:r>
            <a:r>
              <a:rPr lang="de-DE" sz="1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BUILD_PATTERN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Combine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subtypes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working</a:t>
            </a:r>
            <a:r>
              <a:rPr lang="de-DE" sz="1000" dirty="0"/>
              <a:t> </a:t>
            </a:r>
            <a:r>
              <a:rPr lang="de-DE" sz="1000" dirty="0" err="1"/>
              <a:t>now</a:t>
            </a:r>
            <a:r>
              <a:rPr lang="de-DE" sz="1000" dirty="0"/>
              <a:t>, </a:t>
            </a:r>
            <a:r>
              <a:rPr lang="de-DE" sz="1000" dirty="0" err="1"/>
              <a:t>others</a:t>
            </a:r>
            <a:r>
              <a:rPr lang="de-DE" sz="1000" dirty="0"/>
              <a:t> </a:t>
            </a:r>
            <a:r>
              <a:rPr lang="de-DE" sz="1000" dirty="0" err="1"/>
              <a:t>aren‘t</a:t>
            </a:r>
            <a:r>
              <a:rPr lang="de-DE" sz="1000" dirty="0"/>
              <a:t> -&gt; </a:t>
            </a:r>
            <a:r>
              <a:rPr lang="de-DE" sz="1000" dirty="0" err="1"/>
              <a:t>Issue</a:t>
            </a:r>
            <a:r>
              <a:rPr lang="de-DE" sz="1000" dirty="0"/>
              <a:t>, </a:t>
            </a:r>
            <a:r>
              <a:rPr lang="de-DE" sz="1000" dirty="0" err="1"/>
              <a:t>that</a:t>
            </a:r>
            <a:r>
              <a:rPr lang="de-DE" sz="1000" dirty="0"/>
              <a:t> </a:t>
            </a:r>
            <a:r>
              <a:rPr lang="de-DE" sz="1000" dirty="0" err="1"/>
              <a:t>took</a:t>
            </a:r>
            <a:r>
              <a:rPr lang="de-DE" sz="1000" dirty="0"/>
              <a:t> </a:t>
            </a:r>
            <a:r>
              <a:rPr lang="de-DE" sz="1000" dirty="0" err="1"/>
              <a:t>almost</a:t>
            </a:r>
            <a:r>
              <a:rPr lang="de-DE" sz="1000" dirty="0"/>
              <a:t> a </a:t>
            </a:r>
            <a:r>
              <a:rPr lang="de-DE" sz="1000" dirty="0" err="1"/>
              <a:t>whole</a:t>
            </a:r>
            <a:r>
              <a:rPr lang="de-DE" sz="1000" dirty="0"/>
              <a:t> </a:t>
            </a:r>
            <a:r>
              <a:rPr lang="de-DE" sz="1000" dirty="0" err="1"/>
              <a:t>day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figure</a:t>
            </a:r>
            <a:r>
              <a:rPr lang="de-DE" sz="1000" dirty="0"/>
              <a:t> out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/>
              <a:t>Do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things</a:t>
            </a:r>
            <a:r>
              <a:rPr lang="de-DE" sz="1000" dirty="0"/>
              <a:t> (</a:t>
            </a:r>
            <a:r>
              <a:rPr lang="de-DE" sz="1000" dirty="0" err="1"/>
              <a:t>decide</a:t>
            </a:r>
            <a:r>
              <a:rPr lang="de-DE" sz="1000" dirty="0"/>
              <a:t> on </a:t>
            </a:r>
            <a:r>
              <a:rPr lang="de-DE" sz="1000" dirty="0" err="1"/>
              <a:t>labels</a:t>
            </a:r>
            <a:r>
              <a:rPr lang="de-DE" sz="1000" dirty="0"/>
              <a:t>)</a:t>
            </a:r>
          </a:p>
          <a:p>
            <a:pPr marL="228600" indent="-228600">
              <a:spcAft>
                <a:spcPts val="6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de-DE" sz="1000" dirty="0" err="1"/>
              <a:t>Decide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unlabeled</a:t>
            </a:r>
            <a:r>
              <a:rPr lang="de-DE" sz="1000" dirty="0"/>
              <a:t>, lots of different </a:t>
            </a:r>
            <a:r>
              <a:rPr lang="de-DE" sz="1000" dirty="0" err="1"/>
              <a:t>approaches</a:t>
            </a:r>
            <a:r>
              <a:rPr lang="de-DE" sz="1000" dirty="0"/>
              <a:t> </a:t>
            </a:r>
            <a:r>
              <a:rPr lang="de-DE" sz="1000" dirty="0" err="1"/>
              <a:t>rn</a:t>
            </a:r>
            <a:r>
              <a:rPr lang="de-DE" sz="1000" dirty="0"/>
              <a:t>, </a:t>
            </a:r>
            <a:r>
              <a:rPr lang="de-DE" sz="1000" dirty="0" err="1"/>
              <a:t>figure</a:t>
            </a:r>
            <a:r>
              <a:rPr lang="de-DE" sz="1000" dirty="0"/>
              <a:t> out and </a:t>
            </a:r>
            <a:r>
              <a:rPr lang="de-DE" sz="1000" dirty="0" err="1"/>
              <a:t>compare</a:t>
            </a:r>
            <a:r>
              <a:rPr lang="de-DE" sz="1000" dirty="0"/>
              <a:t> </a:t>
            </a:r>
            <a:r>
              <a:rPr lang="de-DE" sz="1000" dirty="0" err="1"/>
              <a:t>against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BERT ( but </a:t>
            </a:r>
            <a:r>
              <a:rPr lang="de-DE" sz="1000" dirty="0" err="1"/>
              <a:t>what</a:t>
            </a:r>
            <a:r>
              <a:rPr lang="de-DE" sz="1000" dirty="0"/>
              <a:t> </a:t>
            </a:r>
            <a:r>
              <a:rPr lang="de-DE" sz="1000" dirty="0" err="1"/>
              <a:t>kind</a:t>
            </a:r>
            <a:r>
              <a:rPr lang="de-DE" sz="1000" dirty="0"/>
              <a:t>? </a:t>
            </a:r>
            <a:r>
              <a:rPr lang="de-DE" sz="1000" dirty="0" err="1"/>
              <a:t>Pre</a:t>
            </a:r>
            <a:r>
              <a:rPr lang="de-DE" sz="1000" dirty="0"/>
              <a:t> </a:t>
            </a:r>
            <a:r>
              <a:rPr lang="de-DE" sz="1000" dirty="0" err="1"/>
              <a:t>trained</a:t>
            </a:r>
            <a:r>
              <a:rPr lang="de-DE" sz="1000" dirty="0"/>
              <a:t> </a:t>
            </a:r>
            <a:r>
              <a:rPr lang="de-DE" sz="1000" dirty="0" err="1"/>
              <a:t>models</a:t>
            </a:r>
            <a:r>
              <a:rPr lang="de-DE" sz="1000" dirty="0"/>
              <a:t>?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one</a:t>
            </a:r>
            <a:r>
              <a:rPr lang="de-DE" sz="1000" dirty="0"/>
              <a:t>? Train </a:t>
            </a:r>
            <a:r>
              <a:rPr lang="de-DE" sz="1000" dirty="0" err="1"/>
              <a:t>my</a:t>
            </a:r>
            <a:r>
              <a:rPr lang="de-DE" sz="1000" dirty="0"/>
              <a:t> own?) </a:t>
            </a:r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SecureBERT</a:t>
            </a:r>
            <a:r>
              <a:rPr lang="de-DE" sz="1000" dirty="0"/>
              <a:t> </a:t>
            </a:r>
            <a:r>
              <a:rPr lang="de-DE" sz="1000" dirty="0" err="1"/>
              <a:t>could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useful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log-file </a:t>
            </a:r>
            <a:r>
              <a:rPr lang="de-DE" sz="1000" dirty="0" err="1"/>
              <a:t>use</a:t>
            </a:r>
            <a:r>
              <a:rPr lang="de-DE" sz="1000" dirty="0"/>
              <a:t> </a:t>
            </a:r>
            <a:r>
              <a:rPr lang="de-DE" sz="1000" dirty="0" err="1"/>
              <a:t>case</a:t>
            </a:r>
            <a:endParaRPr lang="de-DE" sz="1000" dirty="0"/>
          </a:p>
          <a:p>
            <a:pPr marL="628650" lvl="1" indent="-1714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1CFB-075F-6A3E-FB78-F5183BC102C7}"/>
              </a:ext>
            </a:extLst>
          </p:cNvPr>
          <p:cNvSpPr txBox="1"/>
          <p:nvPr/>
        </p:nvSpPr>
        <p:spPr>
          <a:xfrm>
            <a:off x="8151223" y="254290"/>
            <a:ext cx="3152503" cy="12157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b="1" u="sng" dirty="0"/>
              <a:t>Main </a:t>
            </a:r>
            <a:r>
              <a:rPr lang="de-DE" sz="900" b="1" u="sng" dirty="0" err="1"/>
              <a:t>Ressources</a:t>
            </a:r>
            <a:r>
              <a:rPr lang="de-DE" sz="900" b="1" u="sng" dirty="0"/>
              <a:t> </a:t>
            </a:r>
            <a:r>
              <a:rPr lang="de-DE" sz="900" b="1" u="sng" dirty="0" err="1"/>
              <a:t>as</a:t>
            </a:r>
            <a:r>
              <a:rPr lang="de-DE" sz="900" b="1" u="sng" dirty="0"/>
              <a:t> of </a:t>
            </a:r>
            <a:r>
              <a:rPr lang="de-DE" sz="900" b="1" u="sng" dirty="0" err="1"/>
              <a:t>now</a:t>
            </a:r>
            <a:r>
              <a:rPr lang="de-DE" sz="900" b="1" u="sng" dirty="0"/>
              <a:t>:</a:t>
            </a:r>
            <a:r>
              <a:rPr lang="de-DE" sz="900" dirty="0"/>
              <a:t> 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9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SecureBERT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 </a:t>
            </a:r>
            <a:r>
              <a:rPr lang="de-DE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https://arxiv.org/abs/2204.02685</a:t>
            </a:r>
            <a:endParaRPr lang="de-DE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Deduplicating</a:t>
            </a:r>
            <a:r>
              <a:rPr lang="de-DE" sz="900" dirty="0"/>
              <a:t> Data:  </a:t>
            </a:r>
            <a:r>
              <a:rPr lang="de-DE" sz="900" dirty="0">
                <a:hlinkClick r:id="rId3"/>
              </a:rPr>
              <a:t>http://arxiv.org/abs/2107.06499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</a:t>
            </a:r>
            <a:r>
              <a:rPr lang="de-DE" sz="900" dirty="0" err="1"/>
              <a:t>Confident</a:t>
            </a:r>
            <a:r>
              <a:rPr lang="de-DE" sz="900" dirty="0"/>
              <a:t> Learning: </a:t>
            </a:r>
            <a:r>
              <a:rPr lang="de-DE" sz="900" dirty="0">
                <a:hlinkClick r:id="rId4"/>
              </a:rPr>
              <a:t>http://arxiv.org/abs/1911.00068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- BERT: </a:t>
            </a:r>
            <a:r>
              <a:rPr lang="de-DE" sz="900" dirty="0">
                <a:hlinkClick r:id="rId5"/>
              </a:rPr>
              <a:t>http://arxiv.org/abs/2204.02685</a:t>
            </a:r>
            <a:endParaRPr lang="de-DE" sz="900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900" dirty="0"/>
              <a:t>Attention </a:t>
            </a:r>
            <a:r>
              <a:rPr lang="de-DE" sz="900" dirty="0" err="1"/>
              <a:t>is</a:t>
            </a:r>
            <a:r>
              <a:rPr lang="de-DE" sz="900" dirty="0"/>
              <a:t> all: </a:t>
            </a:r>
            <a:r>
              <a:rPr lang="de-DE" sz="900" dirty="0">
                <a:hlinkClick r:id="rId6"/>
              </a:rPr>
              <a:t>http://arxiv.org/abs/1706.03762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0052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(3/4)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62104-FCDD-DC82-74E0-9A9ABDE56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845" y="0"/>
            <a:ext cx="5521166" cy="668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238102" y="2376281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703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2EF1-3F43-7235-3C14-52EE7D7F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2559053" cy="800219"/>
          </a:xfrm>
        </p:spPr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27.06.2024 (4/4)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C77E3-7A96-74BE-05BF-DFB15333DF82}"/>
              </a:ext>
            </a:extLst>
          </p:cNvPr>
          <p:cNvSpPr txBox="1"/>
          <p:nvPr/>
        </p:nvSpPr>
        <p:spPr>
          <a:xfrm>
            <a:off x="2151016" y="1906019"/>
            <a:ext cx="199426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Overview</a:t>
            </a: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40D045-4E1B-A2C3-1495-BE7CF489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297"/>
            <a:ext cx="12192000" cy="34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4113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endParaRPr lang="en-US" b="1" dirty="0"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"Attention is all you need" by Vaswani et al.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 K. </a:t>
            </a:r>
            <a:r>
              <a:rPr lang="en-US" dirty="0" err="1">
                <a:latin typeface="BMW Motorrad" panose="020B0504020208020204" pitchFamily="34" charset="0"/>
              </a:rPr>
              <a:t>Ghasedi</a:t>
            </a:r>
            <a:r>
              <a:rPr lang="en-US" dirty="0">
                <a:latin typeface="BMW Motorrad" panose="020B0504020208020204" pitchFamily="34" charset="0"/>
              </a:rPr>
              <a:t>, X. Wang, C. Deng and H. Huang, </a:t>
            </a:r>
            <a:r>
              <a:rPr lang="en-US" b="1" dirty="0">
                <a:latin typeface="BMW Motorrad" panose="020B0504020208020204" pitchFamily="34" charset="0"/>
              </a:rPr>
              <a:t>"Balanced Self-Paced Learning for Generative Adversarial Clustering Network," </a:t>
            </a:r>
            <a:r>
              <a:rPr lang="en-US" dirty="0">
                <a:latin typeface="BMW Motorrad" panose="020B0504020208020204" pitchFamily="34" charset="0"/>
              </a:rPr>
              <a:t>2019 IEEE/CVF Conference on Computer Vision and Pattern Recognition (CVPR), Long Beach, CA, USA, 2019</a:t>
            </a:r>
          </a:p>
          <a:p>
            <a:pPr lvl="1">
              <a:lnSpc>
                <a:spcPct val="150000"/>
              </a:lnSpc>
            </a:pP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 For classification without having </a:t>
            </a:r>
            <a:r>
              <a:rPr lang="en-US" b="1" i="0" dirty="0" err="1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groundtruth</a:t>
            </a:r>
            <a:r>
              <a:rPr lang="en-US" b="1" i="0" dirty="0">
                <a:effectLst/>
                <a:latin typeface="BMW Motorrad" panose="020B0504020208020204" pitchFamily="34" charset="0"/>
                <a:sym typeface="Wingdings" panose="05000000000000000000" pitchFamily="2" charset="2"/>
              </a:rPr>
              <a:t>!</a:t>
            </a:r>
            <a:endParaRPr lang="en-US" b="1" i="0" dirty="0">
              <a:effectLst/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1_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MWG_BMW.potx" id="{A1421C2C-9D10-4C60-BDA0-23BA6A0C4465}" vid="{5FFCA049-F49B-469F-AA03-274181852952}"/>
    </a:ext>
  </a:extLst>
</a:theme>
</file>

<file path=ppt/theme/theme3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1826</Words>
  <Application>Microsoft Office PowerPoint</Application>
  <PresentationFormat>Widescreen</PresentationFormat>
  <Paragraphs>191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1_BMW Group 2021</vt:lpstr>
      <vt:lpstr>think-cell Folie</vt:lpstr>
      <vt:lpstr>PowerPoint Presentation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  <vt:lpstr>Notes BA-Sync – 13.06.2024</vt:lpstr>
      <vt:lpstr>Notes BA-Sync – 20.06.2024</vt:lpstr>
      <vt:lpstr>Notes BA-Sync – 27.06.2024 (1/4)</vt:lpstr>
      <vt:lpstr>Notes BA-Sync – 27.06.2024 (2/4)</vt:lpstr>
      <vt:lpstr>Notes BA-Sync – 27.06.2024 (3/4)</vt:lpstr>
      <vt:lpstr>Notes BA-Sync – 27.06.2024 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Carmen</cp:lastModifiedBy>
  <cp:revision>77</cp:revision>
  <dcterms:created xsi:type="dcterms:W3CDTF">2024-05-08T11:16:28Z</dcterms:created>
  <dcterms:modified xsi:type="dcterms:W3CDTF">2024-06-27T08:40:24Z</dcterms:modified>
</cp:coreProperties>
</file>