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20" r:id="rId2"/>
  </p:sldMasterIdLst>
  <p:notesMasterIdLst>
    <p:notesMasterId r:id="rId22"/>
  </p:notesMasterIdLst>
  <p:handoutMasterIdLst>
    <p:handoutMasterId r:id="rId23"/>
  </p:handoutMasterIdLst>
  <p:sldIdLst>
    <p:sldId id="384" r:id="rId3"/>
    <p:sldId id="374" r:id="rId4"/>
    <p:sldId id="375" r:id="rId5"/>
    <p:sldId id="370" r:id="rId6"/>
    <p:sldId id="371" r:id="rId7"/>
    <p:sldId id="372" r:id="rId8"/>
    <p:sldId id="376" r:id="rId9"/>
    <p:sldId id="377" r:id="rId10"/>
    <p:sldId id="378" r:id="rId11"/>
    <p:sldId id="380" r:id="rId12"/>
    <p:sldId id="381" r:id="rId13"/>
    <p:sldId id="382" r:id="rId14"/>
    <p:sldId id="383" r:id="rId15"/>
    <p:sldId id="385" r:id="rId16"/>
    <p:sldId id="386" r:id="rId17"/>
    <p:sldId id="387" r:id="rId18"/>
    <p:sldId id="388" r:id="rId19"/>
    <p:sldId id="389" r:id="rId20"/>
    <p:sldId id="390" r:id="rId21"/>
  </p:sldIdLst>
  <p:sldSz cx="12192000" cy="6858000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E34869-D061-4517-BEA4-59AA3ACD84C0}">
          <p14:sldIdLst>
            <p14:sldId id="384"/>
            <p14:sldId id="374"/>
            <p14:sldId id="375"/>
            <p14:sldId id="370"/>
            <p14:sldId id="371"/>
            <p14:sldId id="372"/>
            <p14:sldId id="376"/>
          </p14:sldIdLst>
        </p14:section>
        <p14:section name="Sync Documentation" id="{BFFC16E1-35A3-4539-A1A6-072008BD6D56}">
          <p14:sldIdLst>
            <p14:sldId id="377"/>
            <p14:sldId id="378"/>
            <p14:sldId id="380"/>
            <p14:sldId id="381"/>
            <p14:sldId id="382"/>
            <p14:sldId id="383"/>
            <p14:sldId id="385"/>
            <p14:sldId id="386"/>
            <p14:sldId id="387"/>
            <p14:sldId id="388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79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17.07.2024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17.07.2024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92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83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2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01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2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93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515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62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3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1.emf"/><Relationship Id="rId9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Relationship Id="rId4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1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4" Type="http://schemas.openxmlformats.org/officeDocument/2006/relationships/image" Target="../media/image1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32777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701C665-C272-490E-8A21-0107CBA54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B3353B-CAE7-4145-BC79-D6E4C83E7765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1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>
          <p15:clr>
            <a:srgbClr val="FBAE40"/>
          </p15:clr>
        </p15:guide>
        <p15:guide id="2" pos="73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>
            <a:extLst>
              <a:ext uri="{FF2B5EF4-FFF2-40B4-BE49-F238E27FC236}">
                <a16:creationId xmlns:a16="http://schemas.microsoft.com/office/drawing/2014/main" id="{BBDF4C60-5A05-4806-A4DE-2458463FB9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6905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4" name="Objekt 13" hidden="1">
                        <a:extLst>
                          <a:ext uri="{FF2B5EF4-FFF2-40B4-BE49-F238E27FC236}">
                            <a16:creationId xmlns:a16="http://schemas.microsoft.com/office/drawing/2014/main" id="{BBDF4C60-5A05-4806-A4DE-2458463FB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1627"/>
            <a:ext cx="12192000" cy="1412864"/>
          </a:xfrm>
          <a:solidFill>
            <a:srgbClr val="000000">
              <a:alpha val="50000"/>
            </a:srgbClr>
          </a:solidFill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rgbClr val="FFFFFF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3" name="SmartArt-Platzhalter 6">
            <a:extLst>
              <a:ext uri="{FF2B5EF4-FFF2-40B4-BE49-F238E27FC236}">
                <a16:creationId xmlns:a16="http://schemas.microsoft.com/office/drawing/2014/main" id="{9A73E91D-2689-49C7-A58E-E621D71E8696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242C1189-490C-4AEF-A482-D67AEF665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12" name="SmartArt-Platzhalter 4">
            <a:extLst>
              <a:ext uri="{FF2B5EF4-FFF2-40B4-BE49-F238E27FC236}">
                <a16:creationId xmlns:a16="http://schemas.microsoft.com/office/drawing/2014/main" id="{91F38C08-7DAB-40EA-8FF0-2D106FFB8C38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24A7759-6E31-438A-9AD1-3FC2E181C7AD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6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F5BEF2A-9A1E-4EAC-B0F5-2DDB471F4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396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EE7053F-DB9B-44B2-AD0F-3AB1F6CB5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462104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568A48D-FC8F-4A69-A7C6-8F5625DC6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961065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>
          <p15:clr>
            <a:srgbClr val="FBAE40"/>
          </p15:clr>
        </p15:guide>
        <p15:guide id="12" pos="397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5D995C9-90CA-4EE8-9DD8-83F674139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2719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A87CDE6-4D31-464C-B238-7EB6F6DBD0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735769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5645238-9DEC-4A72-9BA1-F517092FA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18247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>
          <p15:clr>
            <a:srgbClr val="FBAE40"/>
          </p15:clr>
        </p15:guide>
        <p15:guide id="15" pos="3976">
          <p15:clr>
            <a:srgbClr val="FBAE40"/>
          </p15:clr>
        </p15:guide>
        <p15:guide id="16" orient="horz" pos="2500">
          <p15:clr>
            <a:srgbClr val="FBAE40"/>
          </p15:clr>
        </p15:guide>
        <p15:guide id="17" orient="horz" pos="236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1CCC0F5-E43D-4616-B7C4-E058ADB680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549925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873D050-8C41-4684-9B1D-81971AB5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15936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>
          <p15:clr>
            <a:srgbClr val="FBAE40"/>
          </p15:clr>
        </p15:guide>
        <p15:guide id="6" pos="39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7C54160-9C46-4866-882D-50B5C096B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800335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>
          <p15:clr>
            <a:srgbClr val="FBAE40"/>
          </p15:clr>
        </p15:guide>
        <p15:guide id="4" pos="4978">
          <p15:clr>
            <a:srgbClr val="FBAE40"/>
          </p15:clr>
        </p15:guide>
        <p15:guide id="5" pos="2710">
          <p15:clr>
            <a:srgbClr val="FBAE40"/>
          </p15:clr>
        </p15:guide>
        <p15:guide id="6" pos="511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562CC6E-EDA2-4F9E-A09B-A2E54AB18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394293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>
          <p15:clr>
            <a:srgbClr val="FBAE40"/>
          </p15:clr>
        </p15:guide>
        <p15:guide id="7" pos="1977">
          <p15:clr>
            <a:srgbClr val="FBAE40"/>
          </p15:clr>
        </p15:guide>
        <p15:guide id="8" pos="2104">
          <p15:clr>
            <a:srgbClr val="FBAE40"/>
          </p15:clr>
        </p15:guide>
        <p15:guide id="9" pos="3777">
          <p15:clr>
            <a:srgbClr val="FBAE40"/>
          </p15:clr>
        </p15:guide>
        <p15:guide id="10" pos="3905">
          <p15:clr>
            <a:srgbClr val="FBAE40"/>
          </p15:clr>
        </p15:guide>
        <p15:guide id="11" pos="557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8D39B1E-A015-4084-940D-8BBABCAAC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830203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>
          <p15:clr>
            <a:srgbClr val="FBAE40"/>
          </p15:clr>
        </p15:guide>
        <p15:guide id="14" pos="3977">
          <p15:clr>
            <a:srgbClr val="FBAE40"/>
          </p15:clr>
        </p15:guide>
        <p15:guide id="15" orient="horz" pos="2365">
          <p15:clr>
            <a:srgbClr val="FBAE40"/>
          </p15:clr>
        </p15:guide>
        <p15:guide id="16" orient="horz" pos="250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54C7F330-3D64-4FB0-93F8-C1BA49AFA8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91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F2FD9A65-9362-4228-B368-164FA84D1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064630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>
          <p15:clr>
            <a:srgbClr val="FBAE40"/>
          </p15:clr>
        </p15:guide>
        <p15:guide id="12" pos="396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E3B85CB-7648-45C2-8AA4-9F501EFD04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160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ECEF4E8-D1ED-4741-8EA5-2F059DE1A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958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>
          <p15:clr>
            <a:srgbClr val="FBAE40"/>
          </p15:clr>
        </p15:guide>
        <p15:guide id="14" pos="371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8C59CFA-1435-478E-96A7-9D9FDB54C8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79122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>
          <p15:clr>
            <a:srgbClr val="FBAE40"/>
          </p15:clr>
        </p15:guide>
        <p15:guide id="14" pos="2710">
          <p15:clr>
            <a:srgbClr val="FBAE40"/>
          </p15:clr>
        </p15:guide>
        <p15:guide id="15" pos="4978">
          <p15:clr>
            <a:srgbClr val="FBAE40"/>
          </p15:clr>
        </p15:guide>
        <p15:guide id="16" pos="511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11DD4F3-1611-4813-B014-B6F6B1F774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51942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>
          <p15:clr>
            <a:srgbClr val="FBAE40"/>
          </p15:clr>
        </p15:guide>
        <p15:guide id="16" pos="2104">
          <p15:clr>
            <a:srgbClr val="FBAE40"/>
          </p15:clr>
        </p15:guide>
        <p15:guide id="17" pos="3911">
          <p15:clr>
            <a:srgbClr val="FBAE40"/>
          </p15:clr>
        </p15:guide>
        <p15:guide id="18" pos="3777">
          <p15:clr>
            <a:srgbClr val="FBAE40"/>
          </p15:clr>
        </p15:guide>
        <p15:guide id="19" pos="5711">
          <p15:clr>
            <a:srgbClr val="FBAE40"/>
          </p15:clr>
        </p15:guide>
        <p15:guide id="20" pos="557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5183DF9-0121-47E6-9B72-30EF7AB86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96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oleObject" Target="../embeddings/oleObject21.bin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571696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44" imgH="344" progId="TCLayout.ActiveDocument.1">
                  <p:embed/>
                </p:oleObj>
              </mc:Choice>
              <mc:Fallback>
                <p:oleObj name="think-cell Folie" r:id="rId23" imgW="344" imgH="344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09EE4F16-695E-4248-98E9-D0E744B1D2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9915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>
          <p15:clr>
            <a:srgbClr val="F26B43"/>
          </p15:clr>
        </p15:guide>
        <p15:guide id="7" orient="horz" pos="217">
          <p15:clr>
            <a:srgbClr val="F26B43"/>
          </p15:clr>
        </p15:guide>
        <p15:guide id="8" pos="7378">
          <p15:clr>
            <a:srgbClr val="F26B43"/>
          </p15:clr>
        </p15:guide>
        <p15:guide id="9" orient="horz" pos="890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4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107.06499" TargetMode="External"/><Relationship Id="rId2" Type="http://schemas.openxmlformats.org/officeDocument/2006/relationships/hyperlink" Target="https://arxiv.org/abs/2204.02685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rxiv.org/abs/1706.03762" TargetMode="External"/><Relationship Id="rId5" Type="http://schemas.openxmlformats.org/officeDocument/2006/relationships/hyperlink" Target="http://arxiv.org/abs/2204.02685" TargetMode="External"/><Relationship Id="rId4" Type="http://schemas.openxmlformats.org/officeDocument/2006/relationships/hyperlink" Target="http://arxiv.org/abs/1911.0006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c-github.bmwgroup.net/swh/foresight/pull/18922/nEven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D6699A35-DB8F-4677-BD7A-4688A9C979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5" name="Objekt 14" hidden="1">
                        <a:extLst>
                          <a:ext uri="{FF2B5EF4-FFF2-40B4-BE49-F238E27FC236}">
                            <a16:creationId xmlns:a16="http://schemas.microsoft.com/office/drawing/2014/main" id="{D6699A35-DB8F-4677-BD7A-4688A9C97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AE8656E7-48F3-4364-805A-86FC62D70F2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8" name="SmartArt-Platzhalter 37">
            <a:extLst>
              <a:ext uri="{FF2B5EF4-FFF2-40B4-BE49-F238E27FC236}">
                <a16:creationId xmlns:a16="http://schemas.microsoft.com/office/drawing/2014/main" id="{8872F9DA-F9FB-4997-A518-D80D684545C2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47CF9B88-4611-4860-8DC6-6F4CD5B28C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SmartArt-Platzhalter 36">
            <a:extLst>
              <a:ext uri="{FF2B5EF4-FFF2-40B4-BE49-F238E27FC236}">
                <a16:creationId xmlns:a16="http://schemas.microsoft.com/office/drawing/2014/main" id="{33261A2A-22EF-4B99-ADEC-E31D33204F14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  <p:sp>
        <p:nvSpPr>
          <p:cNvPr id="2" name="Textplatzhalter 2">
            <a:extLst>
              <a:ext uri="{FF2B5EF4-FFF2-40B4-BE49-F238E27FC236}">
                <a16:creationId xmlns:a16="http://schemas.microsoft.com/office/drawing/2014/main" id="{892188DE-3B87-5EBF-C756-94059B8EBAA7}"/>
              </a:ext>
            </a:extLst>
          </p:cNvPr>
          <p:cNvSpPr txBox="1">
            <a:spLocks/>
          </p:cNvSpPr>
          <p:nvPr/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txBody>
          <a:bodyPr vert="horz" wrap="square" lIns="432054" tIns="72000" rIns="504000" bIns="72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lang="de-D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16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724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32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40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PE-303S / JC-31</a:t>
            </a: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38D0191B-A4A8-6DE2-DD55-D8EF9E1F2781}"/>
              </a:ext>
            </a:extLst>
          </p:cNvPr>
          <p:cNvSpPr txBox="1">
            <a:spLocks/>
          </p:cNvSpPr>
          <p:nvPr/>
        </p:nvSpPr>
        <p:spPr>
          <a:xfrm>
            <a:off x="0" y="2725663"/>
            <a:ext cx="12192000" cy="11302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 Group Condensed" panose="020B0606020202020204" pitchFamily="34" charset="0"/>
                <a:ea typeface="+mj-ea"/>
                <a:cs typeface="+mj-cs"/>
              </a:rPr>
              <a:t>Development of an AI-System for Classification of Error Causes in Large Log Files within a CI Environment</a:t>
            </a:r>
            <a:endParaRPr kumimoji="0" lang="de-DE" sz="3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MW Group Condensed" panose="020B0606020202020204" pitchFamily="34" charset="0"/>
              <a:ea typeface="+mj-ea"/>
              <a:cs typeface="+mj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D7076F1-150A-8724-3289-8DB1D7F1FAA4}"/>
              </a:ext>
            </a:extLst>
          </p:cNvPr>
          <p:cNvSpPr txBox="1">
            <a:spLocks/>
          </p:cNvSpPr>
          <p:nvPr/>
        </p:nvSpPr>
        <p:spPr>
          <a:xfrm>
            <a:off x="0" y="3917509"/>
            <a:ext cx="12192000" cy="699404"/>
          </a:xfrm>
          <a:prstGeom prst="rect">
            <a:avLst/>
          </a:prstGeom>
          <a:gradFill flip="none" rotWithShape="1">
            <a:gsLst>
              <a:gs pos="0">
                <a:srgbClr val="558FA1">
                  <a:shade val="30000"/>
                  <a:satMod val="115000"/>
                </a:srgbClr>
              </a:gs>
              <a:gs pos="50000">
                <a:srgbClr val="558FA1">
                  <a:shade val="67500"/>
                  <a:satMod val="115000"/>
                </a:srgbClr>
              </a:gs>
              <a:gs pos="100000">
                <a:srgbClr val="558FA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 Group Condensed" panose="020B0606020202020204" pitchFamily="34" charset="0"/>
                <a:ea typeface="+mj-ea"/>
                <a:cs typeface="+mj-cs"/>
              </a:rPr>
              <a:t>Entwicklung eines KI-Systems zur Klassifizierung von Fehleruhrsachen in Massiven Log Files einer CI-Umgebung</a:t>
            </a:r>
          </a:p>
        </p:txBody>
      </p:sp>
    </p:spTree>
    <p:extLst>
      <p:ext uri="{BB962C8B-B14F-4D97-AF65-F5344CB8AC3E}">
        <p14:creationId xmlns:p14="http://schemas.microsoft.com/office/powerpoint/2010/main" val="382412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06.06.2024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80053" y="1029206"/>
            <a:ext cx="1001827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Glauner hat abgelehnt, nach Empfehlungen gefragt (bzw. zwei weitere Dozenten kontaktiert)</a:t>
            </a:r>
          </a:p>
          <a:p>
            <a:pPr lvl="1"/>
            <a:r>
              <a:rPr lang="de-DE" sz="1200" dirty="0">
                <a:sym typeface="Wingdings" panose="05000000000000000000" pitchFamily="2" charset="2"/>
              </a:rPr>
              <a:t> 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noch keine Antwort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THD wegen Hochwasser aber akut bisschen im stress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Cropping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der logs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reimplementiert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de-DE" sz="1200" dirty="0"/>
              <a:t>: </a:t>
            </a:r>
            <a:r>
              <a:rPr lang="de-DE" sz="1200" dirty="0" err="1"/>
              <a:t>true</a:t>
            </a:r>
            <a:r>
              <a:rPr lang="de-DE" sz="1200" dirty="0"/>
              <a:t>, dann </a:t>
            </a:r>
            <a:r>
              <a:rPr lang="de-DE" sz="1200" dirty="0" err="1"/>
              <a:t>safe</a:t>
            </a:r>
            <a:r>
              <a:rPr lang="de-DE" sz="1200" dirty="0"/>
              <a:t>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</a:t>
            </a:r>
            <a:r>
              <a:rPr lang="de-DE" sz="1200" dirty="0"/>
              <a:t> in a </a:t>
            </a:r>
            <a:r>
              <a:rPr lang="de-DE" sz="1200" dirty="0" err="1"/>
              <a:t>dict</a:t>
            </a:r>
            <a:r>
              <a:rPr lang="de-DE" sz="1200" dirty="0"/>
              <a:t> ( </a:t>
            </a:r>
            <a:r>
              <a:rPr lang="de-DE" sz="1200" dirty="0" err="1"/>
              <a:t>including</a:t>
            </a:r>
            <a:r>
              <a:rPr lang="de-DE" sz="1200" dirty="0"/>
              <a:t> </a:t>
            </a:r>
            <a:r>
              <a:rPr lang="de-DE" sz="1200" dirty="0" err="1"/>
              <a:t>stderr</a:t>
            </a:r>
            <a:r>
              <a:rPr lang="de-DE" sz="1200" dirty="0"/>
              <a:t>, </a:t>
            </a:r>
            <a:r>
              <a:rPr lang="de-DE" sz="1200" dirty="0" err="1"/>
              <a:t>stdout</a:t>
            </a:r>
            <a:r>
              <a:rPr lang="de-DE" sz="1200" dirty="0"/>
              <a:t>, </a:t>
            </a:r>
            <a:r>
              <a:rPr lang="de-DE" sz="1200" dirty="0" err="1"/>
              <a:t>msg</a:t>
            </a:r>
            <a:r>
              <a:rPr lang="de-DE" sz="1200" dirty="0"/>
              <a:t>, </a:t>
            </a:r>
            <a:r>
              <a:rPr lang="de-DE" sz="1200" dirty="0" err="1"/>
              <a:t>name</a:t>
            </a:r>
            <a:r>
              <a:rPr lang="de-DE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kept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Summary </a:t>
            </a:r>
            <a:r>
              <a:rPr lang="de-DE" sz="1200" dirty="0" err="1"/>
              <a:t>function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Overview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processed</a:t>
            </a:r>
            <a:r>
              <a:rPr lang="de-DE" sz="1200" dirty="0"/>
              <a:t> logs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Amount</a:t>
            </a:r>
            <a:r>
              <a:rPr lang="de-DE" sz="1200" dirty="0"/>
              <a:t> of </a:t>
            </a:r>
            <a:r>
              <a:rPr lang="de-DE" sz="1200" dirty="0" err="1"/>
              <a:t>errors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Names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r>
              <a:rPr lang="de-DE" sz="1200" dirty="0"/>
              <a:t>  </a:t>
            </a:r>
          </a:p>
          <a:p>
            <a:pPr lvl="2"/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>
                <a:solidFill>
                  <a:srgbClr val="FF0000"/>
                </a:solidFill>
              </a:rPr>
              <a:t> PROBLEM: ALL UNNAMED?, </a:t>
            </a:r>
            <a:r>
              <a:rPr lang="de-DE" sz="1200" dirty="0" err="1">
                <a:solidFill>
                  <a:srgbClr val="FF0000"/>
                </a:solidFill>
              </a:rPr>
              <a:t>what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unique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identificator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task</a:t>
            </a:r>
            <a:r>
              <a:rPr lang="de-DE" sz="1200" dirty="0">
                <a:solidFill>
                  <a:srgbClr val="FF0000"/>
                </a:solidFill>
              </a:rPr>
              <a:t>? 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/>
              <a:t>Error </a:t>
            </a:r>
            <a:r>
              <a:rPr lang="de-DE" sz="1200" dirty="0" err="1"/>
              <a:t>essages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endParaRPr lang="de-DE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Open: </a:t>
            </a:r>
          </a:p>
          <a:p>
            <a:pPr marL="714375" lvl="1" indent="-269875">
              <a:buFont typeface="Wingdings" panose="05000000000000000000" pitchFamily="2" charset="2"/>
              <a:buChar char="à"/>
            </a:pPr>
            <a:r>
              <a:rPr lang="de-DE" sz="1200" dirty="0" err="1">
                <a:sym typeface="Wingdings" panose="05000000000000000000" pitchFamily="2" charset="2"/>
              </a:rPr>
              <a:t>determine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how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map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error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msgs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specific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pipelines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users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jobs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look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for</a:t>
            </a:r>
            <a:endParaRPr lang="de-DE" sz="1200" dirty="0">
              <a:sym typeface="Wingdings" panose="05000000000000000000" pitchFamily="2" charset="2"/>
            </a:endParaRPr>
          </a:p>
          <a:p>
            <a:pPr marL="444500" lvl="1"/>
            <a:r>
              <a:rPr lang="de-DE" sz="1200" dirty="0" err="1">
                <a:sym typeface="Wingdings" panose="05000000000000000000" pitchFamily="2" charset="2"/>
              </a:rPr>
              <a:t>patterns</a:t>
            </a:r>
            <a:r>
              <a:rPr lang="de-DE" sz="1200" dirty="0">
                <a:sym typeface="Wingdings" panose="05000000000000000000" pitchFamily="2" charset="2"/>
              </a:rPr>
              <a:t>?</a:t>
            </a: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eggendorf von oben - Hochwasser am Campus- Gebaude der Universitat  Technischen Hochschule THD in Deggendorf im Bundesland">
            <a:extLst>
              <a:ext uri="{FF2B5EF4-FFF2-40B4-BE49-F238E27FC236}">
                <a16:creationId xmlns:a16="http://schemas.microsoft.com/office/drawing/2014/main" id="{7C64817F-53E7-0427-8DB1-AFF6DB4A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80" y="129584"/>
            <a:ext cx="2753113" cy="18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C97A7-1BED-9A45-4FC4-BF2521F698AB}"/>
              </a:ext>
            </a:extLst>
          </p:cNvPr>
          <p:cNvCxnSpPr>
            <a:cxnSpLocks/>
          </p:cNvCxnSpPr>
          <p:nvPr/>
        </p:nvCxnSpPr>
        <p:spPr>
          <a:xfrm>
            <a:off x="8934994" y="429089"/>
            <a:ext cx="940526" cy="274194"/>
          </a:xfrm>
          <a:prstGeom prst="straightConnector1">
            <a:avLst/>
          </a:prstGeom>
          <a:ln w="5715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15808E-B30D-0846-B7FE-4BF2ED03BBE7}"/>
              </a:ext>
            </a:extLst>
          </p:cNvPr>
          <p:cNvSpPr txBox="1"/>
          <p:nvPr/>
        </p:nvSpPr>
        <p:spPr>
          <a:xfrm>
            <a:off x="8438606" y="208684"/>
            <a:ext cx="68797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THD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FC9DE-5C55-B852-6429-18AE9584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4819771"/>
            <a:ext cx="5101870" cy="1448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0D4277-62FA-575E-B620-CEE9D2DF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321" y="2420732"/>
            <a:ext cx="6523437" cy="39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96FBC-0107-0838-D0C6-A127A1979F71}"/>
              </a:ext>
            </a:extLst>
          </p:cNvPr>
          <p:cNvSpPr txBox="1"/>
          <p:nvPr/>
        </p:nvSpPr>
        <p:spPr>
          <a:xfrm>
            <a:off x="488947" y="1324227"/>
            <a:ext cx="110755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endParaRPr lang="de-DE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LaTex</a:t>
            </a:r>
            <a:r>
              <a:rPr lang="de-DE" sz="1800" dirty="0"/>
              <a:t> </a:t>
            </a:r>
            <a:r>
              <a:rPr lang="de-DE" sz="1800" dirty="0" err="1"/>
              <a:t>template</a:t>
            </a:r>
            <a:r>
              <a:rPr lang="de-DE" sz="1800" dirty="0"/>
              <a:t> </a:t>
            </a:r>
            <a:r>
              <a:rPr lang="de-DE" sz="1800" dirty="0" err="1"/>
              <a:t>works</a:t>
            </a:r>
            <a:r>
              <a:rPr lang="de-DE" sz="1800" dirty="0"/>
              <a:t> (</a:t>
            </a:r>
            <a:r>
              <a:rPr lang="de-DE" sz="1800" dirty="0" err="1"/>
              <a:t>mostly</a:t>
            </a:r>
            <a:r>
              <a:rPr lang="de-DE" sz="1800" dirty="0"/>
              <a:t>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Slides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found</a:t>
            </a:r>
            <a:r>
              <a:rPr lang="de-DE" sz="1800" dirty="0"/>
              <a:t> in AI-Squad-Channel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Supervisor </a:t>
            </a:r>
            <a:r>
              <a:rPr lang="de-DE" dirty="0" err="1"/>
              <a:t>from</a:t>
            </a:r>
            <a:r>
              <a:rPr lang="de-DE" dirty="0"/>
              <a:t> University </a:t>
            </a:r>
            <a:r>
              <a:rPr lang="de-DE" dirty="0" err="1"/>
              <a:t>found</a:t>
            </a:r>
            <a:r>
              <a:rPr lang="de-DE" dirty="0"/>
              <a:t> ( Prof. Dr. Robert Hable)!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Refine</a:t>
            </a:r>
            <a:r>
              <a:rPr lang="de-DE" dirty="0"/>
              <a:t> Working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Slides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Sync</a:t>
            </a:r>
            <a:r>
              <a:rPr lang="de-DE" dirty="0"/>
              <a:t>/</a:t>
            </a:r>
            <a:r>
              <a:rPr lang="de-DE" dirty="0" err="1"/>
              <a:t>Intruduction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Sandra, Simon, Alex + Hable (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 </a:t>
            </a:r>
          </a:p>
          <a:p>
            <a:endParaRPr lang="de-DE" dirty="0"/>
          </a:p>
          <a:p>
            <a:r>
              <a:rPr lang="de-DE" dirty="0"/>
              <a:t>OPEN TODOS:</a:t>
            </a:r>
          </a:p>
          <a:p>
            <a:endParaRPr lang="de-DE" dirty="0"/>
          </a:p>
          <a:p>
            <a:r>
              <a:rPr lang="de-DE" dirty="0"/>
              <a:t>- In </a:t>
            </a:r>
            <a:r>
              <a:rPr lang="de-DE" dirty="0" err="1"/>
              <a:t>job</a:t>
            </a:r>
            <a:r>
              <a:rPr lang="de-DE" dirty="0"/>
              <a:t> 005…., </a:t>
            </a:r>
            <a:r>
              <a:rPr lang="de-DE" dirty="0" err="1"/>
              <a:t>name</a:t>
            </a:r>
            <a:r>
              <a:rPr lang="de-DE" dirty="0"/>
              <a:t> &amp;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line</a:t>
            </a:r>
            <a:r>
              <a:rPr lang="de-DE" dirty="0"/>
              <a:t> 32559 (after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, </a:t>
            </a:r>
            <a:r>
              <a:rPr lang="de-DE" dirty="0" err="1"/>
              <a:t>include</a:t>
            </a:r>
            <a:r>
              <a:rPr lang="de-DE" dirty="0"/>
              <a:t> in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) </a:t>
            </a:r>
          </a:p>
          <a:p>
            <a:r>
              <a:rPr lang="de-DE" dirty="0"/>
              <a:t>-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in date (</a:t>
            </a:r>
            <a:r>
              <a:rPr lang="de-DE" dirty="0" err="1"/>
              <a:t>backwards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)</a:t>
            </a:r>
          </a:p>
          <a:p>
            <a:r>
              <a:rPr lang="en-US" dirty="0"/>
              <a:t>- figure out approach for generating training data</a:t>
            </a:r>
          </a:p>
          <a:p>
            <a:r>
              <a:rPr lang="en-US" dirty="0"/>
              <a:t>- around 200.000 playbook error out of 1.2 errors in total over the last year ( ~16%)</a:t>
            </a:r>
          </a:p>
          <a:p>
            <a:r>
              <a:rPr lang="en-US" dirty="0"/>
              <a:t>- maybe focus on getting error class first instead of specific error? </a:t>
            </a:r>
          </a:p>
          <a:p>
            <a:r>
              <a:rPr lang="en-US" dirty="0"/>
              <a:t>- get statistics for labeled errors (distribution, balanced vs. unbalanced, </a:t>
            </a:r>
            <a:r>
              <a:rPr lang="en-US" dirty="0" err="1"/>
              <a:t>etc</a:t>
            </a:r>
            <a:r>
              <a:rPr lang="en-US" dirty="0"/>
              <a:t>, everything else) </a:t>
            </a:r>
          </a:p>
          <a:p>
            <a:r>
              <a:rPr lang="en-US" dirty="0"/>
              <a:t>- Figure out strategy for labeling playbook errors(</a:t>
            </a:r>
            <a:r>
              <a:rPr lang="en-US" dirty="0" err="1"/>
              <a:t>evtl</a:t>
            </a:r>
            <a:r>
              <a:rPr lang="en-US" dirty="0"/>
              <a:t>. Ask for input in exchange session on Fridays?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9116D-6C6B-F868-1B7B-AF41868F4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177" y="0"/>
            <a:ext cx="3842823" cy="4006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249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0344C-27CD-D469-F693-6F816D07E08C}"/>
              </a:ext>
            </a:extLst>
          </p:cNvPr>
          <p:cNvSpPr txBox="1"/>
          <p:nvPr/>
        </p:nvSpPr>
        <p:spPr>
          <a:xfrm>
            <a:off x="235131" y="1001486"/>
            <a:ext cx="508580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Draft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Timetable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F2E3B3-6543-863D-0D8C-57669E9D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1001486"/>
            <a:ext cx="11567203" cy="54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3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20.06.2024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1308987"/>
            <a:ext cx="110755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r>
              <a:rPr lang="de-DE" dirty="0"/>
              <a:t>- </a:t>
            </a:r>
          </a:p>
          <a:p>
            <a:r>
              <a:rPr lang="de-DE" dirty="0"/>
              <a:t>OPEN TODOS:</a:t>
            </a:r>
          </a:p>
          <a:p>
            <a:r>
              <a:rPr lang="de-DE" dirty="0"/>
              <a:t>- Use </a:t>
            </a:r>
            <a:r>
              <a:rPr lang="de-DE" dirty="0" err="1"/>
              <a:t>workstation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cropped</a:t>
            </a:r>
            <a:r>
              <a:rPr lang="de-DE" dirty="0"/>
              <a:t> and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? </a:t>
            </a:r>
            <a:r>
              <a:rPr lang="de-DE" dirty="0" err="1"/>
              <a:t>space</a:t>
            </a:r>
            <a:r>
              <a:rPr lang="de-DE" dirty="0"/>
              <a:t> 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logs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elastisearch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r>
              <a:rPr lang="de-DE" dirty="0"/>
              <a:t>- Training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– Workstation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!</a:t>
            </a:r>
          </a:p>
          <a:p>
            <a:r>
              <a:rPr lang="de-DE" dirty="0"/>
              <a:t>- Save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of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? (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intermediate </a:t>
            </a:r>
            <a:r>
              <a:rPr lang="de-DE" dirty="0" err="1"/>
              <a:t>results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)</a:t>
            </a:r>
          </a:p>
          <a:p>
            <a:r>
              <a:rPr lang="de-DE" dirty="0"/>
              <a:t>- JC-</a:t>
            </a:r>
            <a:r>
              <a:rPr lang="de-DE" dirty="0" err="1"/>
              <a:t>Townhall</a:t>
            </a:r>
            <a:r>
              <a:rPr lang="de-DE" dirty="0"/>
              <a:t> Meeting? Talk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</a:t>
            </a:r>
          </a:p>
          <a:p>
            <a:r>
              <a:rPr lang="de-DE" dirty="0"/>
              <a:t>- </a:t>
            </a:r>
            <a:r>
              <a:rPr lang="de-DE" dirty="0" err="1"/>
              <a:t>Presention</a:t>
            </a:r>
            <a:r>
              <a:rPr lang="de-DE" dirty="0"/>
              <a:t>/ Slot in Exchange Sessions </a:t>
            </a:r>
          </a:p>
        </p:txBody>
      </p:sp>
    </p:spTree>
    <p:extLst>
      <p:ext uri="{BB962C8B-B14F-4D97-AF65-F5344CB8AC3E}">
        <p14:creationId xmlns:p14="http://schemas.microsoft.com/office/powerpoint/2010/main" val="402467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(1/4)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1308987"/>
            <a:ext cx="50235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PROGRESS: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on B-Ilda 4 (JC-31 Builder with RTX A4000) should work . Needs specific </a:t>
            </a:r>
            <a:r>
              <a:rPr lang="en-US" dirty="0" err="1"/>
              <a:t>Pytorch</a:t>
            </a:r>
            <a:r>
              <a:rPr lang="en-US" dirty="0"/>
              <a:t> version: torch==2.0.1. (Thanks to Martin for checking!)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issues with RegEx matching for Labeling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OPEN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data using a filter to only get new logs ? (later)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Elasticsearch labels ? (later)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Training Data 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JC-Townhall Meeting – Presentation at some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Presentation in Exchange Sessions at some point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0104B-102B-DBCB-B33C-E2C222458604}"/>
              </a:ext>
            </a:extLst>
          </p:cNvPr>
          <p:cNvSpPr txBox="1"/>
          <p:nvPr/>
        </p:nvSpPr>
        <p:spPr>
          <a:xfrm>
            <a:off x="6035040" y="444137"/>
            <a:ext cx="6035040" cy="550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ISSUES: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logs in ‘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de-DE" dirty="0"/>
              <a:t>‘ </a:t>
            </a:r>
            <a:r>
              <a:rPr lang="de-DE" dirty="0" err="1"/>
              <a:t>with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34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Reconsider</a:t>
            </a:r>
            <a:r>
              <a:rPr lang="de-DE" dirty="0"/>
              <a:t> </a:t>
            </a:r>
            <a:r>
              <a:rPr lang="de-DE" dirty="0" err="1"/>
              <a:t>keeping</a:t>
            </a:r>
            <a:r>
              <a:rPr lang="de-DE" dirty="0"/>
              <a:t> </a:t>
            </a:r>
            <a:r>
              <a:rPr lang="de-DE" dirty="0" err="1"/>
              <a:t>erros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?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: Read and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, check all logs in dir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matches</a:t>
            </a:r>
            <a:endParaRPr lang="de-DE" dirty="0"/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de-DE" dirty="0">
                <a:sym typeface="Wingdings" panose="05000000000000000000" pitchFamily="2" charset="2"/>
              </a:rPr>
              <a:t>        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,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‘</a:t>
            </a:r>
            <a:r>
              <a:rPr lang="de-DE" dirty="0" err="1"/>
              <a:t>subtypes</a:t>
            </a:r>
            <a:r>
              <a:rPr lang="de-DE" dirty="0"/>
              <a:t>‘ ( </a:t>
            </a:r>
            <a:r>
              <a:rPr lang="de-DE" dirty="0" err="1"/>
              <a:t>details</a:t>
            </a:r>
            <a:r>
              <a:rPr lang="de-DE" dirty="0"/>
              <a:t> @ 4/4)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b="1" dirty="0"/>
              <a:t>TODO</a:t>
            </a:r>
            <a:r>
              <a:rPr lang="de-DE" dirty="0"/>
              <a:t>: </a:t>
            </a:r>
            <a:r>
              <a:rPr lang="de-DE" dirty="0" err="1"/>
              <a:t>extract</a:t>
            </a:r>
            <a:r>
              <a:rPr lang="de-DE" dirty="0"/>
              <a:t> ID and save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label</a:t>
            </a: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type (</a:t>
            </a:r>
            <a:r>
              <a:rPr lang="de-DE" dirty="0" err="1"/>
              <a:t>numerical</a:t>
            </a:r>
            <a:r>
              <a:rPr lang="de-DE" dirty="0"/>
              <a:t>, </a:t>
            </a:r>
            <a:r>
              <a:rPr lang="de-DE" dirty="0" err="1"/>
              <a:t>categorical</a:t>
            </a:r>
            <a:r>
              <a:rPr lang="de-DE" dirty="0"/>
              <a:t>, …?) 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09D92-EADA-E556-FD45-2B6DCF1FF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7183"/>
            <a:ext cx="5847330" cy="21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(2/4)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094F1-6499-3E15-8285-4EA7170BBB14}"/>
              </a:ext>
            </a:extLst>
          </p:cNvPr>
          <p:cNvSpPr txBox="1"/>
          <p:nvPr/>
        </p:nvSpPr>
        <p:spPr>
          <a:xfrm>
            <a:off x="226422" y="862149"/>
            <a:ext cx="11617235" cy="5001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dirty="0"/>
              <a:t>Onboarding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dirty="0"/>
              <a:t>Research, Paper </a:t>
            </a:r>
            <a:r>
              <a:rPr lang="de-DE" sz="1000" dirty="0" err="1"/>
              <a:t>reading</a:t>
            </a:r>
            <a:r>
              <a:rPr lang="de-DE" sz="1000" dirty="0"/>
              <a:t> </a:t>
            </a:r>
            <a:r>
              <a:rPr lang="de-DE" sz="1000" dirty="0" err="1"/>
              <a:t>prepwork</a:t>
            </a:r>
            <a:endParaRPr lang="de-DE" sz="1000" dirty="0"/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Sascha)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000" dirty="0"/>
              <a:t>: </a:t>
            </a:r>
            <a:r>
              <a:rPr lang="de-DE" sz="1000" b="1" dirty="0"/>
              <a:t>„</a:t>
            </a:r>
            <a:r>
              <a:rPr lang="de-DE" sz="1000" b="1" dirty="0" err="1"/>
              <a:t>failed</a:t>
            </a:r>
            <a:r>
              <a:rPr lang="de-DE" sz="1000" b="1" dirty="0"/>
              <a:t>“: </a:t>
            </a:r>
            <a:r>
              <a:rPr lang="de-DE" sz="1000" b="1" dirty="0" err="1"/>
              <a:t>true</a:t>
            </a:r>
            <a:r>
              <a:rPr lang="de-DE" sz="1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stdout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stderr</a:t>
            </a:r>
            <a:r>
              <a:rPr lang="de-DE" sz="1000" dirty="0"/>
              <a:t>)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Dump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endParaRPr lang="de-DE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Manually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~15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</a:t>
            </a:r>
            <a:r>
              <a:rPr lang="de-DE" sz="1000" dirty="0"/>
              <a:t>: </a:t>
            </a:r>
            <a:r>
              <a:rPr lang="de-DE" sz="1000" dirty="0" err="1"/>
              <a:t>pretty</a:t>
            </a:r>
            <a:r>
              <a:rPr lang="de-DE" sz="1000" dirty="0"/>
              <a:t> slow 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label</a:t>
            </a:r>
            <a:r>
              <a:rPr lang="de-DE" sz="1000" dirty="0"/>
              <a:t> </a:t>
            </a:r>
            <a:r>
              <a:rPr lang="de-DE" sz="1000" dirty="0" err="1"/>
              <a:t>known</a:t>
            </a:r>
            <a:r>
              <a:rPr lang="de-DE" sz="1000" dirty="0"/>
              <a:t> </a:t>
            </a:r>
            <a:r>
              <a:rPr lang="de-DE" sz="1000" dirty="0" err="1"/>
              <a:t>errors</a:t>
            </a:r>
            <a:r>
              <a:rPr lang="de-DE" sz="1000" dirty="0"/>
              <a:t> in </a:t>
            </a:r>
            <a:r>
              <a:rPr lang="de-DE" sz="1000" dirty="0" err="1"/>
              <a:t>cropped</a:t>
            </a:r>
            <a:r>
              <a:rPr lang="de-DE" sz="1000" dirty="0"/>
              <a:t> </a:t>
            </a:r>
            <a:r>
              <a:rPr lang="de-DE" sz="1000" dirty="0" err="1"/>
              <a:t>files</a:t>
            </a:r>
            <a:r>
              <a:rPr lang="de-DE" sz="1000" dirty="0"/>
              <a:t> </a:t>
            </a:r>
            <a:r>
              <a:rPr lang="de-DE" sz="1000" dirty="0" err="1"/>
              <a:t>according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RegEx-pattern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out structure of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</a:t>
            </a:r>
            <a:endParaRPr lang="de-DE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subtypes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etc. – Problems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of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figure</a:t>
            </a:r>
            <a:r>
              <a:rPr lang="de-DE" sz="1000" dirty="0"/>
              <a:t> out </a:t>
            </a:r>
            <a:r>
              <a:rPr lang="de-DE" sz="1000" dirty="0" err="1"/>
              <a:t>for</a:t>
            </a:r>
            <a:r>
              <a:rPr lang="de-DE" sz="1000" dirty="0"/>
              <a:t> INFRA_PATTERN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out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BUILD_PATTERN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Combine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subtypes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working</a:t>
            </a:r>
            <a:r>
              <a:rPr lang="de-DE" sz="1000" dirty="0"/>
              <a:t> </a:t>
            </a:r>
            <a:r>
              <a:rPr lang="de-DE" sz="1000" dirty="0" err="1"/>
              <a:t>now</a:t>
            </a:r>
            <a:r>
              <a:rPr lang="de-DE" sz="1000" dirty="0"/>
              <a:t>, </a:t>
            </a:r>
            <a:r>
              <a:rPr lang="de-DE" sz="1000" dirty="0" err="1"/>
              <a:t>others</a:t>
            </a:r>
            <a:r>
              <a:rPr lang="de-DE" sz="1000" dirty="0"/>
              <a:t> </a:t>
            </a:r>
            <a:r>
              <a:rPr lang="de-DE" sz="1000" dirty="0" err="1"/>
              <a:t>aren‘t</a:t>
            </a:r>
            <a:r>
              <a:rPr lang="de-DE" sz="1000" dirty="0"/>
              <a:t> -&gt; </a:t>
            </a:r>
            <a:r>
              <a:rPr lang="de-DE" sz="1000" dirty="0" err="1"/>
              <a:t>Issue</a:t>
            </a:r>
            <a:r>
              <a:rPr lang="de-DE" sz="1000" dirty="0"/>
              <a:t>,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took</a:t>
            </a:r>
            <a:r>
              <a:rPr lang="de-DE" sz="1000" dirty="0"/>
              <a:t> </a:t>
            </a:r>
            <a:r>
              <a:rPr lang="de-DE" sz="1000" dirty="0" err="1"/>
              <a:t>almost</a:t>
            </a:r>
            <a:r>
              <a:rPr lang="de-DE" sz="1000" dirty="0"/>
              <a:t> a </a:t>
            </a:r>
            <a:r>
              <a:rPr lang="de-DE" sz="1000" dirty="0" err="1"/>
              <a:t>whole</a:t>
            </a:r>
            <a:r>
              <a:rPr lang="de-DE" sz="1000" dirty="0"/>
              <a:t> </a:t>
            </a:r>
            <a:r>
              <a:rPr lang="de-DE" sz="1000" dirty="0" err="1"/>
              <a:t>day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figure</a:t>
            </a:r>
            <a:r>
              <a:rPr lang="de-DE" sz="1000" dirty="0"/>
              <a:t> out</a:t>
            </a:r>
          </a:p>
          <a:p>
            <a:pPr marL="228600" indent="-2286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/>
              <a:t>Do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things</a:t>
            </a:r>
            <a:r>
              <a:rPr lang="de-DE" sz="1000" dirty="0"/>
              <a:t> (</a:t>
            </a:r>
            <a:r>
              <a:rPr lang="de-DE" sz="1000" dirty="0" err="1"/>
              <a:t>decide</a:t>
            </a:r>
            <a:r>
              <a:rPr lang="de-DE" sz="1000" dirty="0"/>
              <a:t> on </a:t>
            </a:r>
            <a:r>
              <a:rPr lang="de-DE" sz="1000" dirty="0" err="1"/>
              <a:t>labels</a:t>
            </a:r>
            <a:r>
              <a:rPr lang="de-DE" sz="1000" dirty="0"/>
              <a:t>)</a:t>
            </a:r>
          </a:p>
          <a:p>
            <a:pPr marL="228600" indent="-2286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 err="1"/>
              <a:t>Decide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unlabeled</a:t>
            </a:r>
            <a:r>
              <a:rPr lang="de-DE" sz="1000" dirty="0"/>
              <a:t>, lots of different </a:t>
            </a:r>
            <a:r>
              <a:rPr lang="de-DE" sz="1000" dirty="0" err="1"/>
              <a:t>approaches</a:t>
            </a:r>
            <a:r>
              <a:rPr lang="de-DE" sz="1000" dirty="0"/>
              <a:t> </a:t>
            </a:r>
            <a:r>
              <a:rPr lang="de-DE" sz="1000" dirty="0" err="1"/>
              <a:t>rn</a:t>
            </a:r>
            <a:r>
              <a:rPr lang="de-DE" sz="1000" dirty="0"/>
              <a:t>, </a:t>
            </a:r>
            <a:r>
              <a:rPr lang="de-DE" sz="1000" dirty="0" err="1"/>
              <a:t>figure</a:t>
            </a:r>
            <a:r>
              <a:rPr lang="de-DE" sz="1000" dirty="0"/>
              <a:t> out and </a:t>
            </a:r>
            <a:r>
              <a:rPr lang="de-DE" sz="1000" dirty="0" err="1"/>
              <a:t>compare</a:t>
            </a:r>
            <a:r>
              <a:rPr lang="de-DE" sz="1000" dirty="0"/>
              <a:t> </a:t>
            </a:r>
            <a:r>
              <a:rPr lang="de-DE" sz="1000" dirty="0" err="1"/>
              <a:t>against</a:t>
            </a:r>
            <a:endParaRPr lang="de-DE" sz="1000" dirty="0"/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BERT ( but </a:t>
            </a:r>
            <a:r>
              <a:rPr lang="de-DE" sz="1000" dirty="0" err="1"/>
              <a:t>what</a:t>
            </a:r>
            <a:r>
              <a:rPr lang="de-DE" sz="1000" dirty="0"/>
              <a:t> </a:t>
            </a:r>
            <a:r>
              <a:rPr lang="de-DE" sz="1000" dirty="0" err="1"/>
              <a:t>kind</a:t>
            </a:r>
            <a:r>
              <a:rPr lang="de-DE" sz="1000" dirty="0"/>
              <a:t>? </a:t>
            </a:r>
            <a:r>
              <a:rPr lang="de-DE" sz="1000" dirty="0" err="1"/>
              <a:t>Pre</a:t>
            </a:r>
            <a:r>
              <a:rPr lang="de-DE" sz="1000" dirty="0"/>
              <a:t> </a:t>
            </a:r>
            <a:r>
              <a:rPr lang="de-DE" sz="1000" dirty="0" err="1"/>
              <a:t>trained</a:t>
            </a:r>
            <a:r>
              <a:rPr lang="de-DE" sz="1000" dirty="0"/>
              <a:t> </a:t>
            </a:r>
            <a:r>
              <a:rPr lang="de-DE" sz="1000" dirty="0" err="1"/>
              <a:t>models</a:t>
            </a:r>
            <a:r>
              <a:rPr lang="de-DE" sz="1000" dirty="0"/>
              <a:t>? </a:t>
            </a:r>
            <a:r>
              <a:rPr lang="de-DE" sz="1000" dirty="0" err="1"/>
              <a:t>Which</a:t>
            </a:r>
            <a:r>
              <a:rPr lang="de-DE" sz="1000" dirty="0"/>
              <a:t> </a:t>
            </a:r>
            <a:r>
              <a:rPr lang="de-DE" sz="1000" dirty="0" err="1"/>
              <a:t>one</a:t>
            </a:r>
            <a:r>
              <a:rPr lang="de-DE" sz="1000" dirty="0"/>
              <a:t>? Train </a:t>
            </a:r>
            <a:r>
              <a:rPr lang="de-DE" sz="1000" dirty="0" err="1"/>
              <a:t>my</a:t>
            </a:r>
            <a:r>
              <a:rPr lang="de-DE" sz="1000" dirty="0"/>
              <a:t> own?) </a:t>
            </a:r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SecureBERT</a:t>
            </a:r>
            <a:r>
              <a:rPr lang="de-DE" sz="1000" dirty="0"/>
              <a:t> </a:t>
            </a:r>
            <a:r>
              <a:rPr lang="de-DE" sz="1000" dirty="0" err="1"/>
              <a:t>could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useful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log-file </a:t>
            </a:r>
            <a:r>
              <a:rPr lang="de-DE" sz="1000" dirty="0" err="1"/>
              <a:t>use</a:t>
            </a:r>
            <a:r>
              <a:rPr lang="de-DE" sz="1000" dirty="0"/>
              <a:t> </a:t>
            </a:r>
            <a:r>
              <a:rPr lang="de-DE" sz="1000" dirty="0" err="1"/>
              <a:t>case</a:t>
            </a:r>
            <a:endParaRPr lang="de-DE" sz="1000" dirty="0"/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E1CFB-075F-6A3E-FB78-F5183BC102C7}"/>
              </a:ext>
            </a:extLst>
          </p:cNvPr>
          <p:cNvSpPr txBox="1"/>
          <p:nvPr/>
        </p:nvSpPr>
        <p:spPr>
          <a:xfrm>
            <a:off x="8151223" y="254290"/>
            <a:ext cx="3152503" cy="12157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b="1" u="sng" dirty="0"/>
              <a:t>Main </a:t>
            </a:r>
            <a:r>
              <a:rPr lang="de-DE" sz="900" b="1" u="sng" dirty="0" err="1"/>
              <a:t>Ressources</a:t>
            </a:r>
            <a:r>
              <a:rPr lang="de-DE" sz="900" b="1" u="sng" dirty="0"/>
              <a:t> </a:t>
            </a:r>
            <a:r>
              <a:rPr lang="de-DE" sz="900" b="1" u="sng" dirty="0" err="1"/>
              <a:t>as</a:t>
            </a:r>
            <a:r>
              <a:rPr lang="de-DE" sz="900" b="1" u="sng" dirty="0"/>
              <a:t> of </a:t>
            </a:r>
            <a:r>
              <a:rPr lang="de-DE" sz="900" b="1" u="sng" dirty="0" err="1"/>
              <a:t>now</a:t>
            </a:r>
            <a:r>
              <a:rPr lang="de-DE" sz="900" b="1" u="sng" dirty="0"/>
              <a:t>:</a:t>
            </a:r>
            <a:r>
              <a:rPr lang="de-DE" sz="900" dirty="0"/>
              <a:t> </a:t>
            </a:r>
            <a:endParaRPr lang="de-DE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SecureBERT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https://arxiv.org/abs/2204.02685</a:t>
            </a:r>
            <a:endParaRPr lang="de-DE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</a:t>
            </a:r>
            <a:r>
              <a:rPr lang="de-DE" sz="900" dirty="0" err="1"/>
              <a:t>Deduplicating</a:t>
            </a:r>
            <a:r>
              <a:rPr lang="de-DE" sz="900" dirty="0"/>
              <a:t> Data:  </a:t>
            </a:r>
            <a:r>
              <a:rPr lang="de-DE" sz="900" dirty="0">
                <a:hlinkClick r:id="rId3"/>
              </a:rPr>
              <a:t>http://arxiv.org/abs/2107.06499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</a:t>
            </a:r>
            <a:r>
              <a:rPr lang="de-DE" sz="900" dirty="0" err="1"/>
              <a:t>Confident</a:t>
            </a:r>
            <a:r>
              <a:rPr lang="de-DE" sz="900" dirty="0"/>
              <a:t> Learning: </a:t>
            </a:r>
            <a:r>
              <a:rPr lang="de-DE" sz="900" dirty="0">
                <a:hlinkClick r:id="rId4"/>
              </a:rPr>
              <a:t>http://arxiv.org/abs/1911.00068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BERT: </a:t>
            </a:r>
            <a:r>
              <a:rPr lang="de-DE" sz="900" dirty="0">
                <a:hlinkClick r:id="rId5"/>
              </a:rPr>
              <a:t>http://arxiv.org/abs/2204.02685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Attention </a:t>
            </a:r>
            <a:r>
              <a:rPr lang="de-DE" sz="900" dirty="0" err="1"/>
              <a:t>is</a:t>
            </a:r>
            <a:r>
              <a:rPr lang="de-DE" sz="900" dirty="0"/>
              <a:t> all: </a:t>
            </a:r>
            <a:r>
              <a:rPr lang="de-DE" sz="900" dirty="0">
                <a:hlinkClick r:id="rId6"/>
              </a:rPr>
              <a:t>http://arxiv.org/abs/1706.03762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525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2559053" cy="800219"/>
          </a:xfrm>
        </p:spPr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(3/4)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62104-FCDD-DC82-74E0-9A9ABDE5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845" y="0"/>
            <a:ext cx="5521166" cy="6689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6C77E3-7A96-74BE-05BF-DFB15333DF82}"/>
              </a:ext>
            </a:extLst>
          </p:cNvPr>
          <p:cNvSpPr txBox="1"/>
          <p:nvPr/>
        </p:nvSpPr>
        <p:spPr>
          <a:xfrm>
            <a:off x="2238102" y="2376281"/>
            <a:ext cx="19942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703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2559053" cy="800219"/>
          </a:xfrm>
        </p:spPr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(4/4)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C77E3-7A96-74BE-05BF-DFB15333DF82}"/>
              </a:ext>
            </a:extLst>
          </p:cNvPr>
          <p:cNvSpPr txBox="1"/>
          <p:nvPr/>
        </p:nvSpPr>
        <p:spPr>
          <a:xfrm>
            <a:off x="2151016" y="1906019"/>
            <a:ext cx="19942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Overview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0D045-4E1B-A2C3-1495-BE7CF489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297"/>
            <a:ext cx="12192000" cy="34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25.07.2024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3162914"/>
            <a:ext cx="114505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OPEN Questions: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Label „playbook errors“ manually? Label at all? Semi-supervised? Reinforcement Approach? 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Model? Pre-trained BERT? Which one?</a:t>
            </a:r>
          </a:p>
          <a:p>
            <a:pPr marL="285750" indent="-285750">
              <a:buFontTx/>
              <a:buChar char="-"/>
            </a:pPr>
            <a:r>
              <a:rPr lang="en-US" dirty="0"/>
              <a:t>Classify with confidence? Without?</a:t>
            </a:r>
          </a:p>
          <a:p>
            <a:pPr marL="285750" indent="-285750">
              <a:buFontTx/>
              <a:buChar char="-"/>
            </a:pPr>
            <a:r>
              <a:rPr lang="en-US" dirty="0"/>
              <a:t>Classify &amp; train by error cluster? By error cluster + error type? 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to access and label all logs? Download all &amp; run script? Online? 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Where to store dataset?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Performance optimization for preprocessing and labeling 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32335-6166-C502-4D1C-CB46E7F4BF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6" t="5979" b="-206"/>
          <a:stretch/>
        </p:blipFill>
        <p:spPr>
          <a:xfrm>
            <a:off x="4728754" y="249149"/>
            <a:ext cx="7315199" cy="3419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6A35A5-8B20-C810-7C26-A5B9F979AE66}"/>
              </a:ext>
            </a:extLst>
          </p:cNvPr>
          <p:cNvSpPr txBox="1"/>
          <p:nvPr/>
        </p:nvSpPr>
        <p:spPr>
          <a:xfrm>
            <a:off x="488947" y="1534149"/>
            <a:ext cx="414528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PROGRESS: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are labels! Figured out RegEx matching (some exceptions, see next slide)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19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25.07.2024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5FBB5-AE60-E0C4-4561-7293EE7C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6061"/>
            <a:ext cx="12192000" cy="371421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40B407-9A88-1131-CD37-0B47F4B7E45A}"/>
              </a:ext>
            </a:extLst>
          </p:cNvPr>
          <p:cNvCxnSpPr/>
          <p:nvPr/>
        </p:nvCxnSpPr>
        <p:spPr>
          <a:xfrm flipH="1">
            <a:off x="3108960" y="1308987"/>
            <a:ext cx="1123406" cy="8246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F06CC-464B-D69F-C5CB-7646FF7FCEB7}"/>
              </a:ext>
            </a:extLst>
          </p:cNvPr>
          <p:cNvCxnSpPr>
            <a:cxnSpLocks/>
          </p:cNvCxnSpPr>
          <p:nvPr/>
        </p:nvCxnSpPr>
        <p:spPr>
          <a:xfrm flipV="1">
            <a:off x="1767840" y="3692435"/>
            <a:ext cx="0" cy="20394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BD0DCD-F904-1420-165F-3602DD313B16}"/>
              </a:ext>
            </a:extLst>
          </p:cNvPr>
          <p:cNvSpPr txBox="1"/>
          <p:nvPr/>
        </p:nvSpPr>
        <p:spPr>
          <a:xfrm>
            <a:off x="4293326" y="1149531"/>
            <a:ext cx="57650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„Gnu“ Pattern from error_patterns.py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8D62A-CE0D-4C95-370C-EC4FECEAA14F}"/>
              </a:ext>
            </a:extLst>
          </p:cNvPr>
          <p:cNvSpPr txBox="1"/>
          <p:nvPr/>
        </p:nvSpPr>
        <p:spPr>
          <a:xfrm>
            <a:off x="1158240" y="5779811"/>
            <a:ext cx="593924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line from log that was classified as “Compiler Error (gnu)” in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elasticsearch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3815CC-202D-1A66-E361-0862C053C25C}"/>
              </a:ext>
            </a:extLst>
          </p:cNvPr>
          <p:cNvCxnSpPr>
            <a:cxnSpLocks/>
          </p:cNvCxnSpPr>
          <p:nvPr/>
        </p:nvCxnSpPr>
        <p:spPr>
          <a:xfrm flipV="1">
            <a:off x="8560526" y="5496880"/>
            <a:ext cx="104503" cy="421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7EB6B2-E203-A7A3-BE75-76D5DC707E2C}"/>
              </a:ext>
            </a:extLst>
          </p:cNvPr>
          <p:cNvSpPr txBox="1"/>
          <p:nvPr/>
        </p:nvSpPr>
        <p:spPr>
          <a:xfrm>
            <a:off x="8360228" y="5918310"/>
            <a:ext cx="302247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Why</a:t>
            </a:r>
            <a:r>
              <a:rPr lang="de-DE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does</a:t>
            </a:r>
            <a:r>
              <a:rPr lang="de-DE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not match? </a:t>
            </a:r>
            <a:endParaRPr lang="en-US" sz="1800" kern="1200" dirty="0" err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51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832FC2-F807-012A-E481-6B4E192BAFA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499525" y="959350"/>
            <a:ext cx="10802196" cy="46148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9C67F-063A-9D8E-D0EB-F0E82B320223}"/>
              </a:ext>
            </a:extLst>
          </p:cNvPr>
          <p:cNvSpPr txBox="1"/>
          <p:nvPr/>
        </p:nvSpPr>
        <p:spPr>
          <a:xfrm>
            <a:off x="499525" y="5741375"/>
            <a:ext cx="1121410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ttps://ddad-mon.bmwgroup.net/kibana/s/public-access/app/discover#/view/d2f9a140-27d0-11ee-a980-29183993e591?_g=(filters:!(),refreshInterval:(pause:!t,value:0),time:(from:now-30d%2Fd,to:now))&amp;_a=(columns:!(error_message,error_type,job,branch,zuul_log_url,pr_url),filters:!(('$state':(store:appState),meta:(alias:!n,disabled:!f,index:c446adfd-1ebc-5b89-9ab9-97e390ed529b,key:pipeline.keyword,negate:!f,params:(query:gate),type:phrase),query:(match_phrase:(pipeline.keyword:gate))),('$state':(store:appState),meta:(alias:!n,disabled:!f,index:c446adfd-1ebc-5b89-9ab9-97e390ed529b,key:zuul_tenant,negate:!f,params:(query:ddad),type:phrase),query:(match_phrase:(zuul_tenant:ddad)))),grid:(),hideChart:!f,index:c446adfd-1ebc-5b89-9ab9-97e390ed529b,interval:auto,query:(language:kuery,query:''),sort:!(!(created_at,desc)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15A755-65B1-244A-F91C-45FA4DA1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/>
          <a:lstStyle/>
          <a:p>
            <a:r>
              <a:rPr lang="de-DE" dirty="0"/>
              <a:t>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3C0E0D-1AB5-F1B2-F6DF-E581A5D8971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096962" y="116885"/>
            <a:ext cx="10145803" cy="60342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FDA61-E37E-FAD3-F5D5-39943292A39D}"/>
              </a:ext>
            </a:extLst>
          </p:cNvPr>
          <p:cNvSpPr txBox="1"/>
          <p:nvPr/>
        </p:nvSpPr>
        <p:spPr>
          <a:xfrm>
            <a:off x="429010" y="6333486"/>
            <a:ext cx="10735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0062e5a17f0c5832bf20d4f810fd448701afd48426f87de5a448d6bc198abae2__job-output.json</a:t>
            </a:r>
          </a:p>
        </p:txBody>
      </p:sp>
    </p:spTree>
    <p:extLst>
      <p:ext uri="{BB962C8B-B14F-4D97-AF65-F5344CB8AC3E}">
        <p14:creationId xmlns:p14="http://schemas.microsoft.com/office/powerpoint/2010/main" val="36472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9931-B291-2BEC-E8F2-D98CCD4B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Research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824BB-A9A7-D223-D870-C534F7E43A92}"/>
              </a:ext>
            </a:extLst>
          </p:cNvPr>
          <p:cNvSpPr txBox="1"/>
          <p:nvPr/>
        </p:nvSpPr>
        <p:spPr>
          <a:xfrm>
            <a:off x="488947" y="1227909"/>
            <a:ext cx="10649316" cy="4113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Main: </a:t>
            </a:r>
            <a:r>
              <a:rPr lang="en-US" b="0" i="1" dirty="0">
                <a:effectLst/>
                <a:latin typeface="BMW Motorrad" panose="020B0504020208020204" pitchFamily="34" charset="0"/>
              </a:rPr>
              <a:t>Deep Learning with Python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 von François Chollet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Examples from book: https://github.com/fchollet/deep-learning-with-python-notebooks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Example Dataset: https://ai.stanford.edu/~amaas/data/sentiment/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Further Examples: https://keras.io/examples/nlp/text_classification_from_scratch/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MW Motorrad" panose="020B0504020208020204" pitchFamily="34" charset="0"/>
              </a:rPr>
              <a:t> Relevant Paper: </a:t>
            </a:r>
            <a:endParaRPr lang="en-US" b="1" dirty="0"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"Attention is all you need" by Vaswani et al.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 K. </a:t>
            </a:r>
            <a:r>
              <a:rPr lang="en-US" dirty="0" err="1">
                <a:latin typeface="BMW Motorrad" panose="020B0504020208020204" pitchFamily="34" charset="0"/>
              </a:rPr>
              <a:t>Ghasedi</a:t>
            </a:r>
            <a:r>
              <a:rPr lang="en-US" dirty="0">
                <a:latin typeface="BMW Motorrad" panose="020B0504020208020204" pitchFamily="34" charset="0"/>
              </a:rPr>
              <a:t>, X. Wang, C. Deng and H. Huang, </a:t>
            </a:r>
            <a:r>
              <a:rPr lang="en-US" b="1" dirty="0">
                <a:latin typeface="BMW Motorrad" panose="020B0504020208020204" pitchFamily="34" charset="0"/>
              </a:rPr>
              <a:t>"Balanced Self-Paced Learning for Generative Adversarial Clustering Network," </a:t>
            </a:r>
            <a:r>
              <a:rPr lang="en-US" dirty="0">
                <a:latin typeface="BMW Motorrad" panose="020B0504020208020204" pitchFamily="34" charset="0"/>
              </a:rPr>
              <a:t>2019 IEEE/CVF Conference on Computer Vision and Pattern Recognition (CVPR), Long Beach, CA, USA, 2019</a:t>
            </a:r>
          </a:p>
          <a:p>
            <a:pPr lvl="1">
              <a:lnSpc>
                <a:spcPct val="150000"/>
              </a:lnSpc>
            </a:pPr>
            <a:r>
              <a:rPr lang="en-US" b="1" i="0" dirty="0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 For classification without having </a:t>
            </a:r>
            <a:r>
              <a:rPr lang="en-US" b="1" i="0" dirty="0" err="1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groundtruth</a:t>
            </a:r>
            <a:r>
              <a:rPr lang="en-US" b="1" i="0" dirty="0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!</a:t>
            </a:r>
            <a:endParaRPr lang="en-US" b="1" i="0" dirty="0">
              <a:effectLst/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8ACC-46AC-BE14-8199-6AFB6509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MW Motorrad" panose="020B0504020208020204" pitchFamily="34" charset="0"/>
              </a:rPr>
              <a:t>Tentative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83CBE-BE46-C34D-97F1-91378E78C788}"/>
              </a:ext>
            </a:extLst>
          </p:cNvPr>
          <p:cNvSpPr txBox="1"/>
          <p:nvPr/>
        </p:nvSpPr>
        <p:spPr>
          <a:xfrm>
            <a:off x="488947" y="1227909"/>
            <a:ext cx="10649316" cy="4493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BMW Motorrad" panose="020B0504020208020204" pitchFamily="34" charset="0"/>
              </a:rPr>
              <a:t>- </a:t>
            </a:r>
            <a:r>
              <a:rPr lang="en-US" b="1" i="0" dirty="0">
                <a:effectLst/>
                <a:latin typeface="BMW Motorrad" panose="020B0504020208020204" pitchFamily="34" charset="0"/>
              </a:rPr>
              <a:t>Data Preparation: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Extracting relevant information from log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Standardization: Stemming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Tokenization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Encoding: One-Hot-Encoding, Embedding, etc.</a:t>
            </a:r>
          </a:p>
          <a:p>
            <a:pPr algn="l"/>
            <a:r>
              <a:rPr lang="en-US" b="1" i="0" dirty="0">
                <a:effectLst/>
                <a:latin typeface="BMW Motorrad" panose="020B0504020208020204" pitchFamily="34" charset="0"/>
              </a:rPr>
              <a:t>- Modeling: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Utilizing Convolutional Neural Networks (CNN) / Deep Neural Networks (DNN) using TensorFlow/</a:t>
            </a:r>
            <a:r>
              <a:rPr lang="en-US" b="0" i="0" dirty="0" err="1">
                <a:effectLst/>
                <a:latin typeface="BMW Motorrad" panose="020B0504020208020204" pitchFamily="34" charset="0"/>
              </a:rPr>
              <a:t>Keras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Comparison: Bag-of-Words approach vs. Sequential model</a:t>
            </a:r>
          </a:p>
          <a:p>
            <a:pPr>
              <a:lnSpc>
                <a:spcPct val="150000"/>
              </a:lnSpc>
            </a:pPr>
            <a:endParaRPr lang="en-US" dirty="0">
              <a:latin typeface="BMW Motorrad" panose="020B0504020208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kern="1200" dirty="0">
                <a:latin typeface="BMW Motorrad" panose="020B0504020208020204" pitchFamily="34" charset="0"/>
              </a:rPr>
              <a:t>	</a:t>
            </a: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BMW Motorrad" panose="020B0504020208020204" pitchFamily="34" charset="0"/>
              </a:rPr>
              <a:t>To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be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clarified</a:t>
            </a:r>
            <a:r>
              <a:rPr lang="de-DE" dirty="0">
                <a:latin typeface="BMW Motorrad" panose="020B0504020208020204" pitchFamily="34" charset="0"/>
              </a:rPr>
              <a:t>: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19286-C93E-AF2C-E04A-87512D0EF6FE}"/>
              </a:ext>
            </a:extLst>
          </p:cNvPr>
          <p:cNvSpPr txBox="1"/>
          <p:nvPr/>
        </p:nvSpPr>
        <p:spPr>
          <a:xfrm>
            <a:off x="488947" y="1227909"/>
            <a:ext cx="10649316" cy="4528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latin typeface="BMW Motorrad" panose="020B0504020208020204" pitchFamily="34" charset="0"/>
              </a:rPr>
              <a:t>-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Log data access and processing: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How to access and work with the logs?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Preparation of logs: Cropping, labeling,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filter by </a:t>
            </a:r>
            <a:r>
              <a:rPr lang="en-US" b="1" dirty="0">
                <a:latin typeface="BMW Motorrad" panose="020B0504020208020204" pitchFamily="34" charset="0"/>
              </a:rPr>
              <a:t>“failed": </a:t>
            </a:r>
            <a:r>
              <a:rPr lang="en-US" dirty="0">
                <a:latin typeface="BMW Motorrad" panose="020B0504020208020204" pitchFamily="34" charset="0"/>
              </a:rPr>
              <a:t>true then delete everything beside that ?</a:t>
            </a:r>
            <a:endParaRPr lang="en-US" b="0" dirty="0">
              <a:effectLst/>
              <a:latin typeface="BMW Motorrad" panose="020B0504020208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Network Architecture: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Which architecture is most suitable?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Fnet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Unet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Alexnet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Modeling Approach: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Stemming</a:t>
            </a:r>
            <a:r>
              <a:rPr lang="en-US" dirty="0">
                <a:latin typeface="BMW Motorrad" panose="020B0504020208020204" pitchFamily="34" charset="0"/>
              </a:rPr>
              <a:t>/</a:t>
            </a:r>
            <a:r>
              <a:rPr lang="en-US" dirty="0" err="1">
                <a:latin typeface="BMW Motorrad" panose="020B0504020208020204" pitchFamily="34" charset="0"/>
              </a:rPr>
              <a:t>standartizing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Bag-of-Words vs. Sequential Model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Depending on this: Tokenization Approach: N-gram, word-level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Use of Transformer models (for sequential model)?</a:t>
            </a:r>
            <a:endParaRPr lang="en-US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3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8" y="627501"/>
            <a:ext cx="11224684" cy="400110"/>
          </a:xfrm>
        </p:spPr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Anmerkungen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11382-AF9E-907D-ACE9-865CEF204B39}"/>
              </a:ext>
            </a:extLst>
          </p:cNvPr>
          <p:cNvSpPr txBox="1"/>
          <p:nvPr/>
        </p:nvSpPr>
        <p:spPr>
          <a:xfrm>
            <a:off x="574765" y="1341119"/>
            <a:ext cx="11133577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?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groundtruth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logs?</a:t>
            </a:r>
            <a:endParaRPr lang="de-DE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Warum </a:t>
            </a:r>
            <a:r>
              <a:rPr lang="de-DE" dirty="0" err="1"/>
              <a:t>keras</a:t>
            </a:r>
            <a:r>
              <a:rPr lang="de-DE" dirty="0"/>
              <a:t>? -&gt;</a:t>
            </a:r>
            <a:r>
              <a:rPr lang="de-DE" dirty="0" err="1"/>
              <a:t>reasoning</a:t>
            </a:r>
            <a:r>
              <a:rPr lang="de-DE" dirty="0"/>
              <a:t>,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3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16.05.2024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69476" y="747294"/>
            <a:ext cx="11133577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Prepare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pitch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professors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matthias</a:t>
            </a:r>
            <a:r>
              <a:rPr lang="de-DE" sz="1400" b="1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markthale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</a:t>
            </a:r>
            <a:r>
              <a:rPr lang="de-DE" sz="1400" dirty="0">
                <a:effectLst/>
                <a:latin typeface="Calibri" panose="020F0502020204030204" pitchFamily="34" charset="0"/>
              </a:rPr>
              <a:t> (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dude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ask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questions</a:t>
            </a:r>
            <a:r>
              <a:rPr lang="de-DE" sz="1400" dirty="0">
                <a:effectLst/>
                <a:latin typeface="Calibri" panose="020F0502020204030204" pitchFamily="34" charset="0"/>
              </a:rPr>
              <a:t>)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martin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Write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profs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an email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>
                <a:effectLst/>
                <a:latin typeface="Calibri" panose="020F0502020204030204" pitchFamily="34" charset="0"/>
              </a:rPr>
              <a:t>hey,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got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idea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thesis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bmw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tell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you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it</a:t>
            </a:r>
            <a:r>
              <a:rPr lang="de-DE" sz="1400" dirty="0">
                <a:effectLst/>
                <a:latin typeface="Calibri" panose="020F0502020204030204" pitchFamily="34" charset="0"/>
              </a:rPr>
              <a:t>? --&gt;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wait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anwer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if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person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email  :D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How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data</a:t>
            </a:r>
            <a:r>
              <a:rPr lang="de-DE" sz="1400" dirty="0">
                <a:effectLst/>
                <a:latin typeface="Calibri" panose="020F0502020204030204" pitchFamily="34" charset="0"/>
              </a:rPr>
              <a:t>/logs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regex</a:t>
            </a:r>
            <a:r>
              <a:rPr lang="de-DE" sz="1400" dirty="0">
                <a:effectLst/>
                <a:latin typeface="Calibri" panose="020F0502020204030204" pitchFamily="34" charset="0"/>
              </a:rPr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Connect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 (~75%)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build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elasticsearch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pulled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unknown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tbd</a:t>
            </a:r>
            <a:r>
              <a:rPr lang="de-DE" sz="1400" dirty="0">
                <a:effectLst/>
                <a:latin typeface="Calibri" panose="020F0502020204030204" pitchFamily="34" charset="0"/>
              </a:rPr>
              <a:t>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Convert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dictionary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iterate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there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search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std_error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throw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away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without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take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stderr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stdout_lines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Error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info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always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those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Filter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instead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branch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master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thingy</a:t>
            </a:r>
            <a:endParaRPr lang="de-DE" sz="14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Heuristics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multiple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which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important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causing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others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Take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first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some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fail 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failed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also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false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maybe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areas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Confidentiality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levels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types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figure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out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downloading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Search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occurance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"task“: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"branch": "master", "index":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Before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match + after match -1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line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copy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area</a:t>
            </a:r>
            <a:endParaRPr lang="de-DE" sz="1400" dirty="0">
              <a:solidFill>
                <a:schemeClr val="accent3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"msg": "# Job Information\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nAnsible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Version: 2.15.10\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nJob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foresight-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sonarqube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bazel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-scan\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nPipeline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-check\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nExecutor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zuul-executor-partition-0-10.zuul-executor-partition-0-eu-ash-15.ci.svc.cluster.local\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nTriggered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by: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https://cc-github.bmwgroup.net/swh/foresight/pull/18922\n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ID: 802ef560-014f-11ef-99ce-0c88a858cea1\n"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could be useful to see where errors cluster/which repos/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etc</a:t>
            </a:r>
            <a:endParaRPr lang="en-US" sz="140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do specific pipelines/users/jobs/… often appear? Patterns there?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Filter for tasks with "name": Print job information for this ( maybe good to keep in cropped files?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46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23.05.2024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29211" y="1095637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Cancelled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sickness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3931E0-69C9-04F4-83F6-75158F3D8EB2}"/>
              </a:ext>
            </a:extLst>
          </p:cNvPr>
          <p:cNvSpPr txBox="1">
            <a:spLocks/>
          </p:cNvSpPr>
          <p:nvPr/>
        </p:nvSpPr>
        <p:spPr>
          <a:xfrm>
            <a:off x="438104" y="2036647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30.05.2024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BD5A5-7A68-63E8-D9B7-D2735EE24FE7}"/>
              </a:ext>
            </a:extLst>
          </p:cNvPr>
          <p:cNvSpPr txBox="1"/>
          <p:nvPr/>
        </p:nvSpPr>
        <p:spPr>
          <a:xfrm>
            <a:off x="438104" y="2767683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Holiday (Fronleichnam)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604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8C5E64C3-C8C1-4A2B-A60F-B9D41FA3EBC0}" vid="{DDF2B6E1-8EF5-4DCF-BECF-5F6FEFA9EF98}"/>
    </a:ext>
  </a:extLst>
</a:theme>
</file>

<file path=ppt/theme/theme2.xml><?xml version="1.0" encoding="utf-8"?>
<a:theme xmlns:a="http://schemas.openxmlformats.org/drawingml/2006/main" name="1_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BMWG_BMW.potx" id="{A1421C2C-9D10-4C60-BDA0-23BA6A0C4465}" vid="{5FFCA049-F49B-469F-AA03-274181852952}"/>
    </a:ext>
  </a:extLst>
</a:theme>
</file>

<file path=ppt/theme/theme3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1991</Words>
  <Application>Microsoft Office PowerPoint</Application>
  <PresentationFormat>Widescreen</PresentationFormat>
  <Paragraphs>211</Paragraphs>
  <Slides>19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BMW Group Condensed</vt:lpstr>
      <vt:lpstr>BMW Motorrad</vt:lpstr>
      <vt:lpstr>BMWGroupTN Condensed</vt:lpstr>
      <vt:lpstr>Calibri</vt:lpstr>
      <vt:lpstr>Consolas</vt:lpstr>
      <vt:lpstr>Wingdings</vt:lpstr>
      <vt:lpstr>BMW Group 2021</vt:lpstr>
      <vt:lpstr>1_BMW Group 2021</vt:lpstr>
      <vt:lpstr>think-cell Folie</vt:lpstr>
      <vt:lpstr>PowerPoint Presentation</vt:lpstr>
      <vt:lpstr>The Task</vt:lpstr>
      <vt:lpstr>PowerPoint Presentation</vt:lpstr>
      <vt:lpstr>Research</vt:lpstr>
      <vt:lpstr>Tentative Approach</vt:lpstr>
      <vt:lpstr>To be clarified:</vt:lpstr>
      <vt:lpstr>Anmerkungen</vt:lpstr>
      <vt:lpstr>Notes BA-Sync – 16.05.2024</vt:lpstr>
      <vt:lpstr>Notes BA-Sync – 23.05.2024</vt:lpstr>
      <vt:lpstr>Notes BA-Sync – 06.06.2024</vt:lpstr>
      <vt:lpstr>Notes BA-Sync – 13.06.2024</vt:lpstr>
      <vt:lpstr>Notes BA-Sync – 13.06.2024</vt:lpstr>
      <vt:lpstr>Notes BA-Sync – 20.06.2024</vt:lpstr>
      <vt:lpstr>Notes BA-Sync – 27.06.2024 (1/4)</vt:lpstr>
      <vt:lpstr>Notes BA-Sync – 27.06.2024 (2/4)</vt:lpstr>
      <vt:lpstr>Notes BA-Sync – 27.06.2024 (3/4)</vt:lpstr>
      <vt:lpstr>Notes BA-Sync – 27.06.2024 (4/4)</vt:lpstr>
      <vt:lpstr>Notes BA-Sync – 25.07.2024</vt:lpstr>
      <vt:lpstr>Notes BA-Sync – 25.07.2024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eines Tools zur verbesserten, KI-basierten Klassifizierung von Fehleruhrsachen in sehr großen Log Files</dc:title>
  <dc:creator>Carmen</dc:creator>
  <cp:lastModifiedBy>Carmen</cp:lastModifiedBy>
  <cp:revision>82</cp:revision>
  <dcterms:created xsi:type="dcterms:W3CDTF">2024-05-08T11:16:28Z</dcterms:created>
  <dcterms:modified xsi:type="dcterms:W3CDTF">2024-07-17T09:25:39Z</dcterms:modified>
</cp:coreProperties>
</file>