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265" y="3450590"/>
            <a:ext cx="10934065" cy="1416685"/>
          </a:xfrm>
        </p:spPr>
        <p:txBody>
          <a:bodyPr/>
          <a:lstStyle/>
          <a:p>
            <a:r>
              <a:rPr lang="en-US" b="1" dirty="0"/>
              <a:t>MICROSOFT MOVIE </a:t>
            </a:r>
            <a:r>
              <a:rPr lang="en-US" b="1" dirty="0">
                <a:solidFill>
                  <a:schemeClr val="bg1"/>
                </a:solidFill>
              </a:rPr>
              <a:t>STUDIO </a:t>
            </a:r>
            <a:r>
              <a:rPr lang="en-US" b="1" dirty="0"/>
              <a:t>PROSPECT</a:t>
            </a:r>
            <a:endParaRPr lang="en-US" b="1" dirty="0"/>
          </a:p>
        </p:txBody>
      </p:sp>
      <p:sp>
        <p:nvSpPr>
          <p:cNvPr id="3" name="Subtitle 2"/>
          <p:cNvSpPr>
            <a:spLocks noGrp="1"/>
          </p:cNvSpPr>
          <p:nvPr>
            <p:ph type="subTitle" idx="1"/>
          </p:nvPr>
        </p:nvSpPr>
        <p:spPr/>
        <p:txBody>
          <a:bodyPr/>
          <a:lstStyle/>
          <a:p>
            <a:r>
              <a:rPr lang="en-US"/>
              <a:t>Presneted By :</a:t>
            </a:r>
            <a:endParaRPr lang="en-US"/>
          </a:p>
          <a:p>
            <a:r>
              <a:rPr lang="en-US"/>
              <a:t>Weru Stanley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Correlation between Runtime and Budget</a:t>
            </a:r>
            <a:endParaRPr lang="en-US"/>
          </a:p>
        </p:txBody>
      </p:sp>
      <p:sp>
        <p:nvSpPr>
          <p:cNvPr id="3" name="Content Placeholder 2"/>
          <p:cNvSpPr>
            <a:spLocks noGrp="1"/>
          </p:cNvSpPr>
          <p:nvPr>
            <p:ph sz="half" idx="1"/>
          </p:nvPr>
        </p:nvSpPr>
        <p:spPr>
          <a:xfrm>
            <a:off x="609600" y="1174750"/>
            <a:ext cx="10169525" cy="1477010"/>
          </a:xfrm>
        </p:spPr>
        <p:txBody>
          <a:bodyPr/>
          <a:p>
            <a:pPr>
              <a:lnSpc>
                <a:spcPct val="90000"/>
              </a:lnSpc>
            </a:pPr>
            <a:r>
              <a:rPr lang="en-US" sz="2800"/>
              <a:t>There is a weak positive correlation between budget and runtime. This implies that that as runtime increaes, the budget increases.</a:t>
            </a:r>
            <a:endParaRPr lang="en-US" sz="2800"/>
          </a:p>
        </p:txBody>
      </p:sp>
      <p:pic>
        <p:nvPicPr>
          <p:cNvPr id="5" name="Content Placeholder 4"/>
          <p:cNvPicPr>
            <a:picLocks noChangeAspect="1"/>
          </p:cNvPicPr>
          <p:nvPr>
            <p:ph sz="half" idx="2"/>
          </p:nvPr>
        </p:nvPicPr>
        <p:blipFill>
          <a:blip r:embed="rId1"/>
          <a:stretch>
            <a:fillRect/>
          </a:stretch>
        </p:blipFill>
        <p:spPr>
          <a:xfrm>
            <a:off x="2809240" y="2719705"/>
            <a:ext cx="5579110" cy="3749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Recommendations.</a:t>
            </a:r>
            <a:endParaRPr lang="en-US"/>
          </a:p>
        </p:txBody>
      </p:sp>
      <p:sp>
        <p:nvSpPr>
          <p:cNvPr id="3" name="Content Placeholder 2"/>
          <p:cNvSpPr>
            <a:spLocks noGrp="1"/>
          </p:cNvSpPr>
          <p:nvPr>
            <p:ph sz="half" idx="1"/>
          </p:nvPr>
        </p:nvSpPr>
        <p:spPr>
          <a:xfrm>
            <a:off x="609600" y="1174750"/>
            <a:ext cx="10114915" cy="1386205"/>
          </a:xfrm>
        </p:spPr>
        <p:txBody>
          <a:bodyPr/>
          <a:p>
            <a:pPr marL="0" indent="0" algn="l">
              <a:buNone/>
            </a:pPr>
            <a:r>
              <a:rPr lang="en-US"/>
              <a:t>1.Microsoft studios can choose to produce either Drama or Action,Adventure,Sci-Fi. </a:t>
            </a:r>
            <a:endParaRPr lang="en-US"/>
          </a:p>
          <a:p>
            <a:pPr marL="0" indent="0" algn="l">
              <a:buNone/>
            </a:pPr>
            <a:endParaRPr lang="en-US"/>
          </a:p>
          <a:p>
            <a:pPr marL="0" indent="0" algn="l">
              <a:buNone/>
            </a:pPr>
            <a:endParaRPr lang="en-US"/>
          </a:p>
          <a:p>
            <a:pPr marL="0" indent="0" algn="l">
              <a:buNone/>
            </a:pPr>
            <a:r>
              <a:rPr lang="en-US"/>
              <a:t>2.Microsoft should commission another study to recommend the best distribution channel for its movies. We could not do this since the data was not available.</a:t>
            </a:r>
            <a:endParaRPr lang="en-US"/>
          </a:p>
        </p:txBody>
      </p:sp>
      <p:sp>
        <p:nvSpPr>
          <p:cNvPr id="4" name="Content Placeholder 3"/>
          <p:cNvSpPr>
            <a:spLocks noGrp="1"/>
          </p:cNvSpPr>
          <p:nvPr>
            <p:ph sz="half" idx="2"/>
          </p:nvPr>
        </p:nvSpPr>
        <p:spPr>
          <a:xfrm rot="20220000">
            <a:off x="8199120" y="5826125"/>
            <a:ext cx="815975" cy="526415"/>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a:t>
            </a:r>
            <a:r>
              <a:rPr lang="en-US">
                <a:solidFill>
                  <a:schemeClr val="bg1"/>
                </a:solidFill>
              </a:rPr>
              <a:t>PROBLEM</a:t>
            </a:r>
            <a:endParaRPr lang="en-US">
              <a:solidFill>
                <a:schemeClr val="bg1"/>
              </a:solidFill>
            </a:endParaRPr>
          </a:p>
        </p:txBody>
      </p:sp>
      <p:sp>
        <p:nvSpPr>
          <p:cNvPr id="3" name="Content Placeholder 2"/>
          <p:cNvSpPr>
            <a:spLocks noGrp="1"/>
          </p:cNvSpPr>
          <p:nvPr>
            <p:ph idx="1"/>
          </p:nvPr>
        </p:nvSpPr>
        <p:spPr/>
        <p:txBody>
          <a:bodyPr/>
          <a:p>
            <a:r>
              <a:rPr lang="en-US"/>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t>
            </a:r>
            <a:endParaRPr lang="en-US"/>
          </a:p>
        </p:txBody>
      </p:sp>
      <p:sp>
        <p:nvSpPr>
          <p:cNvPr id="3" name="Content Placeholder 2"/>
          <p:cNvSpPr>
            <a:spLocks noGrp="1"/>
          </p:cNvSpPr>
          <p:nvPr>
            <p:ph idx="1"/>
          </p:nvPr>
        </p:nvSpPr>
        <p:spPr/>
        <p:txBody>
          <a:bodyPr/>
          <a:p>
            <a:pPr marL="0" indent="0">
              <a:buNone/>
            </a:pPr>
            <a:r>
              <a:rPr lang="en-US"/>
              <a:t>The relevant data was gotten from :</a:t>
            </a:r>
            <a:endParaRPr lang="en-US"/>
          </a:p>
          <a:p>
            <a:pPr marL="0" indent="0">
              <a:buNone/>
            </a:pPr>
            <a:r>
              <a:rPr lang="en-US"/>
              <a:t>   - Box Office Mojo https://www.boxofficemojo.com/.</a:t>
            </a:r>
            <a:endParaRPr lang="en-US"/>
          </a:p>
          <a:p>
            <a:pPr marL="0" indent="0">
              <a:buNone/>
            </a:pPr>
            <a:r>
              <a:rPr lang="en-US"/>
              <a:t>       From Box office we get : studio names and gross sakes</a:t>
            </a:r>
            <a:endParaRPr lang="en-US"/>
          </a:p>
          <a:p>
            <a:pPr marL="0" indent="0">
              <a:buNone/>
            </a:pPr>
            <a:r>
              <a:rPr lang="en-US"/>
              <a:t> </a:t>
            </a:r>
            <a:endParaRPr lang="en-US"/>
          </a:p>
          <a:p>
            <a:pPr marL="0" indent="0">
              <a:buNone/>
            </a:pPr>
            <a:r>
              <a:rPr lang="en-US"/>
              <a:t>   - IMDB  https://www.imdb.com/.</a:t>
            </a:r>
            <a:endParaRPr lang="en-US"/>
          </a:p>
          <a:p>
            <a:pPr marL="0" indent="0">
              <a:buNone/>
            </a:pPr>
            <a:r>
              <a:rPr lang="en-US"/>
              <a:t>       From IMDB we get  : ratings, runtime and genres</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LEAD </a:t>
            </a:r>
            <a:r>
              <a:rPr lang="en-US">
                <a:solidFill>
                  <a:schemeClr val="bg1"/>
                </a:solidFill>
              </a:rPr>
              <a:t>QUESTIONS</a:t>
            </a:r>
            <a:endParaRPr lang="en-US">
              <a:solidFill>
                <a:schemeClr val="bg1"/>
              </a:solidFill>
            </a:endParaRPr>
          </a:p>
        </p:txBody>
      </p:sp>
      <p:sp>
        <p:nvSpPr>
          <p:cNvPr id="3" name="Content Placeholder 2"/>
          <p:cNvSpPr>
            <a:spLocks noGrp="1"/>
          </p:cNvSpPr>
          <p:nvPr>
            <p:ph idx="1"/>
          </p:nvPr>
        </p:nvSpPr>
        <p:spPr/>
        <p:txBody>
          <a:bodyPr/>
          <a:p>
            <a:pPr>
              <a:lnSpc>
                <a:spcPct val="80000"/>
              </a:lnSpc>
            </a:pPr>
            <a:r>
              <a:rPr lang="en-US" sz="2800"/>
              <a:t>Which is the best rated genre; most profitable genre, genre with highest ratings?</a:t>
            </a:r>
            <a:endParaRPr lang="en-US" sz="2800"/>
          </a:p>
          <a:p>
            <a:pPr>
              <a:lnSpc>
                <a:spcPct val="20000"/>
              </a:lnSpc>
            </a:pPr>
            <a:endParaRPr lang="en-US"/>
          </a:p>
          <a:p>
            <a:r>
              <a:rPr lang="en-US" sz="2800"/>
              <a:t>Which are the most expensive genres and cheapest genres to produce?</a:t>
            </a:r>
            <a:endParaRPr lang="en-US" sz="2800"/>
          </a:p>
          <a:p>
            <a:pPr>
              <a:lnSpc>
                <a:spcPct val="30000"/>
              </a:lnSpc>
            </a:pPr>
            <a:endParaRPr lang="en-US"/>
          </a:p>
          <a:p>
            <a:r>
              <a:rPr lang="en-US" sz="2800"/>
              <a:t>What is the correlation between runtime and ratings?</a:t>
            </a:r>
            <a:endParaRPr lang="en-US" sz="2800"/>
          </a:p>
          <a:p>
            <a:pPr>
              <a:lnSpc>
                <a:spcPct val="60000"/>
              </a:lnSpc>
            </a:pPr>
            <a:endParaRPr lang="en-US"/>
          </a:p>
          <a:p>
            <a:r>
              <a:rPr lang="en-US"/>
              <a:t>What is the correlation between runtime and budget ?</a:t>
            </a:r>
            <a:endParaRPr lang="en-US"/>
          </a:p>
          <a:p>
            <a:pPr marL="0" indent="0">
              <a:lnSpc>
                <a:spcPct val="40000"/>
              </a:lnSpc>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Most Profitable Genre.</a:t>
            </a:r>
            <a:endParaRPr lang="en-US"/>
          </a:p>
        </p:txBody>
      </p:sp>
      <p:sp>
        <p:nvSpPr>
          <p:cNvPr id="12" name="Content Placeholder 11"/>
          <p:cNvSpPr/>
          <p:nvPr>
            <p:ph sz="half" idx="1"/>
          </p:nvPr>
        </p:nvSpPr>
        <p:spPr>
          <a:xfrm>
            <a:off x="609600" y="1174750"/>
            <a:ext cx="9977120" cy="1127125"/>
          </a:xfrm>
        </p:spPr>
        <p:txBody>
          <a:bodyPr/>
          <a:p>
            <a:r>
              <a:rPr lang="en-US"/>
              <a:t>The most profitable genre is Action,Adventure,Sci-Fi.</a:t>
            </a:r>
            <a:endParaRPr lang="en-US"/>
          </a:p>
          <a:p>
            <a:endParaRPr lang="en-US"/>
          </a:p>
          <a:p>
            <a:endParaRPr lang="en-US"/>
          </a:p>
        </p:txBody>
      </p:sp>
      <p:pic>
        <p:nvPicPr>
          <p:cNvPr id="13" name="Content Placeholder 12"/>
          <p:cNvPicPr>
            <a:picLocks noChangeAspect="1"/>
          </p:cNvPicPr>
          <p:nvPr>
            <p:ph sz="half" idx="2"/>
          </p:nvPr>
        </p:nvPicPr>
        <p:blipFill>
          <a:blip r:embed="rId1"/>
          <a:stretch>
            <a:fillRect/>
          </a:stretch>
        </p:blipFill>
        <p:spPr>
          <a:xfrm>
            <a:off x="1417320" y="2535555"/>
            <a:ext cx="9169400" cy="3682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Genre with the highest </a:t>
            </a:r>
            <a:r>
              <a:rPr lang="en-US">
                <a:solidFill>
                  <a:schemeClr val="bg1"/>
                </a:solidFill>
              </a:rPr>
              <a:t>Ratings</a:t>
            </a:r>
            <a:endParaRPr lang="en-US">
              <a:solidFill>
                <a:schemeClr val="bg1"/>
              </a:solidFill>
            </a:endParaRPr>
          </a:p>
        </p:txBody>
      </p:sp>
      <p:sp>
        <p:nvSpPr>
          <p:cNvPr id="3" name="Content Placeholder 2"/>
          <p:cNvSpPr>
            <a:spLocks noGrp="1"/>
          </p:cNvSpPr>
          <p:nvPr>
            <p:ph sz="half" idx="1"/>
          </p:nvPr>
        </p:nvSpPr>
        <p:spPr>
          <a:xfrm>
            <a:off x="609600" y="1174750"/>
            <a:ext cx="11424920" cy="1432560"/>
          </a:xfrm>
        </p:spPr>
        <p:txBody>
          <a:bodyPr/>
          <a:p>
            <a:r>
              <a:rPr lang="en-US"/>
              <a:t>The best rated genre is Drama and Action,Adventure,Sci-Fi.</a:t>
            </a:r>
            <a:endParaRPr lang="en-US"/>
          </a:p>
        </p:txBody>
      </p:sp>
      <p:pic>
        <p:nvPicPr>
          <p:cNvPr id="5" name="Content Placeholder 4"/>
          <p:cNvPicPr>
            <a:picLocks noChangeAspect="1"/>
          </p:cNvPicPr>
          <p:nvPr>
            <p:ph sz="half" idx="2"/>
          </p:nvPr>
        </p:nvPicPr>
        <p:blipFill>
          <a:blip r:embed="rId1"/>
          <a:stretch>
            <a:fillRect/>
          </a:stretch>
        </p:blipFill>
        <p:spPr>
          <a:xfrm>
            <a:off x="1172210" y="2076450"/>
            <a:ext cx="9900920" cy="341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MOST EXPENSIVE GENRE</a:t>
            </a:r>
            <a:endParaRPr lang="en-US"/>
          </a:p>
        </p:txBody>
      </p:sp>
      <p:sp>
        <p:nvSpPr>
          <p:cNvPr id="3" name="Content Placeholder 2"/>
          <p:cNvSpPr>
            <a:spLocks noGrp="1"/>
          </p:cNvSpPr>
          <p:nvPr>
            <p:ph sz="half" idx="1"/>
          </p:nvPr>
        </p:nvSpPr>
        <p:spPr>
          <a:xfrm>
            <a:off x="428625" y="1174750"/>
            <a:ext cx="11537950" cy="1290955"/>
          </a:xfrm>
        </p:spPr>
        <p:txBody>
          <a:bodyPr/>
          <a:p>
            <a:pPr>
              <a:lnSpc>
                <a:spcPct val="80000"/>
              </a:lnSpc>
            </a:pPr>
            <a:r>
              <a:rPr lang="en-US"/>
              <a:t>The cateogory of action adventure movies are the most expensive to produce. Action,Adventure,Sci-Fi. being the most expensice action adventure movie to produce</a:t>
            </a:r>
            <a:endParaRPr lang="en-US"/>
          </a:p>
        </p:txBody>
      </p:sp>
      <p:pic>
        <p:nvPicPr>
          <p:cNvPr id="6" name="Content Placeholder 5"/>
          <p:cNvPicPr>
            <a:picLocks noChangeAspect="1"/>
          </p:cNvPicPr>
          <p:nvPr>
            <p:ph sz="half" idx="2"/>
          </p:nvPr>
        </p:nvPicPr>
        <p:blipFill>
          <a:blip r:embed="rId1"/>
          <a:stretch>
            <a:fillRect/>
          </a:stretch>
        </p:blipFill>
        <p:spPr>
          <a:xfrm>
            <a:off x="1344295" y="2466340"/>
            <a:ext cx="9163685" cy="3366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CHEAPEST </a:t>
            </a:r>
            <a:r>
              <a:rPr lang="en-US"/>
              <a:t>GENRE </a:t>
            </a:r>
            <a:endParaRPr lang="en-US"/>
          </a:p>
        </p:txBody>
      </p:sp>
      <p:sp>
        <p:nvSpPr>
          <p:cNvPr id="3" name="Content Placeholder 2"/>
          <p:cNvSpPr>
            <a:spLocks noGrp="1"/>
          </p:cNvSpPr>
          <p:nvPr>
            <p:ph sz="half" idx="1"/>
          </p:nvPr>
        </p:nvSpPr>
        <p:spPr>
          <a:xfrm>
            <a:off x="609600" y="1174750"/>
            <a:ext cx="10227310" cy="1972945"/>
          </a:xfrm>
        </p:spPr>
        <p:txBody>
          <a:bodyPr/>
          <a:p>
            <a:r>
              <a:rPr lang="en-US"/>
              <a:t>Drama, comedy and thriller movies are the cheapest to produce.</a:t>
            </a:r>
            <a:endParaRPr lang="en-US"/>
          </a:p>
        </p:txBody>
      </p:sp>
      <p:pic>
        <p:nvPicPr>
          <p:cNvPr id="5" name="Content Placeholder 4"/>
          <p:cNvPicPr>
            <a:picLocks noChangeAspect="1"/>
          </p:cNvPicPr>
          <p:nvPr>
            <p:ph sz="half" idx="2"/>
          </p:nvPr>
        </p:nvPicPr>
        <p:blipFill>
          <a:blip r:embed="rId1"/>
          <a:stretch>
            <a:fillRect/>
          </a:stretch>
        </p:blipFill>
        <p:spPr>
          <a:xfrm>
            <a:off x="1746250" y="2665095"/>
            <a:ext cx="9243060" cy="3462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Correlation between Runtime and Ratings</a:t>
            </a:r>
            <a:endParaRPr lang="en-US"/>
          </a:p>
        </p:txBody>
      </p:sp>
      <p:sp>
        <p:nvSpPr>
          <p:cNvPr id="3" name="Content Placeholder 2"/>
          <p:cNvSpPr>
            <a:spLocks noGrp="1"/>
          </p:cNvSpPr>
          <p:nvPr>
            <p:ph sz="half" idx="1"/>
          </p:nvPr>
        </p:nvSpPr>
        <p:spPr>
          <a:xfrm>
            <a:off x="609600" y="1174750"/>
            <a:ext cx="9448800" cy="1116965"/>
          </a:xfrm>
        </p:spPr>
        <p:txBody>
          <a:bodyPr/>
          <a:p>
            <a:r>
              <a:rPr lang="en-US"/>
              <a:t>There is weak positive correlation between ratings and runtime. A correlation of 0.301153.</a:t>
            </a:r>
            <a:endParaRPr lang="en-US"/>
          </a:p>
        </p:txBody>
      </p:sp>
      <p:pic>
        <p:nvPicPr>
          <p:cNvPr id="5" name="Content Placeholder 4"/>
          <p:cNvPicPr>
            <a:picLocks noChangeAspect="1"/>
          </p:cNvPicPr>
          <p:nvPr>
            <p:ph sz="half" idx="2"/>
          </p:nvPr>
        </p:nvPicPr>
        <p:blipFill>
          <a:blip r:embed="rId1"/>
          <a:stretch>
            <a:fillRect/>
          </a:stretch>
        </p:blipFill>
        <p:spPr>
          <a:xfrm>
            <a:off x="2703195" y="2561590"/>
            <a:ext cx="5892800" cy="3782060"/>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2018</Words>
  <Application>WPS Presentation</Application>
  <PresentationFormat>Widescreen</PresentationFormat>
  <Paragraphs>63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PROSPECT</dc:title>
  <dc:creator/>
  <cp:lastModifiedBy>Administrator</cp:lastModifiedBy>
  <cp:revision>1</cp:revision>
  <dcterms:created xsi:type="dcterms:W3CDTF">2023-04-16T16:55:48Z</dcterms:created>
  <dcterms:modified xsi:type="dcterms:W3CDTF">2023-04-16T16:55:48Z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40CCCC352BEA4F02A09306D24A087645</vt:lpwstr>
  </property>
  <property fmtid="{D5CDD505-2E9C-101B-9397-08002B2CF9AE}" pid="3" name="KSOProductBuildVer">
    <vt:lpwstr>1033-11.2.0.11516</vt:lpwstr>
  </property>
</Properties>
</file>