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6" r:id="rId4"/>
    <p:sldId id="258" r:id="rId5"/>
    <p:sldId id="259" r:id="rId6"/>
    <p:sldId id="260" r:id="rId8"/>
    <p:sldId id="261" r:id="rId9"/>
    <p:sldId id="262" r:id="rId10"/>
    <p:sldId id="263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90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2.png"/><Relationship Id="rId3" Type="http://schemas.openxmlformats.org/officeDocument/2006/relationships/tags" Target="../tags/tag67.xml"/><Relationship Id="rId2" Type="http://schemas.openxmlformats.org/officeDocument/2006/relationships/image" Target="../media/image1.jpe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1.xml"/><Relationship Id="rId4" Type="http://schemas.openxmlformats.org/officeDocument/2006/relationships/image" Target="../media/image2.png"/><Relationship Id="rId3" Type="http://schemas.openxmlformats.org/officeDocument/2006/relationships/tags" Target="../tags/tag70.xml"/><Relationship Id="rId2" Type="http://schemas.openxmlformats.org/officeDocument/2006/relationships/image" Target="../media/image1.jpe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4.xml"/><Relationship Id="rId4" Type="http://schemas.openxmlformats.org/officeDocument/2006/relationships/image" Target="../media/image2.png"/><Relationship Id="rId3" Type="http://schemas.openxmlformats.org/officeDocument/2006/relationships/tags" Target="../tags/tag73.xml"/><Relationship Id="rId2" Type="http://schemas.openxmlformats.org/officeDocument/2006/relationships/image" Target="../media/image1.jpeg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4" Type="http://schemas.openxmlformats.org/officeDocument/2006/relationships/image" Target="../media/image2.png"/><Relationship Id="rId3" Type="http://schemas.openxmlformats.org/officeDocument/2006/relationships/tags" Target="../tags/tag76.xml"/><Relationship Id="rId2" Type="http://schemas.openxmlformats.org/officeDocument/2006/relationships/image" Target="../media/image1.jpeg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3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6.xml"/><Relationship Id="rId3" Type="http://schemas.openxmlformats.org/officeDocument/2006/relationships/image" Target="../media/image5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9.xml"/><Relationship Id="rId3" Type="http://schemas.openxmlformats.org/officeDocument/2006/relationships/image" Target="../media/image6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80" y="662940"/>
            <a:ext cx="9799320" cy="1635760"/>
          </a:xfrm>
        </p:spPr>
        <p:txBody>
          <a:bodyPr/>
          <a:p>
            <a:r>
              <a:rPr lang="en-US" altLang="zh-CN" sz="6600"/>
              <a:t>sql</a:t>
            </a:r>
            <a:r>
              <a:rPr lang="zh-CN" altLang="en-US" sz="6600"/>
              <a:t>基础与</a:t>
            </a:r>
            <a:r>
              <a:rPr lang="zh-CN" altLang="en-US" sz="6600"/>
              <a:t>拓展</a:t>
            </a:r>
            <a:endParaRPr lang="zh-CN" altLang="en-US" sz="66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by -</a:t>
            </a:r>
            <a:r>
              <a:rPr lang="zh-CN" altLang="en-US"/>
              <a:t>彭登云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r>
              <a:rPr lang="en-US" altLang="zh-CN" sz="2000"/>
              <a:t>-</a:t>
            </a:r>
            <a:r>
              <a:rPr lang="zh-CN" altLang="en-US" sz="2000"/>
              <a:t>基础</a:t>
            </a:r>
            <a:endParaRPr lang="zh-CN" altLang="en-US" sz="2000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163195" y="4333240"/>
            <a:ext cx="11866245" cy="23482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45335" y="833755"/>
            <a:ext cx="8493125" cy="32200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endParaRPr lang="zh-CN" altLang="en-US" sz="2000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234315" y="4825365"/>
            <a:ext cx="11273790" cy="1796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4315" y="662940"/>
            <a:ext cx="5628640" cy="3724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956935" y="719455"/>
            <a:ext cx="6235700" cy="3982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select distinct </a:t>
            </a:r>
            <a:r>
              <a:rPr lang="en-US" altLang="zh-CN" sz="2400">
                <a:highlight>
                  <a:srgbClr val="FFFF00"/>
                </a:highlight>
              </a:rPr>
              <a:t>s1.Sno</a:t>
            </a:r>
            <a:r>
              <a:rPr lang="en-US" altLang="zh-CN" sz="2400"/>
              <a:t>,</a:t>
            </a:r>
            <a:r>
              <a:rPr lang="en-US" altLang="zh-CN" sz="2400">
                <a:highlight>
                  <a:srgbClr val="FFFF00"/>
                </a:highlight>
              </a:rPr>
              <a:t>s1.Sname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from </a:t>
            </a:r>
            <a:r>
              <a:rPr lang="en-US" altLang="zh-CN" sz="2400">
                <a:highlight>
                  <a:srgbClr val="00FFFF"/>
                </a:highlight>
              </a:rPr>
              <a:t>Student s1</a:t>
            </a:r>
            <a:endParaRPr lang="en-US" altLang="zh-CN" sz="2400"/>
          </a:p>
          <a:p>
            <a:r>
              <a:rPr lang="en-US" altLang="zh-CN" sz="2400"/>
              <a:t>join </a:t>
            </a:r>
            <a:r>
              <a:rPr lang="en-US" altLang="zh-CN" sz="2400">
                <a:highlight>
                  <a:srgbClr val="00FFFF"/>
                </a:highlight>
              </a:rPr>
              <a:t>SC sc </a:t>
            </a:r>
            <a:r>
              <a:rPr lang="en-US" altLang="zh-CN" sz="2400"/>
              <a:t>on </a:t>
            </a:r>
            <a:r>
              <a:rPr lang="en-US" altLang="zh-CN" sz="2400">
                <a:highlight>
                  <a:srgbClr val="FFFF00"/>
                </a:highlight>
              </a:rPr>
              <a:t>s1.Sno</a:t>
            </a:r>
            <a:r>
              <a:rPr lang="en-US" altLang="zh-CN" sz="2400"/>
              <a:t> = </a:t>
            </a:r>
            <a:r>
              <a:rPr lang="en-US" altLang="zh-CN" sz="2400">
                <a:highlight>
                  <a:srgbClr val="FFFF00"/>
                </a:highlight>
              </a:rPr>
              <a:t>sc.Sno</a:t>
            </a:r>
            <a:endParaRPr lang="en-US" altLang="zh-CN" sz="2400"/>
          </a:p>
          <a:p>
            <a:r>
              <a:rPr lang="en-US" altLang="zh-CN" sz="2400"/>
              <a:t>join </a:t>
            </a:r>
            <a:r>
              <a:rPr lang="en-US" altLang="zh-CN" sz="2400">
                <a:highlight>
                  <a:srgbClr val="00FFFF"/>
                </a:highlight>
              </a:rPr>
              <a:t>Course c1</a:t>
            </a:r>
            <a:r>
              <a:rPr lang="en-US" altLang="zh-CN" sz="2400"/>
              <a:t> on </a:t>
            </a:r>
            <a:r>
              <a:rPr lang="en-US" altLang="zh-CN" sz="2400">
                <a:highlight>
                  <a:srgbClr val="FFFF00"/>
                </a:highlight>
              </a:rPr>
              <a:t>c1.Cno</a:t>
            </a:r>
            <a:r>
              <a:rPr lang="en-US" altLang="zh-CN" sz="2400"/>
              <a:t> = </a:t>
            </a:r>
            <a:r>
              <a:rPr lang="en-US" altLang="zh-CN" sz="2400">
                <a:highlight>
                  <a:srgbClr val="FFFF00"/>
                </a:highlight>
              </a:rPr>
              <a:t>sc.Cno</a:t>
            </a:r>
            <a:endParaRPr lang="en-US" altLang="zh-CN" sz="2400">
              <a:highlight>
                <a:srgbClr val="FFFF00"/>
              </a:highlight>
            </a:endParaRPr>
          </a:p>
          <a:p>
            <a:r>
              <a:rPr lang="en-US" altLang="zh-CN" sz="2400"/>
              <a:t>where (</a:t>
            </a:r>
            <a:r>
              <a:rPr lang="en-US" altLang="zh-CN" sz="2400">
                <a:highlight>
                  <a:srgbClr val="FFFF00"/>
                </a:highlight>
              </a:rPr>
              <a:t>sc.Grade</a:t>
            </a:r>
            <a:r>
              <a:rPr lang="en-US" altLang="zh-CN" sz="2400"/>
              <a:t> = Max(</a:t>
            </a:r>
            <a:r>
              <a:rPr lang="en-US" altLang="zh-CN" sz="2400">
                <a:highlight>
                  <a:srgbClr val="FFFF00"/>
                </a:highlight>
              </a:rPr>
              <a:t>sc.Grade</a:t>
            </a:r>
            <a:r>
              <a:rPr lang="en-US" altLang="zh-CN" sz="2400"/>
              <a:t>) and </a:t>
            </a:r>
            <a:endParaRPr lang="en-US" altLang="zh-CN" sz="2400"/>
          </a:p>
          <a:p>
            <a:r>
              <a:rPr lang="en-US" altLang="zh-CN" sz="2400"/>
              <a:t>(</a:t>
            </a:r>
            <a:r>
              <a:rPr lang="en-US" altLang="zh-CN" sz="2400">
                <a:highlight>
                  <a:srgbClr val="FFFF00"/>
                </a:highlight>
              </a:rPr>
              <a:t>c1.Cname</a:t>
            </a:r>
            <a:r>
              <a:rPr lang="en-US" altLang="zh-CN" sz="2400"/>
              <a:t> = ‘Database System’) and </a:t>
            </a:r>
            <a:endParaRPr lang="en-US" altLang="zh-CN" sz="2400"/>
          </a:p>
          <a:p>
            <a:r>
              <a:rPr lang="en-US" altLang="zh-CN" sz="2400"/>
              <a:t>(</a:t>
            </a:r>
            <a:r>
              <a:rPr lang="en-US" altLang="zh-CN" sz="2400">
                <a:highlight>
                  <a:srgbClr val="FFFF00"/>
                </a:highlight>
              </a:rPr>
              <a:t>sc.Grade</a:t>
            </a:r>
            <a:r>
              <a:rPr lang="en-US" altLang="zh-CN" sz="2400"/>
              <a:t> = Min(</a:t>
            </a:r>
            <a:r>
              <a:rPr lang="en-US" altLang="zh-CN" sz="2400">
                <a:highlight>
                  <a:srgbClr val="FFFF00"/>
                </a:highlight>
              </a:rPr>
              <a:t>sc.Grade</a:t>
            </a:r>
            <a:r>
              <a:rPr lang="en-US" altLang="zh-CN" sz="2400"/>
              <a:t>)) and</a:t>
            </a:r>
            <a:endParaRPr lang="en-US" altLang="zh-CN" sz="2400"/>
          </a:p>
          <a:p>
            <a:r>
              <a:rPr lang="en-US" altLang="zh-CN" sz="2400"/>
              <a:t>(</a:t>
            </a:r>
            <a:r>
              <a:rPr lang="en-US" altLang="zh-CN" sz="2400">
                <a:highlight>
                  <a:srgbClr val="FFFF00"/>
                </a:highlight>
              </a:rPr>
              <a:t>c1.Cname</a:t>
            </a:r>
            <a:r>
              <a:rPr lang="en-US" altLang="zh-CN" sz="2400"/>
              <a:t> = ‘Alg,,,,,’)</a:t>
            </a:r>
            <a:endParaRPr lang="en-US" altLang="zh-CN" sz="2400"/>
          </a:p>
          <a:p>
            <a:r>
              <a:rPr lang="en-US" altLang="zh-CN" sz="2400"/>
              <a:t>group by </a:t>
            </a:r>
            <a:r>
              <a:rPr lang="en-US" altLang="zh-CN" sz="2400">
                <a:highlight>
                  <a:srgbClr val="FFFF00"/>
                </a:highlight>
              </a:rPr>
              <a:t>s1.Sno</a:t>
            </a:r>
            <a:endParaRPr lang="en-US" altLang="zh-CN" sz="2400">
              <a:highlight>
                <a:srgbClr val="FFFF00"/>
              </a:highligh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517005" y="1898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错误解法</a:t>
            </a:r>
            <a:r>
              <a:rPr lang="en-US" altLang="zh-CN"/>
              <a:t>1</a:t>
            </a:r>
            <a:r>
              <a:rPr lang="zh-CN" altLang="en-US"/>
              <a:t>：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endParaRPr lang="zh-CN" altLang="en-US" sz="2000"/>
          </a:p>
        </p:txBody>
      </p:sp>
      <p:pic>
        <p:nvPicPr>
          <p:cNvPr id="101" name="图片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4825365"/>
            <a:ext cx="11852275" cy="17964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4315" y="662940"/>
            <a:ext cx="5628640" cy="3724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57440" y="213995"/>
            <a:ext cx="4919980" cy="64077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select </a:t>
            </a:r>
            <a:r>
              <a:rPr lang="en-US" altLang="zh-CN" sz="2400">
                <a:solidFill>
                  <a:schemeClr val="tx1"/>
                </a:solidFill>
                <a:highlight>
                  <a:srgbClr val="FFFF00"/>
                </a:highlight>
              </a:rPr>
              <a:t>s1.Sno</a:t>
            </a:r>
            <a:r>
              <a:rPr lang="en-US" altLang="zh-CN" sz="2400"/>
              <a:t>,</a:t>
            </a:r>
            <a:r>
              <a:rPr lang="en-US" altLang="zh-CN" sz="2400">
                <a:highlight>
                  <a:srgbClr val="FFFF00"/>
                </a:highlight>
              </a:rPr>
              <a:t>s1.Sname</a:t>
            </a:r>
            <a:r>
              <a:rPr lang="en-US" altLang="zh-CN" sz="2400"/>
              <a:t> from</a:t>
            </a:r>
            <a:endParaRPr lang="en-US" altLang="zh-CN" sz="2400"/>
          </a:p>
          <a:p>
            <a:r>
              <a:rPr lang="en-US" altLang="zh-CN" sz="2400">
                <a:highlight>
                  <a:srgbClr val="00FFFF"/>
                </a:highlight>
              </a:rPr>
              <a:t>Student s1</a:t>
            </a:r>
            <a:endParaRPr lang="en-US" altLang="zh-CN" sz="2400">
              <a:highlight>
                <a:srgbClr val="00FFFF"/>
              </a:highlight>
            </a:endParaRPr>
          </a:p>
          <a:p>
            <a:r>
              <a:rPr lang="en-US" altLang="zh-CN" sz="2400"/>
              <a:t>join </a:t>
            </a:r>
            <a:r>
              <a:rPr lang="en-US" altLang="zh-CN" sz="2400">
                <a:highlight>
                  <a:srgbClr val="00FFFF"/>
                </a:highlight>
              </a:rPr>
              <a:t>SC sc1</a:t>
            </a:r>
            <a:r>
              <a:rPr lang="en-US" altLang="zh-CN" sz="2400"/>
              <a:t> on </a:t>
            </a:r>
            <a:r>
              <a:rPr lang="en-US" altLang="zh-CN" sz="2400">
                <a:highlight>
                  <a:srgbClr val="FFFF00"/>
                </a:highlight>
              </a:rPr>
              <a:t>s1.Sno</a:t>
            </a:r>
            <a:r>
              <a:rPr lang="en-US" altLang="zh-CN" sz="2400"/>
              <a:t> = </a:t>
            </a:r>
            <a:r>
              <a:rPr lang="en-US" altLang="zh-CN" sz="2400">
                <a:highlight>
                  <a:srgbClr val="FFFF00"/>
                </a:highlight>
              </a:rPr>
              <a:t>sc1.Sno</a:t>
            </a:r>
            <a:endParaRPr lang="en-US" altLang="zh-CN" sz="2400"/>
          </a:p>
          <a:p>
            <a:r>
              <a:rPr lang="en-US" altLang="zh-CN" sz="2400"/>
              <a:t>join </a:t>
            </a:r>
            <a:r>
              <a:rPr lang="en-US" altLang="zh-CN" sz="2400">
                <a:highlight>
                  <a:srgbClr val="00FFFF"/>
                </a:highlight>
              </a:rPr>
              <a:t>Course c1</a:t>
            </a:r>
            <a:r>
              <a:rPr lang="en-US" altLang="zh-CN" sz="2400"/>
              <a:t> on </a:t>
            </a:r>
            <a:r>
              <a:rPr lang="en-US" altLang="zh-CN" sz="2400">
                <a:highlight>
                  <a:srgbClr val="FFFF00"/>
                </a:highlight>
              </a:rPr>
              <a:t>sc1.Cno </a:t>
            </a:r>
            <a:r>
              <a:rPr lang="en-US" altLang="zh-CN" sz="2400"/>
              <a:t>= </a:t>
            </a:r>
            <a:r>
              <a:rPr lang="en-US" altLang="zh-CN" sz="2400">
                <a:highlight>
                  <a:srgbClr val="FFFF00"/>
                </a:highlight>
              </a:rPr>
              <a:t>c1.Cno</a:t>
            </a:r>
            <a:endParaRPr lang="en-US" altLang="zh-CN" sz="2400"/>
          </a:p>
          <a:p>
            <a:r>
              <a:rPr lang="en-US" altLang="zh-CN" sz="2400"/>
              <a:t>where </a:t>
            </a:r>
            <a:r>
              <a:rPr lang="en-US" altLang="zh-CN" sz="2400">
                <a:highlight>
                  <a:srgbClr val="FFFF00"/>
                </a:highlight>
              </a:rPr>
              <a:t>c1.Cname</a:t>
            </a:r>
            <a:r>
              <a:rPr lang="en-US" altLang="zh-CN" sz="2400"/>
              <a:t> = ‘Data,,,,’ and</a:t>
            </a:r>
            <a:endParaRPr lang="en-US" altLang="zh-CN" sz="2400"/>
          </a:p>
          <a:p>
            <a:r>
              <a:rPr lang="en-US" altLang="zh-CN" sz="2400">
                <a:highlight>
                  <a:srgbClr val="FFFF00"/>
                </a:highlight>
              </a:rPr>
              <a:t>s1.Sno,sc.Grade</a:t>
            </a:r>
            <a:r>
              <a:rPr lang="en-US" altLang="zh-CN" sz="2400"/>
              <a:t> = </a:t>
            </a:r>
            <a:endParaRPr lang="en-US" altLang="zh-CN" sz="2400"/>
          </a:p>
          <a:p>
            <a:r>
              <a:rPr lang="en-US" altLang="zh-CN" sz="2400"/>
              <a:t>(select </a:t>
            </a:r>
            <a:r>
              <a:rPr lang="en-US" altLang="zh-CN" sz="2400">
                <a:highlight>
                  <a:srgbClr val="FFFF00"/>
                </a:highlight>
              </a:rPr>
              <a:t>s2.Sno</a:t>
            </a:r>
            <a:r>
              <a:rPr lang="en-US" altLang="zh-CN" sz="2400"/>
              <a:t>,Max(</a:t>
            </a:r>
            <a:r>
              <a:rPr lang="en-US" altLang="zh-CN" sz="2400">
                <a:highlight>
                  <a:srgbClr val="FFFF00"/>
                </a:highlight>
              </a:rPr>
              <a:t>sc2.Grade)</a:t>
            </a:r>
            <a:r>
              <a:rPr lang="en-US" altLang="zh-CN" sz="2400"/>
              <a:t> </a:t>
            </a:r>
            <a:endParaRPr lang="en-US" altLang="zh-CN" sz="2400"/>
          </a:p>
          <a:p>
            <a:r>
              <a:rPr lang="en-US" altLang="zh-CN" sz="2400"/>
              <a:t>from </a:t>
            </a:r>
            <a:r>
              <a:rPr lang="en-US" altLang="zh-CN" sz="2400">
                <a:highlight>
                  <a:srgbClr val="00FFFF"/>
                </a:highlight>
              </a:rPr>
              <a:t>Student s2</a:t>
            </a:r>
            <a:endParaRPr lang="en-US" altLang="zh-CN" sz="2400"/>
          </a:p>
          <a:p>
            <a:r>
              <a:rPr lang="en-US" altLang="zh-CN" sz="2400"/>
              <a:t>join </a:t>
            </a:r>
            <a:r>
              <a:rPr lang="en-US" altLang="zh-CN" sz="2400">
                <a:highlight>
                  <a:srgbClr val="00FFFF"/>
                </a:highlight>
              </a:rPr>
              <a:t>SC sc2</a:t>
            </a:r>
            <a:r>
              <a:rPr lang="en-US" altLang="zh-CN" sz="2400"/>
              <a:t> on </a:t>
            </a:r>
            <a:r>
              <a:rPr lang="en-US" altLang="zh-CN" sz="2400">
                <a:highlight>
                  <a:srgbClr val="FFFF00"/>
                </a:highlight>
              </a:rPr>
              <a:t>s2.Sno</a:t>
            </a:r>
            <a:r>
              <a:rPr lang="en-US" altLang="zh-CN" sz="2400"/>
              <a:t> = </a:t>
            </a:r>
            <a:r>
              <a:rPr lang="en-US" altLang="zh-CN" sz="2400">
                <a:highlight>
                  <a:srgbClr val="FFFF00"/>
                </a:highlight>
              </a:rPr>
              <a:t>sc2.Sno</a:t>
            </a:r>
            <a:endParaRPr lang="en-US" altLang="zh-CN" sz="2400"/>
          </a:p>
          <a:p>
            <a:r>
              <a:rPr lang="en-US" altLang="zh-CN" sz="2400"/>
              <a:t>Group by </a:t>
            </a:r>
            <a:r>
              <a:rPr lang="en-US" altLang="zh-CN" sz="2400">
                <a:highlight>
                  <a:srgbClr val="FFFF00"/>
                </a:highlight>
              </a:rPr>
              <a:t>s2.Sno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intersect(</a:t>
            </a:r>
            <a:r>
              <a:rPr lang="zh-CN" altLang="en-US" sz="2400"/>
              <a:t>求交集）</a:t>
            </a:r>
            <a:endParaRPr lang="en-US" altLang="zh-CN" sz="2400"/>
          </a:p>
          <a:p>
            <a:r>
              <a:rPr lang="en-US" altLang="zh-CN" sz="2400"/>
              <a:t>....(</a:t>
            </a:r>
            <a:r>
              <a:rPr lang="zh-CN" altLang="en-US" sz="2400"/>
              <a:t>同理</a:t>
            </a:r>
            <a:r>
              <a:rPr lang="en-US" altLang="zh-CN" sz="2400"/>
              <a:t>)</a:t>
            </a:r>
            <a:endParaRPr lang="en-US" altLang="zh-CN" sz="2400"/>
          </a:p>
          <a:p>
            <a:pPr indent="457200"/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593080" y="2946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错误解法</a:t>
            </a:r>
            <a:r>
              <a:rPr lang="zh-CN" altLang="en-US"/>
              <a:t>二：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endParaRPr lang="zh-CN" altLang="en-US" sz="2000"/>
          </a:p>
        </p:txBody>
      </p:sp>
      <p:pic>
        <p:nvPicPr>
          <p:cNvPr id="101" name="图片 100"/>
          <p:cNvPicPr/>
          <p:nvPr/>
        </p:nvPicPr>
        <p:blipFill>
          <a:blip r:embed="rId2"/>
          <a:srcRect l="3342" t="17851" r="1023" b="6363"/>
          <a:stretch>
            <a:fillRect/>
          </a:stretch>
        </p:blipFill>
        <p:spPr>
          <a:xfrm>
            <a:off x="813435" y="5146040"/>
            <a:ext cx="10087610" cy="13614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70" y="662940"/>
            <a:ext cx="5861685" cy="3724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489190" y="202565"/>
            <a:ext cx="5010150" cy="6508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>
                <a:sym typeface="+mn-ea"/>
              </a:rPr>
              <a:t>select 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s1.Sno</a:t>
            </a:r>
            <a:r>
              <a:rPr lang="en-US" altLang="zh-CN" sz="2400">
                <a:sym typeface="+mn-ea"/>
              </a:rPr>
              <a:t>,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s1.Sname</a:t>
            </a:r>
            <a:r>
              <a:rPr lang="en-US" altLang="zh-CN" sz="2400">
                <a:sym typeface="+mn-ea"/>
              </a:rPr>
              <a:t> from</a:t>
            </a:r>
            <a:endParaRPr lang="en-US" altLang="zh-CN" sz="2400"/>
          </a:p>
          <a:p>
            <a:r>
              <a:rPr lang="en-US" altLang="zh-CN" sz="2400">
                <a:highlight>
                  <a:srgbClr val="00FFFF"/>
                </a:highlight>
                <a:sym typeface="+mn-ea"/>
              </a:rPr>
              <a:t>Student s1</a:t>
            </a:r>
            <a:endParaRPr lang="en-US" altLang="zh-CN" sz="2400">
              <a:highlight>
                <a:srgbClr val="00FFFF"/>
              </a:highlight>
            </a:endParaRPr>
          </a:p>
          <a:p>
            <a:r>
              <a:rPr lang="en-US" altLang="zh-CN" sz="2400">
                <a:sym typeface="+mn-ea"/>
              </a:rPr>
              <a:t>join </a:t>
            </a:r>
            <a:r>
              <a:rPr lang="en-US" altLang="zh-CN" sz="2400">
                <a:highlight>
                  <a:srgbClr val="00FFFF"/>
                </a:highlight>
                <a:sym typeface="+mn-ea"/>
              </a:rPr>
              <a:t>SC sc1</a:t>
            </a:r>
            <a:r>
              <a:rPr lang="en-US" altLang="zh-CN" sz="2400">
                <a:sym typeface="+mn-ea"/>
              </a:rPr>
              <a:t> on 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s1.Sno</a:t>
            </a:r>
            <a:r>
              <a:rPr lang="en-US" altLang="zh-CN" sz="2400">
                <a:sym typeface="+mn-ea"/>
              </a:rPr>
              <a:t> = 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sc1.Sno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join </a:t>
            </a:r>
            <a:r>
              <a:rPr lang="en-US" altLang="zh-CN" sz="2400">
                <a:highlight>
                  <a:srgbClr val="00FFFF"/>
                </a:highlight>
                <a:sym typeface="+mn-ea"/>
              </a:rPr>
              <a:t>Course c1</a:t>
            </a:r>
            <a:r>
              <a:rPr lang="en-US" altLang="zh-CN" sz="2400">
                <a:sym typeface="+mn-ea"/>
              </a:rPr>
              <a:t> on 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sc1.Cno </a:t>
            </a:r>
            <a:r>
              <a:rPr lang="en-US" altLang="zh-CN" sz="2400">
                <a:sym typeface="+mn-ea"/>
              </a:rPr>
              <a:t>= 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c1.Cno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where 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c1.Cname</a:t>
            </a:r>
            <a:r>
              <a:rPr lang="en-US" altLang="zh-CN" sz="2400">
                <a:sym typeface="+mn-ea"/>
              </a:rPr>
              <a:t> = ‘Data,,,,’ and</a:t>
            </a:r>
            <a:endParaRPr lang="en-US" altLang="zh-CN" sz="2400"/>
          </a:p>
          <a:p>
            <a:r>
              <a:rPr lang="en-US" altLang="zh-CN" sz="2400">
                <a:highlight>
                  <a:srgbClr val="FFFF00"/>
                </a:highlight>
                <a:sym typeface="+mn-ea"/>
              </a:rPr>
              <a:t>sc.Grade</a:t>
            </a:r>
            <a:r>
              <a:rPr lang="en-US" altLang="zh-CN" sz="2400">
                <a:sym typeface="+mn-ea"/>
              </a:rPr>
              <a:t> =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(select Max(</a:t>
            </a:r>
            <a:r>
              <a:rPr lang="en-US" altLang="zh-CN" sz="2400">
                <a:highlight>
                  <a:srgbClr val="FFFF00"/>
                </a:highlight>
                <a:sym typeface="+mn-ea"/>
              </a:rPr>
              <a:t>sc2.Grade)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from  </a:t>
            </a:r>
            <a:r>
              <a:rPr lang="en-US" altLang="zh-CN" sz="2400">
                <a:highlight>
                  <a:srgbClr val="00FFFF"/>
                </a:highlight>
                <a:sym typeface="+mn-ea"/>
              </a:rPr>
              <a:t>SC sc2</a:t>
            </a:r>
            <a:r>
              <a:rPr lang="en-US" altLang="zh-CN" sz="2400">
                <a:sym typeface="+mn-ea"/>
              </a:rPr>
              <a:t> </a:t>
            </a:r>
            <a:endParaRPr lang="en-US" altLang="zh-CN" sz="2400">
              <a:sym typeface="+mn-ea"/>
            </a:endParaRPr>
          </a:p>
          <a:p>
            <a:r>
              <a:rPr lang="en-US" altLang="zh-CN" sz="2400">
                <a:highlight>
                  <a:srgbClr val="FF00FF"/>
                </a:highlight>
                <a:sym typeface="+mn-ea"/>
              </a:rPr>
              <a:t>where s1.Sno = sc2.Sno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intersect(</a:t>
            </a:r>
            <a:r>
              <a:rPr lang="zh-CN" altLang="en-US" sz="2400">
                <a:sym typeface="+mn-ea"/>
              </a:rPr>
              <a:t>求交集）</a:t>
            </a:r>
            <a:endParaRPr lang="en-US" altLang="zh-CN" sz="2400"/>
          </a:p>
          <a:p>
            <a:r>
              <a:rPr lang="en-US" altLang="zh-CN" sz="2400">
                <a:sym typeface="+mn-ea"/>
              </a:rPr>
              <a:t>....(</a:t>
            </a:r>
            <a:r>
              <a:rPr lang="zh-CN" altLang="en-US" sz="2400">
                <a:sym typeface="+mn-ea"/>
              </a:rPr>
              <a:t>同理</a:t>
            </a:r>
            <a:r>
              <a:rPr lang="en-US" altLang="zh-CN" sz="2400">
                <a:sym typeface="+mn-ea"/>
              </a:rPr>
              <a:t>)</a:t>
            </a:r>
            <a:endParaRPr lang="en-US" altLang="zh-CN" sz="2400"/>
          </a:p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5969635" y="202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正确</a:t>
            </a:r>
            <a:r>
              <a:rPr lang="zh-CN" altLang="en-US"/>
              <a:t>解法：</a:t>
            </a:r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endParaRPr lang="zh-CN" altLang="en-US" sz="2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9910" y="899795"/>
            <a:ext cx="10951210" cy="467169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291080" y="5808345"/>
            <a:ext cx="7616825" cy="696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缓存，主存，辅存（固态硬盘，磁盘（现已基本</a:t>
            </a:r>
            <a:r>
              <a:rPr lang="zh-CN" altLang="en-US"/>
              <a:t>弃用））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38040" y="3778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简单介绍计算机的存储</a:t>
            </a:r>
            <a:r>
              <a:rPr lang="zh-CN" altLang="en-US"/>
              <a:t>方式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346835" y="813435"/>
            <a:ext cx="9305925" cy="490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82115" y="937260"/>
            <a:ext cx="8970645" cy="55435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788035" y="1280160"/>
            <a:ext cx="7853045" cy="723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800"/>
              <a:t>DBMS(Database Management System)</a:t>
            </a:r>
            <a:endParaRPr lang="en-US" altLang="zh-CN" sz="28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24100" y="2003425"/>
            <a:ext cx="8082280" cy="45923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43940" y="822325"/>
            <a:ext cx="595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外存中存储的数据如何与内存交互？使用</a:t>
            </a:r>
            <a:r>
              <a:rPr lang="en-US" altLang="zh-CN"/>
              <a:t>DBMS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4315" y="202565"/>
            <a:ext cx="3738880" cy="460375"/>
          </a:xfrm>
        </p:spPr>
        <p:txBody>
          <a:bodyPr/>
          <a:p>
            <a:r>
              <a:rPr lang="en-US" altLang="zh-CN" sz="2000"/>
              <a:t>sql</a:t>
            </a:r>
            <a:r>
              <a:rPr lang="zh-CN" altLang="en-US" sz="2000"/>
              <a:t>基础与拓展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483235" y="1285875"/>
            <a:ext cx="7853045" cy="1200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800"/>
              <a:t>DBMS(Database Management System)</a:t>
            </a:r>
            <a:endParaRPr lang="en-US" altLang="zh-CN" sz="2800"/>
          </a:p>
          <a:p>
            <a:pPr indent="457200"/>
            <a:r>
              <a:rPr lang="zh-CN" altLang="en-US" sz="2800"/>
              <a:t>小例子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391795" y="2751455"/>
            <a:ext cx="7110730" cy="4106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000"/>
              <a:t>1.Nest-Loop-Join</a:t>
            </a:r>
            <a:endParaRPr lang="en-US" altLang="zh-CN" sz="3000"/>
          </a:p>
          <a:p>
            <a:endParaRPr lang="en-US" altLang="zh-CN" sz="3000"/>
          </a:p>
          <a:p>
            <a:endParaRPr lang="en-US" altLang="zh-CN" sz="3000"/>
          </a:p>
          <a:p>
            <a:r>
              <a:rPr lang="en-US" altLang="zh-CN" sz="3000"/>
              <a:t>2.Sort-Merge-Join</a:t>
            </a:r>
            <a:endParaRPr lang="en-US" altLang="zh-CN" sz="3000"/>
          </a:p>
          <a:p>
            <a:endParaRPr lang="en-US" altLang="zh-CN" sz="3000"/>
          </a:p>
          <a:p>
            <a:endParaRPr lang="en-US" altLang="zh-CN" sz="3000"/>
          </a:p>
          <a:p>
            <a:r>
              <a:rPr lang="en-US" altLang="zh-CN" sz="3000"/>
              <a:t>3.Hash-Join</a:t>
            </a:r>
            <a:endParaRPr lang="en-US" altLang="zh-CN" sz="30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44950" y="2486025"/>
            <a:ext cx="8020685" cy="41338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9485" y="662940"/>
            <a:ext cx="4596130" cy="1069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不同的数据</a:t>
            </a:r>
            <a:r>
              <a:rPr lang="zh-CN" altLang="en-US"/>
              <a:t>交互方法有较大的性能</a:t>
            </a:r>
            <a:r>
              <a:rPr lang="zh-CN" altLang="en-US"/>
              <a:t>差异</a:t>
            </a:r>
            <a:endParaRPr lang="zh-CN" altLang="en-US"/>
          </a:p>
          <a:p>
            <a:r>
              <a:rPr lang="zh-CN" altLang="en-US"/>
              <a:t>而应对不同的数据最优的</a:t>
            </a:r>
            <a:r>
              <a:rPr lang="zh-CN" altLang="en-US"/>
              <a:t>交互方法</a:t>
            </a:r>
            <a:r>
              <a:rPr lang="zh-CN" altLang="en-US"/>
              <a:t>也不同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COMMONDATA" val="eyJoZGlkIjoiZTk3NDczMGIwOGIwOWRmMTM2ZGFiYTg1ZjhmNWQ0MTIifQ=="/>
  <p:tag name="KSO_WPP_MARK_KEY" val="28677b16-f6c4-4830-8862-39aef1551d1d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WPS 演示</Application>
  <PresentationFormat>宽屏</PresentationFormat>
  <Paragraphs>85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sql基础与拓展</vt:lpstr>
      <vt:lpstr>sql基础与拓展-基础</vt:lpstr>
      <vt:lpstr>sql基础与拓展</vt:lpstr>
      <vt:lpstr>sql基础与拓展</vt:lpstr>
      <vt:lpstr>sql基础与拓展</vt:lpstr>
      <vt:lpstr>sql基础与拓展</vt:lpstr>
      <vt:lpstr>sql基础与拓展</vt:lpstr>
      <vt:lpstr>sql基础与拓展</vt:lpstr>
      <vt:lpstr>sql基础与拓展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15517500991</cp:lastModifiedBy>
  <cp:revision>163</cp:revision>
  <dcterms:created xsi:type="dcterms:W3CDTF">2019-06-19T02:08:00Z</dcterms:created>
  <dcterms:modified xsi:type="dcterms:W3CDTF">2023-04-17T04:16:56Z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52BF21F89938457FB14515998CE33928_11</vt:lpwstr>
  </property>
</Properties>
</file>