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40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7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50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16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08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271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3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5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4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2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54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9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26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C577ED-44E8-4923-ADD4-0BEABC8BC38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C25CC3-904D-4381-B928-6330FCD567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3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67A3345-C6FF-42E4-8D03-0B688007E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61916"/>
              </p:ext>
            </p:extLst>
          </p:nvPr>
        </p:nvGraphicFramePr>
        <p:xfrm>
          <a:off x="1850331" y="2244288"/>
          <a:ext cx="10018712" cy="2369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18712">
                  <a:extLst>
                    <a:ext uri="{9D8B030D-6E8A-4147-A177-3AD203B41FA5}">
                      <a16:colId xmlns:a16="http://schemas.microsoft.com/office/drawing/2014/main" val="196076389"/>
                    </a:ext>
                  </a:extLst>
                </a:gridCol>
              </a:tblGrid>
              <a:tr h="432336">
                <a:tc>
                  <a:txBody>
                    <a:bodyPr/>
                    <a:lstStyle/>
                    <a:p>
                      <a:r>
                        <a:rPr lang="pt-BR" dirty="0"/>
                        <a:t>Desenvolvimento de Software ( Fábrica de Software 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59841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r>
                        <a:rPr lang="pt-BR" dirty="0"/>
                        <a:t>Softwares para as plataformas mobile, desktop, web,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47151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r>
                        <a:rPr lang="pt-BR" dirty="0"/>
                        <a:t>Propor softwares customizados de acordo com o gosto do cliente.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8543"/>
                  </a:ext>
                </a:extLst>
              </a:tr>
              <a:tr h="432336">
                <a:tc>
                  <a:txBody>
                    <a:bodyPr/>
                    <a:lstStyle/>
                    <a:p>
                      <a:r>
                        <a:rPr lang="pt-BR" dirty="0"/>
                        <a:t>T.I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30632"/>
                  </a:ext>
                </a:extLst>
              </a:tr>
              <a:tr h="5813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StartUp</a:t>
                      </a:r>
                      <a:r>
                        <a:rPr lang="pt-BR" dirty="0"/>
                        <a:t>, Bancos, </a:t>
                      </a:r>
                      <a:r>
                        <a:rPr lang="pt-BR" dirty="0" err="1"/>
                        <a:t>FinteCh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Seguuradoras</a:t>
                      </a:r>
                      <a:r>
                        <a:rPr lang="pt-BR" dirty="0"/>
                        <a:t>, consultorias, etc.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8067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7EADFB1-E49E-4BA9-A414-8FCA806D6152}"/>
              </a:ext>
            </a:extLst>
          </p:cNvPr>
          <p:cNvSpPr txBox="1"/>
          <p:nvPr/>
        </p:nvSpPr>
        <p:spPr>
          <a:xfrm>
            <a:off x="1327411" y="2533379"/>
            <a:ext cx="60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1C2259-AC20-45FD-A4F9-96DA7E9F62F7}"/>
              </a:ext>
            </a:extLst>
          </p:cNvPr>
          <p:cNvSpPr txBox="1"/>
          <p:nvPr/>
        </p:nvSpPr>
        <p:spPr>
          <a:xfrm>
            <a:off x="1336210" y="2129928"/>
            <a:ext cx="656784" cy="58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1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5FA860-5384-4D16-81B4-153CD4422D1D}"/>
              </a:ext>
            </a:extLst>
          </p:cNvPr>
          <p:cNvSpPr txBox="1"/>
          <p:nvPr/>
        </p:nvSpPr>
        <p:spPr>
          <a:xfrm>
            <a:off x="1310371" y="2940126"/>
            <a:ext cx="60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3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3151B7-7292-4231-A64D-270ADEA85759}"/>
              </a:ext>
            </a:extLst>
          </p:cNvPr>
          <p:cNvSpPr txBox="1"/>
          <p:nvPr/>
        </p:nvSpPr>
        <p:spPr>
          <a:xfrm>
            <a:off x="1242595" y="3911434"/>
            <a:ext cx="60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5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1AE167-DDF4-48F1-81B7-7B9E07E8E4B7}"/>
              </a:ext>
            </a:extLst>
          </p:cNvPr>
          <p:cNvSpPr txBox="1"/>
          <p:nvPr/>
        </p:nvSpPr>
        <p:spPr>
          <a:xfrm>
            <a:off x="1244850" y="3425780"/>
            <a:ext cx="60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4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FE3CAB8-5C46-49FD-9574-4C6334AA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806" y="1087179"/>
            <a:ext cx="420129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b="1" dirty="0" err="1">
                <a:solidFill>
                  <a:srgbClr val="212121"/>
                </a:solidFill>
                <a:latin typeface="Algerian" panose="04020705040A02060702" pitchFamily="82" charset="0"/>
              </a:rPr>
              <a:t>C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lgerian" panose="04020705040A02060702" pitchFamily="82" charset="0"/>
              </a:rPr>
              <a:t>ustom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lang="pt-BR" altLang="pt-BR" sz="2400" b="1" dirty="0">
                <a:solidFill>
                  <a:srgbClr val="212121"/>
                </a:solidFill>
                <a:latin typeface="Algerian" panose="04020705040A02060702" pitchFamily="82" charset="0"/>
              </a:rPr>
              <a:t>So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lgerian" panose="04020705040A02060702" pitchFamily="82" charset="0"/>
              </a:rPr>
              <a:t>ftware </a:t>
            </a:r>
            <a:r>
              <a:rPr lang="pt-BR" altLang="pt-BR" sz="2400" b="1" dirty="0" err="1">
                <a:solidFill>
                  <a:srgbClr val="212121"/>
                </a:solidFill>
                <a:latin typeface="Algerian" panose="04020705040A02060702" pitchFamily="82" charset="0"/>
              </a:rPr>
              <a:t>F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lgerian" panose="04020705040A02060702" pitchFamily="82" charset="0"/>
              </a:rPr>
              <a:t>actory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7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90EF6-8D8D-44B6-B060-F98D34F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19207DC-9449-46CE-9A74-2AC98D25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83749"/>
              </p:ext>
            </p:extLst>
          </p:nvPr>
        </p:nvGraphicFramePr>
        <p:xfrm>
          <a:off x="1363535" y="320040"/>
          <a:ext cx="9464929" cy="62179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207129">
                  <a:extLst>
                    <a:ext uri="{9D8B030D-6E8A-4147-A177-3AD203B41FA5}">
                      <a16:colId xmlns:a16="http://schemas.microsoft.com/office/drawing/2014/main" val="11769706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40072045"/>
                    </a:ext>
                  </a:extLst>
                </a:gridCol>
              </a:tblGrid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Equipe de T.I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Equipe de RH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87225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Analista de Sistema / Salário R$: 10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Secretária / Salário R$: 1,5 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58591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Programador Front 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 / Salário R$: 3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Contador ( Contabilidade ) / Salário R$: 3 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15442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Programador Back </a:t>
                      </a:r>
                      <a:r>
                        <a:rPr lang="pt-BR" dirty="0" err="1"/>
                        <a:t>end</a:t>
                      </a:r>
                      <a:r>
                        <a:rPr lang="pt-BR" dirty="0"/>
                        <a:t> / Salário R$: 3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Recrutador / Salário R$: 5 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84369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DBA / Salário R$: 8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Gerente de RH  / Salário R$: 8 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687418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Desenvolvedor Full </a:t>
                      </a:r>
                      <a:r>
                        <a:rPr lang="pt-BR" dirty="0" err="1"/>
                        <a:t>Stack</a:t>
                      </a:r>
                      <a:r>
                        <a:rPr lang="pt-BR" dirty="0"/>
                        <a:t> / Salário R$:3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8203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Programador Mobile / Salário R$: 4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11822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UX / Salário R$: 2,5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775090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Infra / Salário R$: 5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6962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Arquiteto de Software / Salário R$: 4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88078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QA ( Analista de Teste ) / Salário R$: 3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64368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Gerente de T.I / Salário R$: 12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26412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566308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20062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21297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15433"/>
                  </a:ext>
                </a:extLst>
              </a:tr>
              <a:tr h="173824">
                <a:tc>
                  <a:txBody>
                    <a:bodyPr/>
                    <a:lstStyle/>
                    <a:p>
                      <a:r>
                        <a:rPr lang="pt-BR" dirty="0"/>
                        <a:t>Total: 57.5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Total: 17.5 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03477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510481A2-F643-4849-9EAC-0B7CDD48CC3A}"/>
              </a:ext>
            </a:extLst>
          </p:cNvPr>
          <p:cNvSpPr txBox="1"/>
          <p:nvPr/>
        </p:nvSpPr>
        <p:spPr>
          <a:xfrm>
            <a:off x="399429" y="393412"/>
            <a:ext cx="602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6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A43F-F453-4B70-8A23-2C05F5D9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CFDB2-4422-4C8C-92C6-1073F4BE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F459B1-878B-430E-AFFA-B112F9FFB71D}"/>
              </a:ext>
            </a:extLst>
          </p:cNvPr>
          <p:cNvSpPr txBox="1"/>
          <p:nvPr/>
        </p:nvSpPr>
        <p:spPr>
          <a:xfrm>
            <a:off x="417127" y="393412"/>
            <a:ext cx="543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7</a:t>
            </a:r>
            <a:endParaRPr lang="pt-BR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A7EF584-71FE-4E9E-AFCB-8FF2A5C1A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335476"/>
              </p:ext>
            </p:extLst>
          </p:nvPr>
        </p:nvGraphicFramePr>
        <p:xfrm>
          <a:off x="1171835" y="502920"/>
          <a:ext cx="98483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66">
                  <a:extLst>
                    <a:ext uri="{9D8B030D-6E8A-4147-A177-3AD203B41FA5}">
                      <a16:colId xmlns:a16="http://schemas.microsoft.com/office/drawing/2014/main" val="2897851428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2338505946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3298371392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4040217735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1381093593"/>
                    </a:ext>
                  </a:extLst>
                </a:gridCol>
              </a:tblGrid>
              <a:tr h="363230">
                <a:tc>
                  <a:txBody>
                    <a:bodyPr/>
                    <a:lstStyle/>
                    <a:p>
                      <a:r>
                        <a:rPr lang="pt-BR" dirty="0"/>
                        <a:t>Aluguel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 Fixo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 Variável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 RH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83052"/>
                  </a:ext>
                </a:extLst>
              </a:tr>
              <a:tr h="363230">
                <a:tc>
                  <a:txBody>
                    <a:bodyPr/>
                    <a:lstStyle/>
                    <a:p>
                      <a:r>
                        <a:rPr lang="pt-BR" dirty="0"/>
                        <a:t>São Paulo/ R$5 mil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Internet: 1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Eqp</a:t>
                      </a:r>
                      <a:r>
                        <a:rPr lang="pt-BR" dirty="0"/>
                        <a:t> .T.I/ RH 75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Pc’s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17.5 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086937"/>
                  </a:ext>
                </a:extLst>
              </a:tr>
              <a:tr h="3632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Água / R$ 200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54263"/>
                  </a:ext>
                </a:extLst>
              </a:tr>
              <a:tr h="36323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Luz / R$ 1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Main</a:t>
                      </a:r>
                      <a:r>
                        <a:rPr lang="pt-BR" dirty="0"/>
                        <a:t>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05550"/>
                  </a:ext>
                </a:extLst>
              </a:tr>
              <a:tr h="3632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Limpeza / R$ 700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Armário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65095"/>
                  </a:ext>
                </a:extLst>
              </a:tr>
              <a:tr h="3632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Periférico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43732"/>
                  </a:ext>
                </a:extLst>
              </a:tr>
              <a:tr h="3632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6662"/>
                  </a:ext>
                </a:extLst>
              </a:tr>
              <a:tr h="36323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Teclado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6133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B77F995-FD80-4990-A4DA-B45A34910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39136"/>
              </p:ext>
            </p:extLst>
          </p:nvPr>
        </p:nvGraphicFramePr>
        <p:xfrm>
          <a:off x="1171835" y="3429000"/>
          <a:ext cx="984833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9666">
                  <a:extLst>
                    <a:ext uri="{9D8B030D-6E8A-4147-A177-3AD203B41FA5}">
                      <a16:colId xmlns:a16="http://schemas.microsoft.com/office/drawing/2014/main" val="4002888439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2768631349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2990827961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3384949987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2272437567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Licença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48321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93537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875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0564E36-48A3-4E17-89B2-41ADF6D24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02361"/>
              </p:ext>
            </p:extLst>
          </p:nvPr>
        </p:nvGraphicFramePr>
        <p:xfrm>
          <a:off x="1171835" y="4507745"/>
          <a:ext cx="98483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66">
                  <a:extLst>
                    <a:ext uri="{9D8B030D-6E8A-4147-A177-3AD203B41FA5}">
                      <a16:colId xmlns:a16="http://schemas.microsoft.com/office/drawing/2014/main" val="3423211852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3125734932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979566356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2522684877"/>
                    </a:ext>
                  </a:extLst>
                </a:gridCol>
                <a:gridCol w="1969666">
                  <a:extLst>
                    <a:ext uri="{9D8B030D-6E8A-4147-A177-3AD203B41FA5}">
                      <a16:colId xmlns:a16="http://schemas.microsoft.com/office/drawing/2014/main" val="255928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Total: 5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Total: 2900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Total: 75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Total: 70 mil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Total: 17.5 mil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09484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28C17AB1-9B46-4DEE-9BA7-E7CD6018F7B5}"/>
              </a:ext>
            </a:extLst>
          </p:cNvPr>
          <p:cNvSpPr txBox="1"/>
          <p:nvPr/>
        </p:nvSpPr>
        <p:spPr>
          <a:xfrm>
            <a:off x="8296444" y="5905014"/>
            <a:ext cx="641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gency FB" panose="020B0503020202020204" pitchFamily="34" charset="0"/>
              </a:rPr>
              <a:t>WESLEY AZEVEDO ARAÚJO   </a:t>
            </a:r>
            <a:r>
              <a:rPr lang="pt-BR" b="1" dirty="0">
                <a:latin typeface="Agency FB" panose="020B0503020202020204" pitchFamily="34" charset="0"/>
              </a:rPr>
              <a:t>RA 2574854</a:t>
            </a:r>
          </a:p>
          <a:p>
            <a:r>
              <a:rPr lang="pt-BR" dirty="0">
                <a:latin typeface="Agency FB" panose="020B0503020202020204" pitchFamily="34" charset="0"/>
              </a:rPr>
              <a:t>MARCELO DE VENTI CHAVES </a:t>
            </a:r>
            <a:r>
              <a:rPr lang="pt-BR" b="1" dirty="0">
                <a:latin typeface="Agency FB" panose="020B0503020202020204" pitchFamily="34" charset="0"/>
              </a:rPr>
              <a:t>RA 2723271</a:t>
            </a:r>
          </a:p>
          <a:p>
            <a:endParaRPr lang="pt-BR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42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</TotalTime>
  <Words>291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Agency FB</vt:lpstr>
      <vt:lpstr>Algerian</vt:lpstr>
      <vt:lpstr>Arial</vt:lpstr>
      <vt:lpstr>Corbel</vt:lpstr>
      <vt:lpstr>Paralaxe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Família Azevedo</dc:creator>
  <cp:lastModifiedBy>Família Azevedo</cp:lastModifiedBy>
  <cp:revision>10</cp:revision>
  <dcterms:created xsi:type="dcterms:W3CDTF">2018-09-21T18:37:03Z</dcterms:created>
  <dcterms:modified xsi:type="dcterms:W3CDTF">2018-09-21T20:34:38Z</dcterms:modified>
</cp:coreProperties>
</file>