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0692" autoAdjust="0"/>
  </p:normalViewPr>
  <p:slideViewPr>
    <p:cSldViewPr snapToGrid="0">
      <p:cViewPr>
        <p:scale>
          <a:sx n="90" d="100"/>
          <a:sy n="90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645DF-0B6A-4E0D-9402-2C25CB548D5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5887-F93B-4AA5-987B-AF2F3D3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25887-F93B-4AA5-987B-AF2F3D30E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7BD9-B9F4-4EB9-AA78-05E0BB13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217C-EB96-46AF-A35B-65926E9D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33FC-FB6A-4330-B290-B4780B92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F9F5-BD35-47FA-9DC9-B5F054C5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0444-6573-4256-B1C2-8FF9D55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BC73-A5DA-4AC6-B259-F531E50C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374-15B2-451F-B57E-776843D2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021F-35EC-456E-A565-CE0304D3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2DCD-C5C5-4404-8E00-23EA3461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B12C-991E-42D9-AF3B-F8CAD984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D2901-77A6-49C1-92A3-13547A6C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5C8F-F706-42F8-9C22-42D0BC52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ACB2-2F30-4869-AB91-C05F617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0933-FE5D-449F-8355-6A62EE7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633A-4AA9-4E21-B1BB-CDE7B775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F4B8-F00B-4333-814C-814ECE9A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6DCA-C4A0-4436-B4DE-3C4F0839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4164-04CC-4AF5-BD79-4FE5701D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90F3-A701-486F-98AC-CE8454D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5659-55D0-47D5-B408-23871E9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0F5-7E7B-4C3E-B1B2-55F5F42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056-ED42-4CFC-A1A7-6989DF1E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2A65-F663-4DBF-92B0-AC86457C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980D-C7F6-4BD8-B538-4BEA6BD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D597-9814-499C-A3A1-8EE0E0A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FE7-1819-40AC-BA95-91F5833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71C8-90E1-4806-9050-92382466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CDA1-2986-4DC9-9E63-76CBEC74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9076-40BB-4A62-852E-E161DFEE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C972-1A7D-4F0E-BBA5-E443C2A5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E2D1B-59B7-4E13-9BFD-4F0C5A1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63AE-DEC9-42E2-A781-768E21F5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47BC-A6C1-438E-BA3E-BDB4B225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8BA1-6A7B-4A30-AE00-FD87F956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9AD2-E2A7-4842-B3BF-490126154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461AA-A502-4EA9-935C-A56FB70E2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FC935-0FE0-420D-B0B6-08728C61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01DD6-9F63-4E00-8DA0-FC5E8E1E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27D34-C6B9-4FB2-ABEC-0BFD807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6CE-BFFF-49A6-8A05-80889535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71EC9-3ED1-4D14-9CE3-BE011E06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3629-B00D-4C1B-81A6-6BB57683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CB860-FE19-4E42-98EC-F953A61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4330E-7861-4E4B-836F-AC9C6AC1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AA8D2-D9B8-4A1F-A032-59475870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ED07-BFF5-4D58-863D-F24A494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54A-58B7-482F-8DEE-C21F182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BF5D-C3BD-48AE-A4B5-C28F64D2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B878-69B3-43E5-9CC6-BBB6EED0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0471-D6A8-4820-BB12-2646C05C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B6DD-F89A-4E15-8885-B79536DB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26885-74C5-4043-89F9-05962666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E4E-AFDE-4475-A355-8D718ECD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2AEBB-1ED7-4F1B-A9CC-4BE25F464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1C7-01DB-4A58-981B-7631C957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F809-5B22-4B5E-B5A9-E96BFE8F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650E-EF2A-4535-9260-0081823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BF6C-F90E-446C-B623-83A3202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A203D-78EF-4C39-ADDA-D60D21D7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9229-9A02-4CE7-B14F-B352DD4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0371-FF48-475E-BC22-FD8D35BE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496B-34B1-4292-A575-B98211B5A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399A-5B03-4F89-BFA3-A6E07C13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68C37F-E641-47BF-9880-05784530F260}"/>
              </a:ext>
            </a:extLst>
          </p:cNvPr>
          <p:cNvSpPr/>
          <p:nvPr/>
        </p:nvSpPr>
        <p:spPr>
          <a:xfrm>
            <a:off x="36639" y="1290590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Forest-use land not grazed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9D4A14-9D63-4BF7-B548-2D13E13F62A8}"/>
              </a:ext>
            </a:extLst>
          </p:cNvPr>
          <p:cNvSpPr/>
          <p:nvPr/>
        </p:nvSpPr>
        <p:spPr>
          <a:xfrm>
            <a:off x="8149715" y="1304873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for pasture, Forest-use land grazed, grassland pasture and range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CDBCD-0A73-411A-93A0-5ECC1CE1763E}"/>
              </a:ext>
            </a:extLst>
          </p:cNvPr>
          <p:cNvSpPr/>
          <p:nvPr/>
        </p:nvSpPr>
        <p:spPr>
          <a:xfrm>
            <a:off x="2744922" y="1305152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rural parks and wildlife areas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DD553B-606C-4D51-9C6F-126E0E763798}"/>
              </a:ext>
            </a:extLst>
          </p:cNvPr>
          <p:cNvSpPr/>
          <p:nvPr/>
        </p:nvSpPr>
        <p:spPr>
          <a:xfrm>
            <a:off x="5449838" y="1285965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urban areas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CBF4E8-DB89-4D99-9413-BED67E66D142}"/>
              </a:ext>
            </a:extLst>
          </p:cNvPr>
          <p:cNvSpPr/>
          <p:nvPr/>
        </p:nvSpPr>
        <p:spPr>
          <a:xfrm>
            <a:off x="6800776" y="1293102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land (mining and rural residential)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597E4A-84B9-4720-A06A-05037C58E280}"/>
              </a:ext>
            </a:extLst>
          </p:cNvPr>
          <p:cNvSpPr/>
          <p:nvPr/>
        </p:nvSpPr>
        <p:spPr>
          <a:xfrm>
            <a:off x="4096684" y="1300241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rural transportation facilities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14986D-6649-419A-9A3D-0BAE55B2C580}"/>
              </a:ext>
            </a:extLst>
          </p:cNvPr>
          <p:cNvSpPr/>
          <p:nvPr/>
        </p:nvSpPr>
        <p:spPr>
          <a:xfrm>
            <a:off x="9501472" y="1300241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used for crops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5E62FD-D670-4658-9985-79AB2700F3AC}"/>
              </a:ext>
            </a:extLst>
          </p:cNvPr>
          <p:cNvSpPr/>
          <p:nvPr/>
        </p:nvSpPr>
        <p:spPr>
          <a:xfrm>
            <a:off x="1392592" y="1305152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defense and industrial areas</a:t>
            </a:r>
          </a:p>
        </p:txBody>
      </p:sp>
      <p:sp>
        <p:nvSpPr>
          <p:cNvPr id="559" name="Rectangle: Rounded Corners 558">
            <a:extLst>
              <a:ext uri="{FF2B5EF4-FFF2-40B4-BE49-F238E27FC236}">
                <a16:creationId xmlns:a16="http://schemas.microsoft.com/office/drawing/2014/main" id="{48B8BD4E-B3D6-4BD8-A2AA-F1507658FB85}"/>
              </a:ext>
            </a:extLst>
          </p:cNvPr>
          <p:cNvSpPr/>
          <p:nvPr/>
        </p:nvSpPr>
        <p:spPr>
          <a:xfrm>
            <a:off x="1425643" y="5996129"/>
            <a:ext cx="2431072" cy="67478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FlowBySector Dataset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NAICS6, FIPS</a:t>
            </a:r>
          </a:p>
        </p:txBody>
      </p: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4BEC4E7A-5107-4CC5-864F-CF9CFD89E76C}"/>
              </a:ext>
            </a:extLst>
          </p:cNvPr>
          <p:cNvCxnSpPr>
            <a:cxnSpLocks/>
            <a:stCxn id="16" idx="2"/>
            <a:endCxn id="559" idx="1"/>
          </p:cNvCxnSpPr>
          <p:nvPr/>
        </p:nvCxnSpPr>
        <p:spPr>
          <a:xfrm rot="16200000" flipH="1">
            <a:off x="-919406" y="3988473"/>
            <a:ext cx="3944627" cy="745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or: Elbow 580">
            <a:extLst>
              <a:ext uri="{FF2B5EF4-FFF2-40B4-BE49-F238E27FC236}">
                <a16:creationId xmlns:a16="http://schemas.microsoft.com/office/drawing/2014/main" id="{9E6832A8-9258-4B6B-9A20-4E7F0ECA9B67}"/>
              </a:ext>
            </a:extLst>
          </p:cNvPr>
          <p:cNvCxnSpPr>
            <a:cxnSpLocks/>
            <a:stCxn id="17" idx="2"/>
            <a:endCxn id="252" idx="0"/>
          </p:cNvCxnSpPr>
          <p:nvPr/>
        </p:nvCxnSpPr>
        <p:spPr>
          <a:xfrm rot="16200000" flipH="1">
            <a:off x="8137114" y="3059312"/>
            <a:ext cx="2155083" cy="842815"/>
          </a:xfrm>
          <a:prstGeom prst="bentConnector3">
            <a:avLst>
              <a:gd name="adj1" fmla="val 775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D22E9E-D9D4-4AC4-871D-B4DEF790CC15}"/>
              </a:ext>
            </a:extLst>
          </p:cNvPr>
          <p:cNvSpPr/>
          <p:nvPr/>
        </p:nvSpPr>
        <p:spPr>
          <a:xfrm>
            <a:off x="5273726" y="254397"/>
            <a:ext cx="1637641" cy="5246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Land Occupation Methodology</a:t>
            </a:r>
            <a:endParaRPr lang="en-US" sz="1400" b="1" dirty="0"/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DC12DEB9-7636-4050-BB60-CABC69DCDEB1}"/>
              </a:ext>
            </a:extLst>
          </p:cNvPr>
          <p:cNvCxnSpPr>
            <a:cxnSpLocks/>
            <a:stCxn id="23" idx="2"/>
            <a:endCxn id="227" idx="0"/>
          </p:cNvCxnSpPr>
          <p:nvPr/>
        </p:nvCxnSpPr>
        <p:spPr>
          <a:xfrm rot="16200000" flipH="1">
            <a:off x="8454846" y="4088705"/>
            <a:ext cx="3696421" cy="316103"/>
          </a:xfrm>
          <a:prstGeom prst="bentConnector3">
            <a:avLst>
              <a:gd name="adj1" fmla="val 528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nector: Elbow 542">
            <a:extLst>
              <a:ext uri="{FF2B5EF4-FFF2-40B4-BE49-F238E27FC236}">
                <a16:creationId xmlns:a16="http://schemas.microsoft.com/office/drawing/2014/main" id="{04919369-A442-4D90-B575-7C2584E3C160}"/>
              </a:ext>
            </a:extLst>
          </p:cNvPr>
          <p:cNvCxnSpPr>
            <a:cxnSpLocks/>
            <a:stCxn id="19" idx="2"/>
            <a:endCxn id="559" idx="1"/>
          </p:cNvCxnSpPr>
          <p:nvPr/>
        </p:nvCxnSpPr>
        <p:spPr>
          <a:xfrm rot="5400000">
            <a:off x="442017" y="3387084"/>
            <a:ext cx="3930065" cy="1962812"/>
          </a:xfrm>
          <a:prstGeom prst="bentConnector4">
            <a:avLst>
              <a:gd name="adj1" fmla="val 4224"/>
              <a:gd name="adj2" fmla="val 1380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610">
            <a:extLst>
              <a:ext uri="{FF2B5EF4-FFF2-40B4-BE49-F238E27FC236}">
                <a16:creationId xmlns:a16="http://schemas.microsoft.com/office/drawing/2014/main" id="{25DB9225-96E4-46FC-B5EE-0117CEF8B518}"/>
              </a:ext>
            </a:extLst>
          </p:cNvPr>
          <p:cNvCxnSpPr>
            <a:cxnSpLocks/>
            <a:stCxn id="24" idx="2"/>
            <a:endCxn id="559" idx="1"/>
          </p:cNvCxnSpPr>
          <p:nvPr/>
        </p:nvCxnSpPr>
        <p:spPr>
          <a:xfrm rot="5400000">
            <a:off x="-234148" y="4063249"/>
            <a:ext cx="3930065" cy="610482"/>
          </a:xfrm>
          <a:prstGeom prst="bentConnector4">
            <a:avLst>
              <a:gd name="adj1" fmla="val 4223"/>
              <a:gd name="adj2" fmla="val 222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or: Elbow 615">
            <a:extLst>
              <a:ext uri="{FF2B5EF4-FFF2-40B4-BE49-F238E27FC236}">
                <a16:creationId xmlns:a16="http://schemas.microsoft.com/office/drawing/2014/main" id="{1035C77E-9F34-4270-B04A-A7B3697AEB4A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rot="5400000">
            <a:off x="3130574" y="-1671383"/>
            <a:ext cx="511572" cy="5412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or: Elbow 618">
            <a:extLst>
              <a:ext uri="{FF2B5EF4-FFF2-40B4-BE49-F238E27FC236}">
                <a16:creationId xmlns:a16="http://schemas.microsoft.com/office/drawing/2014/main" id="{88264546-4774-4B75-B3A7-81BF74CC5551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 rot="16200000" flipH="1">
            <a:off x="7179970" y="-308406"/>
            <a:ext cx="525855" cy="2700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or: Elbow 621">
            <a:extLst>
              <a:ext uri="{FF2B5EF4-FFF2-40B4-BE49-F238E27FC236}">
                <a16:creationId xmlns:a16="http://schemas.microsoft.com/office/drawing/2014/main" id="{715B98DD-3D25-4F31-8F3B-5D7942718652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 rot="16200000" flipH="1">
            <a:off x="7858165" y="-986600"/>
            <a:ext cx="521223" cy="40524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or: Elbow 624">
            <a:extLst>
              <a:ext uri="{FF2B5EF4-FFF2-40B4-BE49-F238E27FC236}">
                <a16:creationId xmlns:a16="http://schemas.microsoft.com/office/drawing/2014/main" id="{62770DFC-5A08-43F0-AB2F-91A79E8D3A0E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>
          <a:xfrm rot="5400000">
            <a:off x="4477434" y="-309961"/>
            <a:ext cx="526134" cy="2704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or: Elbow 627">
            <a:extLst>
              <a:ext uri="{FF2B5EF4-FFF2-40B4-BE49-F238E27FC236}">
                <a16:creationId xmlns:a16="http://schemas.microsoft.com/office/drawing/2014/main" id="{9032F930-1C23-4D01-857D-AED36428BB10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 rot="5400000">
            <a:off x="5155771" y="363464"/>
            <a:ext cx="521223" cy="13523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or: Elbow 630">
            <a:extLst>
              <a:ext uri="{FF2B5EF4-FFF2-40B4-BE49-F238E27FC236}">
                <a16:creationId xmlns:a16="http://schemas.microsoft.com/office/drawing/2014/main" id="{ADBA5472-27B1-4CF7-A53F-A81AE12C1FC0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>
          <a:xfrm rot="5400000">
            <a:off x="3801269" y="-986126"/>
            <a:ext cx="526134" cy="4056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or: Elbow 633">
            <a:extLst>
              <a:ext uri="{FF2B5EF4-FFF2-40B4-BE49-F238E27FC236}">
                <a16:creationId xmlns:a16="http://schemas.microsoft.com/office/drawing/2014/main" id="{A12023F2-3777-489E-A0F7-9BA7BC85DE86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 rot="16200000" flipH="1">
            <a:off x="6511386" y="360179"/>
            <a:ext cx="514084" cy="1351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or: Elbow 636">
            <a:extLst>
              <a:ext uri="{FF2B5EF4-FFF2-40B4-BE49-F238E27FC236}">
                <a16:creationId xmlns:a16="http://schemas.microsoft.com/office/drawing/2014/main" id="{46E0E8C2-8A65-43D5-B574-F451D1C5BCA2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 rot="16200000" flipH="1">
            <a:off x="5839486" y="1032079"/>
            <a:ext cx="506947" cy="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FBEA460-860A-44AA-9BDD-AA1C2932E2EE}"/>
              </a:ext>
            </a:extLst>
          </p:cNvPr>
          <p:cNvSpPr/>
          <p:nvPr/>
        </p:nvSpPr>
        <p:spPr>
          <a:xfrm>
            <a:off x="10846694" y="1309505"/>
            <a:ext cx="1287066" cy="1098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idled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D9C697D-CE25-425C-8A5E-86CFD784B91C}"/>
              </a:ext>
            </a:extLst>
          </p:cNvPr>
          <p:cNvCxnSpPr>
            <a:cxnSpLocks/>
            <a:stCxn id="49" idx="2"/>
            <a:endCxn id="85" idx="0"/>
          </p:cNvCxnSpPr>
          <p:nvPr/>
        </p:nvCxnSpPr>
        <p:spPr>
          <a:xfrm rot="16200000" flipH="1">
            <a:off x="8526144" y="-1654579"/>
            <a:ext cx="530487" cy="5397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BB1D9B-5E47-4E6F-A292-93E8B923D4C9}"/>
              </a:ext>
            </a:extLst>
          </p:cNvPr>
          <p:cNvSpPr/>
          <p:nvPr/>
        </p:nvSpPr>
        <p:spPr>
          <a:xfrm>
            <a:off x="6911367" y="4026058"/>
            <a:ext cx="13716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BLS QCEW </a:t>
            </a:r>
          </a:p>
          <a:p>
            <a:pPr algn="ctr"/>
            <a:r>
              <a:rPr lang="en-US" sz="1200" dirty="0"/>
              <a:t>Employment data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D323D1CE-A040-4937-A8AE-CA84B3F78784}"/>
              </a:ext>
            </a:extLst>
          </p:cNvPr>
          <p:cNvSpPr/>
          <p:nvPr/>
        </p:nvSpPr>
        <p:spPr>
          <a:xfrm>
            <a:off x="10317541" y="3055320"/>
            <a:ext cx="1004247" cy="8783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USDA Census of Agriculture</a:t>
            </a:r>
          </a:p>
          <a:p>
            <a:pPr algn="ctr"/>
            <a:r>
              <a:rPr lang="en-US" sz="1200" dirty="0"/>
              <a:t>Acreage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F987C60-2EB1-476A-881A-7949E95C2A7F}"/>
              </a:ext>
            </a:extLst>
          </p:cNvPr>
          <p:cNvSpPr/>
          <p:nvPr/>
        </p:nvSpPr>
        <p:spPr>
          <a:xfrm>
            <a:off x="5060740" y="4783525"/>
            <a:ext cx="1311216" cy="4611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EIA CBECS Land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F28F41F9-0494-446A-8E89-C483F9990694}"/>
              </a:ext>
            </a:extLst>
          </p:cNvPr>
          <p:cNvSpPr/>
          <p:nvPr/>
        </p:nvSpPr>
        <p:spPr>
          <a:xfrm>
            <a:off x="5060739" y="4158511"/>
            <a:ext cx="1311216" cy="4611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EIA MECS Land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6291C17-014F-4B00-907A-F75C4EBA1C7B}"/>
              </a:ext>
            </a:extLst>
          </p:cNvPr>
          <p:cNvSpPr/>
          <p:nvPr/>
        </p:nvSpPr>
        <p:spPr>
          <a:xfrm>
            <a:off x="6903259" y="4859312"/>
            <a:ext cx="13716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BLM Public Land Statistics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7BACB73-1861-4422-A452-A95818E1AAC4}"/>
              </a:ext>
            </a:extLst>
          </p:cNvPr>
          <p:cNvSpPr/>
          <p:nvPr/>
        </p:nvSpPr>
        <p:spPr>
          <a:xfrm>
            <a:off x="8966922" y="2718552"/>
            <a:ext cx="1048701" cy="8783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USDA Census of Agriculture</a:t>
            </a:r>
          </a:p>
          <a:p>
            <a:pPr algn="ctr"/>
            <a:r>
              <a:rPr lang="en-US" sz="1200" dirty="0"/>
              <a:t>Number of Farms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45EABCE7-4ADA-4F73-8D5F-6FDD38A4206F}"/>
              </a:ext>
            </a:extLst>
          </p:cNvPr>
          <p:cNvSpPr/>
          <p:nvPr/>
        </p:nvSpPr>
        <p:spPr>
          <a:xfrm>
            <a:off x="9782549" y="6094968"/>
            <a:ext cx="1357118" cy="477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</a:t>
            </a:r>
          </a:p>
          <a:p>
            <a:pPr algn="ctr"/>
            <a:r>
              <a:rPr lang="en-US" sz="1200" dirty="0"/>
              <a:t>NAICS6, FIPS</a:t>
            </a: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CC38935-064D-48C5-AD2D-EAD7DC4D0621}"/>
              </a:ext>
            </a:extLst>
          </p:cNvPr>
          <p:cNvCxnSpPr>
            <a:cxnSpLocks/>
            <a:stCxn id="168" idx="1"/>
            <a:endCxn id="227" idx="0"/>
          </p:cNvCxnSpPr>
          <p:nvPr/>
        </p:nvCxnSpPr>
        <p:spPr>
          <a:xfrm rot="10800000" flipH="1" flipV="1">
            <a:off x="10317540" y="3494482"/>
            <a:ext cx="143567" cy="2600485"/>
          </a:xfrm>
          <a:prstGeom prst="bentConnector4">
            <a:avLst>
              <a:gd name="adj1" fmla="val -123177"/>
              <a:gd name="adj2" fmla="val 329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E6B76E-DAF2-4FB8-B97E-399D2FED56C6}"/>
              </a:ext>
            </a:extLst>
          </p:cNvPr>
          <p:cNvCxnSpPr>
            <a:cxnSpLocks/>
            <a:stCxn id="168" idx="3"/>
            <a:endCxn id="227" idx="3"/>
          </p:cNvCxnSpPr>
          <p:nvPr/>
        </p:nvCxnSpPr>
        <p:spPr>
          <a:xfrm flipH="1">
            <a:off x="11139667" y="3494483"/>
            <a:ext cx="182121" cy="2839039"/>
          </a:xfrm>
          <a:prstGeom prst="bentConnector3">
            <a:avLst>
              <a:gd name="adj1" fmla="val -923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D0DF4B1-6AF2-4B57-A132-C4DD40FF6A56}"/>
              </a:ext>
            </a:extLst>
          </p:cNvPr>
          <p:cNvSpPr/>
          <p:nvPr/>
        </p:nvSpPr>
        <p:spPr>
          <a:xfrm>
            <a:off x="8957504" y="4558262"/>
            <a:ext cx="1357118" cy="477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Pastureland</a:t>
            </a:r>
          </a:p>
          <a:p>
            <a:pPr algn="ctr"/>
            <a:r>
              <a:rPr lang="en-US" sz="1200" dirty="0"/>
              <a:t>NAICS6, FIPS</a:t>
            </a:r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8A6BB4C6-D16E-417C-8D8F-9A08EFDB8D07}"/>
              </a:ext>
            </a:extLst>
          </p:cNvPr>
          <p:cNvCxnSpPr>
            <a:cxnSpLocks/>
            <a:stCxn id="177" idx="2"/>
            <a:endCxn id="252" idx="0"/>
          </p:cNvCxnSpPr>
          <p:nvPr/>
        </p:nvCxnSpPr>
        <p:spPr>
          <a:xfrm rot="16200000" flipH="1">
            <a:off x="9082976" y="4005174"/>
            <a:ext cx="961385" cy="144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5BD62B20-75D3-475B-BD78-7F0A8B756F34}"/>
              </a:ext>
            </a:extLst>
          </p:cNvPr>
          <p:cNvCxnSpPr>
            <a:cxnSpLocks/>
            <a:stCxn id="252" idx="2"/>
            <a:endCxn id="559" idx="3"/>
          </p:cNvCxnSpPr>
          <p:nvPr/>
        </p:nvCxnSpPr>
        <p:spPr>
          <a:xfrm rot="5400000">
            <a:off x="6097312" y="2794772"/>
            <a:ext cx="1298154" cy="57793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24C77ED7-1D3D-4481-8393-10E84D2944B5}"/>
              </a:ext>
            </a:extLst>
          </p:cNvPr>
          <p:cNvSpPr/>
          <p:nvPr/>
        </p:nvSpPr>
        <p:spPr>
          <a:xfrm>
            <a:off x="2655148" y="3846217"/>
            <a:ext cx="1311216" cy="9118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Use assumptions for airports, railroads</a:t>
            </a: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99208776-8E13-4248-98A2-D56B6832952D}"/>
              </a:ext>
            </a:extLst>
          </p:cNvPr>
          <p:cNvSpPr/>
          <p:nvPr/>
        </p:nvSpPr>
        <p:spPr>
          <a:xfrm>
            <a:off x="2650996" y="3066566"/>
            <a:ext cx="1311216" cy="5201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Federal Highway Administration Fees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23C22559-00A3-4D07-B2FB-16E91CB2B6A8}"/>
              </a:ext>
            </a:extLst>
          </p:cNvPr>
          <p:cNvSpPr/>
          <p:nvPr/>
        </p:nvSpPr>
        <p:spPr>
          <a:xfrm>
            <a:off x="1420378" y="4859312"/>
            <a:ext cx="1493951" cy="477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Rural Transportation</a:t>
            </a:r>
          </a:p>
          <a:p>
            <a:pPr algn="ctr"/>
            <a:r>
              <a:rPr lang="en-US" sz="1200" dirty="0"/>
              <a:t>NAICS6, FIPS</a:t>
            </a:r>
          </a:p>
        </p:txBody>
      </p: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C470C9F1-8A8B-4676-92C8-0494B33A1573}"/>
              </a:ext>
            </a:extLst>
          </p:cNvPr>
          <p:cNvCxnSpPr>
            <a:cxnSpLocks/>
            <a:stCxn id="22" idx="2"/>
            <a:endCxn id="378" idx="0"/>
          </p:cNvCxnSpPr>
          <p:nvPr/>
        </p:nvCxnSpPr>
        <p:spPr>
          <a:xfrm rot="5400000">
            <a:off x="2223404" y="2342498"/>
            <a:ext cx="2460765" cy="2572863"/>
          </a:xfrm>
          <a:prstGeom prst="bentConnector3">
            <a:avLst>
              <a:gd name="adj1" fmla="val 12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A6C0A091-6D74-48D8-AFEB-220645114B5A}"/>
              </a:ext>
            </a:extLst>
          </p:cNvPr>
          <p:cNvCxnSpPr>
            <a:cxnSpLocks/>
            <a:stCxn id="377" idx="1"/>
            <a:endCxn id="378" idx="0"/>
          </p:cNvCxnSpPr>
          <p:nvPr/>
        </p:nvCxnSpPr>
        <p:spPr>
          <a:xfrm rot="10800000" flipV="1">
            <a:off x="2167354" y="3326660"/>
            <a:ext cx="483642" cy="15326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2D64C9ED-FA50-472A-8D42-6111843ADD44}"/>
              </a:ext>
            </a:extLst>
          </p:cNvPr>
          <p:cNvCxnSpPr>
            <a:cxnSpLocks/>
            <a:stCxn id="376" idx="1"/>
            <a:endCxn id="378" idx="0"/>
          </p:cNvCxnSpPr>
          <p:nvPr/>
        </p:nvCxnSpPr>
        <p:spPr>
          <a:xfrm rot="10800000" flipV="1">
            <a:off x="2167354" y="4302156"/>
            <a:ext cx="487794" cy="557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5B3A7D9B-1034-41D0-845F-DFCB5A15D789}"/>
              </a:ext>
            </a:extLst>
          </p:cNvPr>
          <p:cNvSpPr/>
          <p:nvPr/>
        </p:nvSpPr>
        <p:spPr>
          <a:xfrm>
            <a:off x="5060739" y="3539501"/>
            <a:ext cx="1311216" cy="4611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American Housing Survey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D0F4EF65-ACC0-4011-A8ED-4F3492A972E4}"/>
              </a:ext>
            </a:extLst>
          </p:cNvPr>
          <p:cNvSpPr/>
          <p:nvPr/>
        </p:nvSpPr>
        <p:spPr>
          <a:xfrm>
            <a:off x="6179638" y="2732979"/>
            <a:ext cx="1184583" cy="7104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Use assumptions for open space</a:t>
            </a: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827739D6-3B5A-4403-B511-4A735066D2C7}"/>
              </a:ext>
            </a:extLst>
          </p:cNvPr>
          <p:cNvSpPr/>
          <p:nvPr/>
        </p:nvSpPr>
        <p:spPr>
          <a:xfrm>
            <a:off x="3884875" y="5427719"/>
            <a:ext cx="1493951" cy="477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Urban Areas</a:t>
            </a:r>
          </a:p>
          <a:p>
            <a:pPr algn="ctr"/>
            <a:r>
              <a:rPr lang="en-US" sz="1200" dirty="0"/>
              <a:t>NAICS6, FIPS</a:t>
            </a:r>
          </a:p>
        </p:txBody>
      </p: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AF2CC2B8-6CA8-4DE7-BAFF-8AABFCB1E2CD}"/>
              </a:ext>
            </a:extLst>
          </p:cNvPr>
          <p:cNvCxnSpPr>
            <a:cxnSpLocks/>
            <a:stCxn id="20" idx="2"/>
            <a:endCxn id="392" idx="0"/>
          </p:cNvCxnSpPr>
          <p:nvPr/>
        </p:nvCxnSpPr>
        <p:spPr>
          <a:xfrm rot="5400000">
            <a:off x="3840887" y="3175235"/>
            <a:ext cx="3043448" cy="1461520"/>
          </a:xfrm>
          <a:prstGeom prst="bentConnector3">
            <a:avLst>
              <a:gd name="adj1" fmla="val 13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D1975AEA-8B62-42D0-8B11-D204AFEB2B6C}"/>
              </a:ext>
            </a:extLst>
          </p:cNvPr>
          <p:cNvCxnSpPr>
            <a:cxnSpLocks/>
            <a:stCxn id="377" idx="3"/>
            <a:endCxn id="392" idx="0"/>
          </p:cNvCxnSpPr>
          <p:nvPr/>
        </p:nvCxnSpPr>
        <p:spPr>
          <a:xfrm>
            <a:off x="3962212" y="3326660"/>
            <a:ext cx="669639" cy="21010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FB3AA2C0-55B6-44AC-BBC8-B0609F93184A}"/>
              </a:ext>
            </a:extLst>
          </p:cNvPr>
          <p:cNvCxnSpPr>
            <a:cxnSpLocks/>
            <a:stCxn id="376" idx="3"/>
            <a:endCxn id="392" idx="0"/>
          </p:cNvCxnSpPr>
          <p:nvPr/>
        </p:nvCxnSpPr>
        <p:spPr>
          <a:xfrm>
            <a:off x="3966364" y="4302156"/>
            <a:ext cx="665487" cy="11255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A2FD9137-0BB0-482C-8314-317D90B44ECC}"/>
              </a:ext>
            </a:extLst>
          </p:cNvPr>
          <p:cNvCxnSpPr>
            <a:cxnSpLocks/>
            <a:stCxn id="390" idx="1"/>
            <a:endCxn id="392" idx="0"/>
          </p:cNvCxnSpPr>
          <p:nvPr/>
        </p:nvCxnSpPr>
        <p:spPr>
          <a:xfrm rot="10800000" flipV="1">
            <a:off x="4631851" y="3770061"/>
            <a:ext cx="428888" cy="165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222DBF64-D8CC-45C8-91CC-3A72E976922F}"/>
              </a:ext>
            </a:extLst>
          </p:cNvPr>
          <p:cNvCxnSpPr>
            <a:cxnSpLocks/>
            <a:stCxn id="170" idx="1"/>
            <a:endCxn id="392" idx="0"/>
          </p:cNvCxnSpPr>
          <p:nvPr/>
        </p:nvCxnSpPr>
        <p:spPr>
          <a:xfrm rot="10800000" flipV="1">
            <a:off x="4631851" y="4389071"/>
            <a:ext cx="428888" cy="1038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ECF38BA9-D9E2-4C11-AF48-6641855141A9}"/>
              </a:ext>
            </a:extLst>
          </p:cNvPr>
          <p:cNvCxnSpPr>
            <a:cxnSpLocks/>
            <a:stCxn id="169" idx="1"/>
            <a:endCxn id="392" idx="0"/>
          </p:cNvCxnSpPr>
          <p:nvPr/>
        </p:nvCxnSpPr>
        <p:spPr>
          <a:xfrm rot="10800000" flipV="1">
            <a:off x="4631852" y="5014085"/>
            <a:ext cx="428889" cy="4136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3EB5A64D-F181-4FAA-9AA7-7D8219E58EC1}"/>
              </a:ext>
            </a:extLst>
          </p:cNvPr>
          <p:cNvCxnSpPr>
            <a:cxnSpLocks/>
            <a:stCxn id="391" idx="1"/>
            <a:endCxn id="392" idx="0"/>
          </p:cNvCxnSpPr>
          <p:nvPr/>
        </p:nvCxnSpPr>
        <p:spPr>
          <a:xfrm rot="10800000" flipV="1">
            <a:off x="4631852" y="3088217"/>
            <a:ext cx="1547787" cy="23395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1AD6167D-EE2D-4310-B7C4-A926EA9622DB}"/>
              </a:ext>
            </a:extLst>
          </p:cNvPr>
          <p:cNvCxnSpPr>
            <a:cxnSpLocks/>
            <a:stCxn id="227" idx="1"/>
            <a:endCxn id="559" idx="3"/>
          </p:cNvCxnSpPr>
          <p:nvPr/>
        </p:nvCxnSpPr>
        <p:spPr>
          <a:xfrm flipH="1">
            <a:off x="3856715" y="6333522"/>
            <a:ext cx="5925834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or: Elbow 639">
            <a:extLst>
              <a:ext uri="{FF2B5EF4-FFF2-40B4-BE49-F238E27FC236}">
                <a16:creationId xmlns:a16="http://schemas.microsoft.com/office/drawing/2014/main" id="{A82B0DCE-8C22-4DA8-8CBB-8A8850367849}"/>
              </a:ext>
            </a:extLst>
          </p:cNvPr>
          <p:cNvCxnSpPr>
            <a:cxnSpLocks/>
            <a:stCxn id="85" idx="2"/>
            <a:endCxn id="227" idx="3"/>
          </p:cNvCxnSpPr>
          <p:nvPr/>
        </p:nvCxnSpPr>
        <p:spPr>
          <a:xfrm rot="5400000">
            <a:off x="9352092" y="4195386"/>
            <a:ext cx="3925711" cy="3505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Rectangle: Rounded Corners 671">
            <a:extLst>
              <a:ext uri="{FF2B5EF4-FFF2-40B4-BE49-F238E27FC236}">
                <a16:creationId xmlns:a16="http://schemas.microsoft.com/office/drawing/2014/main" id="{6EB9AA6A-FA02-44DE-AC87-D200C4815696}"/>
              </a:ext>
            </a:extLst>
          </p:cNvPr>
          <p:cNvSpPr/>
          <p:nvPr/>
        </p:nvSpPr>
        <p:spPr>
          <a:xfrm>
            <a:off x="7809118" y="5519646"/>
            <a:ext cx="1493951" cy="477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Mining, Rural Res.</a:t>
            </a:r>
          </a:p>
          <a:p>
            <a:pPr algn="ctr"/>
            <a:r>
              <a:rPr lang="en-US" sz="1200" dirty="0"/>
              <a:t>NAICS6, FIPS</a:t>
            </a:r>
          </a:p>
        </p:txBody>
      </p:sp>
      <p:cxnSp>
        <p:nvCxnSpPr>
          <p:cNvPr id="673" name="Connector: Elbow 672">
            <a:extLst>
              <a:ext uri="{FF2B5EF4-FFF2-40B4-BE49-F238E27FC236}">
                <a16:creationId xmlns:a16="http://schemas.microsoft.com/office/drawing/2014/main" id="{8F8F56C6-5658-4F57-8C97-4AB722E6F184}"/>
              </a:ext>
            </a:extLst>
          </p:cNvPr>
          <p:cNvCxnSpPr>
            <a:cxnSpLocks/>
            <a:stCxn id="21" idx="2"/>
            <a:endCxn id="672" idx="0"/>
          </p:cNvCxnSpPr>
          <p:nvPr/>
        </p:nvCxnSpPr>
        <p:spPr>
          <a:xfrm rot="16200000" flipH="1">
            <a:off x="6436082" y="3399634"/>
            <a:ext cx="3128238" cy="1111785"/>
          </a:xfrm>
          <a:prstGeom prst="bentConnector3">
            <a:avLst>
              <a:gd name="adj1" fmla="val 11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37ACFB78-B148-492C-A578-F189DB837CB7}"/>
              </a:ext>
            </a:extLst>
          </p:cNvPr>
          <p:cNvCxnSpPr>
            <a:cxnSpLocks/>
            <a:stCxn id="390" idx="3"/>
            <a:endCxn id="672" idx="0"/>
          </p:cNvCxnSpPr>
          <p:nvPr/>
        </p:nvCxnSpPr>
        <p:spPr>
          <a:xfrm>
            <a:off x="6371955" y="3770061"/>
            <a:ext cx="2184139" cy="1749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7ACCE963-6EC2-4CCB-AF63-155B4DDAA2CF}"/>
              </a:ext>
            </a:extLst>
          </p:cNvPr>
          <p:cNvCxnSpPr>
            <a:cxnSpLocks/>
            <a:stCxn id="176" idx="3"/>
            <a:endCxn id="672" idx="0"/>
          </p:cNvCxnSpPr>
          <p:nvPr/>
        </p:nvCxnSpPr>
        <p:spPr>
          <a:xfrm>
            <a:off x="8274859" y="5087912"/>
            <a:ext cx="281235" cy="4317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or: Elbow 675">
            <a:extLst>
              <a:ext uri="{FF2B5EF4-FFF2-40B4-BE49-F238E27FC236}">
                <a16:creationId xmlns:a16="http://schemas.microsoft.com/office/drawing/2014/main" id="{9D6FA479-6000-41F0-9FFC-23A5E84688C1}"/>
              </a:ext>
            </a:extLst>
          </p:cNvPr>
          <p:cNvCxnSpPr>
            <a:cxnSpLocks/>
            <a:stCxn id="31" idx="1"/>
            <a:endCxn id="170" idx="3"/>
          </p:cNvCxnSpPr>
          <p:nvPr/>
        </p:nvCxnSpPr>
        <p:spPr>
          <a:xfrm rot="10800000" flipV="1">
            <a:off x="6371955" y="4254657"/>
            <a:ext cx="539412" cy="1344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or: Elbow 676">
            <a:extLst>
              <a:ext uri="{FF2B5EF4-FFF2-40B4-BE49-F238E27FC236}">
                <a16:creationId xmlns:a16="http://schemas.microsoft.com/office/drawing/2014/main" id="{3BD785EE-5C6A-4773-BAF3-0E84A045A7E6}"/>
              </a:ext>
            </a:extLst>
          </p:cNvPr>
          <p:cNvCxnSpPr>
            <a:cxnSpLocks/>
            <a:stCxn id="31" idx="1"/>
            <a:endCxn id="169" idx="3"/>
          </p:cNvCxnSpPr>
          <p:nvPr/>
        </p:nvCxnSpPr>
        <p:spPr>
          <a:xfrm rot="10800000" flipV="1">
            <a:off x="6371957" y="4254657"/>
            <a:ext cx="539411" cy="759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4770F6EF-3E58-4886-9A1B-18E1BB8B06E0}"/>
              </a:ext>
            </a:extLst>
          </p:cNvPr>
          <p:cNvCxnSpPr>
            <a:cxnSpLocks/>
            <a:stCxn id="378" idx="2"/>
            <a:endCxn id="559" idx="0"/>
          </p:cNvCxnSpPr>
          <p:nvPr/>
        </p:nvCxnSpPr>
        <p:spPr>
          <a:xfrm rot="16200000" flipH="1">
            <a:off x="2074411" y="5429361"/>
            <a:ext cx="659710" cy="473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nector: Elbow 679">
            <a:extLst>
              <a:ext uri="{FF2B5EF4-FFF2-40B4-BE49-F238E27FC236}">
                <a16:creationId xmlns:a16="http://schemas.microsoft.com/office/drawing/2014/main" id="{7984671C-11A0-495D-8E0E-93D03DB392C8}"/>
              </a:ext>
            </a:extLst>
          </p:cNvPr>
          <p:cNvCxnSpPr>
            <a:cxnSpLocks/>
            <a:stCxn id="392" idx="1"/>
            <a:endCxn id="559" idx="0"/>
          </p:cNvCxnSpPr>
          <p:nvPr/>
        </p:nvCxnSpPr>
        <p:spPr>
          <a:xfrm rot="10800000" flipV="1">
            <a:off x="2641179" y="5666273"/>
            <a:ext cx="1243696" cy="329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or: Elbow 681">
            <a:extLst>
              <a:ext uri="{FF2B5EF4-FFF2-40B4-BE49-F238E27FC236}">
                <a16:creationId xmlns:a16="http://schemas.microsoft.com/office/drawing/2014/main" id="{1FA9E151-219F-416C-86CC-49086713EE6E}"/>
              </a:ext>
            </a:extLst>
          </p:cNvPr>
          <p:cNvCxnSpPr>
            <a:cxnSpLocks/>
            <a:stCxn id="672" idx="2"/>
            <a:endCxn id="559" idx="3"/>
          </p:cNvCxnSpPr>
          <p:nvPr/>
        </p:nvCxnSpPr>
        <p:spPr>
          <a:xfrm rot="5400000">
            <a:off x="6038020" y="3815449"/>
            <a:ext cx="336770" cy="46993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E8940B4-9284-4392-BFA8-15A7511B4FF2}"/>
              </a:ext>
            </a:extLst>
          </p:cNvPr>
          <p:cNvCxnSpPr>
            <a:cxnSpLocks/>
            <a:stCxn id="31" idx="2"/>
            <a:endCxn id="176" idx="0"/>
          </p:cNvCxnSpPr>
          <p:nvPr/>
        </p:nvCxnSpPr>
        <p:spPr>
          <a:xfrm flipH="1">
            <a:off x="7589059" y="4483258"/>
            <a:ext cx="8108" cy="37605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9f62856-1543-49d4-a736-4569d363f533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5E275BD5E47A498812F45EBC36C1A3" ma:contentTypeVersion="12" ma:contentTypeDescription="Create a new document." ma:contentTypeScope="" ma:versionID="885430743dd78853695adb7ce87c6158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5c765a16-8853-4f98-a815-3aaad8dda3d1" xmlns:ns7="c4f5f859-d02f-4748-a7f3-bb258078b539" targetNamespace="http://schemas.microsoft.com/office/2006/metadata/properties" ma:root="true" ma:fieldsID="a2ca272637d9c66307f07f40fc8b5b2c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5c765a16-8853-4f98-a815-3aaad8dda3d1"/>
    <xsd:import namespace="c4f5f859-d02f-4748-a7f3-bb258078b539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KeyPoints" minOccurs="0"/>
                <xsd:element ref="ns7:MediaServiceKeyPoints" minOccurs="0"/>
                <xsd:element ref="ns7:MediaServiceAutoTags" minOccurs="0"/>
                <xsd:element ref="ns7:MediaServiceOCR" minOccurs="0"/>
                <xsd:element ref="ns7:MediaServiceGenerationTime" minOccurs="0"/>
                <xsd:element ref="ns7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bc65b832-42e4-43f6-b148-2f583f933b0c}" ma:internalName="TaxCatchAllLabel" ma:readOnly="true" ma:showField="CatchAllDataLabel" ma:web="5c765a16-8853-4f98-a815-3aaad8dda3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bc65b832-42e4-43f6-b148-2f583f933b0c}" ma:internalName="TaxCatchAll" ma:showField="CatchAllData" ma:web="5c765a16-8853-4f98-a815-3aaad8dda3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65a16-8853-4f98-a815-3aaad8dda3d1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5f859-d02f-4748-a7f3-bb258078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Date xmlns="5c765a16-8853-4f98-a815-3aaad8dda3d1" xsi:nil="true"/>
    <Record xmlns="4ffa91fb-a0ff-4ac5-b2db-65c790d184a4">Shared</Record>
    <Rights xmlns="4ffa91fb-a0ff-4ac5-b2db-65c790d184a4" xsi:nil="true"/>
    <Document_x0020_Creation_x0020_Date xmlns="4ffa91fb-a0ff-4ac5-b2db-65c790d184a4">2020-03-02T17:17:22+00:00</Document_x0020_Creation_x0020_Date>
    <EPA_x0020_Office xmlns="4ffa91fb-a0ff-4ac5-b2db-65c790d184a4" xsi:nil="true"/>
    <Records_x0020_Status xmlns="5c765a16-8853-4f98-a815-3aaad8dda3d1">Pending</Records_x0020_Status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8B62B-D5AD-4F69-9C7C-07ABDD8186E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70F6F5B-C7EB-42D7-BFBD-10B48900E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5c765a16-8853-4f98-a815-3aaad8dda3d1"/>
    <ds:schemaRef ds:uri="c4f5f859-d02f-4748-a7f3-bb258078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8071CE-6AEC-40B9-85EA-6943EB56CA4E}">
  <ds:schemaRefs>
    <ds:schemaRef ds:uri="http://purl.org/dc/elements/1.1/"/>
    <ds:schemaRef ds:uri="http://schemas.microsoft.com/office/2006/metadata/properties"/>
    <ds:schemaRef ds:uri="http://schemas.microsoft.com/sharepoint/v3/fields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4ffa91fb-a0ff-4ac5-b2db-65c790d184a4"/>
    <ds:schemaRef ds:uri="http://schemas.microsoft.com/sharepoint.v3"/>
    <ds:schemaRef ds:uri="5c765a16-8853-4f98-a815-3aaad8dda3d1"/>
    <ds:schemaRef ds:uri="c4f5f859-d02f-4748-a7f3-bb258078b539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E527ADC-4D27-4235-98E3-043AAE245D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135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Birney, Catherine</dc:creator>
  <cp:lastModifiedBy>Birney, Catherine</cp:lastModifiedBy>
  <cp:revision>71</cp:revision>
  <cp:lastPrinted>2020-09-15T16:42:05Z</cp:lastPrinted>
  <dcterms:created xsi:type="dcterms:W3CDTF">2020-03-02T17:01:32Z</dcterms:created>
  <dcterms:modified xsi:type="dcterms:W3CDTF">2021-03-22T19:20:27Z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0x010100955E275BD5E47A498812F45EBC36C1A3</vt:lpwstr>
  </property>
</Properties>
</file>