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4cf15a93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4cf15a93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4cf15a93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4cf15a93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4cf15a93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4cf15a93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4cf15a9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4cf15a9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6b411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6b411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4cf15a9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4cf15a9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cf15a93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4cf15a9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cf15a9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cf15a9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4cf15a9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4cf15a9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7b6a8ef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7b6a8ef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rgbClr val="98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/>
        </p:nvSpPr>
        <p:spPr>
          <a:xfrm>
            <a:off x="390525" y="13863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Aaron Riggs, Andre Manz, Chris Baierski, Wesley Scott 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DrinkTank 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2752875"/>
            <a:ext cx="82221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Phil </a:t>
            </a: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automated bartender (Implementation Plan - Pouring Drinks)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Voice Control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Mycroft AI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Wake Word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to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Intent Parser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to Speech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develop Mycroft “Skill” to interface with PHIL Functions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975" y="1851171"/>
            <a:ext cx="3872026" cy="1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Update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RPi initialisation </a:t>
            </a:r>
            <a:r>
              <a:rPr lang="en"/>
              <a:t>subroutines</a:t>
            </a:r>
            <a:r>
              <a:rPr lang="en"/>
              <a:t> are making startup activate all the pumps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RPi requires an independent power source because of the power draw of the LCD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Valve is allowing flow even when closed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 is able to pour drinks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GUI and backend have taken </a:t>
            </a:r>
            <a:r>
              <a:rPr lang="en"/>
              <a:t>significant</a:t>
            </a:r>
            <a:r>
              <a:rPr lang="en"/>
              <a:t> steps forward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PHIL again?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P.H.I.L.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Please Have Infinite Liquor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operating cost and loss for a bar to operate under rush conditions.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the amount of drinks that are over poured and spilled.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Reduce the amount of menial drinks that are made by the bartender.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1 - GUI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0950" y="2179744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 package is an object-oriented set of widget classes native to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Good: Very fast and responsive GUI since it is native to Python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Bad: Known for it’s outdated look and feel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is ideal for our first iteration of PHIL, as we require proof of concept that we can get it to work properly; doesn’t matter if it isn’t pretty.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GUI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842875"/>
            <a:ext cx="4882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most of us probably know, at the foundational level, a GUI is simply a window frame containing </a:t>
            </a:r>
            <a:r>
              <a:rPr lang="en"/>
              <a:t>widgets</a:t>
            </a:r>
            <a:r>
              <a:rPr lang="en"/>
              <a:t>/components that listen for events.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pouring a drink our widget (Button) listens for the user event (Click).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/>
              <a:t>corresponding</a:t>
            </a:r>
            <a:r>
              <a:rPr lang="en"/>
              <a:t> function then interfaces with the hardware to control the pumps and liquid flow.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0250" y="2630175"/>
            <a:ext cx="3484800" cy="1922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2.1 - Raspberry Pi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Brain of PHIL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the pumps and valves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the voice activation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the </a:t>
            </a:r>
            <a:r>
              <a:rPr lang="en"/>
              <a:t>business</a:t>
            </a:r>
            <a:r>
              <a:rPr lang="en"/>
              <a:t>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 pouring ratios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6918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2.2 - Arduino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Acts as a passthrough for the RPi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direct control for the motors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Controls</a:t>
            </a:r>
            <a:r>
              <a:rPr lang="en"/>
              <a:t> current flow for the I/O logic wires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Database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drinkConfig(</a:t>
            </a:r>
            <a:r>
              <a:rPr lang="en" u="sng"/>
              <a:t>drinkName: varchar(255)</a:t>
            </a:r>
            <a:r>
              <a:rPr lang="en"/>
              <a:t>, liquor1: varchar(255), liquor2: varchar(255), soda1: varchar(255), cost: decimal(2, 2))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drinkSales(</a:t>
            </a:r>
            <a:r>
              <a:rPr lang="en" u="sng"/>
              <a:t>saleId: integer</a:t>
            </a:r>
            <a:r>
              <a:rPr lang="en"/>
              <a:t>, drinkName: varchar(100), timestamp: datetime)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additions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Payment confirmation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liquor/mixer options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(ex) - Business Logic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onUpdateDrinkList: INSERT INTO drinkSales(drinkName) VALUES(</a:t>
            </a:r>
            <a:r>
              <a:rPr i="1" lang="en"/>
              <a:t>‘drinkName’)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onRequestSales: SELECT SUM(dc.cost) FROM drinkSales AS ds, drinkConfig AS dc WHERE ds.drinkName = dc.drinkName AND timestamp BETWEEN </a:t>
            </a:r>
            <a:r>
              <a:rPr i="1" lang="en"/>
              <a:t>‘fromDat</a:t>
            </a:r>
            <a:r>
              <a:rPr i="1" lang="en"/>
              <a:t>e’</a:t>
            </a:r>
            <a:r>
              <a:rPr lang="en"/>
              <a:t> AND </a:t>
            </a:r>
            <a:r>
              <a:rPr i="1" lang="en"/>
              <a:t>‘toDate’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Middleware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endParaRPr b="1" sz="1050">
              <a:solidFill>
                <a:srgbClr val="B7C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B7C5D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</a:t>
            </a: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 sqlite3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8B94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68A1F0"/>
                </a:solidFill>
                <a:latin typeface="Courier New"/>
                <a:ea typeface="Courier New"/>
                <a:cs typeface="Courier New"/>
                <a:sym typeface="Courier New"/>
              </a:rPr>
              <a:t>'phil.db'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cursor </a:t>
            </a: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 conn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8B94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fromDate </a:t>
            </a: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68A1F0"/>
                </a:solidFill>
                <a:latin typeface="Courier New"/>
                <a:ea typeface="Courier New"/>
                <a:cs typeface="Courier New"/>
                <a:sym typeface="Courier New"/>
              </a:rPr>
              <a:t>'2018-10-28'</a:t>
            </a:r>
            <a:endParaRPr b="1" sz="1050">
              <a:solidFill>
                <a:srgbClr val="68A1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toDate </a:t>
            </a: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68A1F0"/>
                </a:solidFill>
                <a:latin typeface="Courier New"/>
                <a:ea typeface="Courier New"/>
                <a:cs typeface="Courier New"/>
                <a:sym typeface="Courier New"/>
              </a:rPr>
              <a:t>'2018-10-29'</a:t>
            </a:r>
            <a:endParaRPr b="1" sz="1050">
              <a:solidFill>
                <a:srgbClr val="68A1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B7C5D3"/>
                </a:solidFill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8B94"/>
                </a:solidFill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68A1F0"/>
                </a:solidFill>
                <a:latin typeface="Courier New"/>
                <a:ea typeface="Courier New"/>
                <a:cs typeface="Courier New"/>
                <a:sym typeface="Courier New"/>
              </a:rPr>
              <a:t>"SELECT SUM(dc.cost)</a:t>
            </a:r>
            <a:endParaRPr b="1" sz="1050">
              <a:solidFill>
                <a:srgbClr val="68A1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drinkSales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ds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drinkConfig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dc</a:t>
            </a:r>
            <a:endParaRPr b="1" sz="1050">
              <a:solidFill>
                <a:srgbClr val="8BD49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ds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drinkName </a:t>
            </a:r>
            <a:r>
              <a:rPr b="1" lang="en" sz="1050">
                <a:solidFill>
                  <a:srgbClr val="5EC4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dc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drinkName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timestamp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95468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E27E8D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D95468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en" sz="1050">
                <a:solidFill>
                  <a:srgbClr val="68A1F0"/>
                </a:solidFill>
                <a:latin typeface="Courier New"/>
                <a:ea typeface="Courier New"/>
                <a:cs typeface="Courier New"/>
                <a:sym typeface="Courier New"/>
              </a:rPr>
              <a:t>", (fromDate, toDate))</a:t>
            </a:r>
            <a:endParaRPr b="1" sz="1050">
              <a:solidFill>
                <a:srgbClr val="68A1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70E1E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 cursor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8B94"/>
                </a:solidFill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8BD49C"/>
                </a:solidFill>
                <a:latin typeface="Courier New"/>
                <a:ea typeface="Courier New"/>
                <a:cs typeface="Courier New"/>
                <a:sym typeface="Courier New"/>
              </a:rPr>
              <a:t>connection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50">
                <a:solidFill>
                  <a:srgbClr val="008B94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b="1" lang="en" sz="1050">
                <a:solidFill>
                  <a:srgbClr val="718CA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050">
              <a:solidFill>
                <a:srgbClr val="718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