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80" r:id="rId4"/>
    <p:sldId id="282" r:id="rId5"/>
    <p:sldId id="284" r:id="rId6"/>
    <p:sldId id="285" r:id="rId7"/>
    <p:sldId id="286" r:id="rId8"/>
    <p:sldId id="288" r:id="rId9"/>
    <p:sldId id="295" r:id="rId10"/>
    <p:sldId id="296" r:id="rId11"/>
    <p:sldId id="297" r:id="rId12"/>
    <p:sldId id="291" r:id="rId13"/>
    <p:sldId id="259" r:id="rId14"/>
    <p:sldId id="269" r:id="rId15"/>
    <p:sldId id="281" r:id="rId16"/>
    <p:sldId id="294" r:id="rId17"/>
    <p:sldId id="283" r:id="rId18"/>
    <p:sldId id="292" r:id="rId19"/>
    <p:sldId id="29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am Shokry" initials="Mr. W" lastIdx="1" clrIdx="0">
    <p:extLst>
      <p:ext uri="{19B8F6BF-5375-455C-9EA6-DF929625EA0E}">
        <p15:presenceInfo xmlns:p15="http://schemas.microsoft.com/office/powerpoint/2012/main" userId="Wesam Shok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58111" autoAdjust="0"/>
  </p:normalViewPr>
  <p:slideViewPr>
    <p:cSldViewPr snapToGrid="0">
      <p:cViewPr varScale="1">
        <p:scale>
          <a:sx n="43" d="100"/>
          <a:sy n="43" d="100"/>
        </p:scale>
        <p:origin x="192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2/23/2025</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DC40BAA-4003-42A8-91E2-5F240A161BA6}" type="datetimeFigureOut">
              <a:rPr lang="en-US" smtClean="0"/>
              <a:t>2/23/2025</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70F19A0-7698-42AD-93BD-C408FFB93E4A}" type="slidenum">
              <a:rPr lang="en-US" smtClean="0"/>
              <a:t>‹#›</a:t>
            </a:fld>
            <a:endParaRPr lang="en-US"/>
          </a:p>
        </p:txBody>
      </p:sp>
    </p:spTree>
    <p:extLst>
      <p:ext uri="{BB962C8B-B14F-4D97-AF65-F5344CB8AC3E}">
        <p14:creationId xmlns:p14="http://schemas.microsoft.com/office/powerpoint/2010/main" val="33979379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dirty="0"/>
              <a:t>بـــســم</a:t>
            </a:r>
            <a:r>
              <a:rPr lang="ar-LY" baseline="0" dirty="0"/>
              <a:t> الـلـه الــرحــمــن الــرحــيــم  . . . والــحـمـد لـلـه رب الــعـالـمــيـن  . . .  والــصـلاة والــسـلام عـلـى أشــرف الأنـبـيـاء والــمـرسـلـيـن  . . .  أما بعد:</a:t>
            </a:r>
          </a:p>
          <a:p>
            <a:endParaRPr lang="ar-LY" baseline="0" dirty="0"/>
          </a:p>
          <a:p>
            <a:r>
              <a:rPr lang="ar-LY" baseline="0" dirty="0"/>
              <a:t>أنـا: وسـام شـكـري الـبـوعـيشي، وزمــيـلي: إلــيـاس أبـوعـبـيـدة قـجـم  . . .  يـسـرنـا الـيـوم أن نـقـدم لـكـم مـنـاقـشـة مـشـروع تـخـرجـنـا، والـذي هـو بـعـنـوان: (تـصـمـيـم وتـنـفـيـذ مـنـصـة رقـمـيـة لإدارة الـمـنـاهـج الـجـامـعـيـة)  . . .</a:t>
            </a:r>
          </a:p>
          <a:p>
            <a:endParaRPr lang="ar-LY" baseline="0" dirty="0"/>
          </a:p>
          <a:p>
            <a:r>
              <a:rPr lang="ar-LY" baseline="0" dirty="0"/>
              <a:t>وأول مـا نـبـدأ بـه هـو أن نـرحـب بـضـيـوفـنـا الـكـرام، ومـشـرفـنـا الـدكـتـور عـبـد الـكـريـم شـعـلـول، والـسـادة الـمـنـاقـشـيـن  . . .</a:t>
            </a:r>
          </a:p>
          <a:p>
            <a:r>
              <a:rPr lang="ar-LY" baseline="0" dirty="0"/>
              <a:t>وبــســم الله نـبـدأ.</a:t>
            </a:r>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a:t>
            </a:fld>
            <a:endParaRPr lang="en-US"/>
          </a:p>
        </p:txBody>
      </p:sp>
    </p:spTree>
    <p:extLst>
      <p:ext uri="{BB962C8B-B14F-4D97-AF65-F5344CB8AC3E}">
        <p14:creationId xmlns:p14="http://schemas.microsoft.com/office/powerpoint/2010/main" val="676126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285750" indent="-285750" algn="r" rtl="1">
              <a:buFont typeface="Arial" panose="020B0604020202020204" pitchFamily="34" charset="0"/>
              <a:buChar char="•"/>
            </a:pPr>
            <a:r>
              <a:rPr lang="ar-LY" b="1" dirty="0" smtClean="0">
                <a:solidFill>
                  <a:schemeClr val="accent1"/>
                </a:solidFill>
                <a:latin typeface="Calibri" panose="020F0502020204030204" pitchFamily="34" charset="0"/>
                <a:cs typeface="Calibri" panose="020F0502020204030204" pitchFamily="34" charset="0"/>
              </a:rPr>
              <a:t>تحتوي على قائمة بالوظائف الأساسية.</a:t>
            </a:r>
          </a:p>
          <a:p>
            <a:pPr marL="285750" indent="-285750" algn="r" rtl="1">
              <a:buFont typeface="Arial" panose="020B0604020202020204" pitchFamily="34" charset="0"/>
              <a:buChar char="•"/>
            </a:pPr>
            <a:r>
              <a:rPr lang="ar-LY" b="1" dirty="0" smtClean="0">
                <a:solidFill>
                  <a:schemeClr val="accent1"/>
                </a:solidFill>
                <a:latin typeface="Calibri" panose="020F0502020204030204" pitchFamily="34" charset="0"/>
                <a:cs typeface="Calibri" panose="020F0502020204030204" pitchFamily="34" charset="0"/>
              </a:rPr>
              <a:t>واجهة سهلة الاستخدام ومتجاوبة مع جميع الأجهزة.</a:t>
            </a:r>
          </a:p>
          <a:p>
            <a:pPr marL="285750" indent="-285750" algn="r" rtl="1">
              <a:buFont typeface="Arial" panose="020B0604020202020204" pitchFamily="34" charset="0"/>
              <a:buChar char="•"/>
            </a:pPr>
            <a:r>
              <a:rPr lang="ar-LY" b="1" dirty="0" smtClean="0">
                <a:solidFill>
                  <a:schemeClr val="accent1"/>
                </a:solidFill>
                <a:latin typeface="Calibri" panose="020F0502020204030204" pitchFamily="34" charset="0"/>
                <a:cs typeface="Calibri" panose="020F0502020204030204" pitchFamily="34" charset="0"/>
              </a:rPr>
              <a:t>إمكانية تسجيل الدخول للطلاب وأعضاء هيئة التدريس.</a:t>
            </a:r>
            <a:endParaRPr lang="en-US" b="1" dirty="0" smtClean="0">
              <a:solidFill>
                <a:schemeClr val="accent1"/>
              </a:solidFill>
              <a:latin typeface="Calibri" panose="020F0502020204030204" pitchFamily="34" charset="0"/>
              <a:cs typeface="Calibri" panose="020F0502020204030204" pitchFamily="34" charset="0"/>
            </a:endParaRPr>
          </a:p>
          <a:p>
            <a:endParaRPr lang="en-US" b="1"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14</a:t>
            </a:fld>
            <a:endParaRPr lang="en-US"/>
          </a:p>
        </p:txBody>
      </p:sp>
    </p:spTree>
    <p:extLst>
      <p:ext uri="{BB962C8B-B14F-4D97-AF65-F5344CB8AC3E}">
        <p14:creationId xmlns:p14="http://schemas.microsoft.com/office/powerpoint/2010/main" val="172998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285750" indent="-285750" algn="r" rtl="1">
              <a:buFont typeface="Arial" panose="020B0604020202020204" pitchFamily="34" charset="0"/>
              <a:buChar char="•"/>
            </a:pPr>
            <a:r>
              <a:rPr lang="ar-LY" b="1" dirty="0" smtClean="0">
                <a:solidFill>
                  <a:schemeClr val="accent1"/>
                </a:solidFill>
                <a:latin typeface="Calibri" panose="020F0502020204030204" pitchFamily="34" charset="0"/>
                <a:cs typeface="Calibri" panose="020F0502020204030204" pitchFamily="34" charset="0"/>
              </a:rPr>
              <a:t>إدارة المستخدمين (طلاب، أعضاء هيئة تدريس، مشرفين).</a:t>
            </a:r>
          </a:p>
          <a:p>
            <a:pPr marL="285750" indent="-285750" algn="r" rtl="1">
              <a:buFont typeface="Arial" panose="020B0604020202020204" pitchFamily="34" charset="0"/>
              <a:buChar char="•"/>
            </a:pPr>
            <a:r>
              <a:rPr lang="ar-LY" b="1" dirty="0" smtClean="0">
                <a:solidFill>
                  <a:schemeClr val="accent1"/>
                </a:solidFill>
                <a:latin typeface="Calibri" panose="020F0502020204030204" pitchFamily="34" charset="0"/>
                <a:cs typeface="Calibri" panose="020F0502020204030204" pitchFamily="34" charset="0"/>
              </a:rPr>
              <a:t>متابعة وإدارة المناهج الدراسية.</a:t>
            </a:r>
          </a:p>
          <a:p>
            <a:endParaRPr lang="en-US" b="1"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15</a:t>
            </a:fld>
            <a:endParaRPr lang="en-US"/>
          </a:p>
        </p:txBody>
      </p:sp>
    </p:spTree>
    <p:extLst>
      <p:ext uri="{BB962C8B-B14F-4D97-AF65-F5344CB8AC3E}">
        <p14:creationId xmlns:p14="http://schemas.microsoft.com/office/powerpoint/2010/main" val="53475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LY" dirty="0"/>
              <a:t>المشروع يمثل نقلة نوعية في إدارة المناهج الجامعية.</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19</a:t>
            </a:fld>
            <a:endParaRPr lang="en-US"/>
          </a:p>
        </p:txBody>
      </p:sp>
    </p:spTree>
    <p:extLst>
      <p:ext uri="{BB962C8B-B14F-4D97-AF65-F5344CB8AC3E}">
        <p14:creationId xmlns:p14="http://schemas.microsoft.com/office/powerpoint/2010/main" val="530650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0F19A0-7698-42AD-93BD-C408FFB93E4A}" type="slidenum">
              <a:rPr lang="en-US" smtClean="0"/>
              <a:t>20</a:t>
            </a:fld>
            <a:endParaRPr lang="en-US"/>
          </a:p>
        </p:txBody>
      </p:sp>
    </p:spTree>
    <p:extLst>
      <p:ext uri="{BB962C8B-B14F-4D97-AF65-F5344CB8AC3E}">
        <p14:creationId xmlns:p14="http://schemas.microsoft.com/office/powerpoint/2010/main" val="372656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228600" indent="-228600">
              <a:buAutoNum type="arabicPeriod"/>
            </a:pPr>
            <a:r>
              <a:rPr lang="ar-LY" sz="2000" baseline="0" dirty="0" smtClean="0"/>
              <a:t>المقدمة:  أهمية المشروع، وسبب إختيار المشروع</a:t>
            </a:r>
          </a:p>
          <a:p>
            <a:pPr marL="228600" indent="-228600">
              <a:buAutoNum type="arabicPeriod"/>
            </a:pPr>
            <a:endParaRPr lang="ar-LY" sz="2000" baseline="0" dirty="0" smtClean="0"/>
          </a:p>
          <a:p>
            <a:pPr marL="228600" indent="-228600">
              <a:buAutoNum type="arabicPeriod"/>
            </a:pPr>
            <a:r>
              <a:rPr lang="ar-LY" sz="2000" baseline="0" dirty="0" smtClean="0"/>
              <a:t>النظام القائم والنظام المقترح:  </a:t>
            </a:r>
            <a:r>
              <a:rPr lang="ar-LY" sz="2000" baseline="0" dirty="0" err="1" smtClean="0"/>
              <a:t>حنذكروا</a:t>
            </a:r>
            <a:r>
              <a:rPr lang="ar-LY" sz="2000" baseline="0" dirty="0" smtClean="0"/>
              <a:t> عيوب النظام القائم، والحلول الذي يقدمها النظام المقترح</a:t>
            </a:r>
          </a:p>
          <a:p>
            <a:pPr marL="228600" indent="-228600">
              <a:buAutoNum type="arabicPeriod"/>
            </a:pPr>
            <a:endParaRPr lang="ar-LY" sz="2000" baseline="0" dirty="0" smtClean="0"/>
          </a:p>
          <a:p>
            <a:pPr marL="228600" indent="-228600">
              <a:buAutoNum type="arabicPeriod"/>
            </a:pPr>
            <a:r>
              <a:rPr lang="ar-LY" sz="2000" baseline="0" dirty="0" smtClean="0"/>
              <a:t>أهداف النظام المقترح:  </a:t>
            </a:r>
          </a:p>
          <a:p>
            <a:pPr marL="228600" indent="-228600">
              <a:buAutoNum type="arabicPeriod"/>
            </a:pPr>
            <a:endParaRPr lang="ar-LY" sz="2000" baseline="0" dirty="0" smtClean="0"/>
          </a:p>
          <a:p>
            <a:pPr marL="228600" indent="-228600">
              <a:buAutoNum type="arabicPeriod"/>
            </a:pPr>
            <a:r>
              <a:rPr lang="ar-LY" sz="2000" baseline="0" dirty="0" smtClean="0"/>
              <a:t>مميزات النظام المقترح:</a:t>
            </a:r>
          </a:p>
          <a:p>
            <a:pPr marL="228600" indent="-228600">
              <a:buAutoNum type="arabicPeriod"/>
            </a:pPr>
            <a:endParaRPr lang="ar-LY" sz="2000" baseline="0" dirty="0" smtClean="0"/>
          </a:p>
          <a:p>
            <a:pPr marL="228600" indent="-228600">
              <a:buAutoNum type="arabicPeriod"/>
            </a:pPr>
            <a:r>
              <a:rPr lang="ar-LY" sz="2000" baseline="0" dirty="0" smtClean="0"/>
              <a:t>التحليل والتصميم:  النماذج والمخططات اللي </a:t>
            </a:r>
            <a:r>
              <a:rPr lang="ar-LY" sz="2000" baseline="0" dirty="0" err="1" smtClean="0"/>
              <a:t>إستعملناها</a:t>
            </a:r>
            <a:r>
              <a:rPr lang="ar-LY" sz="2000" baseline="0" dirty="0" smtClean="0"/>
              <a:t> في مرحلتي التحليل والتصميم</a:t>
            </a:r>
          </a:p>
          <a:p>
            <a:pPr marL="228600" indent="-228600">
              <a:buAutoNum type="arabicPeriod"/>
            </a:pPr>
            <a:endParaRPr lang="ar-LY" sz="2000" baseline="0" dirty="0" smtClean="0"/>
          </a:p>
          <a:p>
            <a:pPr marL="228600" indent="-228600">
              <a:buAutoNum type="arabicPeriod"/>
            </a:pPr>
            <a:r>
              <a:rPr lang="ar-LY" sz="2000" baseline="0" dirty="0" smtClean="0"/>
              <a:t>التنفيذ والتقنيات المستخدمة:  التقنيات واللغات البرمجية اللي </a:t>
            </a:r>
            <a:r>
              <a:rPr lang="ar-LY" sz="2000" baseline="0" dirty="0" err="1" smtClean="0"/>
              <a:t>إستعملناها</a:t>
            </a:r>
            <a:r>
              <a:rPr lang="ar-LY" sz="2000" baseline="0" dirty="0" smtClean="0"/>
              <a:t> في مرحلة التنفيذ</a:t>
            </a:r>
          </a:p>
          <a:p>
            <a:pPr marL="228600" indent="-228600">
              <a:buAutoNum type="arabicPeriod"/>
            </a:pPr>
            <a:endParaRPr lang="ar-LY" sz="2000" baseline="0" dirty="0" smtClean="0"/>
          </a:p>
          <a:p>
            <a:pPr marL="228600" indent="-228600">
              <a:buAutoNum type="arabicPeriod"/>
            </a:pPr>
            <a:r>
              <a:rPr lang="ar-LY" sz="2000" baseline="0" dirty="0" smtClean="0"/>
              <a:t>مكونات النظام:  أهم مكونات النظام</a:t>
            </a:r>
          </a:p>
          <a:p>
            <a:pPr marL="228600" indent="-228600">
              <a:buAutoNum type="arabicPeriod"/>
            </a:pPr>
            <a:endParaRPr lang="ar-LY" sz="2000" baseline="0" dirty="0" smtClean="0"/>
          </a:p>
          <a:p>
            <a:pPr marL="228600" indent="-228600">
              <a:buAutoNum type="arabicPeriod"/>
            </a:pPr>
            <a:r>
              <a:rPr lang="ar-LY" sz="2000" baseline="0" dirty="0" smtClean="0"/>
              <a:t>عرض النظام:  عرض الواجهات الرئيسية لنظام</a:t>
            </a:r>
          </a:p>
          <a:p>
            <a:pPr marL="228600" indent="-228600">
              <a:buAutoNum type="arabicPeriod"/>
            </a:pPr>
            <a:endParaRPr lang="ar-LY" sz="2000" baseline="0" dirty="0" smtClean="0"/>
          </a:p>
          <a:p>
            <a:pPr marL="228600" indent="-228600">
              <a:buAutoNum type="arabicPeriod"/>
            </a:pPr>
            <a:r>
              <a:rPr lang="ar-LY" sz="2000" baseline="0" dirty="0" smtClean="0"/>
              <a:t>النتائج:  أبرز النتائج اللي حققها النظام</a:t>
            </a:r>
          </a:p>
          <a:p>
            <a:pPr marL="228600" indent="-228600">
              <a:buAutoNum type="arabicPeriod"/>
            </a:pPr>
            <a:endParaRPr lang="ar-LY" sz="2000" baseline="0" dirty="0" smtClean="0"/>
          </a:p>
          <a:p>
            <a:pPr marL="228600" indent="-228600">
              <a:buAutoNum type="arabicPeriod"/>
            </a:pPr>
            <a:r>
              <a:rPr lang="ar-LY" sz="2000" dirty="0" smtClean="0"/>
              <a:t>التوصيات:  بعض</a:t>
            </a:r>
            <a:r>
              <a:rPr lang="ar-LY" sz="2000" baseline="0" dirty="0" smtClean="0"/>
              <a:t> التوصيات للتحديثات في المستقبل</a:t>
            </a:r>
            <a:endParaRPr lang="en-US" sz="2000"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2</a:t>
            </a:fld>
            <a:endParaRPr lang="en-US"/>
          </a:p>
        </p:txBody>
      </p:sp>
    </p:spTree>
    <p:extLst>
      <p:ext uri="{BB962C8B-B14F-4D97-AF65-F5344CB8AC3E}">
        <p14:creationId xmlns:p14="http://schemas.microsoft.com/office/powerpoint/2010/main" val="377285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a:t>لمحة عامة</a:t>
            </a:r>
            <a:r>
              <a:rPr lang="ar-LY" dirty="0"/>
              <a:t>:</a:t>
            </a:r>
            <a:br>
              <a:rPr lang="ar-LY" dirty="0"/>
            </a:br>
            <a:r>
              <a:rPr lang="ar-LY" dirty="0"/>
              <a:t>في ظل التطورات التكنولوجية المتسارعة، أصبحت الحاجة إلى أنظمة إلكترونية 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a:p>
            <a:r>
              <a:rPr lang="ar-LY" b="1" dirty="0"/>
              <a:t>أهمية المشروع</a:t>
            </a:r>
            <a:r>
              <a:rPr lang="ar-LY" dirty="0"/>
              <a:t>:</a:t>
            </a:r>
          </a:p>
          <a:p>
            <a:pPr lvl="1"/>
            <a:r>
              <a:rPr lang="ar-LY" dirty="0"/>
              <a:t>* توفير حلول تقنية تعالج مشكلات الطرق التقليدية لإدارة المناهج.</a:t>
            </a:r>
          </a:p>
          <a:p>
            <a:pPr lvl="1"/>
            <a:r>
              <a:rPr lang="ar-LY" dirty="0"/>
              <a:t>* تسهيل الوصول إلى المعلومات الأكاديمية للطلاب وأعضاء هيئة التدريس.</a:t>
            </a:r>
          </a:p>
          <a:p>
            <a:pPr lvl="1"/>
            <a:r>
              <a:rPr lang="ar-LY" dirty="0"/>
              <a:t>* تعزيز الشفافية والتفاعل الأكاديمي.</a:t>
            </a:r>
          </a:p>
          <a:p>
            <a:pPr marL="628650" lvl="1" indent="-171450">
              <a:buFont typeface="Arial" panose="020B0604020202020204" pitchFamily="34" charset="0"/>
              <a:buChar char="•"/>
            </a:pPr>
            <a:r>
              <a:rPr lang="ar-LY" dirty="0" smtClean="0"/>
              <a:t>رفع </a:t>
            </a:r>
            <a:r>
              <a:rPr lang="ar-LY" dirty="0"/>
              <a:t>مستوى جودة التعليم</a:t>
            </a:r>
            <a:r>
              <a:rPr lang="ar-LY" dirty="0" smtClean="0"/>
              <a:t>.</a:t>
            </a:r>
          </a:p>
          <a:p>
            <a:pPr marL="628650" lvl="1" indent="-171450">
              <a:buFont typeface="Arial" panose="020B0604020202020204" pitchFamily="34" charset="0"/>
              <a:buChar char="•"/>
            </a:pPr>
            <a:endParaRPr lang="ar-LY" dirty="0"/>
          </a:p>
          <a:p>
            <a:r>
              <a:rPr lang="ar-LY" b="1" dirty="0"/>
              <a:t>سبب اختيار الموضوع</a:t>
            </a:r>
            <a:r>
              <a:rPr lang="ar-LY" dirty="0" smtClean="0"/>
              <a:t>:</a:t>
            </a:r>
            <a:r>
              <a:rPr lang="ar-LY" dirty="0"/>
              <a:t/>
            </a:r>
            <a:br>
              <a:rPr lang="ar-LY" dirty="0"/>
            </a:br>
            <a:r>
              <a:rPr lang="ar-LY" dirty="0"/>
              <a:t>النظام التقليدي </a:t>
            </a:r>
            <a:r>
              <a:rPr lang="ar-LY" dirty="0" smtClean="0"/>
              <a:t>فيه هلبا عيوب،</a:t>
            </a:r>
            <a:r>
              <a:rPr lang="ar-LY" baseline="0" dirty="0" smtClean="0"/>
              <a:t> زي البيروقراطية وبطئ تحديث المناهج والمعلومات وصعوبة التنظيم،</a:t>
            </a:r>
          </a:p>
          <a:p>
            <a:r>
              <a:rPr lang="ar-LY" baseline="0" dirty="0" smtClean="0"/>
              <a:t>ف طلعنا بهذا المشروع اللي يواكب التحول الرقمي ويوفر مرونة وكفاءة أكبر في إدارة المناهج.</a:t>
            </a:r>
            <a:endParaRPr lang="ar-LY" dirty="0"/>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3</a:t>
            </a:fld>
            <a:endParaRPr lang="en-US"/>
          </a:p>
        </p:txBody>
      </p:sp>
    </p:spTree>
    <p:extLst>
      <p:ext uri="{BB962C8B-B14F-4D97-AF65-F5344CB8AC3E}">
        <p14:creationId xmlns:p14="http://schemas.microsoft.com/office/powerpoint/2010/main" val="75156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1"/>
                </a:solidFill>
                <a:latin typeface="Calibri" panose="020F0502020204030204" pitchFamily="34" charset="0"/>
                <a:cs typeface="Calibri" panose="020F0502020204030204" pitchFamily="34" charset="0"/>
              </a:rPr>
              <a:t>بطء تحديث المناهج</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ar-LY" sz="1200" b="1" dirty="0" smtClean="0">
              <a:solidFill>
                <a:schemeClr val="accent1"/>
              </a:solidFill>
              <a:latin typeface="Calibri" panose="020F0502020204030204" pitchFamily="34" charset="0"/>
              <a:cs typeface="Calibri" panose="020F0502020204030204" pitchFamily="34" charset="0"/>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2"/>
                </a:solidFill>
                <a:latin typeface="Calibri" panose="020F0502020204030204" pitchFamily="34" charset="0"/>
                <a:cs typeface="Calibri" panose="020F0502020204030204" pitchFamily="34" charset="0"/>
              </a:rPr>
              <a:t>الإعتماد على الوسائل التقليدية</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ar-LY" sz="1200" b="1" dirty="0" smtClean="0">
              <a:solidFill>
                <a:schemeClr val="accent2"/>
              </a:solidFill>
              <a:latin typeface="Calibri" panose="020F0502020204030204" pitchFamily="34" charset="0"/>
              <a:cs typeface="Calibri" panose="020F0502020204030204" pitchFamily="34" charset="0"/>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1"/>
                </a:solidFill>
                <a:latin typeface="Calibri" panose="020F0502020204030204" pitchFamily="34" charset="0"/>
                <a:cs typeface="Calibri" panose="020F0502020204030204" pitchFamily="34" charset="0"/>
              </a:rPr>
              <a:t>ضعف التفاعل والتواصل</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en-US" sz="1200" b="1" dirty="0" smtClean="0">
              <a:solidFill>
                <a:schemeClr val="accent1"/>
              </a:solidFill>
              <a:latin typeface="Calibri" panose="020F0502020204030204" pitchFamily="34" charset="0"/>
              <a:cs typeface="Calibri" panose="020F0502020204030204" pitchFamily="34" charset="0"/>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2"/>
                </a:solidFill>
                <a:latin typeface="Calibri" panose="020F0502020204030204" pitchFamily="34" charset="0"/>
                <a:cs typeface="Calibri" panose="020F0502020204030204" pitchFamily="34" charset="0"/>
              </a:rPr>
              <a:t>عدم وجود مرونة في تخصيص المناهج</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en-US" sz="1200" b="1" dirty="0" smtClean="0">
              <a:solidFill>
                <a:schemeClr val="accent2"/>
              </a:solidFill>
              <a:latin typeface="Calibri" panose="020F0502020204030204" pitchFamily="34" charset="0"/>
              <a:cs typeface="Calibri" panose="020F0502020204030204" pitchFamily="34" charset="0"/>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ar-LY" sz="1200" b="1" dirty="0" smtClean="0">
              <a:solidFill>
                <a:schemeClr val="accent1"/>
              </a:solidFill>
              <a:latin typeface="Calibri" panose="020F0502020204030204" pitchFamily="34" charset="0"/>
              <a:cs typeface="Calibri" panose="020F0502020204030204" pitchFamily="34" charset="0"/>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en-US" sz="1200" b="1" dirty="0" smtClean="0">
              <a:solidFill>
                <a:schemeClr val="accent1"/>
              </a:solidFill>
              <a:latin typeface="Calibri" panose="020F0502020204030204" pitchFamily="34" charset="0"/>
              <a:cs typeface="Calibri" panose="020F0502020204030204" pitchFamily="34" charset="0"/>
            </a:endParaRP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4</a:t>
            </a:fld>
            <a:endParaRPr lang="en-US"/>
          </a:p>
        </p:txBody>
      </p:sp>
    </p:spTree>
    <p:extLst>
      <p:ext uri="{BB962C8B-B14F-4D97-AF65-F5344CB8AC3E}">
        <p14:creationId xmlns:p14="http://schemas.microsoft.com/office/powerpoint/2010/main" val="1816883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2"/>
                </a:solidFill>
                <a:latin typeface="Calibri" panose="020F0502020204030204" pitchFamily="34" charset="0"/>
                <a:cs typeface="Calibri" panose="020F0502020204030204" pitchFamily="34" charset="0"/>
              </a:rPr>
              <a:t>عدم وجود مرونة في تخصيص المناهج</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ar-LY" sz="1200" b="1" dirty="0" smtClean="0">
              <a:solidFill>
                <a:schemeClr val="tx1"/>
              </a:solidFill>
              <a:latin typeface="+mn-lt"/>
              <a:cs typeface="+mn-cs"/>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توفير أدوات حديثة للتواصل</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en-US" sz="12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1"/>
                </a:solidFill>
                <a:latin typeface="Calibri" panose="020F0502020204030204" pitchFamily="34" charset="0"/>
                <a:cs typeface="Calibri" panose="020F0502020204030204" pitchFamily="34" charset="0"/>
              </a:rPr>
              <a:t>تعزيز الشفافية والمرونة في تخصيص المناهج</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en-US" sz="1200" b="1" dirty="0" smtClean="0">
              <a:solidFill>
                <a:schemeClr val="accent1"/>
              </a:solidFill>
              <a:latin typeface="Calibri" panose="020F0502020204030204" pitchFamily="34" charset="0"/>
              <a:cs typeface="Calibri" panose="020F0502020204030204" pitchFamily="34" charset="0"/>
            </a:endParaRP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ar-LY" sz="12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استخدام تقنيات متقدمة لتبسيط العمليات الإدارية وزيادة الكفاءة</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endParaRPr lang="ar-LY" sz="1200" b="1" dirty="0" smtClean="0">
              <a:solidFill>
                <a:schemeClr val="accent2"/>
              </a:solidFill>
              <a:latin typeface="Calibri" panose="020F0502020204030204" pitchFamily="34" charset="0"/>
              <a:cs typeface="Calibri" panose="020F0502020204030204" pitchFamily="34" charset="0"/>
            </a:endParaRPr>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5</a:t>
            </a:fld>
            <a:endParaRPr lang="en-US"/>
          </a:p>
        </p:txBody>
      </p:sp>
    </p:spTree>
    <p:extLst>
      <p:ext uri="{BB962C8B-B14F-4D97-AF65-F5344CB8AC3E}">
        <p14:creationId xmlns:p14="http://schemas.microsoft.com/office/powerpoint/2010/main" val="112256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a:t>ميزات المخطط المعدل:</a:t>
            </a:r>
          </a:p>
          <a:p>
            <a:r>
              <a:rPr lang="ar-LY" b="1" dirty="0"/>
              <a:t>- التغذية الراجعة</a:t>
            </a:r>
            <a:r>
              <a:rPr lang="en-US" dirty="0"/>
              <a:t/>
            </a:r>
            <a:br>
              <a:rPr lang="en-US" dirty="0"/>
            </a:br>
            <a:endParaRPr lang="ar-LY" dirty="0"/>
          </a:p>
          <a:p>
            <a:r>
              <a:rPr lang="ar-LY" b="1" dirty="0"/>
              <a:t>- مرونة في معالجة الأخطاء:</a:t>
            </a:r>
            <a:r>
              <a:rPr lang="ar-LY" dirty="0"/>
              <a:t/>
            </a:r>
            <a:br>
              <a:rPr lang="ar-LY" dirty="0"/>
            </a:br>
            <a:r>
              <a:rPr lang="ar-LY" dirty="0"/>
              <a:t>يمكن اكتشاف الأخطاء في المراحل المتأخرة ومعالجتها بالعودة للمراحل السابقة.</a:t>
            </a:r>
          </a:p>
          <a:p>
            <a:endParaRPr lang="ar-LY" dirty="0"/>
          </a:p>
          <a:p>
            <a:r>
              <a:rPr lang="ar-LY" b="1" dirty="0"/>
              <a:t>- تداخل المراحل</a:t>
            </a:r>
            <a:r>
              <a:rPr lang="en-US" dirty="0"/>
              <a:t/>
            </a:r>
            <a:br>
              <a:rPr lang="en-US" dirty="0"/>
            </a:br>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9</a:t>
            </a:fld>
            <a:endParaRPr lang="en-US"/>
          </a:p>
        </p:txBody>
      </p:sp>
    </p:spTree>
    <p:extLst>
      <p:ext uri="{BB962C8B-B14F-4D97-AF65-F5344CB8AC3E}">
        <p14:creationId xmlns:p14="http://schemas.microsoft.com/office/powerpoint/2010/main" val="362816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10</a:t>
            </a:fld>
            <a:endParaRPr lang="en-US"/>
          </a:p>
        </p:txBody>
      </p:sp>
    </p:spTree>
    <p:extLst>
      <p:ext uri="{BB962C8B-B14F-4D97-AF65-F5344CB8AC3E}">
        <p14:creationId xmlns:p14="http://schemas.microsoft.com/office/powerpoint/2010/main" val="315078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smtClean="0"/>
              <a:t>مخطط</a:t>
            </a:r>
            <a:r>
              <a:rPr lang="ar-LY" b="1" baseline="0" dirty="0" smtClean="0"/>
              <a:t> العلاقات (</a:t>
            </a:r>
            <a:r>
              <a:rPr lang="en-US" b="1" baseline="0" dirty="0" smtClean="0"/>
              <a:t>Entity Relationship Diagram</a:t>
            </a:r>
            <a:r>
              <a:rPr lang="ar-LY" b="1" baseline="0" dirty="0" smtClean="0"/>
              <a:t>):</a:t>
            </a:r>
          </a:p>
          <a:p>
            <a:endParaRPr lang="ar-LY" b="1" baseline="0" dirty="0" smtClean="0"/>
          </a:p>
          <a:p>
            <a:r>
              <a:rPr lang="ar-LY" b="1" baseline="0" dirty="0" smtClean="0"/>
              <a:t>يوضح نوع العلاقات بين الكينونات</a:t>
            </a:r>
          </a:p>
          <a:p>
            <a:r>
              <a:rPr lang="ar-LY" b="1" baseline="0" dirty="0" smtClean="0"/>
              <a:t>يساعد على فهم طريقة عمل النظام</a:t>
            </a:r>
          </a:p>
          <a:p>
            <a:endParaRPr lang="ar-LY" b="1" baseline="0" dirty="0" smtClean="0"/>
          </a:p>
          <a:p>
            <a:r>
              <a:rPr lang="ar-LY" b="1" baseline="0" dirty="0" smtClean="0"/>
              <a:t>مثلاً:</a:t>
            </a:r>
          </a:p>
          <a:p>
            <a:r>
              <a:rPr lang="ar-LY" b="1" baseline="0" dirty="0" smtClean="0"/>
              <a:t>العلاقة بين الكلية والقسم هي: 1 - </a:t>
            </a:r>
            <a:r>
              <a:rPr lang="en-US" b="1" baseline="0" dirty="0" smtClean="0"/>
              <a:t>M</a:t>
            </a:r>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11</a:t>
            </a:fld>
            <a:endParaRPr lang="en-US"/>
          </a:p>
        </p:txBody>
      </p:sp>
    </p:spTree>
    <p:extLst>
      <p:ext uri="{BB962C8B-B14F-4D97-AF65-F5344CB8AC3E}">
        <p14:creationId xmlns:p14="http://schemas.microsoft.com/office/powerpoint/2010/main" val="3667657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228600" indent="-228600">
              <a:buAutoNum type="arabicPeriod"/>
            </a:pPr>
            <a:r>
              <a:rPr lang="ar-LY" b="1" baseline="0" dirty="0" smtClean="0"/>
              <a:t>لوحة تحكم لأعضاء هيئة التدريس</a:t>
            </a:r>
          </a:p>
          <a:p>
            <a:pPr marL="228600" indent="-228600">
              <a:buAutoNum type="arabicPeriod"/>
            </a:pPr>
            <a:r>
              <a:rPr lang="ar-LY" b="1" baseline="0" dirty="0" smtClean="0"/>
              <a:t>لوحة تحكم لمدير النظام</a:t>
            </a:r>
          </a:p>
          <a:p>
            <a:pPr marL="228600" indent="-228600">
              <a:buAutoNum type="arabicPeriod"/>
            </a:pPr>
            <a:r>
              <a:rPr lang="ar-LY" b="1" baseline="0" dirty="0" smtClean="0"/>
              <a:t>إدارة تسجيل الطلاب في المقررات </a:t>
            </a:r>
          </a:p>
          <a:p>
            <a:pPr marL="228600" indent="-228600">
              <a:buAutoNum type="arabicPeriod"/>
            </a:pPr>
            <a:r>
              <a:rPr lang="ar-LY" b="1" baseline="0" dirty="0" smtClean="0"/>
              <a:t>بوابة للطلاب للوصول إلى المناهج</a:t>
            </a:r>
            <a:endParaRPr lang="en-US" b="1"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13</a:t>
            </a:fld>
            <a:endParaRPr lang="en-US"/>
          </a:p>
        </p:txBody>
      </p:sp>
    </p:spTree>
    <p:extLst>
      <p:ext uri="{BB962C8B-B14F-4D97-AF65-F5344CB8AC3E}">
        <p14:creationId xmlns:p14="http://schemas.microsoft.com/office/powerpoint/2010/main" val="3960612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2/23/2025</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2/23/2025</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9.xml"/><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7870031" y="-9525"/>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55220CD-AFA7-4BF0-A678-BBDB0525C165}"/>
              </a:ext>
            </a:extLst>
          </p:cNvPr>
          <p:cNvSpPr txBox="1"/>
          <p:nvPr/>
        </p:nvSpPr>
        <p:spPr>
          <a:xfrm>
            <a:off x="2006960" y="1750843"/>
            <a:ext cx="5569153" cy="1569660"/>
          </a:xfrm>
          <a:prstGeom prst="rect">
            <a:avLst/>
          </a:prstGeom>
          <a:noFill/>
        </p:spPr>
        <p:txBody>
          <a:bodyPr wrap="none" rtlCol="0">
            <a:spAutoFit/>
          </a:bodyPr>
          <a:lstStyle/>
          <a:p>
            <a:pPr algn="r" rtl="1"/>
            <a:r>
              <a:rPr lang="ar-LY" sz="4800" dirty="0">
                <a:solidFill>
                  <a:schemeClr val="accent2"/>
                </a:solidFill>
                <a:latin typeface="Calibri" panose="020F0502020204030204" pitchFamily="34" charset="0"/>
                <a:cs typeface="Calibri" panose="020F0502020204030204" pitchFamily="34" charset="0"/>
              </a:rPr>
              <a:t>تصميم وتنفيذ منصة رقمية</a:t>
            </a:r>
          </a:p>
          <a:p>
            <a:pPr algn="r" rtl="1"/>
            <a:r>
              <a:rPr lang="ar-LY" sz="4800" dirty="0">
                <a:solidFill>
                  <a:schemeClr val="accent2"/>
                </a:solidFill>
                <a:latin typeface="Calibri" panose="020F0502020204030204" pitchFamily="34" charset="0"/>
                <a:cs typeface="Calibri" panose="020F0502020204030204" pitchFamily="34" charset="0"/>
              </a:rPr>
              <a:t>لإدارة المناهج الجامعية</a:t>
            </a:r>
            <a:endParaRPr lang="en-US" sz="4800" dirty="0">
              <a:solidFill>
                <a:schemeClr val="accent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430865AC-6117-4062-9E0D-35AA2109A4BD}"/>
              </a:ext>
            </a:extLst>
          </p:cNvPr>
          <p:cNvSpPr/>
          <p:nvPr/>
        </p:nvSpPr>
        <p:spPr>
          <a:xfrm>
            <a:off x="1097541" y="5677686"/>
            <a:ext cx="5011098" cy="861774"/>
          </a:xfrm>
          <a:prstGeom prst="rect">
            <a:avLst/>
          </a:prstGeom>
        </p:spPr>
        <p:txBody>
          <a:bodyPr wrap="square">
            <a:spAutoFit/>
          </a:bodyPr>
          <a:lstStyle/>
          <a:p>
            <a:pPr algn="ctr" rtl="1"/>
            <a:r>
              <a:rPr lang="ar-LY" sz="1600" b="1" dirty="0">
                <a:solidFill>
                  <a:schemeClr val="bg1"/>
                </a:solidFill>
                <a:latin typeface="Calibri" panose="020F0502020204030204" pitchFamily="34" charset="0"/>
                <a:cs typeface="Calibri" panose="020F0502020204030204" pitchFamily="34" charset="0"/>
              </a:rPr>
              <a:t>جامعة طرابلس الأهلية</a:t>
            </a:r>
          </a:p>
          <a:p>
            <a:pPr algn="ctr" rtl="1"/>
            <a:r>
              <a:rPr lang="ar-LY" sz="1600" b="1" dirty="0">
                <a:solidFill>
                  <a:schemeClr val="bg1"/>
                </a:solidFill>
                <a:latin typeface="Calibri" panose="020F0502020204030204" pitchFamily="34" charset="0"/>
                <a:cs typeface="Calibri" panose="020F0502020204030204" pitchFamily="34" charset="0"/>
              </a:rPr>
              <a:t>قسم تقنية المعلومات</a:t>
            </a:r>
          </a:p>
          <a:p>
            <a:pPr algn="ctr" rtl="1"/>
            <a:r>
              <a:rPr lang="ar-LY" sz="1600" b="1" dirty="0">
                <a:solidFill>
                  <a:schemeClr val="bg1"/>
                </a:solidFill>
                <a:latin typeface="Calibri" panose="020F0502020204030204" pitchFamily="34" charset="0"/>
                <a:cs typeface="Calibri" panose="020F0502020204030204" pitchFamily="34" charset="0"/>
              </a:rPr>
              <a:t>ربيع 2025</a:t>
            </a:r>
            <a:endParaRPr lang="en-US" sz="1600" b="1" dirty="0">
              <a:solidFill>
                <a:schemeClr val="bg1"/>
              </a:solidFill>
              <a:latin typeface="Calibri" panose="020F0502020204030204" pitchFamily="34" charset="0"/>
              <a:cs typeface="Calibri" panose="020F0502020204030204" pitchFamily="34" charset="0"/>
            </a:endParaRPr>
          </a:p>
        </p:txBody>
      </p:sp>
      <p:sp>
        <p:nvSpPr>
          <p:cNvPr id="18" name="Graphic 16">
            <a:extLst>
              <a:ext uri="{FF2B5EF4-FFF2-40B4-BE49-F238E27FC236}">
                <a16:creationId xmlns:a16="http://schemas.microsoft.com/office/drawing/2014/main" id="{A261940C-C176-4222-87B8-0CC41333B014}"/>
              </a:ext>
            </a:extLst>
          </p:cNvPr>
          <p:cNvSpPr/>
          <p:nvPr/>
        </p:nvSpPr>
        <p:spPr>
          <a:xfrm>
            <a:off x="11828035" y="-9525"/>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Rectangle 15">
            <a:extLst>
              <a:ext uri="{FF2B5EF4-FFF2-40B4-BE49-F238E27FC236}">
                <a16:creationId xmlns:a16="http://schemas.microsoft.com/office/drawing/2014/main" id="{430865AC-6117-4062-9E0D-35AA2109A4BD}"/>
              </a:ext>
            </a:extLst>
          </p:cNvPr>
          <p:cNvSpPr/>
          <p:nvPr/>
        </p:nvSpPr>
        <p:spPr>
          <a:xfrm>
            <a:off x="7918586" y="3443756"/>
            <a:ext cx="3830329" cy="2308324"/>
          </a:xfrm>
          <a:prstGeom prst="rect">
            <a:avLst/>
          </a:prstGeom>
        </p:spPr>
        <p:txBody>
          <a:bodyPr wrap="square">
            <a:spAutoFit/>
          </a:bodyPr>
          <a:lstStyle/>
          <a:p>
            <a:pPr algn="r" rtl="1"/>
            <a:r>
              <a:rPr lang="ar-LY" sz="2400" b="1" dirty="0">
                <a:solidFill>
                  <a:schemeClr val="bg1"/>
                </a:solidFill>
                <a:latin typeface="Calibri" panose="020F0502020204030204" pitchFamily="34" charset="0"/>
                <a:cs typeface="Calibri" panose="020F0502020204030204" pitchFamily="34" charset="0"/>
              </a:rPr>
              <a:t>إعداد الطلبة:</a:t>
            </a:r>
          </a:p>
          <a:p>
            <a:pPr algn="r" rtl="1"/>
            <a:r>
              <a:rPr lang="ar-LY" sz="2400" b="1" dirty="0">
                <a:solidFill>
                  <a:schemeClr val="bg1"/>
                </a:solidFill>
                <a:latin typeface="Calibri" panose="020F0502020204030204" pitchFamily="34" charset="0"/>
                <a:cs typeface="Calibri" panose="020F0502020204030204" pitchFamily="34" charset="0"/>
              </a:rPr>
              <a:t>وسام شكري البوعيشي (208317)</a:t>
            </a:r>
          </a:p>
          <a:p>
            <a:pPr algn="r" rtl="1"/>
            <a:r>
              <a:rPr lang="ar-LY" sz="2400" b="1" dirty="0">
                <a:solidFill>
                  <a:schemeClr val="bg1"/>
                </a:solidFill>
                <a:latin typeface="Calibri" panose="020F0502020204030204" pitchFamily="34" charset="0"/>
                <a:cs typeface="Calibri" panose="020F0502020204030204" pitchFamily="34" charset="0"/>
              </a:rPr>
              <a:t>إلياس أبوعبيدة قجم (208748)</a:t>
            </a:r>
          </a:p>
          <a:p>
            <a:pPr algn="r" rtl="1"/>
            <a:endParaRPr lang="ar-LY" sz="2400" b="1" dirty="0">
              <a:solidFill>
                <a:schemeClr val="bg1"/>
              </a:solidFill>
              <a:latin typeface="Calibri" panose="020F0502020204030204" pitchFamily="34" charset="0"/>
              <a:cs typeface="Calibri" panose="020F0502020204030204" pitchFamily="34" charset="0"/>
            </a:endParaRPr>
          </a:p>
          <a:p>
            <a:pPr algn="r" rtl="1"/>
            <a:r>
              <a:rPr lang="ar-LY" sz="2400" b="1" dirty="0">
                <a:solidFill>
                  <a:schemeClr val="bg1"/>
                </a:solidFill>
                <a:latin typeface="Calibri" panose="020F0502020204030204" pitchFamily="34" charset="0"/>
                <a:cs typeface="Calibri" panose="020F0502020204030204" pitchFamily="34" charset="0"/>
              </a:rPr>
              <a:t>إشراف:</a:t>
            </a:r>
          </a:p>
          <a:p>
            <a:pPr algn="r" rtl="1"/>
            <a:r>
              <a:rPr lang="ar-LY" sz="2400" b="1" dirty="0">
                <a:solidFill>
                  <a:schemeClr val="bg1"/>
                </a:solidFill>
                <a:latin typeface="Calibri" panose="020F0502020204030204" pitchFamily="34" charset="0"/>
                <a:cs typeface="Calibri" panose="020F0502020204030204" pitchFamily="34" charset="0"/>
              </a:rPr>
              <a:t>د. عبد الكريم شعلول</a:t>
            </a: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750"/>
                                        <p:tgtEl>
                                          <p:spTgt spid="15"/>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750"/>
                                        <p:tgtEl>
                                          <p:spTgt spid="16">
                                            <p:txEl>
                                              <p:pRg st="0" end="0"/>
                                            </p:txEl>
                                          </p:spTgt>
                                        </p:tgtEl>
                                      </p:cBhvr>
                                    </p:animEffect>
                                  </p:childTnLst>
                                </p:cTn>
                              </p:par>
                              <p:par>
                                <p:cTn id="54" presetID="10" presetClass="entr" presetSubtype="0" fill="hold" grpId="0" nodeType="withEffect">
                                  <p:stCondLst>
                                    <p:cond delay="350"/>
                                  </p:stCondLst>
                                  <p:childTnLst>
                                    <p:set>
                                      <p:cBhvr>
                                        <p:cTn id="55" dur="1" fill="hold">
                                          <p:stCondLst>
                                            <p:cond delay="0"/>
                                          </p:stCondLst>
                                        </p:cTn>
                                        <p:tgtEl>
                                          <p:spTgt spid="16">
                                            <p:txEl>
                                              <p:pRg st="1" end="1"/>
                                            </p:txEl>
                                          </p:spTgt>
                                        </p:tgtEl>
                                        <p:attrNameLst>
                                          <p:attrName>style.visibility</p:attrName>
                                        </p:attrNameLst>
                                      </p:cBhvr>
                                      <p:to>
                                        <p:strVal val="visible"/>
                                      </p:to>
                                    </p:set>
                                    <p:animEffect transition="in" filter="fade">
                                      <p:cBhvr>
                                        <p:cTn id="56" dur="750"/>
                                        <p:tgtEl>
                                          <p:spTgt spid="16">
                                            <p:txEl>
                                              <p:pRg st="1" end="1"/>
                                            </p:txEl>
                                          </p:spTgt>
                                        </p:tgtEl>
                                      </p:cBhvr>
                                    </p:animEffect>
                                  </p:childTnLst>
                                </p:cTn>
                              </p:par>
                              <p:par>
                                <p:cTn id="57" presetID="10" presetClass="entr" presetSubtype="0" fill="hold" grpId="0" nodeType="withEffect">
                                  <p:stCondLst>
                                    <p:cond delay="35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750"/>
                                        <p:tgtEl>
                                          <p:spTgt spid="16">
                                            <p:txEl>
                                              <p:pRg st="2" end="2"/>
                                            </p:txEl>
                                          </p:spTgt>
                                        </p:tgtEl>
                                      </p:cBhvr>
                                    </p:animEffect>
                                  </p:childTnLst>
                                </p:cTn>
                              </p:par>
                              <p:par>
                                <p:cTn id="60" presetID="10" presetClass="entr" presetSubtype="0" fill="hold" grpId="0" nodeType="withEffect">
                                  <p:stCondLst>
                                    <p:cond delay="35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750"/>
                                        <p:tgtEl>
                                          <p:spTgt spid="17">
                                            <p:txEl>
                                              <p:pRg st="0" end="0"/>
                                            </p:txEl>
                                          </p:spTgt>
                                        </p:tgtEl>
                                      </p:cBhvr>
                                    </p:animEffect>
                                  </p:childTnLst>
                                </p:cTn>
                              </p:par>
                              <p:par>
                                <p:cTn id="63" presetID="10" presetClass="entr" presetSubtype="0" fill="hold" grpId="0" nodeType="withEffect">
                                  <p:stCondLst>
                                    <p:cond delay="350"/>
                                  </p:stCondLst>
                                  <p:childTnLst>
                                    <p:set>
                                      <p:cBhvr>
                                        <p:cTn id="64" dur="1" fill="hold">
                                          <p:stCondLst>
                                            <p:cond delay="0"/>
                                          </p:stCondLst>
                                        </p:cTn>
                                        <p:tgtEl>
                                          <p:spTgt spid="17">
                                            <p:txEl>
                                              <p:pRg st="1" end="1"/>
                                            </p:txEl>
                                          </p:spTgt>
                                        </p:tgtEl>
                                        <p:attrNameLst>
                                          <p:attrName>style.visibility</p:attrName>
                                        </p:attrNameLst>
                                      </p:cBhvr>
                                      <p:to>
                                        <p:strVal val="visible"/>
                                      </p:to>
                                    </p:set>
                                    <p:animEffect transition="in" filter="fade">
                                      <p:cBhvr>
                                        <p:cTn id="65" dur="750"/>
                                        <p:tgtEl>
                                          <p:spTgt spid="17">
                                            <p:txEl>
                                              <p:pRg st="1" end="1"/>
                                            </p:txEl>
                                          </p:spTgt>
                                        </p:tgtEl>
                                      </p:cBhvr>
                                    </p:animEffect>
                                  </p:childTnLst>
                                </p:cTn>
                              </p:par>
                              <p:par>
                                <p:cTn id="66" presetID="10" presetClass="entr" presetSubtype="0" fill="hold" grpId="0" nodeType="withEffect">
                                  <p:stCondLst>
                                    <p:cond delay="350"/>
                                  </p:stCondLst>
                                  <p:childTnLst>
                                    <p:set>
                                      <p:cBhvr>
                                        <p:cTn id="67" dur="1" fill="hold">
                                          <p:stCondLst>
                                            <p:cond delay="0"/>
                                          </p:stCondLst>
                                        </p:cTn>
                                        <p:tgtEl>
                                          <p:spTgt spid="17">
                                            <p:txEl>
                                              <p:pRg st="2" end="2"/>
                                            </p:txEl>
                                          </p:spTgt>
                                        </p:tgtEl>
                                        <p:attrNameLst>
                                          <p:attrName>style.visibility</p:attrName>
                                        </p:attrNameLst>
                                      </p:cBhvr>
                                      <p:to>
                                        <p:strVal val="visible"/>
                                      </p:to>
                                    </p:set>
                                    <p:animEffect transition="in" filter="fade">
                                      <p:cBhvr>
                                        <p:cTn id="68" dur="750"/>
                                        <p:tgtEl>
                                          <p:spTgt spid="17">
                                            <p:txEl>
                                              <p:pRg st="2" end="2"/>
                                            </p:txEl>
                                          </p:spTgt>
                                        </p:tgtEl>
                                      </p:cBhvr>
                                    </p:animEffect>
                                  </p:childTnLst>
                                </p:cTn>
                              </p:par>
                              <p:par>
                                <p:cTn id="69" presetID="10" presetClass="entr" presetSubtype="0" fill="hold" grpId="0" nodeType="withEffect">
                                  <p:stCondLst>
                                    <p:cond delay="350"/>
                                  </p:stCondLst>
                                  <p:childTnLst>
                                    <p:set>
                                      <p:cBhvr>
                                        <p:cTn id="70" dur="1" fill="hold">
                                          <p:stCondLst>
                                            <p:cond delay="0"/>
                                          </p:stCondLst>
                                        </p:cTn>
                                        <p:tgtEl>
                                          <p:spTgt spid="17">
                                            <p:txEl>
                                              <p:pRg st="4" end="4"/>
                                            </p:txEl>
                                          </p:spTgt>
                                        </p:tgtEl>
                                        <p:attrNameLst>
                                          <p:attrName>style.visibility</p:attrName>
                                        </p:attrNameLst>
                                      </p:cBhvr>
                                      <p:to>
                                        <p:strVal val="visible"/>
                                      </p:to>
                                    </p:set>
                                    <p:animEffect transition="in" filter="fade">
                                      <p:cBhvr>
                                        <p:cTn id="71" dur="750"/>
                                        <p:tgtEl>
                                          <p:spTgt spid="17">
                                            <p:txEl>
                                              <p:pRg st="4" end="4"/>
                                            </p:txEl>
                                          </p:spTgt>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17">
                                            <p:txEl>
                                              <p:pRg st="5" end="5"/>
                                            </p:txEl>
                                          </p:spTgt>
                                        </p:tgtEl>
                                        <p:attrNameLst>
                                          <p:attrName>style.visibility</p:attrName>
                                        </p:attrNameLst>
                                      </p:cBhvr>
                                      <p:to>
                                        <p:strVal val="visible"/>
                                      </p:to>
                                    </p:set>
                                    <p:animEffect transition="in" filter="fade">
                                      <p:cBhvr>
                                        <p:cTn id="74" dur="75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P spid="1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4767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16394AF7-FBEF-4413-B4E2-C37980057456}"/>
              </a:ext>
            </a:extLst>
          </p:cNvPr>
          <p:cNvGrpSpPr/>
          <p:nvPr/>
        </p:nvGrpSpPr>
        <p:grpSpPr>
          <a:xfrm>
            <a:off x="7867261" y="1355299"/>
            <a:ext cx="3604553" cy="773680"/>
            <a:chOff x="6460244" y="1086699"/>
            <a:chExt cx="3604553"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6460244" y="1086699"/>
              <a:ext cx="350929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حالة الاستخدام (</a:t>
              </a:r>
              <a:r>
                <a:rPr lang="en-US" sz="2400" b="1" dirty="0">
                  <a:solidFill>
                    <a:schemeClr val="accent1"/>
                  </a:solidFill>
                  <a:latin typeface="Calibri" panose="020F0502020204030204" pitchFamily="34" charset="0"/>
                  <a:cs typeface="Calibri" panose="020F0502020204030204" pitchFamily="34" charset="0"/>
                </a:rPr>
                <a:t>(UCD</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46" name="TextBox 50">
            <a:extLst>
              <a:ext uri="{FF2B5EF4-FFF2-40B4-BE49-F238E27FC236}">
                <a16:creationId xmlns:a16="http://schemas.microsoft.com/office/drawing/2014/main" id="{2830EC6E-5189-48F3-AB24-7B40C0C5BCDD}"/>
              </a:ext>
            </a:extLst>
          </p:cNvPr>
          <p:cNvSpPr txBox="1"/>
          <p:nvPr/>
        </p:nvSpPr>
        <p:spPr>
          <a:xfrm>
            <a:off x="11357514" y="1293744"/>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02</a:t>
            </a:r>
            <a:endParaRPr lang="en-US" sz="2800" b="1" dirty="0">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79" y="1211284"/>
            <a:ext cx="4580351" cy="5139742"/>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05127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4767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16394AF7-FBEF-4413-B4E2-C37980057456}"/>
              </a:ext>
            </a:extLst>
          </p:cNvPr>
          <p:cNvGrpSpPr/>
          <p:nvPr/>
        </p:nvGrpSpPr>
        <p:grpSpPr>
          <a:xfrm>
            <a:off x="8450754" y="1355299"/>
            <a:ext cx="3021060" cy="773680"/>
            <a:chOff x="7043737" y="1086699"/>
            <a:chExt cx="3021060"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7247318" y="1086699"/>
              <a:ext cx="2722220"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مخطط العلاقات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(ERD)</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46" name="TextBox 50">
            <a:extLst>
              <a:ext uri="{FF2B5EF4-FFF2-40B4-BE49-F238E27FC236}">
                <a16:creationId xmlns:a16="http://schemas.microsoft.com/office/drawing/2014/main" id="{2830EC6E-5189-48F3-AB24-7B40C0C5BCDD}"/>
              </a:ext>
            </a:extLst>
          </p:cNvPr>
          <p:cNvSpPr txBox="1"/>
          <p:nvPr/>
        </p:nvSpPr>
        <p:spPr>
          <a:xfrm>
            <a:off x="11357514" y="1293744"/>
            <a:ext cx="550151" cy="523220"/>
          </a:xfrm>
          <a:prstGeom prst="rect">
            <a:avLst/>
          </a:prstGeom>
          <a:noFill/>
        </p:spPr>
        <p:txBody>
          <a:bodyPr wrap="none" rtlCol="0">
            <a:spAutoFit/>
          </a:bodyPr>
          <a:lstStyle/>
          <a:p>
            <a:pPr algn="ctr"/>
            <a:r>
              <a:rPr lang="ar-LY" sz="2800" b="1" dirty="0">
                <a:solidFill>
                  <a:schemeClr val="accent3">
                    <a:lumMod val="50000"/>
                  </a:schemeClr>
                </a:solidFill>
                <a:latin typeface="Calibri" panose="020F0502020204030204" pitchFamily="34" charset="0"/>
                <a:cs typeface="Calibri" panose="020F0502020204030204" pitchFamily="34" charset="0"/>
              </a:rPr>
              <a:t>03</a:t>
            </a:r>
            <a:endParaRPr lang="en-US" sz="2800" b="1" dirty="0">
              <a:solidFill>
                <a:schemeClr val="accent3">
                  <a:lumMod val="50000"/>
                </a:schemeClr>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916" y="1835713"/>
            <a:ext cx="8252483" cy="4412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085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3B6680-8091-49D8-9194-DC39695FA9C6}"/>
              </a:ext>
            </a:extLst>
          </p:cNvPr>
          <p:cNvSpPr/>
          <p:nvPr/>
        </p:nvSpPr>
        <p:spPr>
          <a:xfrm>
            <a:off x="1585055" y="13960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D2F300-1220-4BAF-A534-7BDC3FE5FE5C}"/>
              </a:ext>
            </a:extLst>
          </p:cNvPr>
          <p:cNvSpPr/>
          <p:nvPr/>
        </p:nvSpPr>
        <p:spPr>
          <a:xfrm>
            <a:off x="10202513" y="645804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EDC7519-7107-4C62-A556-53602F40DCEA}"/>
              </a:ext>
            </a:extLst>
          </p:cNvPr>
          <p:cNvSpPr/>
          <p:nvPr/>
        </p:nvSpPr>
        <p:spPr>
          <a:xfrm>
            <a:off x="591693" y="61596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E43D68-3ECE-4365-9F38-468817A6CFBD}"/>
              </a:ext>
            </a:extLst>
          </p:cNvPr>
          <p:cNvSpPr/>
          <p:nvPr/>
        </p:nvSpPr>
        <p:spPr>
          <a:xfrm>
            <a:off x="7402544" y="57385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4B6033-71DF-4494-BD96-2FEE2404F3FA}"/>
              </a:ext>
            </a:extLst>
          </p:cNvPr>
          <p:cNvSpPr/>
          <p:nvPr/>
        </p:nvSpPr>
        <p:spPr>
          <a:xfrm>
            <a:off x="11307699" y="613752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C8924E-CDD2-4B09-B404-C2565D591582}"/>
              </a:ext>
            </a:extLst>
          </p:cNvPr>
          <p:cNvSpPr/>
          <p:nvPr/>
        </p:nvSpPr>
        <p:spPr>
          <a:xfrm>
            <a:off x="5320379" y="62428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7970A1D-C28E-4A21-AC6D-39F6F1D50D94}"/>
              </a:ext>
            </a:extLst>
          </p:cNvPr>
          <p:cNvSpPr/>
          <p:nvPr/>
        </p:nvSpPr>
        <p:spPr>
          <a:xfrm>
            <a:off x="11200066" y="1180909"/>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BB9D803-0AFA-4039-BFB4-B9C422B8B9AE}"/>
              </a:ext>
            </a:extLst>
          </p:cNvPr>
          <p:cNvSpPr/>
          <p:nvPr/>
        </p:nvSpPr>
        <p:spPr>
          <a:xfrm>
            <a:off x="10491537"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A175C3-D343-4AC5-8EC0-D7E6F5288EF5}"/>
              </a:ext>
            </a:extLst>
          </p:cNvPr>
          <p:cNvSpPr/>
          <p:nvPr/>
        </p:nvSpPr>
        <p:spPr>
          <a:xfrm>
            <a:off x="10944927" y="3685603"/>
            <a:ext cx="266700" cy="266700"/>
          </a:xfrm>
          <a:custGeom>
            <a:avLst/>
            <a:gdLst>
              <a:gd name="connsiteX0" fmla="*/ 268129 w 266700"/>
              <a:gd name="connsiteY0" fmla="*/ 137636 h 266700"/>
              <a:gd name="connsiteX1" fmla="*/ 137636 w 266700"/>
              <a:gd name="connsiteY1" fmla="*/ 268129 h 266700"/>
              <a:gd name="connsiteX2" fmla="*/ 7144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4" y="209706"/>
                  <a:pt x="7144" y="137636"/>
                </a:cubicBezTo>
                <a:cubicBezTo>
                  <a:pt x="7144"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F2FEB8C-DB75-4FFA-90E4-A80721805969}"/>
              </a:ext>
            </a:extLst>
          </p:cNvPr>
          <p:cNvSpPr/>
          <p:nvPr/>
        </p:nvSpPr>
        <p:spPr>
          <a:xfrm>
            <a:off x="8439625"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7EFCDB-6222-4879-BE6D-36E4301EFD5B}"/>
              </a:ext>
            </a:extLst>
          </p:cNvPr>
          <p:cNvSpPr/>
          <p:nvPr/>
        </p:nvSpPr>
        <p:spPr>
          <a:xfrm>
            <a:off x="8893015"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F0FE92-A0E0-4E10-BF6B-C5A5D22AAC1E}"/>
              </a:ext>
            </a:extLst>
          </p:cNvPr>
          <p:cNvSpPr/>
          <p:nvPr/>
        </p:nvSpPr>
        <p:spPr>
          <a:xfrm>
            <a:off x="6336649"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4DFE447-1D34-4A15-9E7E-A94A79E45C3C}"/>
              </a:ext>
            </a:extLst>
          </p:cNvPr>
          <p:cNvSpPr/>
          <p:nvPr/>
        </p:nvSpPr>
        <p:spPr>
          <a:xfrm>
            <a:off x="679003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73F2C2A-03AF-4E08-9734-5A1049EC93C4}"/>
              </a:ext>
            </a:extLst>
          </p:cNvPr>
          <p:cNvSpPr/>
          <p:nvPr/>
        </p:nvSpPr>
        <p:spPr>
          <a:xfrm>
            <a:off x="4358939"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7" y="1174909"/>
                  <a:pt x="7144" y="913495"/>
                  <a:pt x="7144" y="591026"/>
                </a:cubicBezTo>
                <a:cubicBezTo>
                  <a:pt x="7144" y="268557"/>
                  <a:pt x="268557" y="7144"/>
                  <a:pt x="591026" y="7144"/>
                </a:cubicBezTo>
                <a:cubicBezTo>
                  <a:pt x="913495"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79896F9-6966-4AB8-BDBE-95A3D83DF3A4}"/>
              </a:ext>
            </a:extLst>
          </p:cNvPr>
          <p:cNvSpPr/>
          <p:nvPr/>
        </p:nvSpPr>
        <p:spPr>
          <a:xfrm>
            <a:off x="481232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2DC0B8F-C350-408D-9820-1E5E55256335}"/>
              </a:ext>
            </a:extLst>
          </p:cNvPr>
          <p:cNvSpPr/>
          <p:nvPr/>
        </p:nvSpPr>
        <p:spPr>
          <a:xfrm>
            <a:off x="2311233"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7998E3A-647A-42D0-B802-F4E3C38039BE}"/>
              </a:ext>
            </a:extLst>
          </p:cNvPr>
          <p:cNvSpPr/>
          <p:nvPr/>
        </p:nvSpPr>
        <p:spPr>
          <a:xfrm>
            <a:off x="2764623"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B055312-4E47-4F71-BBA0-B8CA9AB1EF46}"/>
              </a:ext>
            </a:extLst>
          </p:cNvPr>
          <p:cNvSpPr/>
          <p:nvPr/>
        </p:nvSpPr>
        <p:spPr>
          <a:xfrm>
            <a:off x="501345" y="2026729"/>
            <a:ext cx="1181100" cy="1181100"/>
          </a:xfrm>
          <a:custGeom>
            <a:avLst/>
            <a:gdLst>
              <a:gd name="connsiteX0" fmla="*/ 1174909 w 1181100"/>
              <a:gd name="connsiteY0" fmla="*/ 591026 h 1181100"/>
              <a:gd name="connsiteX1" fmla="*/ 591026 w 1181100"/>
              <a:gd name="connsiteY1" fmla="*/ 1174909 h 1181100"/>
              <a:gd name="connsiteX2" fmla="*/ 7143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6" y="1174909"/>
                  <a:pt x="7143" y="913495"/>
                  <a:pt x="7143" y="591026"/>
                </a:cubicBezTo>
                <a:cubicBezTo>
                  <a:pt x="7143" y="268557"/>
                  <a:pt x="268556" y="7144"/>
                  <a:pt x="591026" y="7144"/>
                </a:cubicBezTo>
                <a:cubicBezTo>
                  <a:pt x="913495"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611930-12F9-4BEE-AEA6-73A06A84C505}"/>
              </a:ext>
            </a:extLst>
          </p:cNvPr>
          <p:cNvSpPr/>
          <p:nvPr/>
        </p:nvSpPr>
        <p:spPr>
          <a:xfrm>
            <a:off x="954735" y="3685603"/>
            <a:ext cx="266700" cy="266700"/>
          </a:xfrm>
          <a:custGeom>
            <a:avLst/>
            <a:gdLst>
              <a:gd name="connsiteX0" fmla="*/ 268129 w 266700"/>
              <a:gd name="connsiteY0" fmla="*/ 137636 h 266700"/>
              <a:gd name="connsiteX1" fmla="*/ 137637 w 266700"/>
              <a:gd name="connsiteY1" fmla="*/ 268129 h 266700"/>
              <a:gd name="connsiteX2" fmla="*/ 7145 w 266700"/>
              <a:gd name="connsiteY2" fmla="*/ 137636 h 266700"/>
              <a:gd name="connsiteX3" fmla="*/ 137637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6" y="268129"/>
                  <a:pt x="137637" y="268129"/>
                </a:cubicBezTo>
                <a:cubicBezTo>
                  <a:pt x="65568" y="268129"/>
                  <a:pt x="7145" y="209706"/>
                  <a:pt x="7145" y="137636"/>
                </a:cubicBezTo>
                <a:cubicBezTo>
                  <a:pt x="7145" y="65567"/>
                  <a:pt x="65568" y="7144"/>
                  <a:pt x="137637" y="7144"/>
                </a:cubicBezTo>
                <a:cubicBezTo>
                  <a:pt x="209706" y="7144"/>
                  <a:pt x="268129" y="65567"/>
                  <a:pt x="268129" y="137636"/>
                </a:cubicBezTo>
                <a:close/>
              </a:path>
            </a:pathLst>
          </a:custGeom>
          <a:solidFill>
            <a:srgbClr val="FFC947"/>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3D06B75B-F727-4355-86E6-B959757FC0C8}"/>
              </a:ext>
            </a:extLst>
          </p:cNvPr>
          <p:cNvGrpSpPr/>
          <p:nvPr/>
        </p:nvGrpSpPr>
        <p:grpSpPr>
          <a:xfrm>
            <a:off x="10177879" y="4173593"/>
            <a:ext cx="1800796" cy="772205"/>
            <a:chOff x="104775" y="4173593"/>
            <a:chExt cx="1800796" cy="772205"/>
          </a:xfrm>
        </p:grpSpPr>
        <p:sp>
          <p:nvSpPr>
            <p:cNvPr id="2" name="TextBox 1">
              <a:extLst>
                <a:ext uri="{FF2B5EF4-FFF2-40B4-BE49-F238E27FC236}">
                  <a16:creationId xmlns:a16="http://schemas.microsoft.com/office/drawing/2014/main" id="{5157E796-D863-4479-B5B7-0FD8F82BE2CB}"/>
                </a:ext>
              </a:extLst>
            </p:cNvPr>
            <p:cNvSpPr txBox="1"/>
            <p:nvPr/>
          </p:nvSpPr>
          <p:spPr>
            <a:xfrm>
              <a:off x="196691" y="4173593"/>
              <a:ext cx="1616964" cy="400110"/>
            </a:xfrm>
            <a:prstGeom prst="rect">
              <a:avLst/>
            </a:prstGeom>
            <a:noFill/>
          </p:spPr>
          <p:txBody>
            <a:bodyPr wrap="square" rtlCol="0">
              <a:spAutoFit/>
            </a:bodyPr>
            <a:lstStyle/>
            <a:p>
              <a:pPr algn="ctr"/>
              <a:r>
                <a:rPr lang="en-US" sz="2000" b="1" dirty="0"/>
                <a:t>HTML</a:t>
              </a:r>
            </a:p>
          </p:txBody>
        </p:sp>
        <p:sp>
          <p:nvSpPr>
            <p:cNvPr id="39" name="Rectangle 38">
              <a:extLst>
                <a:ext uri="{FF2B5EF4-FFF2-40B4-BE49-F238E27FC236}">
                  <a16:creationId xmlns:a16="http://schemas.microsoft.com/office/drawing/2014/main" id="{F5BFD6BF-C505-4ED0-A19E-BCACD45D76E0}"/>
                </a:ext>
              </a:extLst>
            </p:cNvPr>
            <p:cNvSpPr/>
            <p:nvPr/>
          </p:nvSpPr>
          <p:spPr>
            <a:xfrm>
              <a:off x="1047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26" name="Group 25">
            <a:extLst>
              <a:ext uri="{FF2B5EF4-FFF2-40B4-BE49-F238E27FC236}">
                <a16:creationId xmlns:a16="http://schemas.microsoft.com/office/drawing/2014/main" id="{F4D80E66-5E9C-4A4B-B412-1BE5C448E7A6}"/>
              </a:ext>
            </a:extLst>
          </p:cNvPr>
          <p:cNvGrpSpPr/>
          <p:nvPr/>
        </p:nvGrpSpPr>
        <p:grpSpPr>
          <a:xfrm>
            <a:off x="8125966" y="4169247"/>
            <a:ext cx="1800796" cy="776551"/>
            <a:chOff x="2079402" y="4169247"/>
            <a:chExt cx="1800796" cy="776551"/>
          </a:xfrm>
        </p:grpSpPr>
        <p:sp>
          <p:nvSpPr>
            <p:cNvPr id="3" name="Rectangle 2">
              <a:extLst>
                <a:ext uri="{FF2B5EF4-FFF2-40B4-BE49-F238E27FC236}">
                  <a16:creationId xmlns:a16="http://schemas.microsoft.com/office/drawing/2014/main" id="{FF9E9F59-8F67-42EA-81EF-1C6EA4E291B2}"/>
                </a:ext>
              </a:extLst>
            </p:cNvPr>
            <p:cNvSpPr/>
            <p:nvPr/>
          </p:nvSpPr>
          <p:spPr>
            <a:xfrm>
              <a:off x="2622972" y="4169247"/>
              <a:ext cx="713657"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CSS</a:t>
              </a:r>
            </a:p>
          </p:txBody>
        </p:sp>
        <p:sp>
          <p:nvSpPr>
            <p:cNvPr id="40" name="Rectangle 39">
              <a:extLst>
                <a:ext uri="{FF2B5EF4-FFF2-40B4-BE49-F238E27FC236}">
                  <a16:creationId xmlns:a16="http://schemas.microsoft.com/office/drawing/2014/main" id="{161DF287-E13F-4554-A1B9-2AAB7466EBF5}"/>
                </a:ext>
              </a:extLst>
            </p:cNvPr>
            <p:cNvSpPr/>
            <p:nvPr/>
          </p:nvSpPr>
          <p:spPr>
            <a:xfrm>
              <a:off x="207940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5" name="Group 34">
            <a:extLst>
              <a:ext uri="{FF2B5EF4-FFF2-40B4-BE49-F238E27FC236}">
                <a16:creationId xmlns:a16="http://schemas.microsoft.com/office/drawing/2014/main" id="{9C3F5E62-3741-4D35-8580-7B5F599961DC}"/>
              </a:ext>
            </a:extLst>
          </p:cNvPr>
          <p:cNvGrpSpPr/>
          <p:nvPr/>
        </p:nvGrpSpPr>
        <p:grpSpPr>
          <a:xfrm>
            <a:off x="6022990" y="4169247"/>
            <a:ext cx="1800796" cy="776551"/>
            <a:chOff x="4054029" y="4169247"/>
            <a:chExt cx="1800796" cy="776551"/>
          </a:xfrm>
        </p:grpSpPr>
        <p:sp>
          <p:nvSpPr>
            <p:cNvPr id="4" name="Rectangle 3">
              <a:extLst>
                <a:ext uri="{FF2B5EF4-FFF2-40B4-BE49-F238E27FC236}">
                  <a16:creationId xmlns:a16="http://schemas.microsoft.com/office/drawing/2014/main" id="{7E3C7BF9-0E28-4273-8089-380DBC6EFEB5}"/>
                </a:ext>
              </a:extLst>
            </p:cNvPr>
            <p:cNvSpPr/>
            <p:nvPr/>
          </p:nvSpPr>
          <p:spPr>
            <a:xfrm>
              <a:off x="4213681" y="4169247"/>
              <a:ext cx="1481496" cy="400110"/>
            </a:xfrm>
            <a:prstGeom prst="rect">
              <a:avLst/>
            </a:prstGeom>
          </p:spPr>
          <p:txBody>
            <a:bodyPr wrap="none">
              <a:spAutoFit/>
            </a:bodyPr>
            <a:lstStyle/>
            <a:p>
              <a:pPr algn="ctr"/>
              <a:r>
                <a:rPr lang="en-US" sz="2000" b="1" dirty="0">
                  <a:solidFill>
                    <a:schemeClr val="accent3">
                      <a:lumMod val="50000"/>
                    </a:schemeClr>
                  </a:solidFill>
                  <a:effectLst>
                    <a:outerShdw blurRad="38100" dist="38100" dir="2700000" algn="tl">
                      <a:srgbClr val="000000">
                        <a:alpha val="43137"/>
                      </a:srgbClr>
                    </a:outerShdw>
                  </a:effectLst>
                </a:rPr>
                <a:t>JavaScript</a:t>
              </a:r>
            </a:p>
          </p:txBody>
        </p:sp>
        <p:sp>
          <p:nvSpPr>
            <p:cNvPr id="41" name="Rectangle 40">
              <a:extLst>
                <a:ext uri="{FF2B5EF4-FFF2-40B4-BE49-F238E27FC236}">
                  <a16:creationId xmlns:a16="http://schemas.microsoft.com/office/drawing/2014/main" id="{69C78080-E826-4E57-91FB-EFB0C3DC123E}"/>
                </a:ext>
              </a:extLst>
            </p:cNvPr>
            <p:cNvSpPr/>
            <p:nvPr/>
          </p:nvSpPr>
          <p:spPr>
            <a:xfrm>
              <a:off x="4054029"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8" name="Group 37">
            <a:extLst>
              <a:ext uri="{FF2B5EF4-FFF2-40B4-BE49-F238E27FC236}">
                <a16:creationId xmlns:a16="http://schemas.microsoft.com/office/drawing/2014/main" id="{5362AED0-8380-40CA-9272-4E95121B7850}"/>
              </a:ext>
            </a:extLst>
          </p:cNvPr>
          <p:cNvGrpSpPr/>
          <p:nvPr/>
        </p:nvGrpSpPr>
        <p:grpSpPr>
          <a:xfrm>
            <a:off x="4045280" y="4155376"/>
            <a:ext cx="1800796" cy="790422"/>
            <a:chOff x="6028752" y="4155376"/>
            <a:chExt cx="1800796" cy="790422"/>
          </a:xfrm>
        </p:grpSpPr>
        <p:sp>
          <p:nvSpPr>
            <p:cNvPr id="5" name="Rectangle 4">
              <a:extLst>
                <a:ext uri="{FF2B5EF4-FFF2-40B4-BE49-F238E27FC236}">
                  <a16:creationId xmlns:a16="http://schemas.microsoft.com/office/drawing/2014/main" id="{54E8C672-CE7F-41D5-8FD4-E3A8DC7CC444}"/>
                </a:ext>
              </a:extLst>
            </p:cNvPr>
            <p:cNvSpPr/>
            <p:nvPr/>
          </p:nvSpPr>
          <p:spPr>
            <a:xfrm>
              <a:off x="6572323" y="4155376"/>
              <a:ext cx="713657" cy="400110"/>
            </a:xfrm>
            <a:prstGeom prst="rect">
              <a:avLst/>
            </a:prstGeom>
          </p:spPr>
          <p:txBody>
            <a:bodyPr wrap="none">
              <a:spAutoFit/>
            </a:bodyPr>
            <a:lstStyle/>
            <a:p>
              <a:pPr algn="ctr"/>
              <a:r>
                <a:rPr lang="en-US" sz="2000" b="1" dirty="0"/>
                <a:t>PHP</a:t>
              </a:r>
            </a:p>
          </p:txBody>
        </p:sp>
        <p:sp>
          <p:nvSpPr>
            <p:cNvPr id="42" name="Rectangle 41">
              <a:extLst>
                <a:ext uri="{FF2B5EF4-FFF2-40B4-BE49-F238E27FC236}">
                  <a16:creationId xmlns:a16="http://schemas.microsoft.com/office/drawing/2014/main" id="{CDFA28ED-857E-46C0-AB7B-033F6CC5AC01}"/>
                </a:ext>
              </a:extLst>
            </p:cNvPr>
            <p:cNvSpPr/>
            <p:nvPr/>
          </p:nvSpPr>
          <p:spPr>
            <a:xfrm>
              <a:off x="602875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6" name="Group 45">
            <a:extLst>
              <a:ext uri="{FF2B5EF4-FFF2-40B4-BE49-F238E27FC236}">
                <a16:creationId xmlns:a16="http://schemas.microsoft.com/office/drawing/2014/main" id="{95E6A551-9C20-4442-BABE-EDD2D7D59979}"/>
              </a:ext>
            </a:extLst>
          </p:cNvPr>
          <p:cNvGrpSpPr/>
          <p:nvPr/>
        </p:nvGrpSpPr>
        <p:grpSpPr>
          <a:xfrm>
            <a:off x="1997669" y="4155376"/>
            <a:ext cx="1800796" cy="790422"/>
            <a:chOff x="8003475" y="4155376"/>
            <a:chExt cx="1800796" cy="790422"/>
          </a:xfrm>
        </p:grpSpPr>
        <p:sp>
          <p:nvSpPr>
            <p:cNvPr id="6" name="Rectangle 5">
              <a:extLst>
                <a:ext uri="{FF2B5EF4-FFF2-40B4-BE49-F238E27FC236}">
                  <a16:creationId xmlns:a16="http://schemas.microsoft.com/office/drawing/2014/main" id="{9F95865C-240D-4BB5-9904-CA53F0B4882F}"/>
                </a:ext>
              </a:extLst>
            </p:cNvPr>
            <p:cNvSpPr/>
            <p:nvPr/>
          </p:nvSpPr>
          <p:spPr>
            <a:xfrm>
              <a:off x="8362604" y="4155376"/>
              <a:ext cx="1082349"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Laravel</a:t>
              </a:r>
            </a:p>
          </p:txBody>
        </p:sp>
        <p:sp>
          <p:nvSpPr>
            <p:cNvPr id="43" name="Rectangle 42">
              <a:extLst>
                <a:ext uri="{FF2B5EF4-FFF2-40B4-BE49-F238E27FC236}">
                  <a16:creationId xmlns:a16="http://schemas.microsoft.com/office/drawing/2014/main" id="{93924A40-619C-4DA7-92A6-2CD46F56E865}"/>
                </a:ext>
              </a:extLst>
            </p:cNvPr>
            <p:cNvSpPr/>
            <p:nvPr/>
          </p:nvSpPr>
          <p:spPr>
            <a:xfrm>
              <a:off x="80034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7" name="Group 46">
            <a:extLst>
              <a:ext uri="{FF2B5EF4-FFF2-40B4-BE49-F238E27FC236}">
                <a16:creationId xmlns:a16="http://schemas.microsoft.com/office/drawing/2014/main" id="{B9884AC1-BA17-4178-9EF2-BB7A94B2EDF7}"/>
              </a:ext>
            </a:extLst>
          </p:cNvPr>
          <p:cNvGrpSpPr/>
          <p:nvPr/>
        </p:nvGrpSpPr>
        <p:grpSpPr>
          <a:xfrm>
            <a:off x="187687" y="4176356"/>
            <a:ext cx="1800796" cy="769442"/>
            <a:chOff x="9978104" y="4176356"/>
            <a:chExt cx="1800796" cy="769442"/>
          </a:xfrm>
        </p:grpSpPr>
        <p:sp>
          <p:nvSpPr>
            <p:cNvPr id="7" name="Rectangle 6">
              <a:extLst>
                <a:ext uri="{FF2B5EF4-FFF2-40B4-BE49-F238E27FC236}">
                  <a16:creationId xmlns:a16="http://schemas.microsoft.com/office/drawing/2014/main" id="{860258BE-7427-4A33-B3CD-FFC135623E71}"/>
                </a:ext>
              </a:extLst>
            </p:cNvPr>
            <p:cNvSpPr/>
            <p:nvPr/>
          </p:nvSpPr>
          <p:spPr>
            <a:xfrm>
              <a:off x="10364037" y="4176356"/>
              <a:ext cx="1067921" cy="400110"/>
            </a:xfrm>
            <a:prstGeom prst="rect">
              <a:avLst/>
            </a:prstGeom>
          </p:spPr>
          <p:txBody>
            <a:bodyPr wrap="none">
              <a:spAutoFit/>
            </a:bodyPr>
            <a:lstStyle/>
            <a:p>
              <a:pPr algn="ctr"/>
              <a:r>
                <a:rPr lang="en-US" sz="2000" b="1" dirty="0">
                  <a:solidFill>
                    <a:schemeClr val="accent3">
                      <a:lumMod val="50000"/>
                    </a:schemeClr>
                  </a:solidFill>
                  <a:effectLst>
                    <a:outerShdw blurRad="38100" dist="38100" dir="2700000" algn="tl">
                      <a:srgbClr val="000000">
                        <a:alpha val="43137"/>
                      </a:srgbClr>
                    </a:outerShdw>
                  </a:effectLst>
                </a:rPr>
                <a:t>MySQL</a:t>
              </a:r>
            </a:p>
          </p:txBody>
        </p:sp>
        <p:sp>
          <p:nvSpPr>
            <p:cNvPr id="44" name="Rectangle 43">
              <a:extLst>
                <a:ext uri="{FF2B5EF4-FFF2-40B4-BE49-F238E27FC236}">
                  <a16:creationId xmlns:a16="http://schemas.microsoft.com/office/drawing/2014/main" id="{EBE97AF9-5CB5-4474-BBFA-6BCA901A047C}"/>
                </a:ext>
              </a:extLst>
            </p:cNvPr>
            <p:cNvSpPr/>
            <p:nvPr/>
          </p:nvSpPr>
          <p:spPr>
            <a:xfrm>
              <a:off x="9978104" y="4576466"/>
              <a:ext cx="1800796" cy="369332"/>
            </a:xfrm>
            <a:prstGeom prst="rect">
              <a:avLst/>
            </a:prstGeom>
          </p:spPr>
          <p:txBody>
            <a:bodyPr wrap="square">
              <a:spAutoFit/>
            </a:bodyPr>
            <a:lstStyle/>
            <a:p>
              <a:pPr algn="ctr"/>
              <a:r>
                <a:rPr lang="en-US" dirty="0">
                  <a:solidFill>
                    <a:schemeClr val="accent1"/>
                  </a:solidFill>
                </a:rPr>
                <a:t> </a:t>
              </a:r>
            </a:p>
          </p:txBody>
        </p:sp>
      </p:grpSp>
      <p:sp>
        <p:nvSpPr>
          <p:cNvPr id="45" name="TextBox 44">
            <a:extLst>
              <a:ext uri="{FF2B5EF4-FFF2-40B4-BE49-F238E27FC236}">
                <a16:creationId xmlns:a16="http://schemas.microsoft.com/office/drawing/2014/main" id="{1B112056-E76A-4E62-B823-4C08DB4AE0D6}"/>
              </a:ext>
            </a:extLst>
          </p:cNvPr>
          <p:cNvSpPr txBox="1"/>
          <p:nvPr/>
        </p:nvSpPr>
        <p:spPr>
          <a:xfrm>
            <a:off x="2283055" y="69933"/>
            <a:ext cx="786785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التنفيذ </a:t>
            </a:r>
            <a:r>
              <a:rPr lang="ar-LY" sz="6000" b="1" dirty="0">
                <a:solidFill>
                  <a:schemeClr val="accent2"/>
                </a:solidFill>
                <a:latin typeface="Calibri" panose="020F0502020204030204" pitchFamily="34" charset="0"/>
                <a:cs typeface="Calibri" panose="020F0502020204030204" pitchFamily="34" charset="0"/>
              </a:rPr>
              <a:t>والتقنيات المستخدمة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9" name="قوس كبير أيسر 8"/>
          <p:cNvSpPr/>
          <p:nvPr/>
        </p:nvSpPr>
        <p:spPr>
          <a:xfrm rot="16200000">
            <a:off x="8580262" y="2841361"/>
            <a:ext cx="723900" cy="4304345"/>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قوس كبير أيسر 47"/>
          <p:cNvSpPr/>
          <p:nvPr/>
        </p:nvSpPr>
        <p:spPr>
          <a:xfrm rot="16200000">
            <a:off x="3543303" y="3983884"/>
            <a:ext cx="723900" cy="2019300"/>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مربع نص 28"/>
          <p:cNvSpPr txBox="1"/>
          <p:nvPr/>
        </p:nvSpPr>
        <p:spPr>
          <a:xfrm>
            <a:off x="7823786"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الأمامية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9" name="مربع نص 48"/>
          <p:cNvSpPr txBox="1"/>
          <p:nvPr/>
        </p:nvSpPr>
        <p:spPr>
          <a:xfrm>
            <a:off x="2718389"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الخلفية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50" name="قوس كبير أيسر 49"/>
          <p:cNvSpPr/>
          <p:nvPr/>
        </p:nvSpPr>
        <p:spPr>
          <a:xfrm rot="16200000">
            <a:off x="745630" y="4648097"/>
            <a:ext cx="723900" cy="690874"/>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مربع نص 50"/>
          <p:cNvSpPr txBox="1"/>
          <p:nvPr/>
        </p:nvSpPr>
        <p:spPr>
          <a:xfrm>
            <a:off x="-210432"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لقاعدة البيانات</a:t>
            </a:r>
            <a:endParaRPr lang="en-US" sz="24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767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500" fill="hold"/>
                                        <p:tgtEl>
                                          <p:spTgt spid="25"/>
                                        </p:tgtEl>
                                        <p:attrNameLst>
                                          <p:attrName>ppt_w</p:attrName>
                                        </p:attrNameLst>
                                      </p:cBhvr>
                                      <p:tavLst>
                                        <p:tav tm="0">
                                          <p:val>
                                            <p:fltVal val="0"/>
                                          </p:val>
                                        </p:tav>
                                        <p:tav tm="100000">
                                          <p:val>
                                            <p:strVal val="#ppt_w"/>
                                          </p:val>
                                        </p:tav>
                                      </p:tavLst>
                                    </p:anim>
                                    <p:anim calcmode="lin" valueType="num">
                                      <p:cBhvr>
                                        <p:cTn id="90" dur="500" fill="hold"/>
                                        <p:tgtEl>
                                          <p:spTgt spid="25"/>
                                        </p:tgtEl>
                                        <p:attrNameLst>
                                          <p:attrName>ppt_h</p:attrName>
                                        </p:attrNameLst>
                                      </p:cBhvr>
                                      <p:tavLst>
                                        <p:tav tm="0">
                                          <p:val>
                                            <p:fltVal val="0"/>
                                          </p:val>
                                        </p:tav>
                                        <p:tav tm="100000">
                                          <p:val>
                                            <p:strVal val="#ppt_h"/>
                                          </p:val>
                                        </p:tav>
                                      </p:tavLst>
                                    </p:anim>
                                    <p:animEffect transition="in" filter="fade">
                                      <p:cBhvr>
                                        <p:cTn id="91" dur="500"/>
                                        <p:tgtEl>
                                          <p:spTgt spid="25"/>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500" fill="hold"/>
                                        <p:tgtEl>
                                          <p:spTgt spid="27"/>
                                        </p:tgtEl>
                                        <p:attrNameLst>
                                          <p:attrName>ppt_w</p:attrName>
                                        </p:attrNameLst>
                                      </p:cBhvr>
                                      <p:tavLst>
                                        <p:tav tm="0">
                                          <p:val>
                                            <p:fltVal val="0"/>
                                          </p:val>
                                        </p:tav>
                                        <p:tav tm="100000">
                                          <p:val>
                                            <p:strVal val="#ppt_w"/>
                                          </p:val>
                                        </p:tav>
                                      </p:tavLst>
                                    </p:anim>
                                    <p:anim calcmode="lin" valueType="num">
                                      <p:cBhvr>
                                        <p:cTn id="101" dur="500" fill="hold"/>
                                        <p:tgtEl>
                                          <p:spTgt spid="27"/>
                                        </p:tgtEl>
                                        <p:attrNameLst>
                                          <p:attrName>ppt_h</p:attrName>
                                        </p:attrNameLst>
                                      </p:cBhvr>
                                      <p:tavLst>
                                        <p:tav tm="0">
                                          <p:val>
                                            <p:fltVal val="0"/>
                                          </p:val>
                                        </p:tav>
                                        <p:tav tm="100000">
                                          <p:val>
                                            <p:strVal val="#ppt_h"/>
                                          </p:val>
                                        </p:tav>
                                      </p:tavLst>
                                    </p:anim>
                                    <p:animEffect transition="in" filter="fade">
                                      <p:cBhvr>
                                        <p:cTn id="102" dur="500"/>
                                        <p:tgtEl>
                                          <p:spTgt spid="27"/>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p:cTn id="105" dur="500" fill="hold"/>
                                        <p:tgtEl>
                                          <p:spTgt spid="28"/>
                                        </p:tgtEl>
                                        <p:attrNameLst>
                                          <p:attrName>ppt_w</p:attrName>
                                        </p:attrNameLst>
                                      </p:cBhvr>
                                      <p:tavLst>
                                        <p:tav tm="0">
                                          <p:val>
                                            <p:fltVal val="0"/>
                                          </p:val>
                                        </p:tav>
                                        <p:tav tm="100000">
                                          <p:val>
                                            <p:strVal val="#ppt_w"/>
                                          </p:val>
                                        </p:tav>
                                      </p:tavLst>
                                    </p:anim>
                                    <p:anim calcmode="lin" valueType="num">
                                      <p:cBhvr>
                                        <p:cTn id="106" dur="500" fill="hold"/>
                                        <p:tgtEl>
                                          <p:spTgt spid="28"/>
                                        </p:tgtEl>
                                        <p:attrNameLst>
                                          <p:attrName>ppt_h</p:attrName>
                                        </p:attrNameLst>
                                      </p:cBhvr>
                                      <p:tavLst>
                                        <p:tav tm="0">
                                          <p:val>
                                            <p:fltVal val="0"/>
                                          </p:val>
                                        </p:tav>
                                        <p:tav tm="100000">
                                          <p:val>
                                            <p:strVal val="#ppt_h"/>
                                          </p:val>
                                        </p:tav>
                                      </p:tavLst>
                                    </p:anim>
                                    <p:animEffect transition="in" filter="fade">
                                      <p:cBhvr>
                                        <p:cTn id="107" dur="500"/>
                                        <p:tgtEl>
                                          <p:spTgt spid="28"/>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childTnLst>
                          </p:cTn>
                        </p:par>
                        <p:par>
                          <p:cTn id="112" fill="hold">
                            <p:stCondLst>
                              <p:cond delay="1000"/>
                            </p:stCondLst>
                            <p:childTnLst>
                              <p:par>
                                <p:cTn id="113" presetID="10" presetClass="entr" presetSubtype="0" fill="hold" grpId="0" nodeType="after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fade">
                                      <p:cBhvr>
                                        <p:cTn id="115" dur="500"/>
                                        <p:tgtEl>
                                          <p:spTgt spid="9"/>
                                        </p:tgtEl>
                                      </p:cBhvr>
                                    </p:animEffect>
                                  </p:childTnLst>
                                </p:cTn>
                              </p:par>
                            </p:childTnLst>
                          </p:cTn>
                        </p:par>
                        <p:par>
                          <p:cTn id="116" fill="hold">
                            <p:stCondLst>
                              <p:cond delay="1500"/>
                            </p:stCondLst>
                            <p:childTnLst>
                              <p:par>
                                <p:cTn id="117" presetID="10" presetClass="entr" presetSubtype="0" fill="hold" grpId="0" nodeType="after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p:cTn id="129" dur="500" fill="hold"/>
                                        <p:tgtEl>
                                          <p:spTgt spid="31"/>
                                        </p:tgtEl>
                                        <p:attrNameLst>
                                          <p:attrName>ppt_w</p:attrName>
                                        </p:attrNameLst>
                                      </p:cBhvr>
                                      <p:tavLst>
                                        <p:tav tm="0">
                                          <p:val>
                                            <p:fltVal val="0"/>
                                          </p:val>
                                        </p:tav>
                                        <p:tav tm="100000">
                                          <p:val>
                                            <p:strVal val="#ppt_w"/>
                                          </p:val>
                                        </p:tav>
                                      </p:tavLst>
                                    </p:anim>
                                    <p:anim calcmode="lin" valueType="num">
                                      <p:cBhvr>
                                        <p:cTn id="130" dur="500" fill="hold"/>
                                        <p:tgtEl>
                                          <p:spTgt spid="31"/>
                                        </p:tgtEl>
                                        <p:attrNameLst>
                                          <p:attrName>ppt_h</p:attrName>
                                        </p:attrNameLst>
                                      </p:cBhvr>
                                      <p:tavLst>
                                        <p:tav tm="0">
                                          <p:val>
                                            <p:fltVal val="0"/>
                                          </p:val>
                                        </p:tav>
                                        <p:tav tm="100000">
                                          <p:val>
                                            <p:strVal val="#ppt_h"/>
                                          </p:val>
                                        </p:tav>
                                      </p:tavLst>
                                    </p:anim>
                                    <p:animEffect transition="in" filter="fade">
                                      <p:cBhvr>
                                        <p:cTn id="131" dur="500"/>
                                        <p:tgtEl>
                                          <p:spTgt spid="31"/>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500"/>
                                        <p:tgtEl>
                                          <p:spTgt spid="38"/>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anim calcmode="lin" valueType="num">
                                      <p:cBhvr>
                                        <p:cTn id="140" dur="500" fill="hold"/>
                                        <p:tgtEl>
                                          <p:spTgt spid="33"/>
                                        </p:tgtEl>
                                        <p:attrNameLst>
                                          <p:attrName>ppt_w</p:attrName>
                                        </p:attrNameLst>
                                      </p:cBhvr>
                                      <p:tavLst>
                                        <p:tav tm="0">
                                          <p:val>
                                            <p:fltVal val="0"/>
                                          </p:val>
                                        </p:tav>
                                        <p:tav tm="100000">
                                          <p:val>
                                            <p:strVal val="#ppt_w"/>
                                          </p:val>
                                        </p:tav>
                                      </p:tavLst>
                                    </p:anim>
                                    <p:anim calcmode="lin" valueType="num">
                                      <p:cBhvr>
                                        <p:cTn id="141" dur="500" fill="hold"/>
                                        <p:tgtEl>
                                          <p:spTgt spid="33"/>
                                        </p:tgtEl>
                                        <p:attrNameLst>
                                          <p:attrName>ppt_h</p:attrName>
                                        </p:attrNameLst>
                                      </p:cBhvr>
                                      <p:tavLst>
                                        <p:tav tm="0">
                                          <p:val>
                                            <p:fltVal val="0"/>
                                          </p:val>
                                        </p:tav>
                                        <p:tav tm="100000">
                                          <p:val>
                                            <p:strVal val="#ppt_h"/>
                                          </p:val>
                                        </p:tav>
                                      </p:tavLst>
                                    </p:anim>
                                    <p:animEffect transition="in" filter="fade">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34"/>
                                        </p:tgtEl>
                                        <p:attrNameLst>
                                          <p:attrName>style.visibility</p:attrName>
                                        </p:attrNameLst>
                                      </p:cBhvr>
                                      <p:to>
                                        <p:strVal val="visible"/>
                                      </p:to>
                                    </p:set>
                                    <p:anim calcmode="lin" valueType="num">
                                      <p:cBhvr>
                                        <p:cTn id="145" dur="500" fill="hold"/>
                                        <p:tgtEl>
                                          <p:spTgt spid="34"/>
                                        </p:tgtEl>
                                        <p:attrNameLst>
                                          <p:attrName>ppt_w</p:attrName>
                                        </p:attrNameLst>
                                      </p:cBhvr>
                                      <p:tavLst>
                                        <p:tav tm="0">
                                          <p:val>
                                            <p:fltVal val="0"/>
                                          </p:val>
                                        </p:tav>
                                        <p:tav tm="100000">
                                          <p:val>
                                            <p:strVal val="#ppt_w"/>
                                          </p:val>
                                        </p:tav>
                                      </p:tavLst>
                                    </p:anim>
                                    <p:anim calcmode="lin" valueType="num">
                                      <p:cBhvr>
                                        <p:cTn id="146" dur="500" fill="hold"/>
                                        <p:tgtEl>
                                          <p:spTgt spid="34"/>
                                        </p:tgtEl>
                                        <p:attrNameLst>
                                          <p:attrName>ppt_h</p:attrName>
                                        </p:attrNameLst>
                                      </p:cBhvr>
                                      <p:tavLst>
                                        <p:tav tm="0">
                                          <p:val>
                                            <p:fltVal val="0"/>
                                          </p:val>
                                        </p:tav>
                                        <p:tav tm="100000">
                                          <p:val>
                                            <p:strVal val="#ppt_h"/>
                                          </p:val>
                                        </p:tav>
                                      </p:tavLst>
                                    </p:anim>
                                    <p:animEffect transition="in" filter="fade">
                                      <p:cBhvr>
                                        <p:cTn id="147" dur="500"/>
                                        <p:tgtEl>
                                          <p:spTgt spid="34"/>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500"/>
                                        <p:tgtEl>
                                          <p:spTgt spid="46"/>
                                        </p:tgtEl>
                                      </p:cBhvr>
                                    </p:animEffect>
                                  </p:childTnLst>
                                </p:cTn>
                              </p:par>
                            </p:childTnLst>
                          </p:cTn>
                        </p:par>
                        <p:par>
                          <p:cTn id="152" fill="hold">
                            <p:stCondLst>
                              <p:cond delay="1000"/>
                            </p:stCondLst>
                            <p:childTnLst>
                              <p:par>
                                <p:cTn id="153" presetID="10" presetClass="entr" presetSubtype="0" fill="hold" grpId="0" nodeType="after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childTnLst>
                          </p:cTn>
                        </p:par>
                        <p:par>
                          <p:cTn id="156" fill="hold">
                            <p:stCondLst>
                              <p:cond delay="1500"/>
                            </p:stCondLst>
                            <p:childTnLst>
                              <p:par>
                                <p:cTn id="157" presetID="10" presetClass="entr" presetSubtype="0" fill="hold" grpId="0" nodeType="after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fade">
                                      <p:cBhvr>
                                        <p:cTn id="159" dur="500"/>
                                        <p:tgtEl>
                                          <p:spTgt spid="49"/>
                                        </p:tgtEl>
                                      </p:cBhvr>
                                    </p:animEffect>
                                  </p:childTnLst>
                                </p:cTn>
                              </p:par>
                            </p:childTnLst>
                          </p:cTn>
                        </p:par>
                      </p:childTnLst>
                    </p:cTn>
                  </p:par>
                  <p:par>
                    <p:cTn id="160" fill="hold">
                      <p:stCondLst>
                        <p:cond delay="indefinite"/>
                      </p:stCondLst>
                      <p:childTnLst>
                        <p:par>
                          <p:cTn id="161" fill="hold">
                            <p:stCondLst>
                              <p:cond delay="0"/>
                            </p:stCondLst>
                            <p:childTnLst>
                              <p:par>
                                <p:cTn id="162" presetID="53" presetClass="entr" presetSubtype="16" fill="hold" grpId="0" nodeType="clickEffect">
                                  <p:stCondLst>
                                    <p:cond delay="0"/>
                                  </p:stCondLst>
                                  <p:childTnLst>
                                    <p:set>
                                      <p:cBhvr>
                                        <p:cTn id="163" dur="1" fill="hold">
                                          <p:stCondLst>
                                            <p:cond delay="0"/>
                                          </p:stCondLst>
                                        </p:cTn>
                                        <p:tgtEl>
                                          <p:spTgt spid="36"/>
                                        </p:tgtEl>
                                        <p:attrNameLst>
                                          <p:attrName>style.visibility</p:attrName>
                                        </p:attrNameLst>
                                      </p:cBhvr>
                                      <p:to>
                                        <p:strVal val="visible"/>
                                      </p:to>
                                    </p:set>
                                    <p:anim calcmode="lin" valueType="num">
                                      <p:cBhvr>
                                        <p:cTn id="164" dur="500" fill="hold"/>
                                        <p:tgtEl>
                                          <p:spTgt spid="36"/>
                                        </p:tgtEl>
                                        <p:attrNameLst>
                                          <p:attrName>ppt_w</p:attrName>
                                        </p:attrNameLst>
                                      </p:cBhvr>
                                      <p:tavLst>
                                        <p:tav tm="0">
                                          <p:val>
                                            <p:fltVal val="0"/>
                                          </p:val>
                                        </p:tav>
                                        <p:tav tm="100000">
                                          <p:val>
                                            <p:strVal val="#ppt_w"/>
                                          </p:val>
                                        </p:tav>
                                      </p:tavLst>
                                    </p:anim>
                                    <p:anim calcmode="lin" valueType="num">
                                      <p:cBhvr>
                                        <p:cTn id="165" dur="500" fill="hold"/>
                                        <p:tgtEl>
                                          <p:spTgt spid="36"/>
                                        </p:tgtEl>
                                        <p:attrNameLst>
                                          <p:attrName>ppt_h</p:attrName>
                                        </p:attrNameLst>
                                      </p:cBhvr>
                                      <p:tavLst>
                                        <p:tav tm="0">
                                          <p:val>
                                            <p:fltVal val="0"/>
                                          </p:val>
                                        </p:tav>
                                        <p:tav tm="100000">
                                          <p:val>
                                            <p:strVal val="#ppt_h"/>
                                          </p:val>
                                        </p:tav>
                                      </p:tavLst>
                                    </p:anim>
                                    <p:animEffect transition="in" filter="fade">
                                      <p:cBhvr>
                                        <p:cTn id="166" dur="500"/>
                                        <p:tgtEl>
                                          <p:spTgt spid="36"/>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7"/>
                                        </p:tgtEl>
                                        <p:attrNameLst>
                                          <p:attrName>style.visibility</p:attrName>
                                        </p:attrNameLst>
                                      </p:cBhvr>
                                      <p:to>
                                        <p:strVal val="visible"/>
                                      </p:to>
                                    </p:set>
                                    <p:anim calcmode="lin" valueType="num">
                                      <p:cBhvr>
                                        <p:cTn id="169" dur="500" fill="hold"/>
                                        <p:tgtEl>
                                          <p:spTgt spid="37"/>
                                        </p:tgtEl>
                                        <p:attrNameLst>
                                          <p:attrName>ppt_w</p:attrName>
                                        </p:attrNameLst>
                                      </p:cBhvr>
                                      <p:tavLst>
                                        <p:tav tm="0">
                                          <p:val>
                                            <p:fltVal val="0"/>
                                          </p:val>
                                        </p:tav>
                                        <p:tav tm="100000">
                                          <p:val>
                                            <p:strVal val="#ppt_w"/>
                                          </p:val>
                                        </p:tav>
                                      </p:tavLst>
                                    </p:anim>
                                    <p:anim calcmode="lin" valueType="num">
                                      <p:cBhvr>
                                        <p:cTn id="170" dur="500" fill="hold"/>
                                        <p:tgtEl>
                                          <p:spTgt spid="37"/>
                                        </p:tgtEl>
                                        <p:attrNameLst>
                                          <p:attrName>ppt_h</p:attrName>
                                        </p:attrNameLst>
                                      </p:cBhvr>
                                      <p:tavLst>
                                        <p:tav tm="0">
                                          <p:val>
                                            <p:fltVal val="0"/>
                                          </p:val>
                                        </p:tav>
                                        <p:tav tm="100000">
                                          <p:val>
                                            <p:strVal val="#ppt_h"/>
                                          </p:val>
                                        </p:tav>
                                      </p:tavLst>
                                    </p:anim>
                                    <p:animEffect transition="in" filter="fade">
                                      <p:cBhvr>
                                        <p:cTn id="171" dur="500"/>
                                        <p:tgtEl>
                                          <p:spTgt spid="37"/>
                                        </p:tgtEl>
                                      </p:cBhvr>
                                    </p:animEffect>
                                  </p:childTnLst>
                                </p:cTn>
                              </p:par>
                            </p:childTnLst>
                          </p:cTn>
                        </p:par>
                        <p:par>
                          <p:cTn id="172" fill="hold">
                            <p:stCondLst>
                              <p:cond delay="500"/>
                            </p:stCondLst>
                            <p:childTnLst>
                              <p:par>
                                <p:cTn id="173" presetID="10" presetClass="entr" presetSubtype="0" fill="hold" nodeType="after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fade">
                                      <p:cBhvr>
                                        <p:cTn id="175" dur="500"/>
                                        <p:tgtEl>
                                          <p:spTgt spid="47"/>
                                        </p:tgtEl>
                                      </p:cBhvr>
                                    </p:animEffect>
                                  </p:childTnLst>
                                </p:cTn>
                              </p:par>
                            </p:childTnLst>
                          </p:cTn>
                        </p:par>
                        <p:par>
                          <p:cTn id="176" fill="hold">
                            <p:stCondLst>
                              <p:cond delay="1000"/>
                            </p:stCondLst>
                            <p:childTnLst>
                              <p:par>
                                <p:cTn id="177" presetID="10" presetClass="entr" presetSubtype="0" fill="hold" grpId="0" nodeType="afterEffect">
                                  <p:stCondLst>
                                    <p:cond delay="0"/>
                                  </p:stCondLst>
                                  <p:childTnLst>
                                    <p:set>
                                      <p:cBhvr>
                                        <p:cTn id="178" dur="1" fill="hold">
                                          <p:stCondLst>
                                            <p:cond delay="0"/>
                                          </p:stCondLst>
                                        </p:cTn>
                                        <p:tgtEl>
                                          <p:spTgt spid="50"/>
                                        </p:tgtEl>
                                        <p:attrNameLst>
                                          <p:attrName>style.visibility</p:attrName>
                                        </p:attrNameLst>
                                      </p:cBhvr>
                                      <p:to>
                                        <p:strVal val="visible"/>
                                      </p:to>
                                    </p:set>
                                    <p:animEffect transition="in" filter="fade">
                                      <p:cBhvr>
                                        <p:cTn id="179" dur="500"/>
                                        <p:tgtEl>
                                          <p:spTgt spid="50"/>
                                        </p:tgtEl>
                                      </p:cBhvr>
                                    </p:animEffect>
                                  </p:childTnLst>
                                </p:cTn>
                              </p:par>
                            </p:childTnLst>
                          </p:cTn>
                        </p:par>
                        <p:par>
                          <p:cTn id="180" fill="hold">
                            <p:stCondLst>
                              <p:cond delay="1500"/>
                            </p:stCondLst>
                            <p:childTnLst>
                              <p:par>
                                <p:cTn id="181" presetID="10" presetClass="entr" presetSubtype="0" fill="hold" grpId="0" nodeType="after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fade">
                                      <p:cBhvr>
                                        <p:cTn id="18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7" grpId="0" animBg="1"/>
      <p:bldP spid="28" grpId="0" animBg="1"/>
      <p:bldP spid="30" grpId="0" animBg="1"/>
      <p:bldP spid="31" grpId="0" animBg="1"/>
      <p:bldP spid="33" grpId="0" animBg="1"/>
      <p:bldP spid="34" grpId="0" animBg="1"/>
      <p:bldP spid="36" grpId="0" animBg="1"/>
      <p:bldP spid="37" grpId="0" animBg="1"/>
      <p:bldP spid="45" grpId="0"/>
      <p:bldP spid="9" grpId="0" animBg="1"/>
      <p:bldP spid="48" grpId="0" animBg="1"/>
      <p:bldP spid="29" grpId="0"/>
      <p:bldP spid="49" grpId="0"/>
      <p:bldP spid="50"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24C91F1-5F8D-48DB-8772-1D14287657E4}"/>
              </a:ext>
            </a:extLst>
          </p:cNvPr>
          <p:cNvGrpSpPr/>
          <p:nvPr/>
        </p:nvGrpSpPr>
        <p:grpSpPr>
          <a:xfrm>
            <a:off x="1193006" y="3429000"/>
            <a:ext cx="9795415" cy="1457325"/>
            <a:chOff x="1193006" y="2697956"/>
            <a:chExt cx="9795415"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20" name="Freeform: Shape 19">
            <a:extLst>
              <a:ext uri="{FF2B5EF4-FFF2-40B4-BE49-F238E27FC236}">
                <a16:creationId xmlns:a16="http://schemas.microsoft.com/office/drawing/2014/main" id="{91135E06-5103-4F6E-8162-6B22AF70B7DF}"/>
              </a:ext>
            </a:extLst>
          </p:cNvPr>
          <p:cNvSpPr/>
          <p:nvPr/>
        </p:nvSpPr>
        <p:spPr>
          <a:xfrm>
            <a:off x="8480346" y="361795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FBFA64D0-A9A1-45BC-BB06-03CC70BDE515}"/>
              </a:ext>
            </a:extLst>
          </p:cNvPr>
          <p:cNvSpPr/>
          <p:nvPr/>
        </p:nvSpPr>
        <p:spPr>
          <a:xfrm>
            <a:off x="8770001" y="390761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374AB686-A3D6-445A-A094-5AA92F4BB872}"/>
              </a:ext>
            </a:extLst>
          </p:cNvPr>
          <p:cNvSpPr/>
          <p:nvPr/>
        </p:nvSpPr>
        <p:spPr>
          <a:xfrm>
            <a:off x="9012698" y="415030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49090680-9F27-4B59-BF35-A89A482660A3}"/>
              </a:ext>
            </a:extLst>
          </p:cNvPr>
          <p:cNvSpPr/>
          <p:nvPr/>
        </p:nvSpPr>
        <p:spPr>
          <a:xfrm>
            <a:off x="6452489" y="3591273"/>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CC3204D5-26E6-40A6-A4C0-62A3E951C594}"/>
              </a:ext>
            </a:extLst>
          </p:cNvPr>
          <p:cNvSpPr/>
          <p:nvPr/>
        </p:nvSpPr>
        <p:spPr>
          <a:xfrm>
            <a:off x="6742144" y="3880928"/>
            <a:ext cx="504825" cy="504825"/>
          </a:xfrm>
          <a:custGeom>
            <a:avLst/>
            <a:gdLst>
              <a:gd name="connsiteX0" fmla="*/ 506825 w 504825"/>
              <a:gd name="connsiteY0" fmla="*/ 256985 h 504825"/>
              <a:gd name="connsiteX1" fmla="*/ 256984 w 504825"/>
              <a:gd name="connsiteY1" fmla="*/ 506825 h 504825"/>
              <a:gd name="connsiteX2" fmla="*/ 7143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3" y="394968"/>
                  <a:pt x="7143" y="256985"/>
                </a:cubicBezTo>
                <a:cubicBezTo>
                  <a:pt x="7143" y="119001"/>
                  <a:pt x="119001" y="7144"/>
                  <a:pt x="256984" y="7144"/>
                </a:cubicBezTo>
                <a:cubicBezTo>
                  <a:pt x="394967"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6E08EBF0-0919-4A05-91C5-29B7C7B18322}"/>
              </a:ext>
            </a:extLst>
          </p:cNvPr>
          <p:cNvSpPr/>
          <p:nvPr/>
        </p:nvSpPr>
        <p:spPr>
          <a:xfrm>
            <a:off x="6994413" y="3085243"/>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4CB2738-454A-4961-9AB8-71B180044293}"/>
              </a:ext>
            </a:extLst>
          </p:cNvPr>
          <p:cNvSpPr/>
          <p:nvPr/>
        </p:nvSpPr>
        <p:spPr>
          <a:xfrm>
            <a:off x="4600526" y="358022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7D46A9D2-3FF7-4F78-A944-0DD2233B96BD}"/>
              </a:ext>
            </a:extLst>
          </p:cNvPr>
          <p:cNvSpPr/>
          <p:nvPr/>
        </p:nvSpPr>
        <p:spPr>
          <a:xfrm>
            <a:off x="4890181" y="3869879"/>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7EEC671-119C-4DAD-AE3D-0FC04685D6B7}"/>
              </a:ext>
            </a:extLst>
          </p:cNvPr>
          <p:cNvSpPr/>
          <p:nvPr/>
        </p:nvSpPr>
        <p:spPr>
          <a:xfrm>
            <a:off x="5132878" y="4112576"/>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A1F64971-CAB9-4C22-9178-1571F080B5D3}"/>
              </a:ext>
            </a:extLst>
          </p:cNvPr>
          <p:cNvSpPr/>
          <p:nvPr/>
        </p:nvSpPr>
        <p:spPr>
          <a:xfrm>
            <a:off x="2735623" y="358022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A1D7431E-7715-4328-8A2D-234982702BB8}"/>
              </a:ext>
            </a:extLst>
          </p:cNvPr>
          <p:cNvSpPr/>
          <p:nvPr/>
        </p:nvSpPr>
        <p:spPr>
          <a:xfrm>
            <a:off x="3025374" y="3869879"/>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DFE81F44-31DC-4E24-BD68-D036AFDCE427}"/>
              </a:ext>
            </a:extLst>
          </p:cNvPr>
          <p:cNvSpPr/>
          <p:nvPr/>
        </p:nvSpPr>
        <p:spPr>
          <a:xfrm>
            <a:off x="3268071" y="3038823"/>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D1B1E611-7105-44B9-A5BA-0E475648C821}"/>
              </a:ext>
            </a:extLst>
          </p:cNvPr>
          <p:cNvSpPr/>
          <p:nvPr/>
        </p:nvSpPr>
        <p:spPr>
          <a:xfrm>
            <a:off x="7657671" y="5318822"/>
            <a:ext cx="2729484" cy="830997"/>
          </a:xfrm>
          <a:prstGeom prst="rect">
            <a:avLst/>
          </a:prstGeom>
        </p:spPr>
        <p:txBody>
          <a:bodyPr wrap="square">
            <a:spAutoFit/>
          </a:bodyPr>
          <a:lstStyle/>
          <a:p>
            <a:pPr algn="ctr" rtl="1"/>
            <a:r>
              <a:rPr lang="ar-LY" sz="2400" b="1" dirty="0">
                <a:solidFill>
                  <a:schemeClr val="accent1"/>
                </a:solidFill>
                <a:latin typeface="Calibri" panose="020F0502020204030204" pitchFamily="34" charset="0"/>
                <a:cs typeface="Calibri" panose="020F0502020204030204" pitchFamily="34" charset="0"/>
              </a:rPr>
              <a:t>لوحة تحكم لأعضاء هيئة 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5AAEE324-846A-481C-8C41-EE451358C250}"/>
              </a:ext>
            </a:extLst>
          </p:cNvPr>
          <p:cNvSpPr/>
          <p:nvPr/>
        </p:nvSpPr>
        <p:spPr>
          <a:xfrm>
            <a:off x="3731042" y="5318822"/>
            <a:ext cx="2812918" cy="830997"/>
          </a:xfrm>
          <a:prstGeom prst="rect">
            <a:avLst/>
          </a:prstGeom>
        </p:spPr>
        <p:txBody>
          <a:bodyPr wrap="square">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إدارة تسجيل الطلاب في المقررات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9FFF0077-345E-4065-88C3-E6E9EABDE083}"/>
              </a:ext>
            </a:extLst>
          </p:cNvPr>
          <p:cNvSpPr/>
          <p:nvPr/>
        </p:nvSpPr>
        <p:spPr>
          <a:xfrm>
            <a:off x="5559986" y="2551227"/>
            <a:ext cx="3462427" cy="461665"/>
          </a:xfrm>
          <a:prstGeom prst="rect">
            <a:avLst/>
          </a:prstGeom>
        </p:spPr>
        <p:txBody>
          <a:bodyPr wrap="square">
            <a:spAutoFit/>
          </a:bodyPr>
          <a:lstStyle/>
          <a:p>
            <a:pPr algn="ctr" rtl="1"/>
            <a:r>
              <a:rPr lang="ar-LY" sz="2400" b="1" dirty="0">
                <a:solidFill>
                  <a:schemeClr val="accent2"/>
                </a:solidFill>
                <a:latin typeface="Calibri" panose="020F0502020204030204" pitchFamily="34" charset="0"/>
                <a:cs typeface="Calibri" panose="020F0502020204030204" pitchFamily="34" charset="0"/>
              </a:rPr>
              <a:t>لوحة تحكم لمدير النظام</a:t>
            </a:r>
            <a:endParaRPr lang="en-US" sz="2400" b="1" dirty="0">
              <a:solidFill>
                <a:schemeClr val="accent2"/>
              </a:solidFill>
              <a:latin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6166843E-6759-4122-AA61-2139DD0C84D9}"/>
              </a:ext>
            </a:extLst>
          </p:cNvPr>
          <p:cNvSpPr/>
          <p:nvPr/>
        </p:nvSpPr>
        <p:spPr>
          <a:xfrm>
            <a:off x="996331" y="2534838"/>
            <a:ext cx="3813136" cy="461665"/>
          </a:xfrm>
          <a:prstGeom prst="rect">
            <a:avLst/>
          </a:prstGeom>
        </p:spPr>
        <p:txBody>
          <a:bodyPr wrap="square">
            <a:spAutoFit/>
          </a:bodyPr>
          <a:lstStyle/>
          <a:p>
            <a:pPr algn="ctr" rtl="1"/>
            <a:r>
              <a:rPr lang="ar-LY" sz="2400" b="1" dirty="0">
                <a:solidFill>
                  <a:schemeClr val="accent2"/>
                </a:solidFill>
                <a:latin typeface="Calibri" panose="020F0502020204030204" pitchFamily="34" charset="0"/>
                <a:cs typeface="Calibri" panose="020F0502020204030204" pitchFamily="34" charset="0"/>
              </a:rPr>
              <a:t>بوابة للطلاب للوصول إلى المناهج</a:t>
            </a:r>
            <a:endParaRPr lang="en-US" sz="2400" b="1" dirty="0">
              <a:solidFill>
                <a:schemeClr val="accent2"/>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8B20C6C3-B2E5-45A0-887C-1B9577C96676}"/>
              </a:ext>
            </a:extLst>
          </p:cNvPr>
          <p:cNvSpPr txBox="1"/>
          <p:nvPr/>
        </p:nvSpPr>
        <p:spPr>
          <a:xfrm>
            <a:off x="4114428" y="296751"/>
            <a:ext cx="3990195" cy="1015663"/>
          </a:xfrm>
          <a:prstGeom prst="rect">
            <a:avLst/>
          </a:prstGeom>
          <a:noFill/>
        </p:spPr>
        <p:txBody>
          <a:bodyPr wrap="none" rtlCol="0">
            <a:spAutoFit/>
          </a:bodyPr>
          <a:lstStyle/>
          <a:p>
            <a:pPr algn="ctr" rtl="1"/>
            <a:r>
              <a:rPr lang="ar-LY" sz="6000" b="1" dirty="0">
                <a:latin typeface="Calibri" panose="020F0502020204030204" pitchFamily="34" charset="0"/>
                <a:cs typeface="Calibri" panose="020F0502020204030204" pitchFamily="34" charset="0"/>
              </a:rPr>
              <a:t>مكونات </a:t>
            </a:r>
            <a:r>
              <a:rPr lang="ar-LY" sz="6000" b="1" dirty="0">
                <a:solidFill>
                  <a:srgbClr val="185ADB"/>
                </a:solidFill>
                <a:latin typeface="Calibri" panose="020F0502020204030204" pitchFamily="34" charset="0"/>
                <a:cs typeface="Calibri" panose="020F0502020204030204" pitchFamily="34" charset="0"/>
              </a:rPr>
              <a:t>النظام</a:t>
            </a:r>
            <a:endParaRPr lang="en-US" sz="6000" b="1" dirty="0">
              <a:solidFill>
                <a:srgbClr val="185ADB"/>
              </a:solidFill>
              <a:latin typeface="Calibri" panose="020F0502020204030204" pitchFamily="34" charset="0"/>
              <a:cs typeface="Calibri" panose="020F0502020204030204" pitchFamily="34" charset="0"/>
            </a:endParaRPr>
          </a:p>
        </p:txBody>
      </p:sp>
      <p:sp>
        <p:nvSpPr>
          <p:cNvPr id="87" name="Freeform: Shape 86">
            <a:extLst>
              <a:ext uri="{FF2B5EF4-FFF2-40B4-BE49-F238E27FC236}">
                <a16:creationId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8" name="Freeform: Shape 87">
            <a:extLst>
              <a:ext uri="{FF2B5EF4-FFF2-40B4-BE49-F238E27FC236}">
                <a16:creationId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9" name="Freeform: Shape 88">
            <a:extLst>
              <a:ext uri="{FF2B5EF4-FFF2-40B4-BE49-F238E27FC236}">
                <a16:creationId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1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par>
                          <p:cTn id="20" fill="hold">
                            <p:stCondLst>
                              <p:cond delay="500"/>
                            </p:stCondLst>
                            <p:childTnLst>
                              <p:par>
                                <p:cTn id="21" presetID="2" presetClass="entr" presetSubtype="1" decel="10000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1000" fill="hold"/>
                                        <p:tgtEl>
                                          <p:spTgt spid="48"/>
                                        </p:tgtEl>
                                        <p:attrNameLst>
                                          <p:attrName>ppt_x</p:attrName>
                                        </p:attrNameLst>
                                      </p:cBhvr>
                                      <p:tavLst>
                                        <p:tav tm="0">
                                          <p:val>
                                            <p:strVal val="#ppt_x"/>
                                          </p:val>
                                        </p:tav>
                                        <p:tav tm="100000">
                                          <p:val>
                                            <p:strVal val="#ppt_x"/>
                                          </p:val>
                                        </p:tav>
                                      </p:tavLst>
                                    </p:anim>
                                    <p:anim calcmode="lin" valueType="num">
                                      <p:cBhvr additive="base">
                                        <p:cTn id="24" dur="1000" fill="hold"/>
                                        <p:tgtEl>
                                          <p:spTgt spid="48"/>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8" decel="10000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1000" fill="hold"/>
                                        <p:tgtEl>
                                          <p:spTgt spid="40"/>
                                        </p:tgtEl>
                                        <p:attrNameLst>
                                          <p:attrName>ppt_x</p:attrName>
                                        </p:attrNameLst>
                                      </p:cBhvr>
                                      <p:tavLst>
                                        <p:tav tm="0">
                                          <p:val>
                                            <p:strVal val="0-#ppt_w/2"/>
                                          </p:val>
                                        </p:tav>
                                        <p:tav tm="100000">
                                          <p:val>
                                            <p:strVal val="#ppt_x"/>
                                          </p:val>
                                        </p:tav>
                                      </p:tavLst>
                                    </p:anim>
                                    <p:anim calcmode="lin" valueType="num">
                                      <p:cBhvr additive="base">
                                        <p:cTn id="29"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500"/>
                            </p:stCondLst>
                            <p:childTnLst>
                              <p:par>
                                <p:cTn id="59" presetID="53" presetClass="entr" presetSubtype="16"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animEffect transition="in" filter="fade">
                                      <p:cBhvr>
                                        <p:cTn id="78" dur="500"/>
                                        <p:tgtEl>
                                          <p:spTgt spid="22"/>
                                        </p:tgtEl>
                                      </p:cBhvr>
                                    </p:animEffect>
                                  </p:childTnLst>
                                </p:cTn>
                              </p:par>
                            </p:childTnLst>
                          </p:cTn>
                        </p:par>
                        <p:par>
                          <p:cTn id="79" fill="hold">
                            <p:stCondLst>
                              <p:cond delay="500"/>
                            </p:stCondLst>
                            <p:childTnLst>
                              <p:par>
                                <p:cTn id="80" presetID="53" presetClass="entr" presetSubtype="16"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Effect transition="in" filter="fade">
                                      <p:cBhvr>
                                        <p:cTn id="84" dur="500"/>
                                        <p:tgtEl>
                                          <p:spTgt spid="27"/>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up)">
                                      <p:cBhvr>
                                        <p:cTn id="88" dur="500"/>
                                        <p:tgtEl>
                                          <p:spTgt spid="32"/>
                                        </p:tgtEl>
                                      </p:cBhvr>
                                    </p:animEffect>
                                  </p:childTnLst>
                                </p:cTn>
                              </p:par>
                            </p:childTnLst>
                          </p:cTn>
                        </p:par>
                        <p:par>
                          <p:cTn id="89" fill="hold">
                            <p:stCondLst>
                              <p:cond delay="1500"/>
                            </p:stCondLst>
                            <p:childTnLst>
                              <p:par>
                                <p:cTn id="90" presetID="10" presetClass="entr" presetSubtype="0"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500"/>
                            </p:stCondLst>
                            <p:childTnLst>
                              <p:par>
                                <p:cTn id="101" presetID="53" presetClass="entr" presetSubtype="16"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p:cTn id="103" dur="500" fill="hold"/>
                                        <p:tgtEl>
                                          <p:spTgt spid="28"/>
                                        </p:tgtEl>
                                        <p:attrNameLst>
                                          <p:attrName>ppt_w</p:attrName>
                                        </p:attrNameLst>
                                      </p:cBhvr>
                                      <p:tavLst>
                                        <p:tav tm="0">
                                          <p:val>
                                            <p:fltVal val="0"/>
                                          </p:val>
                                        </p:tav>
                                        <p:tav tm="100000">
                                          <p:val>
                                            <p:strVal val="#ppt_w"/>
                                          </p:val>
                                        </p:tav>
                                      </p:tavLst>
                                    </p:anim>
                                    <p:anim calcmode="lin" valueType="num">
                                      <p:cBhvr>
                                        <p:cTn id="104" dur="500" fill="hold"/>
                                        <p:tgtEl>
                                          <p:spTgt spid="28"/>
                                        </p:tgtEl>
                                        <p:attrNameLst>
                                          <p:attrName>ppt_h</p:attrName>
                                        </p:attrNameLst>
                                      </p:cBhvr>
                                      <p:tavLst>
                                        <p:tav tm="0">
                                          <p:val>
                                            <p:fltVal val="0"/>
                                          </p:val>
                                        </p:tav>
                                        <p:tav tm="100000">
                                          <p:val>
                                            <p:strVal val="#ppt_h"/>
                                          </p:val>
                                        </p:tav>
                                      </p:tavLst>
                                    </p:anim>
                                    <p:animEffect transition="in" filter="fade">
                                      <p:cBhvr>
                                        <p:cTn id="105" dur="500"/>
                                        <p:tgtEl>
                                          <p:spTgt spid="28"/>
                                        </p:tgtEl>
                                      </p:cBhvr>
                                    </p:animEffect>
                                  </p:childTnLst>
                                </p:cTn>
                              </p:par>
                            </p:childTnLst>
                          </p:cTn>
                        </p:par>
                        <p:par>
                          <p:cTn id="106" fill="hold">
                            <p:stCondLst>
                              <p:cond delay="1000"/>
                            </p:stCondLst>
                            <p:childTnLst>
                              <p:par>
                                <p:cTn id="107" presetID="22" presetClass="entr" presetSubtype="4" fill="hold" grpId="0"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00"/>
                                        <p:tgtEl>
                                          <p:spTgt spid="33"/>
                                        </p:tgtEl>
                                      </p:cBhvr>
                                    </p:animEffect>
                                  </p:childTnLst>
                                </p:cTn>
                              </p:par>
                            </p:childTnLst>
                          </p:cTn>
                        </p:par>
                        <p:par>
                          <p:cTn id="110" fill="hold">
                            <p:stCondLst>
                              <p:cond delay="15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1" grpId="0" animBg="1"/>
      <p:bldP spid="26" grpId="0" animBg="1"/>
      <p:bldP spid="31" grpId="0" animBg="1"/>
      <p:bldP spid="22" grpId="0" animBg="1"/>
      <p:bldP spid="27" grpId="0" animBg="1"/>
      <p:bldP spid="32" grpId="0" animBg="1"/>
      <p:bldP spid="23" grpId="0" animBg="1"/>
      <p:bldP spid="28" grpId="0" animBg="1"/>
      <p:bldP spid="33" grpId="0" animBg="1"/>
      <p:bldP spid="41" grpId="0"/>
      <p:bldP spid="43" grpId="0"/>
      <p:bldP spid="45" grpId="0"/>
      <p:bldP spid="46" grpId="0"/>
      <p:bldP spid="48" grpId="0"/>
      <p:bldP spid="87" grpId="0" animBg="1"/>
      <p:bldP spid="88" grpId="0" animBg="1"/>
      <p:bldP spid="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B61E46E-93AD-4584-8E2C-00DD5FEA2E82}"/>
              </a:ext>
            </a:extLst>
          </p:cNvPr>
          <p:cNvSpPr/>
          <p:nvPr/>
        </p:nvSpPr>
        <p:spPr>
          <a:xfrm>
            <a:off x="2544715" y="975998"/>
            <a:ext cx="5683263" cy="923330"/>
          </a:xfrm>
          <a:prstGeom prst="rect">
            <a:avLst/>
          </a:prstGeom>
        </p:spPr>
        <p:txBody>
          <a:bodyPr wrap="square">
            <a:spAutoFit/>
          </a:bodyPr>
          <a:lstStyle/>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تحتوي على قائمة بالوظائف الأساسية.</a:t>
            </a:r>
          </a:p>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واجهة سهلة الاستخدام ومتجاوبة مع جميع الأجهزة.</a:t>
            </a:r>
          </a:p>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إمكانية تسجيل الدخول للطلاب وأعضاء هيئة التدريس.</a:t>
            </a:r>
            <a:endParaRPr lang="en-US" dirty="0">
              <a:solidFill>
                <a:schemeClr val="accent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 </a:t>
            </a:r>
            <a:r>
              <a:rPr lang="ar-LY" sz="4800" b="1" dirty="0">
                <a:solidFill>
                  <a:srgbClr val="185ADB"/>
                </a:solidFill>
                <a:latin typeface="Calibri" panose="020F0502020204030204" pitchFamily="34" charset="0"/>
                <a:cs typeface="Calibri" panose="020F0502020204030204" pitchFamily="34" charset="0"/>
              </a:rPr>
              <a:t>الصفحة الرئيسية </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39593" y="1887283"/>
            <a:ext cx="2207896" cy="4049687"/>
          </a:xfrm>
          <a:prstGeom prst="rect">
            <a:avLst/>
          </a:prstGeom>
        </p:spPr>
      </p:pic>
      <p:pic>
        <p:nvPicPr>
          <p:cNvPr id="16" name="صورة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64107" y="1985637"/>
            <a:ext cx="5842870" cy="4116421"/>
          </a:xfrm>
          <a:prstGeom prst="rect">
            <a:avLst/>
          </a:prstGeom>
        </p:spPr>
      </p:pic>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D8641-E8B3-35A3-2700-F66007D17116}"/>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9CF0B0D-71C9-06EF-EB2F-059E25F3F389}"/>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2166FB4-AFD9-143B-2CCF-B6340AA7FEA5}"/>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C079F4B-6867-9B79-D85A-9B303D89CFD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2FD272F-8B78-589B-FC3D-036BAAE877DF}"/>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22A55D1-4195-53A3-C585-F871A5B0B56B}"/>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85FE15F-60DC-9839-0FFC-0A58FD83877D}"/>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FBDCEA-B8AD-F684-95AE-5993FD182D0E}"/>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118D7D4-0DE0-0BC9-F152-EF39C6CE16B4}"/>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5A642DF-821B-49E9-80BD-AE2256DBCA02}"/>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94ECFF4-4FD5-CA9F-1EC1-E649AFFB09CB}"/>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E8CBFE1-0CF1-7F9E-384D-27820B5CF204}"/>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34F36B0-DE99-F34B-8F08-B45503CAD30E}"/>
              </a:ext>
            </a:extLst>
          </p:cNvPr>
          <p:cNvSpPr/>
          <p:nvPr/>
        </p:nvSpPr>
        <p:spPr>
          <a:xfrm>
            <a:off x="2544715" y="941986"/>
            <a:ext cx="5683263" cy="646331"/>
          </a:xfrm>
          <a:prstGeom prst="rect">
            <a:avLst/>
          </a:prstGeom>
        </p:spPr>
        <p:txBody>
          <a:bodyPr wrap="square">
            <a:spAutoFit/>
          </a:bodyPr>
          <a:lstStyle/>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إدارة المستخدمين (طلاب، أعضاء هيئة تدريس، مشرفين).</a:t>
            </a:r>
          </a:p>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متابعة وإدارة المناهج الدراسية.</a:t>
            </a:r>
          </a:p>
        </p:txBody>
      </p:sp>
      <p:sp>
        <p:nvSpPr>
          <p:cNvPr id="42" name="TextBox 41">
            <a:extLst>
              <a:ext uri="{FF2B5EF4-FFF2-40B4-BE49-F238E27FC236}">
                <a16:creationId xmlns:a16="http://schemas.microsoft.com/office/drawing/2014/main" id="{E2C1283D-22B4-2CAF-37D2-5C642AA43BEB}"/>
              </a:ext>
            </a:extLst>
          </p:cNvPr>
          <p:cNvSpPr txBox="1"/>
          <p:nvPr/>
        </p:nvSpPr>
        <p:spPr>
          <a:xfrm>
            <a:off x="2330577" y="69933"/>
            <a:ext cx="7316709"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a:t>
            </a:r>
            <a:r>
              <a:rPr lang="ar-LY" sz="4800" b="1" dirty="0">
                <a:solidFill>
                  <a:srgbClr val="185ADB"/>
                </a:solidFill>
                <a:latin typeface="Calibri" panose="020F0502020204030204" pitchFamily="34" charset="0"/>
                <a:cs typeface="Calibri" panose="020F0502020204030204" pitchFamily="34" charset="0"/>
              </a:rPr>
              <a:t> لوحة تحكم المشرف</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63696" y="2001583"/>
            <a:ext cx="6960112" cy="4640075"/>
          </a:xfrm>
          <a:prstGeom prst="rect">
            <a:avLst/>
          </a:prstGeom>
        </p:spPr>
      </p:pic>
      <p:pic>
        <p:nvPicPr>
          <p:cNvPr id="16" name="صورة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26960" y="1772983"/>
            <a:ext cx="2483740" cy="4794351"/>
          </a:xfrm>
          <a:prstGeom prst="rect">
            <a:avLst/>
          </a:prstGeom>
        </p:spPr>
      </p:pic>
    </p:spTree>
    <p:extLst>
      <p:ext uri="{BB962C8B-B14F-4D97-AF65-F5344CB8AC3E}">
        <p14:creationId xmlns:p14="http://schemas.microsoft.com/office/powerpoint/2010/main" val="47948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F4796-E617-C045-E4B8-61CCEE44E982}"/>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2457188-C87F-5383-663F-DB17633215CC}"/>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DAD5BFD-AD15-5CA2-AD69-297288A75DF9}"/>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15C75E-BF3A-44A6-5258-8E196881913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35E2B8C-180E-5C72-B3C5-5EA059D49E3D}"/>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C76DAD8-F833-57EA-6C23-79D54189460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5E85D9-DA22-BBB5-02EE-B75808CDD6B9}"/>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C8D3521-84FA-F537-F42D-9FD6DF15A177}"/>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60F99D4-AF35-F3BB-33F2-6CAA425BEF07}"/>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5AB0203-62B2-B5B5-8A26-713626A98F7C}"/>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BA02587-C995-1DB3-1CB4-477BC43A381F}"/>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56AADA1-23E8-990C-8848-32D8F167DCD1}"/>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A6F78699-3A73-EE2E-CDA6-88B2760B1351}"/>
              </a:ext>
            </a:extLst>
          </p:cNvPr>
          <p:cNvSpPr/>
          <p:nvPr/>
        </p:nvSpPr>
        <p:spPr>
          <a:xfrm>
            <a:off x="2544715" y="941986"/>
            <a:ext cx="5683263" cy="923330"/>
          </a:xfrm>
          <a:prstGeom prst="rect">
            <a:avLst/>
          </a:prstGeom>
        </p:spPr>
        <p:txBody>
          <a:bodyPr wrap="square">
            <a:spAutoFit/>
          </a:bodyPr>
          <a:lstStyle/>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استعراض المناهج الدراسية الخاصة به.</a:t>
            </a:r>
          </a:p>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إمكانية تحميل المحتوى التعليمي.</a:t>
            </a:r>
          </a:p>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التواصل مع الأساتذة من خلال منصة النقاش.</a:t>
            </a:r>
          </a:p>
        </p:txBody>
      </p:sp>
      <p:sp>
        <p:nvSpPr>
          <p:cNvPr id="42" name="TextBox 41">
            <a:extLst>
              <a:ext uri="{FF2B5EF4-FFF2-40B4-BE49-F238E27FC236}">
                <a16:creationId xmlns:a16="http://schemas.microsoft.com/office/drawing/2014/main" id="{B10D97C0-5A03-6E6D-2F6B-8DEAFD0FAF9B}"/>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a:t>
            </a:r>
            <a:r>
              <a:rPr lang="ar-LY" sz="4800" b="1" dirty="0">
                <a:solidFill>
                  <a:srgbClr val="185ADB"/>
                </a:solidFill>
                <a:latin typeface="Calibri" panose="020F0502020204030204" pitchFamily="34" charset="0"/>
                <a:cs typeface="Calibri" panose="020F0502020204030204" pitchFamily="34" charset="0"/>
              </a:rPr>
              <a:t> صفحة الطالب</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0805" y="1664355"/>
            <a:ext cx="2559544" cy="4845275"/>
          </a:xfrm>
          <a:prstGeom prst="rect">
            <a:avLst/>
          </a:prstGeom>
        </p:spPr>
      </p:pic>
      <p:pic>
        <p:nvPicPr>
          <p:cNvPr id="16" name="صورة 1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980266" y="1664355"/>
            <a:ext cx="7335434" cy="4908511"/>
          </a:xfrm>
          <a:prstGeom prst="rect">
            <a:avLst/>
          </a:prstGeom>
        </p:spPr>
      </p:pic>
    </p:spTree>
    <p:extLst>
      <p:ext uri="{BB962C8B-B14F-4D97-AF65-F5344CB8AC3E}">
        <p14:creationId xmlns:p14="http://schemas.microsoft.com/office/powerpoint/2010/main" val="63058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500"/>
                                        <p:tgtEl>
                                          <p:spTgt spid="2"/>
                                        </p:tgtEl>
                                      </p:cBhvr>
                                    </p:animEffect>
                                  </p:childTnLst>
                                </p:cTn>
                              </p:par>
                              <p:par>
                                <p:cTn id="75" presetID="10"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5FE4-AC6C-106D-D617-D93086352D7B}"/>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D4B3B2A4-B2AC-9766-785D-7649F742591F}"/>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12968C9-6AEA-E916-3A83-9EFA98AADB90}"/>
              </a:ext>
            </a:extLst>
          </p:cNvPr>
          <p:cNvSpPr/>
          <p:nvPr/>
        </p:nvSpPr>
        <p:spPr>
          <a:xfrm>
            <a:off x="2316114" y="82496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3A968F3-E821-CFD0-1AA6-8DF5F9623B24}"/>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52C25C7-F7F4-97CD-F6C4-B4D783081078}"/>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C50345-E9FD-FFE4-4D93-FB6047191A4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A25C57-3799-3D81-AA30-1EEB6DEEAD7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22CDCC-52F4-FE66-BFED-9131E651AAE8}"/>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93B840B-373F-1F99-712D-8084C1335BE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9A01C2B-3CDF-BCED-A8DF-D880249966F8}"/>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7AF4F7E-C26D-17C6-5696-869C42558651}"/>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85700BB-6DA3-5798-5BD0-D52EA3000B2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C8800A77-CE52-7A78-10AF-6640B6E1AB17}"/>
              </a:ext>
            </a:extLst>
          </p:cNvPr>
          <p:cNvSpPr/>
          <p:nvPr/>
        </p:nvSpPr>
        <p:spPr>
          <a:xfrm>
            <a:off x="2544715" y="941986"/>
            <a:ext cx="5683263" cy="646331"/>
          </a:xfrm>
          <a:prstGeom prst="rect">
            <a:avLst/>
          </a:prstGeom>
        </p:spPr>
        <p:txBody>
          <a:bodyPr wrap="square">
            <a:spAutoFit/>
          </a:bodyPr>
          <a:lstStyle/>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رفع المحاضرات والمواد التعليمية.</a:t>
            </a:r>
          </a:p>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متابعة أداء الطلاب.</a:t>
            </a:r>
          </a:p>
        </p:txBody>
      </p:sp>
      <p:sp>
        <p:nvSpPr>
          <p:cNvPr id="42" name="TextBox 41">
            <a:extLst>
              <a:ext uri="{FF2B5EF4-FFF2-40B4-BE49-F238E27FC236}">
                <a16:creationId xmlns:a16="http://schemas.microsoft.com/office/drawing/2014/main" id="{57D3762E-B0E6-7D5F-20E9-93F71630B605}"/>
              </a:ext>
            </a:extLst>
          </p:cNvPr>
          <p:cNvSpPr txBox="1"/>
          <p:nvPr/>
        </p:nvSpPr>
        <p:spPr>
          <a:xfrm>
            <a:off x="962501" y="69933"/>
            <a:ext cx="9466835"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a:t>
            </a:r>
            <a:r>
              <a:rPr lang="ar-LY" sz="4800" b="1" dirty="0">
                <a:solidFill>
                  <a:srgbClr val="185ADB"/>
                </a:solidFill>
                <a:latin typeface="Calibri" panose="020F0502020204030204" pitchFamily="34" charset="0"/>
                <a:cs typeface="Calibri" panose="020F0502020204030204" pitchFamily="34" charset="0"/>
              </a:rPr>
              <a:t> صفحة عضو هيئة التدريس</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30235" y="2248182"/>
            <a:ext cx="6202385" cy="4116042"/>
          </a:xfrm>
          <a:prstGeom prst="rect">
            <a:avLst/>
          </a:prstGeom>
        </p:spPr>
      </p:pic>
      <p:pic>
        <p:nvPicPr>
          <p:cNvPr id="3" name="صورة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86065" y="1990882"/>
            <a:ext cx="2317297" cy="4487642"/>
          </a:xfrm>
          <a:prstGeom prst="rect">
            <a:avLst/>
          </a:prstGeom>
        </p:spPr>
      </p:pic>
    </p:spTree>
    <p:extLst>
      <p:ext uri="{BB962C8B-B14F-4D97-AF65-F5344CB8AC3E}">
        <p14:creationId xmlns:p14="http://schemas.microsoft.com/office/powerpoint/2010/main" val="326315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365168" y="2130078"/>
            <a:ext cx="411202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تحقيق نظام رقمي فعّال 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6994494" y="5277688"/>
            <a:ext cx="195438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نظام محمي وآمن</a:t>
            </a:r>
          </a:p>
        </p:txBody>
      </p:sp>
      <p:sp>
        <p:nvSpPr>
          <p:cNvPr id="27" name="TextBox 26">
            <a:extLst>
              <a:ext uri="{FF2B5EF4-FFF2-40B4-BE49-F238E27FC236}">
                <a16:creationId xmlns:a16="http://schemas.microsoft.com/office/drawing/2014/main" id="{7C65EBE4-16E1-4DE0-A1B1-C17C425C28C8}"/>
              </a:ext>
            </a:extLst>
          </p:cNvPr>
          <p:cNvSpPr txBox="1"/>
          <p:nvPr/>
        </p:nvSpPr>
        <p:spPr>
          <a:xfrm>
            <a:off x="2653133" y="4414522"/>
            <a:ext cx="536076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تحسين التفاعل بين الطلاب وأعضاء هيئة 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3749849" y="3196386"/>
            <a:ext cx="4091185"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سهولة الوصول إلى المحتوى الأكاديمي</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4872781" y="112216"/>
            <a:ext cx="1848583"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النتائج</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024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500" fill="hold"/>
                                        <p:tgtEl>
                                          <p:spTgt spid="6"/>
                                        </p:tgtEl>
                                        <p:attrNameLst>
                                          <p:attrName>ppt_w</p:attrName>
                                        </p:attrNameLst>
                                      </p:cBhvr>
                                      <p:tavLst>
                                        <p:tav tm="0">
                                          <p:val>
                                            <p:fltVal val="0"/>
                                          </p:val>
                                        </p:tav>
                                        <p:tav tm="100000">
                                          <p:val>
                                            <p:strVal val="#ppt_w"/>
                                          </p:val>
                                        </p:tav>
                                      </p:tavLst>
                                    </p:anim>
                                    <p:anim calcmode="lin" valueType="num">
                                      <p:cBhvr>
                                        <p:cTn id="73" dur="500" fill="hold"/>
                                        <p:tgtEl>
                                          <p:spTgt spid="6"/>
                                        </p:tgtEl>
                                        <p:attrNameLst>
                                          <p:attrName>ppt_h</p:attrName>
                                        </p:attrNameLst>
                                      </p:cBhvr>
                                      <p:tavLst>
                                        <p:tav tm="0">
                                          <p:val>
                                            <p:fltVal val="0"/>
                                          </p:val>
                                        </p:tav>
                                        <p:tav tm="100000">
                                          <p:val>
                                            <p:strVal val="#ppt_h"/>
                                          </p:val>
                                        </p:tav>
                                      </p:tavLst>
                                    </p:anim>
                                    <p:animEffect transition="in" filter="fade">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4608629" y="1975245"/>
            <a:ext cx="4994302" cy="769442"/>
            <a:chOff x="-200548" y="1461343"/>
            <a:chExt cx="4994302" cy="769442"/>
          </a:xfrm>
        </p:grpSpPr>
        <p:sp>
          <p:nvSpPr>
            <p:cNvPr id="55" name="TextBox 54">
              <a:extLst>
                <a:ext uri="{FF2B5EF4-FFF2-40B4-BE49-F238E27FC236}">
                  <a16:creationId xmlns:a16="http://schemas.microsoft.com/office/drawing/2014/main" id="{6F700E1D-EC48-4B04-87AC-C448DCC793E7}"/>
                </a:ext>
              </a:extLst>
            </p:cNvPr>
            <p:cNvSpPr txBox="1"/>
            <p:nvPr/>
          </p:nvSpPr>
          <p:spPr>
            <a:xfrm>
              <a:off x="-200548" y="1461343"/>
              <a:ext cx="2739853"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استخدام تقنيات الضغط</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0" name="TextBox 59">
            <a:extLst>
              <a:ext uri="{FF2B5EF4-FFF2-40B4-BE49-F238E27FC236}">
                <a16:creationId xmlns:a16="http://schemas.microsoft.com/office/drawing/2014/main" id="{401CEFD5-ED54-46A0-A96A-28E4C293D3C5}"/>
              </a:ext>
            </a:extLst>
          </p:cNvPr>
          <p:cNvSpPr txBox="1"/>
          <p:nvPr/>
        </p:nvSpPr>
        <p:spPr>
          <a:xfrm>
            <a:off x="2027309" y="2436910"/>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sp>
        <p:nvSpPr>
          <p:cNvPr id="62" name="TextBox 61">
            <a:extLst>
              <a:ext uri="{FF2B5EF4-FFF2-40B4-BE49-F238E27FC236}">
                <a16:creationId xmlns:a16="http://schemas.microsoft.com/office/drawing/2014/main" id="{75C84F81-95FA-42F8-BE9A-B344BAD3D3AA}"/>
              </a:ext>
            </a:extLst>
          </p:cNvPr>
          <p:cNvSpPr txBox="1"/>
          <p:nvPr/>
        </p:nvSpPr>
        <p:spPr>
          <a:xfrm>
            <a:off x="4843844" y="69933"/>
            <a:ext cx="2746265" cy="1015663"/>
          </a:xfrm>
          <a:prstGeom prst="rect">
            <a:avLst/>
          </a:prstGeom>
          <a:noFill/>
        </p:spPr>
        <p:txBody>
          <a:bodyPr wrap="none" rtlCol="0">
            <a:spAutoFit/>
          </a:bodyPr>
          <a:lstStyle/>
          <a:p>
            <a:pPr algn="ctr" rtl="1"/>
            <a:r>
              <a:rPr lang="ar-LY" sz="6000" b="1">
                <a:solidFill>
                  <a:schemeClr val="accent2"/>
                </a:solidFill>
                <a:latin typeface="Calibri" panose="020F0502020204030204" pitchFamily="34" charset="0"/>
                <a:cs typeface="Calibri" panose="020F0502020204030204" pitchFamily="34" charset="0"/>
              </a:rPr>
              <a:t>التوصيات</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7715345" y="5323286"/>
            <a:ext cx="2442093" cy="630089"/>
            <a:chOff x="3647456" y="5529668"/>
            <a:chExt cx="2442093" cy="630089"/>
          </a:xfrm>
        </p:grpSpPr>
        <p:sp>
          <p:nvSpPr>
            <p:cNvPr id="63" name="TextBox 62">
              <a:extLst>
                <a:ext uri="{FF2B5EF4-FFF2-40B4-BE49-F238E27FC236}">
                  <a16:creationId xmlns:a16="http://schemas.microsoft.com/office/drawing/2014/main" id="{B0A16D0A-4287-4591-8460-7B2730EB613E}"/>
                </a:ext>
              </a:extLst>
            </p:cNvPr>
            <p:cNvSpPr txBox="1"/>
            <p:nvPr/>
          </p:nvSpPr>
          <p:spPr>
            <a:xfrm>
              <a:off x="3647456" y="5529668"/>
              <a:ext cx="1611339"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اختبار مستمر</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326449" y="5851980"/>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166530" y="5215633"/>
            <a:ext cx="6388289" cy="830997"/>
            <a:chOff x="6138241" y="5430395"/>
            <a:chExt cx="6388289" cy="830997"/>
          </a:xfrm>
        </p:grpSpPr>
        <p:sp>
          <p:nvSpPr>
            <p:cNvPr id="65" name="TextBox 64">
              <a:extLst>
                <a:ext uri="{FF2B5EF4-FFF2-40B4-BE49-F238E27FC236}">
                  <a16:creationId xmlns:a16="http://schemas.microsoft.com/office/drawing/2014/main" id="{4F660EE6-0FDD-467B-8AAE-81D3A0C78D2C}"/>
                </a:ext>
              </a:extLst>
            </p:cNvPr>
            <p:cNvSpPr txBox="1"/>
            <p:nvPr/>
          </p:nvSpPr>
          <p:spPr>
            <a:xfrm>
              <a:off x="6450947" y="5430395"/>
              <a:ext cx="6075583" cy="830997"/>
            </a:xfrm>
            <a:prstGeom prst="rect">
              <a:avLst/>
            </a:prstGeom>
            <a:noFill/>
          </p:spPr>
          <p:txBody>
            <a:bodyPr wrap="square" rtlCol="0">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إضافة إمكانية إجراء الاختبارات</a:t>
              </a:r>
              <a:br>
                <a:rPr lang="ar-LY" sz="2400" b="1" dirty="0">
                  <a:solidFill>
                    <a:schemeClr val="accent1"/>
                  </a:solidFill>
                  <a:latin typeface="Calibri" panose="020F0502020204030204" pitchFamily="34" charset="0"/>
                  <a:cs typeface="Calibri" panose="020F0502020204030204" pitchFamily="34" charset="0"/>
                </a:rPr>
              </a:br>
              <a:r>
                <a:rPr lang="ar-LY" sz="2400" b="1" dirty="0">
                  <a:solidFill>
                    <a:schemeClr val="accent1"/>
                  </a:solidFill>
                  <a:latin typeface="Calibri" panose="020F0502020204030204" pitchFamily="34" charset="0"/>
                  <a:cs typeface="Calibri" panose="020F0502020204030204" pitchFamily="34" charset="0"/>
                </a:rPr>
                <a:t> والامتحانات داخل المنصة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6589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par>
                          <p:cTn id="59" fill="hold">
                            <p:stCondLst>
                              <p:cond delay="1000"/>
                            </p:stCondLst>
                            <p:childTnLst>
                              <p:par>
                                <p:cTn id="60" presetID="2" presetClass="entr" presetSubtype="4" decel="100000" fill="hold"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1000" fill="hold"/>
                                        <p:tgtEl>
                                          <p:spTgt spid="2"/>
                                        </p:tgtEl>
                                        <p:attrNameLst>
                                          <p:attrName>ppt_x</p:attrName>
                                        </p:attrNameLst>
                                      </p:cBhvr>
                                      <p:tavLst>
                                        <p:tav tm="0">
                                          <p:val>
                                            <p:strVal val="#ppt_x"/>
                                          </p:val>
                                        </p:tav>
                                        <p:tav tm="100000">
                                          <p:val>
                                            <p:strVal val="#ppt_x"/>
                                          </p:val>
                                        </p:tav>
                                      </p:tavLst>
                                    </p:anim>
                                    <p:anim calcmode="lin" valueType="num">
                                      <p:cBhvr additive="base">
                                        <p:cTn id="6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nodeType="withEffect">
                                  <p:stCondLst>
                                    <p:cond delay="25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par>
                                <p:cTn id="77" presetID="10" presetClass="entr" presetSubtype="0" fill="hold" nodeType="withEffect">
                                  <p:stCondLst>
                                    <p:cond delay="25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childTnLst>
                          </p:cTn>
                        </p:par>
                        <p:par>
                          <p:cTn id="80" fill="hold">
                            <p:stCondLst>
                              <p:cond delay="750"/>
                            </p:stCondLst>
                            <p:childTnLst>
                              <p:par>
                                <p:cTn id="81" presetID="10" presetClass="entr" presetSubtype="0"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nodeType="withEffect">
                                  <p:stCondLst>
                                    <p:cond delay="25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500"/>
                                        <p:tgtEl>
                                          <p:spTgt spid="7"/>
                                        </p:tgtEl>
                                      </p:cBhvr>
                                    </p:animEffect>
                                  </p:childTnLst>
                                </p:cTn>
                              </p:par>
                            </p:childTnLst>
                          </p:cTn>
                        </p:par>
                        <p:par>
                          <p:cTn id="92" fill="hold">
                            <p:stCondLst>
                              <p:cond delay="750"/>
                            </p:stCondLst>
                            <p:childTnLst>
                              <p:par>
                                <p:cTn id="93" presetID="10" presetClass="entr" presetSubtype="0"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fade">
                                      <p:cBhvr>
                                        <p:cTn id="9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698378" y="-30957"/>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1B971D09-7218-4030-B36C-7A9C67C9C7EA}"/>
              </a:ext>
            </a:extLst>
          </p:cNvPr>
          <p:cNvSpPr/>
          <p:nvPr/>
        </p:nvSpPr>
        <p:spPr>
          <a:xfrm>
            <a:off x="8067675"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83061952-A0A7-4A61-B09B-4C4B55EB0478}"/>
              </a:ext>
            </a:extLst>
          </p:cNvPr>
          <p:cNvSpPr/>
          <p:nvPr/>
        </p:nvSpPr>
        <p:spPr>
          <a:xfrm>
            <a:off x="6600044" y="260362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8E6FC1B5-7BFB-4AF8-B3DF-AFAC747D22E8}"/>
              </a:ext>
            </a:extLst>
          </p:cNvPr>
          <p:cNvSpPr/>
          <p:nvPr/>
        </p:nvSpPr>
        <p:spPr>
          <a:xfrm>
            <a:off x="6599935" y="206780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15F5D2E-32D7-4A6C-9B15-095DA837528F}"/>
              </a:ext>
            </a:extLst>
          </p:cNvPr>
          <p:cNvSpPr/>
          <p:nvPr/>
        </p:nvSpPr>
        <p:spPr>
          <a:xfrm>
            <a:off x="6600044" y="1496203"/>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FF5A4C0-6D09-4011-972E-91B41EAEE1AE}"/>
              </a:ext>
            </a:extLst>
          </p:cNvPr>
          <p:cNvSpPr/>
          <p:nvPr/>
        </p:nvSpPr>
        <p:spPr>
          <a:xfrm>
            <a:off x="6600044" y="9261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FB1F2A6A-B8B3-4BDA-BA55-97656474FE5D}"/>
              </a:ext>
            </a:extLst>
          </p:cNvPr>
          <p:cNvSpPr/>
          <p:nvPr/>
        </p:nvSpPr>
        <p:spPr>
          <a:xfrm>
            <a:off x="4629323" y="640861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705407E6-52CE-46A0-9117-BF1BACD29F94}"/>
              </a:ext>
            </a:extLst>
          </p:cNvPr>
          <p:cNvSpPr/>
          <p:nvPr/>
        </p:nvSpPr>
        <p:spPr>
          <a:xfrm>
            <a:off x="1440578" y="54117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9971FA4E-3080-4F43-BFC8-1C6ABCFF01F6}"/>
              </a:ext>
            </a:extLst>
          </p:cNvPr>
          <p:cNvSpPr/>
          <p:nvPr/>
        </p:nvSpPr>
        <p:spPr>
          <a:xfrm>
            <a:off x="405110" y="1137648"/>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89ABC871-4F63-485F-B900-425F59EBA8FB}"/>
              </a:ext>
            </a:extLst>
          </p:cNvPr>
          <p:cNvSpPr/>
          <p:nvPr/>
        </p:nvSpPr>
        <p:spPr>
          <a:xfrm>
            <a:off x="5337983" y="219457"/>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8FD566F-BCA8-4461-842C-34C41943214A}"/>
              </a:ext>
            </a:extLst>
          </p:cNvPr>
          <p:cNvSpPr txBox="1"/>
          <p:nvPr/>
        </p:nvSpPr>
        <p:spPr>
          <a:xfrm>
            <a:off x="6836384" y="796637"/>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5450018" y="865889"/>
            <a:ext cx="103787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المقدمة</a:t>
            </a:r>
            <a:endParaRPr lang="en-US" sz="2000" dirty="0">
              <a:solidFill>
                <a:schemeClr val="accent1"/>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6836492" y="1394990"/>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78569" y="1448260"/>
            <a:ext cx="340788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النظام القائم والنظام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836384" y="1917538"/>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3512458" y="2004179"/>
            <a:ext cx="300559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أهداف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6836493" y="2465844"/>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4157918" y="2527399"/>
            <a:ext cx="2360129"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مميزات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9197215" y="3182412"/>
            <a:ext cx="1669048" cy="584775"/>
          </a:xfrm>
          <a:prstGeom prst="rect">
            <a:avLst/>
          </a:prstGeom>
          <a:noFill/>
        </p:spPr>
        <p:txBody>
          <a:bodyPr wrap="none" rtlCol="0">
            <a:spAutoFit/>
          </a:bodyPr>
          <a:lstStyle/>
          <a:p>
            <a:pPr algn="ctr"/>
            <a:r>
              <a:rPr lang="ar-LY" sz="3200" b="1" dirty="0">
                <a:solidFill>
                  <a:schemeClr val="bg1"/>
                </a:solidFill>
                <a:latin typeface="Calibri" panose="020F0502020204030204" pitchFamily="34" charset="0"/>
                <a:cs typeface="Calibri" panose="020F0502020204030204" pitchFamily="34" charset="0"/>
              </a:rPr>
              <a:t>المحتويات</a:t>
            </a:r>
            <a:endParaRPr lang="en-US" sz="3200" b="1" dirty="0">
              <a:solidFill>
                <a:schemeClr val="bg1"/>
              </a:solidFill>
              <a:latin typeface="Calibri" panose="020F0502020204030204" pitchFamily="34" charset="0"/>
              <a:cs typeface="Calibri" panose="020F0502020204030204" pitchFamily="34" charset="0"/>
            </a:endParaRPr>
          </a:p>
        </p:txBody>
      </p:sp>
      <p:sp>
        <p:nvSpPr>
          <p:cNvPr id="30" name="Freeform: Shape 7">
            <a:extLst>
              <a:ext uri="{FF2B5EF4-FFF2-40B4-BE49-F238E27FC236}">
                <a16:creationId xmlns:a16="http://schemas.microsoft.com/office/drawing/2014/main" id="{83061952-A0A7-4A61-B09B-4C4B55EB0478}"/>
              </a:ext>
            </a:extLst>
          </p:cNvPr>
          <p:cNvSpPr/>
          <p:nvPr/>
        </p:nvSpPr>
        <p:spPr>
          <a:xfrm>
            <a:off x="6605413" y="591510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8">
            <a:extLst>
              <a:ext uri="{FF2B5EF4-FFF2-40B4-BE49-F238E27FC236}">
                <a16:creationId xmlns:a16="http://schemas.microsoft.com/office/drawing/2014/main" id="{8E6FC1B5-7BFB-4AF8-B3DF-AFAC747D22E8}"/>
              </a:ext>
            </a:extLst>
          </p:cNvPr>
          <p:cNvSpPr/>
          <p:nvPr/>
        </p:nvSpPr>
        <p:spPr>
          <a:xfrm>
            <a:off x="6599935" y="5379405"/>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9">
            <a:extLst>
              <a:ext uri="{FF2B5EF4-FFF2-40B4-BE49-F238E27FC236}">
                <a16:creationId xmlns:a16="http://schemas.microsoft.com/office/drawing/2014/main" id="{915F5D2E-32D7-4A6C-9B15-095DA837528F}"/>
              </a:ext>
            </a:extLst>
          </p:cNvPr>
          <p:cNvSpPr/>
          <p:nvPr/>
        </p:nvSpPr>
        <p:spPr>
          <a:xfrm>
            <a:off x="6599935" y="37285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10">
            <a:extLst>
              <a:ext uri="{FF2B5EF4-FFF2-40B4-BE49-F238E27FC236}">
                <a16:creationId xmlns:a16="http://schemas.microsoft.com/office/drawing/2014/main" id="{8FF5A4C0-6D09-4011-972E-91B41EAEE1AE}"/>
              </a:ext>
            </a:extLst>
          </p:cNvPr>
          <p:cNvSpPr/>
          <p:nvPr/>
        </p:nvSpPr>
        <p:spPr>
          <a:xfrm>
            <a:off x="6599935" y="315847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4" name="TextBox 20">
            <a:extLst>
              <a:ext uri="{FF2B5EF4-FFF2-40B4-BE49-F238E27FC236}">
                <a16:creationId xmlns:a16="http://schemas.microsoft.com/office/drawing/2014/main" id="{E8FD566F-BCA8-4461-842C-34C41943214A}"/>
              </a:ext>
            </a:extLst>
          </p:cNvPr>
          <p:cNvSpPr txBox="1"/>
          <p:nvPr/>
        </p:nvSpPr>
        <p:spPr>
          <a:xfrm>
            <a:off x="6836275" y="3028953"/>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a:t>
            </a:r>
            <a:r>
              <a:rPr lang="ar-LY" sz="2800" b="1" dirty="0">
                <a:solidFill>
                  <a:schemeClr val="accent2"/>
                </a:solidFill>
                <a:latin typeface="Calibri" panose="020F0502020204030204" pitchFamily="34" charset="0"/>
                <a:cs typeface="Calibri" panose="020F0502020204030204" pitchFamily="34" charset="0"/>
              </a:rPr>
              <a:t>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5" name="TextBox 21">
            <a:extLst>
              <a:ext uri="{FF2B5EF4-FFF2-40B4-BE49-F238E27FC236}">
                <a16:creationId xmlns:a16="http://schemas.microsoft.com/office/drawing/2014/main" id="{E177C06D-BF79-4688-9CEC-8B6ABF03513C}"/>
              </a:ext>
            </a:extLst>
          </p:cNvPr>
          <p:cNvSpPr txBox="1"/>
          <p:nvPr/>
        </p:nvSpPr>
        <p:spPr>
          <a:xfrm>
            <a:off x="4223560" y="3097883"/>
            <a:ext cx="2260945"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التحليل والتصميم</a:t>
            </a:r>
            <a:endParaRPr lang="en-US" sz="2000" dirty="0">
              <a:solidFill>
                <a:schemeClr val="accent1"/>
              </a:solidFill>
              <a:latin typeface="Calibri" panose="020F0502020204030204" pitchFamily="34" charset="0"/>
              <a:cs typeface="Calibri" panose="020F0502020204030204" pitchFamily="34" charset="0"/>
            </a:endParaRPr>
          </a:p>
        </p:txBody>
      </p:sp>
      <p:sp>
        <p:nvSpPr>
          <p:cNvPr id="36" name="TextBox 22">
            <a:extLst>
              <a:ext uri="{FF2B5EF4-FFF2-40B4-BE49-F238E27FC236}">
                <a16:creationId xmlns:a16="http://schemas.microsoft.com/office/drawing/2014/main" id="{4F961D8E-A133-4206-9086-807B48C7560D}"/>
              </a:ext>
            </a:extLst>
          </p:cNvPr>
          <p:cNvSpPr txBox="1"/>
          <p:nvPr/>
        </p:nvSpPr>
        <p:spPr>
          <a:xfrm>
            <a:off x="6836383" y="3627306"/>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6</a:t>
            </a:r>
            <a:endParaRPr lang="en-US" sz="2800" b="1" dirty="0">
              <a:solidFill>
                <a:schemeClr val="accent1"/>
              </a:solidFill>
              <a:latin typeface="Calibri" panose="020F0502020204030204" pitchFamily="34" charset="0"/>
              <a:cs typeface="Calibri" panose="020F0502020204030204" pitchFamily="34" charset="0"/>
            </a:endParaRPr>
          </a:p>
        </p:txBody>
      </p:sp>
      <p:sp>
        <p:nvSpPr>
          <p:cNvPr id="37" name="TextBox 23">
            <a:extLst>
              <a:ext uri="{FF2B5EF4-FFF2-40B4-BE49-F238E27FC236}">
                <a16:creationId xmlns:a16="http://schemas.microsoft.com/office/drawing/2014/main" id="{2A0801D1-C4A2-4C15-823D-4CCE378B5BED}"/>
              </a:ext>
            </a:extLst>
          </p:cNvPr>
          <p:cNvSpPr txBox="1"/>
          <p:nvPr/>
        </p:nvSpPr>
        <p:spPr>
          <a:xfrm>
            <a:off x="3329089" y="3686179"/>
            <a:ext cx="3153772"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التنفيذ والتقنيات المستخدمة</a:t>
            </a:r>
            <a:endParaRPr lang="en-US" sz="2400" dirty="0">
              <a:solidFill>
                <a:schemeClr val="accent1"/>
              </a:solidFill>
              <a:latin typeface="Calibri" panose="020F0502020204030204" pitchFamily="34" charset="0"/>
              <a:cs typeface="Calibri" panose="020F0502020204030204" pitchFamily="34" charset="0"/>
            </a:endParaRPr>
          </a:p>
        </p:txBody>
      </p:sp>
      <p:sp>
        <p:nvSpPr>
          <p:cNvPr id="38" name="TextBox 24">
            <a:extLst>
              <a:ext uri="{FF2B5EF4-FFF2-40B4-BE49-F238E27FC236}">
                <a16:creationId xmlns:a16="http://schemas.microsoft.com/office/drawing/2014/main" id="{A757CB6A-827E-4501-9278-F7FB6CE48591}"/>
              </a:ext>
            </a:extLst>
          </p:cNvPr>
          <p:cNvSpPr txBox="1"/>
          <p:nvPr/>
        </p:nvSpPr>
        <p:spPr>
          <a:xfrm>
            <a:off x="6836384" y="5229139"/>
            <a:ext cx="641823" cy="523220"/>
          </a:xfrm>
          <a:prstGeom prst="rect">
            <a:avLst/>
          </a:prstGeom>
          <a:noFill/>
        </p:spPr>
        <p:txBody>
          <a:bodyPr wrap="squar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09</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9" name="TextBox 25">
            <a:extLst>
              <a:ext uri="{FF2B5EF4-FFF2-40B4-BE49-F238E27FC236}">
                <a16:creationId xmlns:a16="http://schemas.microsoft.com/office/drawing/2014/main" id="{19D2DB27-AA07-421E-8032-2A2A2DB858A2}"/>
              </a:ext>
            </a:extLst>
          </p:cNvPr>
          <p:cNvSpPr txBox="1"/>
          <p:nvPr/>
        </p:nvSpPr>
        <p:spPr>
          <a:xfrm>
            <a:off x="3716442" y="5303175"/>
            <a:ext cx="276642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النتائج</a:t>
            </a:r>
            <a:endParaRPr lang="en-US" sz="2400" dirty="0">
              <a:solidFill>
                <a:schemeClr val="accent1"/>
              </a:solidFill>
              <a:latin typeface="Calibri" panose="020F0502020204030204" pitchFamily="34" charset="0"/>
              <a:cs typeface="Calibri" panose="020F0502020204030204" pitchFamily="34" charset="0"/>
            </a:endParaRPr>
          </a:p>
        </p:txBody>
      </p:sp>
      <p:sp>
        <p:nvSpPr>
          <p:cNvPr id="40" name="TextBox 26">
            <a:extLst>
              <a:ext uri="{FF2B5EF4-FFF2-40B4-BE49-F238E27FC236}">
                <a16:creationId xmlns:a16="http://schemas.microsoft.com/office/drawing/2014/main" id="{2D4054E0-C959-4D18-9594-26DA9657B162}"/>
              </a:ext>
            </a:extLst>
          </p:cNvPr>
          <p:cNvSpPr txBox="1"/>
          <p:nvPr/>
        </p:nvSpPr>
        <p:spPr>
          <a:xfrm>
            <a:off x="6841862" y="5777321"/>
            <a:ext cx="641823" cy="523220"/>
          </a:xfrm>
          <a:prstGeom prst="rect">
            <a:avLst/>
          </a:prstGeom>
          <a:noFill/>
        </p:spPr>
        <p:txBody>
          <a:bodyPr wrap="square" rtlCol="0">
            <a:spAutoFit/>
          </a:bodyPr>
          <a:lstStyle/>
          <a:p>
            <a:pPr algn="ctr"/>
            <a:r>
              <a:rPr lang="ar-LY" sz="2800" b="1" dirty="0">
                <a:solidFill>
                  <a:schemeClr val="accent1"/>
                </a:solidFill>
                <a:latin typeface="Calibri" panose="020F0502020204030204" pitchFamily="34" charset="0"/>
                <a:cs typeface="Calibri" panose="020F0502020204030204" pitchFamily="34" charset="0"/>
              </a:rPr>
              <a:t>10</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7" name="TextBox 25">
            <a:extLst>
              <a:ext uri="{FF2B5EF4-FFF2-40B4-BE49-F238E27FC236}">
                <a16:creationId xmlns:a16="http://schemas.microsoft.com/office/drawing/2014/main" id="{19D2DB27-AA07-421E-8032-2A2A2DB858A2}"/>
              </a:ext>
            </a:extLst>
          </p:cNvPr>
          <p:cNvSpPr txBox="1"/>
          <p:nvPr/>
        </p:nvSpPr>
        <p:spPr>
          <a:xfrm>
            <a:off x="3752659" y="5873659"/>
            <a:ext cx="276642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التوصيات</a:t>
            </a:r>
            <a:endParaRPr lang="en-US" sz="2400" dirty="0">
              <a:solidFill>
                <a:schemeClr val="accent1"/>
              </a:solidFill>
              <a:latin typeface="Calibri" panose="020F0502020204030204" pitchFamily="34" charset="0"/>
              <a:cs typeface="Calibri" panose="020F0502020204030204" pitchFamily="34" charset="0"/>
            </a:endParaRPr>
          </a:p>
        </p:txBody>
      </p:sp>
      <p:sp>
        <p:nvSpPr>
          <p:cNvPr id="41" name="Freeform: Shape 9">
            <a:extLst>
              <a:ext uri="{FF2B5EF4-FFF2-40B4-BE49-F238E27FC236}">
                <a16:creationId xmlns:a16="http://schemas.microsoft.com/office/drawing/2014/main" id="{915F5D2E-32D7-4A6C-9B15-095DA837528F}"/>
              </a:ext>
            </a:extLst>
          </p:cNvPr>
          <p:cNvSpPr/>
          <p:nvPr/>
        </p:nvSpPr>
        <p:spPr>
          <a:xfrm>
            <a:off x="6599935" y="42238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TextBox 22">
            <a:extLst>
              <a:ext uri="{FF2B5EF4-FFF2-40B4-BE49-F238E27FC236}">
                <a16:creationId xmlns:a16="http://schemas.microsoft.com/office/drawing/2014/main" id="{4F961D8E-A133-4206-9086-807B48C7560D}"/>
              </a:ext>
            </a:extLst>
          </p:cNvPr>
          <p:cNvSpPr txBox="1"/>
          <p:nvPr/>
        </p:nvSpPr>
        <p:spPr>
          <a:xfrm>
            <a:off x="6836383" y="4122606"/>
            <a:ext cx="641823" cy="523220"/>
          </a:xfrm>
          <a:prstGeom prst="rect">
            <a:avLst/>
          </a:prstGeom>
          <a:noFill/>
        </p:spPr>
        <p:txBody>
          <a:bodyPr wrap="squar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07</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3" name="TextBox 23">
            <a:extLst>
              <a:ext uri="{FF2B5EF4-FFF2-40B4-BE49-F238E27FC236}">
                <a16:creationId xmlns:a16="http://schemas.microsoft.com/office/drawing/2014/main" id="{2A0801D1-C4A2-4C15-823D-4CCE378B5BED}"/>
              </a:ext>
            </a:extLst>
          </p:cNvPr>
          <p:cNvSpPr txBox="1"/>
          <p:nvPr/>
        </p:nvSpPr>
        <p:spPr>
          <a:xfrm>
            <a:off x="3329089" y="4181479"/>
            <a:ext cx="3153772"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مكونات النظام</a:t>
            </a:r>
            <a:endParaRPr lang="en-US" sz="2400" dirty="0">
              <a:solidFill>
                <a:schemeClr val="accent1"/>
              </a:solidFill>
              <a:latin typeface="Calibri" panose="020F0502020204030204" pitchFamily="34" charset="0"/>
              <a:cs typeface="Calibri" panose="020F0502020204030204" pitchFamily="34" charset="0"/>
            </a:endParaRPr>
          </a:p>
        </p:txBody>
      </p:sp>
      <p:sp>
        <p:nvSpPr>
          <p:cNvPr id="44" name="Freeform: Shape 9">
            <a:extLst>
              <a:ext uri="{FF2B5EF4-FFF2-40B4-BE49-F238E27FC236}">
                <a16:creationId xmlns:a16="http://schemas.microsoft.com/office/drawing/2014/main" id="{915F5D2E-32D7-4A6C-9B15-095DA837528F}"/>
              </a:ext>
            </a:extLst>
          </p:cNvPr>
          <p:cNvSpPr/>
          <p:nvPr/>
        </p:nvSpPr>
        <p:spPr>
          <a:xfrm>
            <a:off x="6599935" y="48080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TextBox 22">
            <a:extLst>
              <a:ext uri="{FF2B5EF4-FFF2-40B4-BE49-F238E27FC236}">
                <a16:creationId xmlns:a16="http://schemas.microsoft.com/office/drawing/2014/main" id="{4F961D8E-A133-4206-9086-807B48C7560D}"/>
              </a:ext>
            </a:extLst>
          </p:cNvPr>
          <p:cNvSpPr txBox="1"/>
          <p:nvPr/>
        </p:nvSpPr>
        <p:spPr>
          <a:xfrm>
            <a:off x="6836383" y="4706806"/>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8</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6" name="TextBox 23">
            <a:extLst>
              <a:ext uri="{FF2B5EF4-FFF2-40B4-BE49-F238E27FC236}">
                <a16:creationId xmlns:a16="http://schemas.microsoft.com/office/drawing/2014/main" id="{2A0801D1-C4A2-4C15-823D-4CCE378B5BED}"/>
              </a:ext>
            </a:extLst>
          </p:cNvPr>
          <p:cNvSpPr txBox="1"/>
          <p:nvPr/>
        </p:nvSpPr>
        <p:spPr>
          <a:xfrm>
            <a:off x="3329089" y="4765679"/>
            <a:ext cx="3153772"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عرض النظام</a:t>
            </a:r>
            <a:endParaRPr lang="en-US" sz="2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heel(1)">
                                      <p:cBhvr>
                                        <p:cTn id="84" dur="25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750"/>
                                        <p:tgtEl>
                                          <p:spTgt spid="34"/>
                                        </p:tgtEl>
                                      </p:cBhvr>
                                    </p:animEffect>
                                  </p:childTnLst>
                                </p:cTn>
                              </p:par>
                              <p:par>
                                <p:cTn id="88" presetID="2" presetClass="entr" presetSubtype="2" decel="10000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 calcmode="lin" valueType="num">
                                      <p:cBhvr additive="base">
                                        <p:cTn id="90" dur="750" fill="hold"/>
                                        <p:tgtEl>
                                          <p:spTgt spid="35"/>
                                        </p:tgtEl>
                                        <p:attrNameLst>
                                          <p:attrName>ppt_x</p:attrName>
                                        </p:attrNameLst>
                                      </p:cBhvr>
                                      <p:tavLst>
                                        <p:tav tm="0">
                                          <p:val>
                                            <p:strVal val="1+#ppt_w/2"/>
                                          </p:val>
                                        </p:tav>
                                        <p:tav tm="100000">
                                          <p:val>
                                            <p:strVal val="#ppt_x"/>
                                          </p:val>
                                        </p:tav>
                                      </p:tavLst>
                                    </p:anim>
                                    <p:anim calcmode="lin" valueType="num">
                                      <p:cBhvr additive="base">
                                        <p:cTn id="91" dur="75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heel(1)">
                                      <p:cBhvr>
                                        <p:cTn id="96" dur="250"/>
                                        <p:tgtEl>
                                          <p:spTgt spid="3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750"/>
                                        <p:tgtEl>
                                          <p:spTgt spid="36"/>
                                        </p:tgtEl>
                                      </p:cBhvr>
                                    </p:animEffect>
                                  </p:childTnLst>
                                </p:cTn>
                              </p:par>
                              <p:par>
                                <p:cTn id="100" presetID="2" presetClass="entr" presetSubtype="2" decel="10000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750" fill="hold"/>
                                        <p:tgtEl>
                                          <p:spTgt spid="37"/>
                                        </p:tgtEl>
                                        <p:attrNameLst>
                                          <p:attrName>ppt_x</p:attrName>
                                        </p:attrNameLst>
                                      </p:cBhvr>
                                      <p:tavLst>
                                        <p:tav tm="0">
                                          <p:val>
                                            <p:strVal val="1+#ppt_w/2"/>
                                          </p:val>
                                        </p:tav>
                                        <p:tav tm="100000">
                                          <p:val>
                                            <p:strVal val="#ppt_x"/>
                                          </p:val>
                                        </p:tav>
                                      </p:tavLst>
                                    </p:anim>
                                    <p:anim calcmode="lin" valueType="num">
                                      <p:cBhvr additive="base">
                                        <p:cTn id="103" dur="75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heel(1)">
                                      <p:cBhvr>
                                        <p:cTn id="108" dur="250"/>
                                        <p:tgtEl>
                                          <p:spTgt spid="4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750"/>
                                        <p:tgtEl>
                                          <p:spTgt spid="42"/>
                                        </p:tgtEl>
                                      </p:cBhvr>
                                    </p:animEffect>
                                  </p:childTnLst>
                                </p:cTn>
                              </p:par>
                              <p:par>
                                <p:cTn id="112" presetID="2" presetClass="entr" presetSubtype="2" decel="10000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 calcmode="lin" valueType="num">
                                      <p:cBhvr additive="base">
                                        <p:cTn id="114" dur="750" fill="hold"/>
                                        <p:tgtEl>
                                          <p:spTgt spid="43"/>
                                        </p:tgtEl>
                                        <p:attrNameLst>
                                          <p:attrName>ppt_x</p:attrName>
                                        </p:attrNameLst>
                                      </p:cBhvr>
                                      <p:tavLst>
                                        <p:tav tm="0">
                                          <p:val>
                                            <p:strVal val="1+#ppt_w/2"/>
                                          </p:val>
                                        </p:tav>
                                        <p:tav tm="100000">
                                          <p:val>
                                            <p:strVal val="#ppt_x"/>
                                          </p:val>
                                        </p:tav>
                                      </p:tavLst>
                                    </p:anim>
                                    <p:anim calcmode="lin" valueType="num">
                                      <p:cBhvr additive="base">
                                        <p:cTn id="115" dur="75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heel(1)">
                                      <p:cBhvr>
                                        <p:cTn id="120" dur="250"/>
                                        <p:tgtEl>
                                          <p:spTgt spid="4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750"/>
                                        <p:tgtEl>
                                          <p:spTgt spid="45"/>
                                        </p:tgtEl>
                                      </p:cBhvr>
                                    </p:animEffect>
                                  </p:childTnLst>
                                </p:cTn>
                              </p:par>
                              <p:par>
                                <p:cTn id="124" presetID="2" presetClass="entr" presetSubtype="2" decel="10000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750" fill="hold"/>
                                        <p:tgtEl>
                                          <p:spTgt spid="46"/>
                                        </p:tgtEl>
                                        <p:attrNameLst>
                                          <p:attrName>ppt_x</p:attrName>
                                        </p:attrNameLst>
                                      </p:cBhvr>
                                      <p:tavLst>
                                        <p:tav tm="0">
                                          <p:val>
                                            <p:strVal val="1+#ppt_w/2"/>
                                          </p:val>
                                        </p:tav>
                                        <p:tav tm="100000">
                                          <p:val>
                                            <p:strVal val="#ppt_x"/>
                                          </p:val>
                                        </p:tav>
                                      </p:tavLst>
                                    </p:anim>
                                    <p:anim calcmode="lin" valueType="num">
                                      <p:cBhvr additive="base">
                                        <p:cTn id="127" dur="75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heel(1)">
                                      <p:cBhvr>
                                        <p:cTn id="132" dur="25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750"/>
                                        <p:tgtEl>
                                          <p:spTgt spid="38"/>
                                        </p:tgtEl>
                                      </p:cBhvr>
                                    </p:animEffect>
                                  </p:childTnLst>
                                </p:cTn>
                              </p:par>
                              <p:par>
                                <p:cTn id="136" presetID="2" presetClass="entr" presetSubtype="2" decel="10000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 calcmode="lin" valueType="num">
                                      <p:cBhvr additive="base">
                                        <p:cTn id="138" dur="750" fill="hold"/>
                                        <p:tgtEl>
                                          <p:spTgt spid="39"/>
                                        </p:tgtEl>
                                        <p:attrNameLst>
                                          <p:attrName>ppt_x</p:attrName>
                                        </p:attrNameLst>
                                      </p:cBhvr>
                                      <p:tavLst>
                                        <p:tav tm="0">
                                          <p:val>
                                            <p:strVal val="1+#ppt_w/2"/>
                                          </p:val>
                                        </p:tav>
                                        <p:tav tm="100000">
                                          <p:val>
                                            <p:strVal val="#ppt_x"/>
                                          </p:val>
                                        </p:tav>
                                      </p:tavLst>
                                    </p:anim>
                                    <p:anim calcmode="lin" valueType="num">
                                      <p:cBhvr additive="base">
                                        <p:cTn id="139" dur="75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1" presetClass="entr" presetSubtype="1" fill="hold" grpId="0" nodeType="click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heel(1)">
                                      <p:cBhvr>
                                        <p:cTn id="144" dur="250"/>
                                        <p:tgtEl>
                                          <p:spTgt spid="3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750"/>
                                        <p:tgtEl>
                                          <p:spTgt spid="40"/>
                                        </p:tgtEl>
                                      </p:cBhvr>
                                    </p:animEffect>
                                  </p:childTnLst>
                                </p:cTn>
                              </p:par>
                              <p:par>
                                <p:cTn id="148" presetID="2" presetClass="entr" presetSubtype="2" decel="100000" fill="hold" grpId="0" nodeType="withEffect">
                                  <p:stCondLst>
                                    <p:cond delay="0"/>
                                  </p:stCondLst>
                                  <p:childTnLst>
                                    <p:set>
                                      <p:cBhvr>
                                        <p:cTn id="149" dur="1" fill="hold">
                                          <p:stCondLst>
                                            <p:cond delay="0"/>
                                          </p:stCondLst>
                                        </p:cTn>
                                        <p:tgtEl>
                                          <p:spTgt spid="47"/>
                                        </p:tgtEl>
                                        <p:attrNameLst>
                                          <p:attrName>style.visibility</p:attrName>
                                        </p:attrNameLst>
                                      </p:cBhvr>
                                      <p:to>
                                        <p:strVal val="visible"/>
                                      </p:to>
                                    </p:set>
                                    <p:anim calcmode="lin" valueType="num">
                                      <p:cBhvr additive="base">
                                        <p:cTn id="150" dur="750" fill="hold"/>
                                        <p:tgtEl>
                                          <p:spTgt spid="47"/>
                                        </p:tgtEl>
                                        <p:attrNameLst>
                                          <p:attrName>ppt_x</p:attrName>
                                        </p:attrNameLst>
                                      </p:cBhvr>
                                      <p:tavLst>
                                        <p:tav tm="0">
                                          <p:val>
                                            <p:strVal val="1+#ppt_w/2"/>
                                          </p:val>
                                        </p:tav>
                                        <p:tav tm="100000">
                                          <p:val>
                                            <p:strVal val="#ppt_x"/>
                                          </p:val>
                                        </p:tav>
                                      </p:tavLst>
                                    </p:anim>
                                    <p:anim calcmode="lin" valueType="num">
                                      <p:cBhvr additive="base">
                                        <p:cTn id="151" dur="75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p:bldP spid="35" grpId="0"/>
      <p:bldP spid="36" grpId="0"/>
      <p:bldP spid="37" grpId="0"/>
      <p:bldP spid="38" grpId="0"/>
      <p:bldP spid="39" grpId="0"/>
      <p:bldP spid="40" grpId="0"/>
      <p:bldP spid="47" grpId="0"/>
      <p:bldP spid="41" grpId="0" animBg="1"/>
      <p:bldP spid="42" grpId="0"/>
      <p:bldP spid="43" grpId="0"/>
      <p:bldP spid="44" grpId="0" animBg="1"/>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612501" y="2492525"/>
            <a:ext cx="5105400" cy="1323975"/>
            <a:chOff x="3612501" y="2492525"/>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612501" y="2492525"/>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901290" y="2701734"/>
              <a:ext cx="2440092" cy="830997"/>
            </a:xfrm>
            <a:prstGeom prst="rect">
              <a:avLst/>
            </a:prstGeom>
            <a:noFill/>
          </p:spPr>
          <p:txBody>
            <a:bodyPr wrap="none" rtlCol="0">
              <a:spAutoFit/>
            </a:bodyPr>
            <a:lstStyle/>
            <a:p>
              <a:pPr algn="ctr"/>
              <a:r>
                <a:rPr lang="ar-LY" sz="4800" b="1" dirty="0">
                  <a:solidFill>
                    <a:schemeClr val="bg1"/>
                  </a:solidFill>
                  <a:latin typeface="+mj-lt"/>
                </a:rPr>
                <a:t>شكراً جزيلاً</a:t>
              </a:r>
              <a:endParaRPr lang="en-US" sz="4800" b="1" dirty="0">
                <a:solidFill>
                  <a:schemeClr val="bg1"/>
                </a:solidFill>
                <a:latin typeface="+mj-lt"/>
              </a:endParaRPr>
            </a:p>
          </p:txBody>
        </p:sp>
      </p:gr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520410"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533325" y="3692021"/>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535676" y="445668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407193" y="2014781"/>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9390697"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8D3627E-B560-4098-993F-99DB17CF8342}"/>
              </a:ext>
            </a:extLst>
          </p:cNvPr>
          <p:cNvGrpSpPr/>
          <p:nvPr/>
        </p:nvGrpSpPr>
        <p:grpSpPr>
          <a:xfrm>
            <a:off x="1761925" y="1324524"/>
            <a:ext cx="8211270" cy="1351977"/>
            <a:chOff x="3236865" y="1123955"/>
            <a:chExt cx="3021060" cy="1351977"/>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في عصر التحول الرقمي الذي نعيشه اليوم، أصبحت الحاجة إلى أنظمة رقمية 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p:txBody>
        </p:sp>
        <p:sp>
          <p:nvSpPr>
            <p:cNvPr id="23" name="TextBox 22">
              <a:extLst>
                <a:ext uri="{FF2B5EF4-FFF2-40B4-BE49-F238E27FC236}">
                  <a16:creationId xmlns:a16="http://schemas.microsoft.com/office/drawing/2014/main" id="{52685F58-1526-4EE4-AB3B-5A0ECFD1DF43}"/>
                </a:ext>
              </a:extLst>
            </p:cNvPr>
            <p:cNvSpPr txBox="1"/>
            <p:nvPr/>
          </p:nvSpPr>
          <p:spPr>
            <a:xfrm>
              <a:off x="5742347" y="1123955"/>
              <a:ext cx="51557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لمحة عامة:</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2641600" y="4685289"/>
            <a:ext cx="7428611" cy="1403413"/>
            <a:chOff x="3968179" y="3444947"/>
            <a:chExt cx="3021060" cy="1403413"/>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4515484" y="3444947"/>
              <a:ext cx="2473755"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سبب إختيار المشروع:</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2749010" y="2824202"/>
            <a:ext cx="7224185" cy="1687619"/>
            <a:chOff x="4179364" y="2339183"/>
            <a:chExt cx="3022106" cy="1687619"/>
          </a:xfrm>
        </p:grpSpPr>
        <p:sp>
          <p:nvSpPr>
            <p:cNvPr id="28" name="Rectangle 27">
              <a:extLst>
                <a:ext uri="{FF2B5EF4-FFF2-40B4-BE49-F238E27FC236}">
                  <a16:creationId xmlns:a16="http://schemas.microsoft.com/office/drawing/2014/main" id="{1F6D0315-A6EC-4BD6-9DA4-F632DCF381C1}"/>
                </a:ext>
              </a:extLst>
            </p:cNvPr>
            <p:cNvSpPr/>
            <p:nvPr/>
          </p:nvSpPr>
          <p:spPr>
            <a:xfrm>
              <a:off x="4179364" y="2703363"/>
              <a:ext cx="3021060" cy="1323439"/>
            </a:xfrm>
            <a:prstGeom prst="rect">
              <a:avLst/>
            </a:prstGeom>
          </p:spPr>
          <p:txBody>
            <a:bodyPr wrap="square">
              <a:spAutoFit/>
            </a:bodyPr>
            <a:lstStyle/>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توفير حلول تقنية تعالج مشكلات الطرق التقليدية لإدارة المناهج.</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تسهيل الوصول إلى المعلومات الأكاديمية للطلاب وأعضاء هيئة التدريس.</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تعزيز الشفافية والتفاعل الأكاديمي.</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رفع مستوى جودة التعليم.</a:t>
              </a:r>
            </a:p>
          </p:txBody>
        </p:sp>
        <p:sp>
          <p:nvSpPr>
            <p:cNvPr id="29" name="TextBox 28">
              <a:extLst>
                <a:ext uri="{FF2B5EF4-FFF2-40B4-BE49-F238E27FC236}">
                  <a16:creationId xmlns:a16="http://schemas.microsoft.com/office/drawing/2014/main" id="{62F25D26-8702-49BF-82EB-F18CDED2A526}"/>
                </a:ext>
              </a:extLst>
            </p:cNvPr>
            <p:cNvSpPr txBox="1"/>
            <p:nvPr/>
          </p:nvSpPr>
          <p:spPr>
            <a:xfrm>
              <a:off x="5383344" y="2339183"/>
              <a:ext cx="1818126"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أهمية المشروع:</a:t>
              </a:r>
              <a:endParaRPr lang="en-US" sz="2400" b="1" dirty="0">
                <a:solidFill>
                  <a:schemeClr val="accent2"/>
                </a:solidFill>
                <a:latin typeface="Calibri" panose="020F0502020204030204" pitchFamily="34" charset="0"/>
                <a:cs typeface="Calibri" panose="020F0502020204030204" pitchFamily="34" charset="0"/>
              </a:endParaRP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5076274" y="69933"/>
            <a:ext cx="2281395"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المقدمة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4" name="Freeform: Shape 24">
            <a:extLst>
              <a:ext uri="{FF2B5EF4-FFF2-40B4-BE49-F238E27FC236}">
                <a16:creationId xmlns:a16="http://schemas.microsoft.com/office/drawing/2014/main" id="{057EFCDB-6222-4879-BE6D-36E4301EFD5B}"/>
              </a:ext>
            </a:extLst>
          </p:cNvPr>
          <p:cNvSpPr/>
          <p:nvPr/>
        </p:nvSpPr>
        <p:spPr>
          <a:xfrm>
            <a:off x="10070211" y="1394138"/>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5" name="Freeform: Shape 27">
            <a:extLst>
              <a:ext uri="{FF2B5EF4-FFF2-40B4-BE49-F238E27FC236}">
                <a16:creationId xmlns:a16="http://schemas.microsoft.com/office/drawing/2014/main" id="{14DFE447-1D34-4A15-9E7E-A94A79E45C3C}"/>
              </a:ext>
            </a:extLst>
          </p:cNvPr>
          <p:cNvSpPr/>
          <p:nvPr/>
        </p:nvSpPr>
        <p:spPr>
          <a:xfrm>
            <a:off x="10070211" y="284665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057EFCDB-6222-4879-BE6D-36E4301EFD5B}"/>
              </a:ext>
            </a:extLst>
          </p:cNvPr>
          <p:cNvSpPr/>
          <p:nvPr/>
        </p:nvSpPr>
        <p:spPr>
          <a:xfrm>
            <a:off x="10070211" y="4778077"/>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6009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ppt_w</p:attrName>
                                        </p:attrNameLst>
                                      </p:cBhvr>
                                      <p:tavLst>
                                        <p:tav tm="0">
                                          <p:val>
                                            <p:fltVal val="0"/>
                                          </p:val>
                                        </p:tav>
                                        <p:tav tm="100000">
                                          <p:val>
                                            <p:strVal val="#ppt_w"/>
                                          </p:val>
                                        </p:tav>
                                      </p:tavLst>
                                    </p:anim>
                                    <p:anim calcmode="lin" valueType="num">
                                      <p:cBhvr>
                                        <p:cTn id="77" dur="500" fill="hold"/>
                                        <p:tgtEl>
                                          <p:spTgt spid="34"/>
                                        </p:tgtEl>
                                        <p:attrNameLst>
                                          <p:attrName>ppt_h</p:attrName>
                                        </p:attrNameLst>
                                      </p:cBhvr>
                                      <p:tavLst>
                                        <p:tav tm="0">
                                          <p:val>
                                            <p:fltVal val="0"/>
                                          </p:val>
                                        </p:tav>
                                        <p:tav tm="100000">
                                          <p:val>
                                            <p:strVal val="#ppt_h"/>
                                          </p:val>
                                        </p:tav>
                                      </p:tavLst>
                                    </p:anim>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ppt_w</p:attrName>
                                        </p:attrNameLst>
                                      </p:cBhvr>
                                      <p:tavLst>
                                        <p:tav tm="0">
                                          <p:val>
                                            <p:fltVal val="0"/>
                                          </p:val>
                                        </p:tav>
                                        <p:tav tm="100000">
                                          <p:val>
                                            <p:strVal val="#ppt_w"/>
                                          </p:val>
                                        </p:tav>
                                      </p:tavLst>
                                    </p:anim>
                                    <p:anim calcmode="lin" valueType="num">
                                      <p:cBhvr>
                                        <p:cTn id="87" dur="500" fill="hold"/>
                                        <p:tgtEl>
                                          <p:spTgt spid="35"/>
                                        </p:tgtEl>
                                        <p:attrNameLst>
                                          <p:attrName>ppt_h</p:attrName>
                                        </p:attrNameLst>
                                      </p:cBhvr>
                                      <p:tavLst>
                                        <p:tav tm="0">
                                          <p:val>
                                            <p:fltVal val="0"/>
                                          </p:val>
                                        </p:tav>
                                        <p:tav tm="100000">
                                          <p:val>
                                            <p:strVal val="#ppt_h"/>
                                          </p:val>
                                        </p:tav>
                                      </p:tavLst>
                                    </p:anim>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p:cTn id="96" dur="500" fill="hold"/>
                                        <p:tgtEl>
                                          <p:spTgt spid="36"/>
                                        </p:tgtEl>
                                        <p:attrNameLst>
                                          <p:attrName>ppt_w</p:attrName>
                                        </p:attrNameLst>
                                      </p:cBhvr>
                                      <p:tavLst>
                                        <p:tav tm="0">
                                          <p:val>
                                            <p:fltVal val="0"/>
                                          </p:val>
                                        </p:tav>
                                        <p:tav tm="100000">
                                          <p:val>
                                            <p:strVal val="#ppt_w"/>
                                          </p:val>
                                        </p:tav>
                                      </p:tavLst>
                                    </p:anim>
                                    <p:anim calcmode="lin" valueType="num">
                                      <p:cBhvr>
                                        <p:cTn id="97" dur="500" fill="hold"/>
                                        <p:tgtEl>
                                          <p:spTgt spid="36"/>
                                        </p:tgtEl>
                                        <p:attrNameLst>
                                          <p:attrName>ppt_h</p:attrName>
                                        </p:attrNameLst>
                                      </p:cBhvr>
                                      <p:tavLst>
                                        <p:tav tm="0">
                                          <p:val>
                                            <p:fltVal val="0"/>
                                          </p:val>
                                        </p:tav>
                                        <p:tav tm="100000">
                                          <p:val>
                                            <p:strVal val="#ppt_h"/>
                                          </p:val>
                                        </p:tav>
                                      </p:tavLst>
                                    </p:anim>
                                    <p:animEffect transition="in" filter="fade">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6114045" y="2130078"/>
            <a:ext cx="2363147"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بطء تحديث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4827234" y="5277688"/>
            <a:ext cx="412164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عدم وجود مرونة في تخصيص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5293278" y="4414522"/>
            <a:ext cx="272061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ضعف التفاعل والتواصل</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527305" y="3196386"/>
            <a:ext cx="3313729"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الإعتماد على الوسائل التقليدية</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عيوب النظام القائم</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006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926219" y="2130078"/>
            <a:ext cx="355097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نظام رقمي متكامل 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2046023" y="5277688"/>
            <a:ext cx="6902852" cy="461665"/>
          </a:xfrm>
          <a:prstGeom prst="rect">
            <a:avLst/>
          </a:prstGeom>
          <a:noFill/>
        </p:spPr>
        <p:txBody>
          <a:bodyPr wrap="none" rtlCol="0">
            <a:spAutoFit/>
          </a:bodyPr>
          <a:lstStyle/>
          <a:p>
            <a:pPr algn="r" rtl="1"/>
            <a:r>
              <a:rPr lang="ar-LY" sz="24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استخدام تقنيات متقدمة لتبسيط العمليات الإدارية وزيادة الكفاءة</a:t>
            </a:r>
            <a:endPar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7C65EBE4-16E1-4DE0-A1B1-C17C425C28C8}"/>
              </a:ext>
            </a:extLst>
          </p:cNvPr>
          <p:cNvSpPr txBox="1"/>
          <p:nvPr/>
        </p:nvSpPr>
        <p:spPr>
          <a:xfrm>
            <a:off x="3122813" y="4414522"/>
            <a:ext cx="489108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تعزيز الشفافية والمرونة في تخصيص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689209" y="3196386"/>
            <a:ext cx="3151825"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توفير أدوات حديثة للتواصل</a:t>
            </a:r>
            <a:endParaRPr lang="en-US"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النظام المقترح</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5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7E384FC-75D8-4B0E-BEB8-E8A3EEE2F309}"/>
              </a:ext>
            </a:extLst>
          </p:cNvPr>
          <p:cNvSpPr txBox="1"/>
          <p:nvPr/>
        </p:nvSpPr>
        <p:spPr>
          <a:xfrm>
            <a:off x="1245481" y="3091814"/>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06</a:t>
            </a:r>
            <a:endParaRPr lang="en-US" sz="28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56269F9C-BF8C-4F40-B3F9-59ABBC078F1F}"/>
              </a:ext>
            </a:extLst>
          </p:cNvPr>
          <p:cNvSpPr txBox="1"/>
          <p:nvPr/>
        </p:nvSpPr>
        <p:spPr>
          <a:xfrm>
            <a:off x="4895897" y="3091814"/>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04</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C1DFEFCB-6593-4764-BD7A-E9A61BB1DCB0}"/>
              </a:ext>
            </a:extLst>
          </p:cNvPr>
          <p:cNvSpPr txBox="1"/>
          <p:nvPr/>
        </p:nvSpPr>
        <p:spPr>
          <a:xfrm>
            <a:off x="8496347" y="3091814"/>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02</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636CE87C-0BD7-4E14-961C-71DAEBD10094}"/>
              </a:ext>
            </a:extLst>
          </p:cNvPr>
          <p:cNvSpPr txBox="1"/>
          <p:nvPr/>
        </p:nvSpPr>
        <p:spPr>
          <a:xfrm>
            <a:off x="3023657" y="3998869"/>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59516ACF-B630-41CD-8744-FE03408ACC05}"/>
              </a:ext>
            </a:extLst>
          </p:cNvPr>
          <p:cNvSpPr txBox="1"/>
          <p:nvPr/>
        </p:nvSpPr>
        <p:spPr>
          <a:xfrm>
            <a:off x="6674072" y="3998869"/>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03</a:t>
            </a:r>
            <a:endParaRPr lang="en-US" sz="2800" b="1" dirty="0">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2830EC6E-5189-48F3-AB24-7B40C0C5BCDD}"/>
              </a:ext>
            </a:extLst>
          </p:cNvPr>
          <p:cNvSpPr txBox="1"/>
          <p:nvPr/>
        </p:nvSpPr>
        <p:spPr>
          <a:xfrm>
            <a:off x="10274522" y="3998869"/>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01</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 name="Freeform: Shape 3">
            <a:extLst>
              <a:ext uri="{FF2B5EF4-FFF2-40B4-BE49-F238E27FC236}">
                <a16:creationId xmlns:a16="http://schemas.microsoft.com/office/drawing/2014/main" id="{29D5B3A0-3F26-4B9F-9207-D5FEB9B22C08}"/>
              </a:ext>
            </a:extLst>
          </p:cNvPr>
          <p:cNvSpPr/>
          <p:nvPr/>
        </p:nvSpPr>
        <p:spPr>
          <a:xfrm>
            <a:off x="630936" y="194109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BF34A5E-E04E-4FCD-960B-CBD31B49A715}"/>
              </a:ext>
            </a:extLst>
          </p:cNvPr>
          <p:cNvSpPr/>
          <p:nvPr/>
        </p:nvSpPr>
        <p:spPr>
          <a:xfrm>
            <a:off x="2490788" y="365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96D7C079-2619-4C8D-9D75-4F037CDAA8FF}"/>
              </a:ext>
            </a:extLst>
          </p:cNvPr>
          <p:cNvSpPr/>
          <p:nvPr/>
        </p:nvSpPr>
        <p:spPr>
          <a:xfrm>
            <a:off x="640175" y="59007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B6A90BEC-0C54-44E5-AB11-D250798F7186}"/>
              </a:ext>
            </a:extLst>
          </p:cNvPr>
          <p:cNvSpPr/>
          <p:nvPr/>
        </p:nvSpPr>
        <p:spPr>
          <a:xfrm>
            <a:off x="1183100" y="57882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243AC522-57C6-49D9-AEDA-C71996136F5F}"/>
              </a:ext>
            </a:extLst>
          </p:cNvPr>
          <p:cNvSpPr/>
          <p:nvPr/>
        </p:nvSpPr>
        <p:spPr>
          <a:xfrm>
            <a:off x="2705957" y="637251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44CCD988-4F40-47D3-AE09-8D855FF81DD5}"/>
              </a:ext>
            </a:extLst>
          </p:cNvPr>
          <p:cNvSpPr/>
          <p:nvPr/>
        </p:nvSpPr>
        <p:spPr>
          <a:xfrm>
            <a:off x="9009507" y="84972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CD061D35-C84A-47D8-9382-6A65C000E011}"/>
              </a:ext>
            </a:extLst>
          </p:cNvPr>
          <p:cNvSpPr/>
          <p:nvPr/>
        </p:nvSpPr>
        <p:spPr>
          <a:xfrm>
            <a:off x="11039475" y="15001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EE1DF52-4380-41E9-9028-5A90CCF63D2B}"/>
              </a:ext>
            </a:extLst>
          </p:cNvPr>
          <p:cNvSpPr/>
          <p:nvPr/>
        </p:nvSpPr>
        <p:spPr>
          <a:xfrm>
            <a:off x="11774710" y="220732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89" y="222218"/>
                  <a:pt x="7143" y="174072"/>
                  <a:pt x="7143" y="114681"/>
                </a:cubicBezTo>
                <a:cubicBezTo>
                  <a:pt x="7143" y="55290"/>
                  <a:pt x="55289"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ABF5B269-A4BA-4C07-835D-79A59CD812DD}"/>
              </a:ext>
            </a:extLst>
          </p:cNvPr>
          <p:cNvSpPr/>
          <p:nvPr/>
        </p:nvSpPr>
        <p:spPr>
          <a:xfrm>
            <a:off x="11615928" y="611095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3102549-C5DB-4E9B-82B9-59C45107B9CF}"/>
              </a:ext>
            </a:extLst>
          </p:cNvPr>
          <p:cNvSpPr/>
          <p:nvPr/>
        </p:nvSpPr>
        <p:spPr>
          <a:xfrm>
            <a:off x="183356" y="648014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C855FE8F-036B-4EC2-8E29-298BAD2BBB0B}"/>
              </a:ext>
            </a:extLst>
          </p:cNvPr>
          <p:cNvSpPr/>
          <p:nvPr/>
        </p:nvSpPr>
        <p:spPr>
          <a:xfrm>
            <a:off x="11039475" y="509987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DB11210B-87A7-492B-BE47-863BE6BA3B30}"/>
              </a:ext>
            </a:extLst>
          </p:cNvPr>
          <p:cNvSpPr/>
          <p:nvPr/>
        </p:nvSpPr>
        <p:spPr>
          <a:xfrm>
            <a:off x="7083362" y="6003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70393B8-B2A2-49FB-A63B-03850408A24A}"/>
              </a:ext>
            </a:extLst>
          </p:cNvPr>
          <p:cNvSpPr/>
          <p:nvPr/>
        </p:nvSpPr>
        <p:spPr>
          <a:xfrm>
            <a:off x="1448562"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D913F135-5219-4F81-A9CC-057B3F581E61}"/>
              </a:ext>
            </a:extLst>
          </p:cNvPr>
          <p:cNvSpPr/>
          <p:nvPr/>
        </p:nvSpPr>
        <p:spPr>
          <a:xfrm>
            <a:off x="1372457"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7" y="7144"/>
                  <a:pt x="83249" y="7144"/>
                </a:cubicBezTo>
                <a:cubicBezTo>
                  <a:pt x="125280" y="7144"/>
                  <a:pt x="159353" y="41217"/>
                  <a:pt x="159353" y="83249"/>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22F75612-085D-4354-809A-8431C6EC630E}"/>
              </a:ext>
            </a:extLst>
          </p:cNvPr>
          <p:cNvSpPr/>
          <p:nvPr/>
        </p:nvSpPr>
        <p:spPr>
          <a:xfrm>
            <a:off x="5117021" y="4050982"/>
            <a:ext cx="9525" cy="476250"/>
          </a:xfrm>
          <a:custGeom>
            <a:avLst/>
            <a:gdLst>
              <a:gd name="connsiteX0" fmla="*/ 7143 w 9525"/>
              <a:gd name="connsiteY0" fmla="*/ 7144 h 476250"/>
              <a:gd name="connsiteX1" fmla="*/ 7143 w 9525"/>
              <a:gd name="connsiteY1" fmla="*/ 478155 h 476250"/>
            </a:gdLst>
            <a:ahLst/>
            <a:cxnLst>
              <a:cxn ang="0">
                <a:pos x="connsiteX0" y="connsiteY0"/>
              </a:cxn>
              <a:cxn ang="0">
                <a:pos x="connsiteX1" y="connsiteY1"/>
              </a:cxn>
            </a:cxnLst>
            <a:rect l="l" t="t" r="r" b="b"/>
            <a:pathLst>
              <a:path w="9525" h="476250">
                <a:moveTo>
                  <a:pt x="7143" y="7144"/>
                </a:moveTo>
                <a:lnTo>
                  <a:pt x="7143" y="478155"/>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4B15EA7D-7CF2-43F8-A6DE-D669BBDD924B}"/>
              </a:ext>
            </a:extLst>
          </p:cNvPr>
          <p:cNvSpPr/>
          <p:nvPr/>
        </p:nvSpPr>
        <p:spPr>
          <a:xfrm>
            <a:off x="5040916"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8" y="7144"/>
                  <a:pt x="83249" y="7144"/>
                </a:cubicBezTo>
                <a:cubicBezTo>
                  <a:pt x="125281" y="7144"/>
                  <a:pt x="159353" y="41217"/>
                  <a:pt x="159353" y="8324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5164A32A-22D7-4468-9354-10203830CD12}"/>
              </a:ext>
            </a:extLst>
          </p:cNvPr>
          <p:cNvSpPr/>
          <p:nvPr/>
        </p:nvSpPr>
        <p:spPr>
          <a:xfrm>
            <a:off x="8785384"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D0373BFF-8D7E-4506-A7E9-E24487E9C1A0}"/>
              </a:ext>
            </a:extLst>
          </p:cNvPr>
          <p:cNvSpPr/>
          <p:nvPr/>
        </p:nvSpPr>
        <p:spPr>
          <a:xfrm>
            <a:off x="8709279" y="4445889"/>
            <a:ext cx="161925" cy="161925"/>
          </a:xfrm>
          <a:custGeom>
            <a:avLst/>
            <a:gdLst>
              <a:gd name="connsiteX0" fmla="*/ 159354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4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4" y="83249"/>
                </a:moveTo>
                <a:cubicBezTo>
                  <a:pt x="159354" y="125280"/>
                  <a:pt x="125280" y="159353"/>
                  <a:pt x="83249" y="159353"/>
                </a:cubicBezTo>
                <a:cubicBezTo>
                  <a:pt x="41217" y="159353"/>
                  <a:pt x="7144" y="125280"/>
                  <a:pt x="7144" y="83249"/>
                </a:cubicBezTo>
                <a:cubicBezTo>
                  <a:pt x="7144" y="41217"/>
                  <a:pt x="41218" y="7144"/>
                  <a:pt x="83249" y="7144"/>
                </a:cubicBezTo>
                <a:cubicBezTo>
                  <a:pt x="125281" y="7144"/>
                  <a:pt x="159354" y="41217"/>
                  <a:pt x="159354" y="83249"/>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28454555-BFF8-464D-9D5B-A46548752D02}"/>
              </a:ext>
            </a:extLst>
          </p:cNvPr>
          <p:cNvSpPr/>
          <p:nvPr/>
        </p:nvSpPr>
        <p:spPr>
          <a:xfrm>
            <a:off x="10597325" y="3101244"/>
            <a:ext cx="9525" cy="476250"/>
          </a:xfrm>
          <a:custGeom>
            <a:avLst/>
            <a:gdLst>
              <a:gd name="connsiteX0" fmla="*/ 7143 w 9525"/>
              <a:gd name="connsiteY0" fmla="*/ 478155 h 476250"/>
              <a:gd name="connsiteX1" fmla="*/ 7143 w 9525"/>
              <a:gd name="connsiteY1" fmla="*/ 7144 h 476250"/>
            </a:gdLst>
            <a:ahLst/>
            <a:cxnLst>
              <a:cxn ang="0">
                <a:pos x="connsiteX0" y="connsiteY0"/>
              </a:cxn>
              <a:cxn ang="0">
                <a:pos x="connsiteX1" y="connsiteY1"/>
              </a:cxn>
            </a:cxnLst>
            <a:rect l="l" t="t" r="r" b="b"/>
            <a:pathLst>
              <a:path w="9525" h="476250">
                <a:moveTo>
                  <a:pt x="7143" y="478155"/>
                </a:moveTo>
                <a:lnTo>
                  <a:pt x="7143" y="7144"/>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9" name="Freeform: Shape 28">
            <a:extLst>
              <a:ext uri="{FF2B5EF4-FFF2-40B4-BE49-F238E27FC236}">
                <a16:creationId xmlns:a16="http://schemas.microsoft.com/office/drawing/2014/main" id="{0B659FFD-9C84-4F0D-8D29-BCE45E1070E5}"/>
              </a:ext>
            </a:extLst>
          </p:cNvPr>
          <p:cNvSpPr/>
          <p:nvPr/>
        </p:nvSpPr>
        <p:spPr>
          <a:xfrm>
            <a:off x="10521220" y="3025139"/>
            <a:ext cx="161925" cy="161925"/>
          </a:xfrm>
          <a:custGeom>
            <a:avLst/>
            <a:gdLst>
              <a:gd name="connsiteX0" fmla="*/ 159353 w 161925"/>
              <a:gd name="connsiteY0" fmla="*/ 83248 h 161925"/>
              <a:gd name="connsiteX1" fmla="*/ 83248 w 161925"/>
              <a:gd name="connsiteY1" fmla="*/ 159353 h 161925"/>
              <a:gd name="connsiteX2" fmla="*/ 7143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79" y="159353"/>
                  <a:pt x="83248" y="159353"/>
                </a:cubicBezTo>
                <a:cubicBezTo>
                  <a:pt x="41217" y="159353"/>
                  <a:pt x="7143" y="125280"/>
                  <a:pt x="7143" y="83248"/>
                </a:cubicBezTo>
                <a:cubicBezTo>
                  <a:pt x="7143" y="41217"/>
                  <a:pt x="41217" y="7144"/>
                  <a:pt x="83248" y="7144"/>
                </a:cubicBezTo>
                <a:cubicBezTo>
                  <a:pt x="125279" y="7144"/>
                  <a:pt x="159353" y="41217"/>
                  <a:pt x="159353" y="83248"/>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51419495-4A2B-4E81-A8B0-1C28EE2C1F67}"/>
              </a:ext>
            </a:extLst>
          </p:cNvPr>
          <p:cNvSpPr/>
          <p:nvPr/>
        </p:nvSpPr>
        <p:spPr>
          <a:xfrm>
            <a:off x="6928866"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7A648074-008A-430F-A013-1D410A0A3077}"/>
              </a:ext>
            </a:extLst>
          </p:cNvPr>
          <p:cNvSpPr/>
          <p:nvPr/>
        </p:nvSpPr>
        <p:spPr>
          <a:xfrm>
            <a:off x="6852761" y="3025139"/>
            <a:ext cx="161925" cy="161925"/>
          </a:xfrm>
          <a:custGeom>
            <a:avLst/>
            <a:gdLst>
              <a:gd name="connsiteX0" fmla="*/ 159353 w 161925"/>
              <a:gd name="connsiteY0" fmla="*/ 83248 h 161925"/>
              <a:gd name="connsiteX1" fmla="*/ 83249 w 161925"/>
              <a:gd name="connsiteY1" fmla="*/ 159353 h 161925"/>
              <a:gd name="connsiteX2" fmla="*/ 7144 w 161925"/>
              <a:gd name="connsiteY2" fmla="*/ 83248 h 161925"/>
              <a:gd name="connsiteX3" fmla="*/ 83249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9" y="159353"/>
                </a:cubicBezTo>
                <a:cubicBezTo>
                  <a:pt x="41217" y="159353"/>
                  <a:pt x="7144" y="125280"/>
                  <a:pt x="7144" y="83248"/>
                </a:cubicBezTo>
                <a:cubicBezTo>
                  <a:pt x="7144" y="41217"/>
                  <a:pt x="41217" y="7144"/>
                  <a:pt x="83249" y="7144"/>
                </a:cubicBezTo>
                <a:cubicBezTo>
                  <a:pt x="125280" y="7144"/>
                  <a:pt x="159353" y="41217"/>
                  <a:pt x="159353" y="83248"/>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D70BEF3-E980-4387-A602-E0A5D816CF60}"/>
              </a:ext>
            </a:extLst>
          </p:cNvPr>
          <p:cNvSpPr/>
          <p:nvPr/>
        </p:nvSpPr>
        <p:spPr>
          <a:xfrm>
            <a:off x="3260503"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3F3E6E63-2111-487C-9A01-77B629F11DC1}"/>
              </a:ext>
            </a:extLst>
          </p:cNvPr>
          <p:cNvSpPr/>
          <p:nvPr/>
        </p:nvSpPr>
        <p:spPr>
          <a:xfrm>
            <a:off x="3184398" y="3025139"/>
            <a:ext cx="161925" cy="161925"/>
          </a:xfrm>
          <a:custGeom>
            <a:avLst/>
            <a:gdLst>
              <a:gd name="connsiteX0" fmla="*/ 159353 w 161925"/>
              <a:gd name="connsiteY0" fmla="*/ 83248 h 161925"/>
              <a:gd name="connsiteX1" fmla="*/ 83248 w 161925"/>
              <a:gd name="connsiteY1" fmla="*/ 159353 h 161925"/>
              <a:gd name="connsiteX2" fmla="*/ 7144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8" y="159353"/>
                </a:cubicBezTo>
                <a:cubicBezTo>
                  <a:pt x="41217" y="159353"/>
                  <a:pt x="7144" y="125280"/>
                  <a:pt x="7144" y="83248"/>
                </a:cubicBezTo>
                <a:cubicBezTo>
                  <a:pt x="7144" y="41217"/>
                  <a:pt x="41217" y="7144"/>
                  <a:pt x="83248" y="7144"/>
                </a:cubicBezTo>
                <a:cubicBezTo>
                  <a:pt x="125280" y="7144"/>
                  <a:pt x="159353" y="41217"/>
                  <a:pt x="159353" y="83248"/>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DEB49542-D665-42C6-B140-C82F95AE3A45}"/>
              </a:ext>
            </a:extLst>
          </p:cNvPr>
          <p:cNvGrpSpPr/>
          <p:nvPr/>
        </p:nvGrpSpPr>
        <p:grpSpPr>
          <a:xfrm>
            <a:off x="607219" y="3711035"/>
            <a:ext cx="1724025" cy="352425"/>
            <a:chOff x="607219" y="3310985"/>
            <a:chExt cx="1724025" cy="352425"/>
          </a:xfrm>
        </p:grpSpPr>
        <p:sp>
          <p:nvSpPr>
            <p:cNvPr id="16" name="Freeform: Shape 15">
              <a:extLst>
                <a:ext uri="{FF2B5EF4-FFF2-40B4-BE49-F238E27FC236}">
                  <a16:creationId xmlns:a16="http://schemas.microsoft.com/office/drawing/2014/main" id="{810EED8B-C267-4AF1-9D8D-116BEA1E0F63}"/>
                </a:ext>
              </a:extLst>
            </p:cNvPr>
            <p:cNvSpPr/>
            <p:nvPr/>
          </p:nvSpPr>
          <p:spPr>
            <a:xfrm>
              <a:off x="607219" y="3310985"/>
              <a:ext cx="1724025" cy="352425"/>
            </a:xfrm>
            <a:custGeom>
              <a:avLst/>
              <a:gdLst>
                <a:gd name="connsiteX0" fmla="*/ 1725168 w 1724025"/>
                <a:gd name="connsiteY0" fmla="*/ 106394 h 352425"/>
                <a:gd name="connsiteX1" fmla="*/ 1625822 w 1724025"/>
                <a:gd name="connsiteY1" fmla="*/ 205740 h 352425"/>
                <a:gd name="connsiteX2" fmla="*/ 1113282 w 1724025"/>
                <a:gd name="connsiteY2" fmla="*/ 205740 h 352425"/>
                <a:gd name="connsiteX3" fmla="*/ 1043083 w 1724025"/>
                <a:gd name="connsiteY3" fmla="*/ 234791 h 352425"/>
                <a:gd name="connsiteX4" fmla="*/ 988981 w 1724025"/>
                <a:gd name="connsiteY4" fmla="*/ 288893 h 352425"/>
                <a:gd name="connsiteX5" fmla="*/ 769620 w 1724025"/>
                <a:gd name="connsiteY5" fmla="*/ 330708 h 352425"/>
                <a:gd name="connsiteX6" fmla="*/ 760476 w 1724025"/>
                <a:gd name="connsiteY6" fmla="*/ 326422 h 352425"/>
                <a:gd name="connsiteX7" fmla="*/ 708184 w 1724025"/>
                <a:gd name="connsiteY7" fmla="*/ 288893 h 352425"/>
                <a:gd name="connsiteX8" fmla="*/ 653987 w 1724025"/>
                <a:gd name="connsiteY8" fmla="*/ 234791 h 352425"/>
                <a:gd name="connsiteX9" fmla="*/ 614648 w 1724025"/>
                <a:gd name="connsiteY9" fmla="*/ 210693 h 352425"/>
                <a:gd name="connsiteX10" fmla="*/ 604076 w 1724025"/>
                <a:gd name="connsiteY10" fmla="*/ 207836 h 352425"/>
                <a:gd name="connsiteX11" fmla="*/ 583787 w 1724025"/>
                <a:gd name="connsiteY11" fmla="*/ 205740 h 352425"/>
                <a:gd name="connsiteX12" fmla="*/ 106394 w 1724025"/>
                <a:gd name="connsiteY12" fmla="*/ 205740 h 352425"/>
                <a:gd name="connsiteX13" fmla="*/ 74867 w 1724025"/>
                <a:gd name="connsiteY13" fmla="*/ 200597 h 352425"/>
                <a:gd name="connsiteX14" fmla="*/ 65246 w 1724025"/>
                <a:gd name="connsiteY14" fmla="*/ 196787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29537 w 1724025"/>
                <a:gd name="connsiteY19" fmla="*/ 7239 h 352425"/>
                <a:gd name="connsiteX20" fmla="*/ 1641729 w 1724025"/>
                <a:gd name="connsiteY20" fmla="*/ 8382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686" y="205740"/>
                    <a:pt x="1625822" y="205740"/>
                  </a:cubicBezTo>
                  <a:lnTo>
                    <a:pt x="1113282" y="205740"/>
                  </a:lnTo>
                  <a:cubicBezTo>
                    <a:pt x="1086993" y="205740"/>
                    <a:pt x="1061657" y="216218"/>
                    <a:pt x="1043083" y="234791"/>
                  </a:cubicBezTo>
                  <a:lnTo>
                    <a:pt x="988981" y="288893"/>
                  </a:lnTo>
                  <a:cubicBezTo>
                    <a:pt x="929640" y="348234"/>
                    <a:pt x="842201" y="362236"/>
                    <a:pt x="769620" y="330708"/>
                  </a:cubicBezTo>
                  <a:cubicBezTo>
                    <a:pt x="766572" y="329375"/>
                    <a:pt x="763524" y="327946"/>
                    <a:pt x="760476" y="326422"/>
                  </a:cubicBezTo>
                  <a:cubicBezTo>
                    <a:pt x="741617" y="317183"/>
                    <a:pt x="723900" y="304610"/>
                    <a:pt x="708184" y="288893"/>
                  </a:cubicBezTo>
                  <a:lnTo>
                    <a:pt x="653987" y="234791"/>
                  </a:lnTo>
                  <a:cubicBezTo>
                    <a:pt x="642842" y="223647"/>
                    <a:pt x="629412" y="215456"/>
                    <a:pt x="614648" y="210693"/>
                  </a:cubicBezTo>
                  <a:cubicBezTo>
                    <a:pt x="611219" y="209550"/>
                    <a:pt x="607695" y="208598"/>
                    <a:pt x="604076" y="207836"/>
                  </a:cubicBezTo>
                  <a:cubicBezTo>
                    <a:pt x="597503" y="206502"/>
                    <a:pt x="590645" y="205740"/>
                    <a:pt x="583787" y="205740"/>
                  </a:cubicBezTo>
                  <a:lnTo>
                    <a:pt x="106394" y="205740"/>
                  </a:lnTo>
                  <a:cubicBezTo>
                    <a:pt x="95345" y="205740"/>
                    <a:pt x="84773" y="203930"/>
                    <a:pt x="74867" y="200597"/>
                  </a:cubicBezTo>
                  <a:cubicBezTo>
                    <a:pt x="71533" y="199549"/>
                    <a:pt x="68390" y="198216"/>
                    <a:pt x="65246" y="196787"/>
                  </a:cubicBezTo>
                  <a:cubicBezTo>
                    <a:pt x="54293" y="191834"/>
                    <a:pt x="44482" y="184976"/>
                    <a:pt x="36195" y="176594"/>
                  </a:cubicBezTo>
                  <a:cubicBezTo>
                    <a:pt x="18288" y="158687"/>
                    <a:pt x="7144" y="133826"/>
                    <a:pt x="7144" y="106394"/>
                  </a:cubicBezTo>
                  <a:cubicBezTo>
                    <a:pt x="7144" y="51626"/>
                    <a:pt x="51530" y="7144"/>
                    <a:pt x="106394" y="7144"/>
                  </a:cubicBezTo>
                  <a:lnTo>
                    <a:pt x="1625822" y="7144"/>
                  </a:lnTo>
                  <a:cubicBezTo>
                    <a:pt x="1627061" y="7144"/>
                    <a:pt x="1628299" y="7144"/>
                    <a:pt x="1629537" y="7239"/>
                  </a:cubicBezTo>
                  <a:cubicBezTo>
                    <a:pt x="1633633" y="7334"/>
                    <a:pt x="1637729" y="7811"/>
                    <a:pt x="1641729" y="8382"/>
                  </a:cubicBezTo>
                  <a:cubicBezTo>
                    <a:pt x="1689068" y="16002"/>
                    <a:pt x="1725168" y="57055"/>
                    <a:pt x="1725168" y="106394"/>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0" name="Freeform: Shape 39">
              <a:extLst>
                <a:ext uri="{FF2B5EF4-FFF2-40B4-BE49-F238E27FC236}">
                  <a16:creationId xmlns:a16="http://schemas.microsoft.com/office/drawing/2014/main" id="{91F867CD-A07E-4F24-B8B3-B1AF11D50A59}"/>
                </a:ext>
              </a:extLst>
            </p:cNvPr>
            <p:cNvSpPr/>
            <p:nvPr/>
          </p:nvSpPr>
          <p:spPr>
            <a:xfrm>
              <a:off x="665321" y="3310985"/>
              <a:ext cx="1590675" cy="333375"/>
            </a:xfrm>
            <a:custGeom>
              <a:avLst/>
              <a:gdLst>
                <a:gd name="connsiteX0" fmla="*/ 210217 w 1590675"/>
                <a:gd name="connsiteY0" fmla="*/ 7144 h 333375"/>
                <a:gd name="connsiteX1" fmla="*/ 16764 w 1590675"/>
                <a:gd name="connsiteY1" fmla="*/ 200597 h 333375"/>
                <a:gd name="connsiteX2" fmla="*/ 7144 w 1590675"/>
                <a:gd name="connsiteY2" fmla="*/ 196787 h 333375"/>
                <a:gd name="connsiteX3" fmla="*/ 196787 w 1590675"/>
                <a:gd name="connsiteY3" fmla="*/ 7144 h 333375"/>
                <a:gd name="connsiteX4" fmla="*/ 210217 w 1590675"/>
                <a:gd name="connsiteY4" fmla="*/ 7144 h 333375"/>
                <a:gd name="connsiteX5" fmla="*/ 471678 w 1590675"/>
                <a:gd name="connsiteY5" fmla="*/ 7144 h 333375"/>
                <a:gd name="connsiteX6" fmla="*/ 273177 w 1590675"/>
                <a:gd name="connsiteY6" fmla="*/ 205740 h 333375"/>
                <a:gd name="connsiteX7" fmla="*/ 286512 w 1590675"/>
                <a:gd name="connsiteY7" fmla="*/ 205740 h 333375"/>
                <a:gd name="connsiteX8" fmla="*/ 485204 w 1590675"/>
                <a:gd name="connsiteY8" fmla="*/ 7144 h 333375"/>
                <a:gd name="connsiteX9" fmla="*/ 471678 w 1590675"/>
                <a:gd name="connsiteY9" fmla="*/ 7144 h 333375"/>
                <a:gd name="connsiteX10" fmla="*/ 746665 w 1590675"/>
                <a:gd name="connsiteY10" fmla="*/ 7144 h 333375"/>
                <a:gd name="connsiteX11" fmla="*/ 545973 w 1590675"/>
                <a:gd name="connsiteY11" fmla="*/ 207836 h 333375"/>
                <a:gd name="connsiteX12" fmla="*/ 556546 w 1590675"/>
                <a:gd name="connsiteY12" fmla="*/ 210693 h 333375"/>
                <a:gd name="connsiteX13" fmla="*/ 760190 w 1590675"/>
                <a:gd name="connsiteY13" fmla="*/ 7144 h 333375"/>
                <a:gd name="connsiteX14" fmla="*/ 746665 w 1590675"/>
                <a:gd name="connsiteY14" fmla="*/ 7144 h 333375"/>
                <a:gd name="connsiteX15" fmla="*/ 1021556 w 1590675"/>
                <a:gd name="connsiteY15" fmla="*/ 7144 h 333375"/>
                <a:gd name="connsiteX16" fmla="*/ 702374 w 1590675"/>
                <a:gd name="connsiteY16" fmla="*/ 326422 h 333375"/>
                <a:gd name="connsiteX17" fmla="*/ 711518 w 1590675"/>
                <a:gd name="connsiteY17" fmla="*/ 330708 h 333375"/>
                <a:gd name="connsiteX18" fmla="*/ 1035082 w 1590675"/>
                <a:gd name="connsiteY18" fmla="*/ 7144 h 333375"/>
                <a:gd name="connsiteX19" fmla="*/ 1021556 w 1590675"/>
                <a:gd name="connsiteY19" fmla="*/ 7144 h 333375"/>
                <a:gd name="connsiteX20" fmla="*/ 1296543 w 1590675"/>
                <a:gd name="connsiteY20" fmla="*/ 7144 h 333375"/>
                <a:gd name="connsiteX21" fmla="*/ 1097947 w 1590675"/>
                <a:gd name="connsiteY21" fmla="*/ 205740 h 333375"/>
                <a:gd name="connsiteX22" fmla="*/ 1111377 w 1590675"/>
                <a:gd name="connsiteY22" fmla="*/ 205740 h 333375"/>
                <a:gd name="connsiteX23" fmla="*/ 1309973 w 1590675"/>
                <a:gd name="connsiteY23" fmla="*/ 7144 h 333375"/>
                <a:gd name="connsiteX24" fmla="*/ 1296543 w 1590675"/>
                <a:gd name="connsiteY24" fmla="*/ 7144 h 333375"/>
                <a:gd name="connsiteX25" fmla="*/ 1571435 w 1590675"/>
                <a:gd name="connsiteY25" fmla="*/ 7239 h 333375"/>
                <a:gd name="connsiteX26" fmla="*/ 1372934 w 1590675"/>
                <a:gd name="connsiteY26" fmla="*/ 205740 h 333375"/>
                <a:gd name="connsiteX27" fmla="*/ 1386269 w 1590675"/>
                <a:gd name="connsiteY27" fmla="*/ 205740 h 333375"/>
                <a:gd name="connsiteX28" fmla="*/ 1583627 w 1590675"/>
                <a:gd name="connsiteY28" fmla="*/ 8382 h 333375"/>
                <a:gd name="connsiteX29" fmla="*/ 1571435 w 1590675"/>
                <a:gd name="connsiteY29" fmla="*/ 7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0217" y="7144"/>
                  </a:moveTo>
                  <a:lnTo>
                    <a:pt x="16764" y="200597"/>
                  </a:lnTo>
                  <a:cubicBezTo>
                    <a:pt x="13430" y="199549"/>
                    <a:pt x="10287" y="198216"/>
                    <a:pt x="7144" y="196787"/>
                  </a:cubicBezTo>
                  <a:lnTo>
                    <a:pt x="196787" y="7144"/>
                  </a:lnTo>
                  <a:lnTo>
                    <a:pt x="210217" y="7144"/>
                  </a:lnTo>
                  <a:close/>
                  <a:moveTo>
                    <a:pt x="471678" y="7144"/>
                  </a:moveTo>
                  <a:lnTo>
                    <a:pt x="273177" y="205740"/>
                  </a:lnTo>
                  <a:lnTo>
                    <a:pt x="286512" y="205740"/>
                  </a:lnTo>
                  <a:lnTo>
                    <a:pt x="485204" y="7144"/>
                  </a:lnTo>
                  <a:lnTo>
                    <a:pt x="471678" y="7144"/>
                  </a:lnTo>
                  <a:close/>
                  <a:moveTo>
                    <a:pt x="746665" y="7144"/>
                  </a:moveTo>
                  <a:lnTo>
                    <a:pt x="545973" y="207836"/>
                  </a:lnTo>
                  <a:cubicBezTo>
                    <a:pt x="549593" y="208598"/>
                    <a:pt x="553117" y="209550"/>
                    <a:pt x="556546" y="210693"/>
                  </a:cubicBezTo>
                  <a:lnTo>
                    <a:pt x="760190" y="7144"/>
                  </a:lnTo>
                  <a:lnTo>
                    <a:pt x="746665" y="7144"/>
                  </a:lnTo>
                  <a:close/>
                  <a:moveTo>
                    <a:pt x="1021556" y="7144"/>
                  </a:moveTo>
                  <a:lnTo>
                    <a:pt x="702374" y="326422"/>
                  </a:lnTo>
                  <a:cubicBezTo>
                    <a:pt x="705422" y="327946"/>
                    <a:pt x="708470" y="329375"/>
                    <a:pt x="711518" y="330708"/>
                  </a:cubicBezTo>
                  <a:lnTo>
                    <a:pt x="1035082" y="7144"/>
                  </a:lnTo>
                  <a:lnTo>
                    <a:pt x="1021556" y="7144"/>
                  </a:lnTo>
                  <a:close/>
                  <a:moveTo>
                    <a:pt x="1296543" y="7144"/>
                  </a:moveTo>
                  <a:lnTo>
                    <a:pt x="1097947" y="205740"/>
                  </a:lnTo>
                  <a:lnTo>
                    <a:pt x="1111377" y="205740"/>
                  </a:lnTo>
                  <a:lnTo>
                    <a:pt x="1309973" y="7144"/>
                  </a:lnTo>
                  <a:lnTo>
                    <a:pt x="1296543" y="7144"/>
                  </a:lnTo>
                  <a:close/>
                  <a:moveTo>
                    <a:pt x="1571435" y="7239"/>
                  </a:moveTo>
                  <a:lnTo>
                    <a:pt x="1372934" y="205740"/>
                  </a:lnTo>
                  <a:lnTo>
                    <a:pt x="1386269" y="205740"/>
                  </a:lnTo>
                  <a:lnTo>
                    <a:pt x="1583627" y="8382"/>
                  </a:lnTo>
                  <a:cubicBezTo>
                    <a:pt x="1579626" y="7811"/>
                    <a:pt x="1575530" y="7334"/>
                    <a:pt x="1571435" y="7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48F407FE-5EA3-46A5-A2ED-1CF6E61014ED}"/>
              </a:ext>
            </a:extLst>
          </p:cNvPr>
          <p:cNvGrpSpPr/>
          <p:nvPr/>
        </p:nvGrpSpPr>
        <p:grpSpPr>
          <a:xfrm>
            <a:off x="2432590" y="3569684"/>
            <a:ext cx="1724025" cy="352425"/>
            <a:chOff x="2432590" y="3169634"/>
            <a:chExt cx="1724025" cy="352425"/>
          </a:xfrm>
        </p:grpSpPr>
        <p:sp>
          <p:nvSpPr>
            <p:cNvPr id="17" name="Freeform: Shape 16">
              <a:extLst>
                <a:ext uri="{FF2B5EF4-FFF2-40B4-BE49-F238E27FC236}">
                  <a16:creationId xmlns:a16="http://schemas.microsoft.com/office/drawing/2014/main" id="{44EE44B3-E019-403D-B99C-B39AC319D215}"/>
                </a:ext>
              </a:extLst>
            </p:cNvPr>
            <p:cNvSpPr/>
            <p:nvPr/>
          </p:nvSpPr>
          <p:spPr>
            <a:xfrm>
              <a:off x="2432590" y="3169634"/>
              <a:ext cx="1724025" cy="352425"/>
            </a:xfrm>
            <a:custGeom>
              <a:avLst/>
              <a:gdLst>
                <a:gd name="connsiteX0" fmla="*/ 1725168 w 1724025"/>
                <a:gd name="connsiteY0" fmla="*/ 247745 h 352425"/>
                <a:gd name="connsiteX1" fmla="*/ 1625918 w 1724025"/>
                <a:gd name="connsiteY1" fmla="*/ 347091 h 352425"/>
                <a:gd name="connsiteX2" fmla="*/ 106490 w 1724025"/>
                <a:gd name="connsiteY2" fmla="*/ 347091 h 352425"/>
                <a:gd name="connsiteX3" fmla="*/ 82105 w 1724025"/>
                <a:gd name="connsiteY3" fmla="*/ 344043 h 352425"/>
                <a:gd name="connsiteX4" fmla="*/ 71818 w 1724025"/>
                <a:gd name="connsiteY4" fmla="*/ 340900 h 352425"/>
                <a:gd name="connsiteX5" fmla="*/ 36195 w 1724025"/>
                <a:gd name="connsiteY5" fmla="*/ 317945 h 352425"/>
                <a:gd name="connsiteX6" fmla="*/ 7144 w 1724025"/>
                <a:gd name="connsiteY6" fmla="*/ 247745 h 352425"/>
                <a:gd name="connsiteX7" fmla="*/ 106490 w 1724025"/>
                <a:gd name="connsiteY7" fmla="*/ 148495 h 352425"/>
                <a:gd name="connsiteX8" fmla="*/ 587407 w 1724025"/>
                <a:gd name="connsiteY8" fmla="*/ 148495 h 352425"/>
                <a:gd name="connsiteX9" fmla="*/ 657606 w 1724025"/>
                <a:gd name="connsiteY9" fmla="*/ 119444 h 352425"/>
                <a:gd name="connsiteX10" fmla="*/ 711708 w 1724025"/>
                <a:gd name="connsiteY10" fmla="*/ 65342 h 352425"/>
                <a:gd name="connsiteX11" fmla="*/ 936689 w 1724025"/>
                <a:gd name="connsiteY11" fmla="*/ 26003 h 352425"/>
                <a:gd name="connsiteX12" fmla="*/ 945642 w 1724025"/>
                <a:gd name="connsiteY12" fmla="*/ 30480 h 352425"/>
                <a:gd name="connsiteX13" fmla="*/ 992505 w 1724025"/>
                <a:gd name="connsiteY13" fmla="*/ 65342 h 352425"/>
                <a:gd name="connsiteX14" fmla="*/ 1046702 w 1724025"/>
                <a:gd name="connsiteY14" fmla="*/ 119444 h 352425"/>
                <a:gd name="connsiteX15" fmla="*/ 1092136 w 1724025"/>
                <a:gd name="connsiteY15" fmla="*/ 145352 h 352425"/>
                <a:gd name="connsiteX16" fmla="*/ 1103471 w 1724025"/>
                <a:gd name="connsiteY16" fmla="*/ 147542 h 352425"/>
                <a:gd name="connsiteX17" fmla="*/ 1116902 w 1724025"/>
                <a:gd name="connsiteY17" fmla="*/ 148495 h 352425"/>
                <a:gd name="connsiteX18" fmla="*/ 1625918 w 1724025"/>
                <a:gd name="connsiteY18" fmla="*/ 148495 h 352425"/>
                <a:gd name="connsiteX19" fmla="*/ 1638205 w 1724025"/>
                <a:gd name="connsiteY19" fmla="*/ 149257 h 352425"/>
                <a:gd name="connsiteX20" fmla="*/ 1649540 w 1724025"/>
                <a:gd name="connsiteY20" fmla="*/ 151352 h 352425"/>
                <a:gd name="connsiteX21" fmla="*/ 1696117 w 1724025"/>
                <a:gd name="connsiteY21" fmla="*/ 177546 h 352425"/>
                <a:gd name="connsiteX22" fmla="*/ 1725168 w 1724025"/>
                <a:gd name="connsiteY22" fmla="*/ 24774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025" h="352425">
                  <a:moveTo>
                    <a:pt x="1725168" y="247745"/>
                  </a:moveTo>
                  <a:cubicBezTo>
                    <a:pt x="1725168" y="302609"/>
                    <a:pt x="1680686" y="347091"/>
                    <a:pt x="1625918" y="347091"/>
                  </a:cubicBezTo>
                  <a:lnTo>
                    <a:pt x="106490" y="347091"/>
                  </a:lnTo>
                  <a:cubicBezTo>
                    <a:pt x="98108" y="347091"/>
                    <a:pt x="89916" y="346043"/>
                    <a:pt x="82105" y="344043"/>
                  </a:cubicBezTo>
                  <a:cubicBezTo>
                    <a:pt x="78581" y="343186"/>
                    <a:pt x="75152" y="342138"/>
                    <a:pt x="71818" y="340900"/>
                  </a:cubicBezTo>
                  <a:cubicBezTo>
                    <a:pt x="58293" y="335852"/>
                    <a:pt x="46196" y="327946"/>
                    <a:pt x="36195" y="317945"/>
                  </a:cubicBezTo>
                  <a:cubicBezTo>
                    <a:pt x="18288" y="300037"/>
                    <a:pt x="7144" y="275177"/>
                    <a:pt x="7144" y="247745"/>
                  </a:cubicBezTo>
                  <a:cubicBezTo>
                    <a:pt x="7144" y="192977"/>
                    <a:pt x="51625" y="148495"/>
                    <a:pt x="106490" y="148495"/>
                  </a:cubicBezTo>
                  <a:lnTo>
                    <a:pt x="587407" y="148495"/>
                  </a:lnTo>
                  <a:cubicBezTo>
                    <a:pt x="613696" y="148495"/>
                    <a:pt x="638937" y="138017"/>
                    <a:pt x="657606" y="119444"/>
                  </a:cubicBezTo>
                  <a:lnTo>
                    <a:pt x="711708" y="65342"/>
                  </a:lnTo>
                  <a:cubicBezTo>
                    <a:pt x="772573" y="4477"/>
                    <a:pt x="863060" y="-8668"/>
                    <a:pt x="936689" y="26003"/>
                  </a:cubicBezTo>
                  <a:cubicBezTo>
                    <a:pt x="939736" y="27432"/>
                    <a:pt x="942689" y="28861"/>
                    <a:pt x="945642" y="30480"/>
                  </a:cubicBezTo>
                  <a:cubicBezTo>
                    <a:pt x="962501" y="39434"/>
                    <a:pt x="978313" y="51054"/>
                    <a:pt x="992505" y="65342"/>
                  </a:cubicBezTo>
                  <a:lnTo>
                    <a:pt x="1046702" y="119444"/>
                  </a:lnTo>
                  <a:cubicBezTo>
                    <a:pt x="1059370" y="132112"/>
                    <a:pt x="1074992" y="140970"/>
                    <a:pt x="1092136" y="145352"/>
                  </a:cubicBezTo>
                  <a:cubicBezTo>
                    <a:pt x="1095851" y="146304"/>
                    <a:pt x="1099661" y="147066"/>
                    <a:pt x="1103471" y="147542"/>
                  </a:cubicBezTo>
                  <a:cubicBezTo>
                    <a:pt x="1107948" y="148209"/>
                    <a:pt x="1112425" y="148495"/>
                    <a:pt x="1116902" y="148495"/>
                  </a:cubicBezTo>
                  <a:lnTo>
                    <a:pt x="1625918" y="148495"/>
                  </a:lnTo>
                  <a:cubicBezTo>
                    <a:pt x="1630109" y="148495"/>
                    <a:pt x="1634204" y="148781"/>
                    <a:pt x="1638205" y="149257"/>
                  </a:cubicBezTo>
                  <a:cubicBezTo>
                    <a:pt x="1642015" y="149733"/>
                    <a:pt x="1645825" y="150400"/>
                    <a:pt x="1649540" y="151352"/>
                  </a:cubicBezTo>
                  <a:cubicBezTo>
                    <a:pt x="1667447" y="155734"/>
                    <a:pt x="1683449" y="164973"/>
                    <a:pt x="1696117" y="177546"/>
                  </a:cubicBezTo>
                  <a:cubicBezTo>
                    <a:pt x="1714024" y="195548"/>
                    <a:pt x="1725168" y="220409"/>
                    <a:pt x="1725168" y="247745"/>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4842293B-2D2E-4E8C-836F-BFE16BCAB487}"/>
                </a:ext>
              </a:extLst>
            </p:cNvPr>
            <p:cNvSpPr/>
            <p:nvPr/>
          </p:nvSpPr>
          <p:spPr>
            <a:xfrm>
              <a:off x="2497264" y="3188493"/>
              <a:ext cx="1590675" cy="333375"/>
            </a:xfrm>
            <a:custGeom>
              <a:avLst/>
              <a:gdLst>
                <a:gd name="connsiteX0" fmla="*/ 212979 w 1590675"/>
                <a:gd name="connsiteY0" fmla="*/ 129635 h 333375"/>
                <a:gd name="connsiteX1" fmla="*/ 17431 w 1590675"/>
                <a:gd name="connsiteY1" fmla="*/ 325184 h 333375"/>
                <a:gd name="connsiteX2" fmla="*/ 7144 w 1590675"/>
                <a:gd name="connsiteY2" fmla="*/ 322040 h 333375"/>
                <a:gd name="connsiteX3" fmla="*/ 199644 w 1590675"/>
                <a:gd name="connsiteY3" fmla="*/ 129635 h 333375"/>
                <a:gd name="connsiteX4" fmla="*/ 212979 w 1590675"/>
                <a:gd name="connsiteY4" fmla="*/ 129635 h 333375"/>
                <a:gd name="connsiteX5" fmla="*/ 474536 w 1590675"/>
                <a:gd name="connsiteY5" fmla="*/ 129635 h 333375"/>
                <a:gd name="connsiteX6" fmla="*/ 275939 w 1590675"/>
                <a:gd name="connsiteY6" fmla="*/ 328231 h 333375"/>
                <a:gd name="connsiteX7" fmla="*/ 289370 w 1590675"/>
                <a:gd name="connsiteY7" fmla="*/ 328231 h 333375"/>
                <a:gd name="connsiteX8" fmla="*/ 487966 w 1590675"/>
                <a:gd name="connsiteY8" fmla="*/ 129635 h 333375"/>
                <a:gd name="connsiteX9" fmla="*/ 474536 w 1590675"/>
                <a:gd name="connsiteY9" fmla="*/ 129635 h 333375"/>
                <a:gd name="connsiteX10" fmla="*/ 872014 w 1590675"/>
                <a:gd name="connsiteY10" fmla="*/ 7144 h 333375"/>
                <a:gd name="connsiteX11" fmla="*/ 550831 w 1590675"/>
                <a:gd name="connsiteY11" fmla="*/ 328231 h 333375"/>
                <a:gd name="connsiteX12" fmla="*/ 564356 w 1590675"/>
                <a:gd name="connsiteY12" fmla="*/ 328231 h 333375"/>
                <a:gd name="connsiteX13" fmla="*/ 880967 w 1590675"/>
                <a:gd name="connsiteY13" fmla="*/ 11621 h 333375"/>
                <a:gd name="connsiteX14" fmla="*/ 872014 w 1590675"/>
                <a:gd name="connsiteY14" fmla="*/ 7144 h 333375"/>
                <a:gd name="connsiteX15" fmla="*/ 1027462 w 1590675"/>
                <a:gd name="connsiteY15" fmla="*/ 126492 h 333375"/>
                <a:gd name="connsiteX16" fmla="*/ 825818 w 1590675"/>
                <a:gd name="connsiteY16" fmla="*/ 328231 h 333375"/>
                <a:gd name="connsiteX17" fmla="*/ 839248 w 1590675"/>
                <a:gd name="connsiteY17" fmla="*/ 328231 h 333375"/>
                <a:gd name="connsiteX18" fmla="*/ 1038797 w 1590675"/>
                <a:gd name="connsiteY18" fmla="*/ 128683 h 333375"/>
                <a:gd name="connsiteX19" fmla="*/ 1027462 w 1590675"/>
                <a:gd name="connsiteY19" fmla="*/ 126492 h 333375"/>
                <a:gd name="connsiteX20" fmla="*/ 1299305 w 1590675"/>
                <a:gd name="connsiteY20" fmla="*/ 129635 h 333375"/>
                <a:gd name="connsiteX21" fmla="*/ 1100709 w 1590675"/>
                <a:gd name="connsiteY21" fmla="*/ 328231 h 333375"/>
                <a:gd name="connsiteX22" fmla="*/ 1114235 w 1590675"/>
                <a:gd name="connsiteY22" fmla="*/ 328231 h 333375"/>
                <a:gd name="connsiteX23" fmla="*/ 1312831 w 1590675"/>
                <a:gd name="connsiteY23" fmla="*/ 129635 h 333375"/>
                <a:gd name="connsiteX24" fmla="*/ 1299305 w 1590675"/>
                <a:gd name="connsiteY24" fmla="*/ 129635 h 333375"/>
                <a:gd name="connsiteX25" fmla="*/ 1573530 w 1590675"/>
                <a:gd name="connsiteY25" fmla="*/ 130397 h 333375"/>
                <a:gd name="connsiteX26" fmla="*/ 1375696 w 1590675"/>
                <a:gd name="connsiteY26" fmla="*/ 328231 h 333375"/>
                <a:gd name="connsiteX27" fmla="*/ 1389126 w 1590675"/>
                <a:gd name="connsiteY27" fmla="*/ 328231 h 333375"/>
                <a:gd name="connsiteX28" fmla="*/ 1584865 w 1590675"/>
                <a:gd name="connsiteY28" fmla="*/ 132493 h 333375"/>
                <a:gd name="connsiteX29" fmla="*/ 1573530 w 1590675"/>
                <a:gd name="connsiteY29" fmla="*/ 13039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2979" y="129635"/>
                  </a:moveTo>
                  <a:lnTo>
                    <a:pt x="17431" y="325184"/>
                  </a:lnTo>
                  <a:cubicBezTo>
                    <a:pt x="13907" y="324326"/>
                    <a:pt x="10478" y="323279"/>
                    <a:pt x="7144" y="322040"/>
                  </a:cubicBezTo>
                  <a:lnTo>
                    <a:pt x="199644" y="129635"/>
                  </a:lnTo>
                  <a:lnTo>
                    <a:pt x="212979" y="129635"/>
                  </a:lnTo>
                  <a:close/>
                  <a:moveTo>
                    <a:pt x="474536" y="129635"/>
                  </a:moveTo>
                  <a:lnTo>
                    <a:pt x="275939" y="328231"/>
                  </a:lnTo>
                  <a:lnTo>
                    <a:pt x="289370" y="328231"/>
                  </a:lnTo>
                  <a:lnTo>
                    <a:pt x="487966" y="129635"/>
                  </a:lnTo>
                  <a:lnTo>
                    <a:pt x="474536" y="129635"/>
                  </a:lnTo>
                  <a:close/>
                  <a:moveTo>
                    <a:pt x="872014" y="7144"/>
                  </a:moveTo>
                  <a:lnTo>
                    <a:pt x="550831" y="328231"/>
                  </a:lnTo>
                  <a:lnTo>
                    <a:pt x="564356" y="328231"/>
                  </a:lnTo>
                  <a:lnTo>
                    <a:pt x="880967" y="11621"/>
                  </a:lnTo>
                  <a:cubicBezTo>
                    <a:pt x="878014" y="10001"/>
                    <a:pt x="875062" y="8572"/>
                    <a:pt x="872014" y="7144"/>
                  </a:cubicBezTo>
                  <a:close/>
                  <a:moveTo>
                    <a:pt x="1027462" y="126492"/>
                  </a:moveTo>
                  <a:lnTo>
                    <a:pt x="825818" y="328231"/>
                  </a:lnTo>
                  <a:lnTo>
                    <a:pt x="839248" y="328231"/>
                  </a:lnTo>
                  <a:lnTo>
                    <a:pt x="1038797" y="128683"/>
                  </a:lnTo>
                  <a:cubicBezTo>
                    <a:pt x="1034987" y="128206"/>
                    <a:pt x="1031177" y="127445"/>
                    <a:pt x="1027462" y="126492"/>
                  </a:cubicBezTo>
                  <a:close/>
                  <a:moveTo>
                    <a:pt x="1299305" y="129635"/>
                  </a:moveTo>
                  <a:lnTo>
                    <a:pt x="1100709" y="328231"/>
                  </a:lnTo>
                  <a:lnTo>
                    <a:pt x="1114235" y="328231"/>
                  </a:lnTo>
                  <a:lnTo>
                    <a:pt x="1312831" y="129635"/>
                  </a:lnTo>
                  <a:lnTo>
                    <a:pt x="1299305" y="129635"/>
                  </a:lnTo>
                  <a:close/>
                  <a:moveTo>
                    <a:pt x="1573530" y="130397"/>
                  </a:moveTo>
                  <a:lnTo>
                    <a:pt x="1375696" y="328231"/>
                  </a:lnTo>
                  <a:lnTo>
                    <a:pt x="1389126" y="328231"/>
                  </a:lnTo>
                  <a:lnTo>
                    <a:pt x="1584865" y="132493"/>
                  </a:lnTo>
                  <a:cubicBezTo>
                    <a:pt x="1581150" y="131540"/>
                    <a:pt x="1577340" y="130873"/>
                    <a:pt x="1573530" y="130397"/>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AF5F4B9E-F78F-44EC-8C39-BE900DB2F85F}"/>
              </a:ext>
            </a:extLst>
          </p:cNvPr>
          <p:cNvGrpSpPr/>
          <p:nvPr/>
        </p:nvGrpSpPr>
        <p:grpSpPr>
          <a:xfrm>
            <a:off x="4258056" y="3711035"/>
            <a:ext cx="1724025" cy="352425"/>
            <a:chOff x="4258056" y="3310985"/>
            <a:chExt cx="1724025" cy="352425"/>
          </a:xfrm>
        </p:grpSpPr>
        <p:sp>
          <p:nvSpPr>
            <p:cNvPr id="18" name="Freeform: Shape 17">
              <a:extLst>
                <a:ext uri="{FF2B5EF4-FFF2-40B4-BE49-F238E27FC236}">
                  <a16:creationId xmlns:a16="http://schemas.microsoft.com/office/drawing/2014/main" id="{90331DD0-31B0-43CF-9E38-9DAF313B931B}"/>
                </a:ext>
              </a:extLst>
            </p:cNvPr>
            <p:cNvSpPr/>
            <p:nvPr/>
          </p:nvSpPr>
          <p:spPr>
            <a:xfrm>
              <a:off x="4258056" y="3310985"/>
              <a:ext cx="1724025" cy="352425"/>
            </a:xfrm>
            <a:custGeom>
              <a:avLst/>
              <a:gdLst>
                <a:gd name="connsiteX0" fmla="*/ 1725073 w 1724025"/>
                <a:gd name="connsiteY0" fmla="*/ 106394 h 352425"/>
                <a:gd name="connsiteX1" fmla="*/ 1625822 w 1724025"/>
                <a:gd name="connsiteY1" fmla="*/ 205740 h 352425"/>
                <a:gd name="connsiteX2" fmla="*/ 1120330 w 1724025"/>
                <a:gd name="connsiteY2" fmla="*/ 205740 h 352425"/>
                <a:gd name="connsiteX3" fmla="*/ 1050131 w 1724025"/>
                <a:gd name="connsiteY3" fmla="*/ 234791 h 352425"/>
                <a:gd name="connsiteX4" fmla="*/ 996029 w 1724025"/>
                <a:gd name="connsiteY4" fmla="*/ 288893 h 352425"/>
                <a:gd name="connsiteX5" fmla="*/ 784955 w 1724025"/>
                <a:gd name="connsiteY5" fmla="*/ 334042 h 352425"/>
                <a:gd name="connsiteX6" fmla="*/ 775335 w 1724025"/>
                <a:gd name="connsiteY6" fmla="*/ 330137 h 352425"/>
                <a:gd name="connsiteX7" fmla="*/ 715232 w 1724025"/>
                <a:gd name="connsiteY7" fmla="*/ 288893 h 352425"/>
                <a:gd name="connsiteX8" fmla="*/ 661035 w 1724025"/>
                <a:gd name="connsiteY8" fmla="*/ 234791 h 352425"/>
                <a:gd name="connsiteX9" fmla="*/ 630174 w 1724025"/>
                <a:gd name="connsiteY9" fmla="*/ 213932 h 352425"/>
                <a:gd name="connsiteX10" fmla="*/ 620363 w 1724025"/>
                <a:gd name="connsiteY10" fmla="*/ 210217 h 352425"/>
                <a:gd name="connsiteX11" fmla="*/ 590836 w 1724025"/>
                <a:gd name="connsiteY11" fmla="*/ 205740 h 352425"/>
                <a:gd name="connsiteX12" fmla="*/ 106394 w 1724025"/>
                <a:gd name="connsiteY12" fmla="*/ 205740 h 352425"/>
                <a:gd name="connsiteX13" fmla="*/ 89821 w 1724025"/>
                <a:gd name="connsiteY13" fmla="*/ 204311 h 352425"/>
                <a:gd name="connsiteX14" fmla="*/ 78867 w 1724025"/>
                <a:gd name="connsiteY14" fmla="*/ 201835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46206 w 1724025"/>
                <a:gd name="connsiteY19" fmla="*/ 9239 h 352425"/>
                <a:gd name="connsiteX20" fmla="*/ 1656778 w 1724025"/>
                <a:gd name="connsiteY20" fmla="*/ 12097 h 352425"/>
                <a:gd name="connsiteX21" fmla="*/ 1725073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073" y="106394"/>
                  </a:moveTo>
                  <a:cubicBezTo>
                    <a:pt x="1725073" y="161258"/>
                    <a:pt x="1680686" y="205740"/>
                    <a:pt x="1625822" y="205740"/>
                  </a:cubicBezTo>
                  <a:lnTo>
                    <a:pt x="1120330" y="205740"/>
                  </a:lnTo>
                  <a:cubicBezTo>
                    <a:pt x="1094042" y="205740"/>
                    <a:pt x="1068800" y="216218"/>
                    <a:pt x="1050131" y="234791"/>
                  </a:cubicBezTo>
                  <a:lnTo>
                    <a:pt x="996029" y="288893"/>
                  </a:lnTo>
                  <a:cubicBezTo>
                    <a:pt x="938974" y="346043"/>
                    <a:pt x="855821" y="361093"/>
                    <a:pt x="784955" y="334042"/>
                  </a:cubicBezTo>
                  <a:cubicBezTo>
                    <a:pt x="781717" y="332899"/>
                    <a:pt x="778478" y="331566"/>
                    <a:pt x="775335" y="330137"/>
                  </a:cubicBezTo>
                  <a:cubicBezTo>
                    <a:pt x="753523" y="320516"/>
                    <a:pt x="733139" y="306800"/>
                    <a:pt x="715232" y="288893"/>
                  </a:cubicBezTo>
                  <a:lnTo>
                    <a:pt x="661035" y="234791"/>
                  </a:lnTo>
                  <a:cubicBezTo>
                    <a:pt x="652177" y="225933"/>
                    <a:pt x="641604" y="218789"/>
                    <a:pt x="630174" y="213932"/>
                  </a:cubicBezTo>
                  <a:cubicBezTo>
                    <a:pt x="627031" y="212503"/>
                    <a:pt x="623697" y="211265"/>
                    <a:pt x="620363" y="210217"/>
                  </a:cubicBezTo>
                  <a:cubicBezTo>
                    <a:pt x="610933" y="207359"/>
                    <a:pt x="600932" y="205740"/>
                    <a:pt x="590836" y="205740"/>
                  </a:cubicBezTo>
                  <a:lnTo>
                    <a:pt x="106394" y="205740"/>
                  </a:lnTo>
                  <a:cubicBezTo>
                    <a:pt x="100774" y="205740"/>
                    <a:pt x="95250" y="205264"/>
                    <a:pt x="89821" y="204311"/>
                  </a:cubicBezTo>
                  <a:cubicBezTo>
                    <a:pt x="86106" y="203740"/>
                    <a:pt x="82391" y="202883"/>
                    <a:pt x="78867" y="201835"/>
                  </a:cubicBezTo>
                  <a:cubicBezTo>
                    <a:pt x="62484" y="197168"/>
                    <a:pt x="47911" y="188309"/>
                    <a:pt x="36195" y="176594"/>
                  </a:cubicBezTo>
                  <a:cubicBezTo>
                    <a:pt x="18193" y="158687"/>
                    <a:pt x="7144" y="133826"/>
                    <a:pt x="7144" y="106394"/>
                  </a:cubicBezTo>
                  <a:cubicBezTo>
                    <a:pt x="7144" y="51626"/>
                    <a:pt x="51530" y="7144"/>
                    <a:pt x="106394" y="7144"/>
                  </a:cubicBezTo>
                  <a:lnTo>
                    <a:pt x="1625822" y="7144"/>
                  </a:lnTo>
                  <a:cubicBezTo>
                    <a:pt x="1632776" y="7144"/>
                    <a:pt x="1639633" y="7906"/>
                    <a:pt x="1646206" y="9239"/>
                  </a:cubicBezTo>
                  <a:cubicBezTo>
                    <a:pt x="1649825" y="10001"/>
                    <a:pt x="1653349" y="10954"/>
                    <a:pt x="1656778" y="12097"/>
                  </a:cubicBezTo>
                  <a:cubicBezTo>
                    <a:pt x="1696498" y="25051"/>
                    <a:pt x="1725073" y="62389"/>
                    <a:pt x="1725073" y="106394"/>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05FE14AF-18AB-4C69-A6F1-7E08E9DA4246}"/>
                </a:ext>
              </a:extLst>
            </p:cNvPr>
            <p:cNvSpPr/>
            <p:nvPr/>
          </p:nvSpPr>
          <p:spPr>
            <a:xfrm>
              <a:off x="4329779" y="3310985"/>
              <a:ext cx="1590675" cy="333375"/>
            </a:xfrm>
            <a:custGeom>
              <a:avLst/>
              <a:gdLst>
                <a:gd name="connsiteX0" fmla="*/ 215265 w 1590675"/>
                <a:gd name="connsiteY0" fmla="*/ 7144 h 333375"/>
                <a:gd name="connsiteX1" fmla="*/ 18097 w 1590675"/>
                <a:gd name="connsiteY1" fmla="*/ 204311 h 333375"/>
                <a:gd name="connsiteX2" fmla="*/ 7144 w 1590675"/>
                <a:gd name="connsiteY2" fmla="*/ 201835 h 333375"/>
                <a:gd name="connsiteX3" fmla="*/ 201835 w 1590675"/>
                <a:gd name="connsiteY3" fmla="*/ 7144 h 333375"/>
                <a:gd name="connsiteX4" fmla="*/ 215265 w 1590675"/>
                <a:gd name="connsiteY4" fmla="*/ 7144 h 333375"/>
                <a:gd name="connsiteX5" fmla="*/ 476726 w 1590675"/>
                <a:gd name="connsiteY5" fmla="*/ 7144 h 333375"/>
                <a:gd name="connsiteX6" fmla="*/ 278225 w 1590675"/>
                <a:gd name="connsiteY6" fmla="*/ 205740 h 333375"/>
                <a:gd name="connsiteX7" fmla="*/ 291655 w 1590675"/>
                <a:gd name="connsiteY7" fmla="*/ 205740 h 333375"/>
                <a:gd name="connsiteX8" fmla="*/ 490252 w 1590675"/>
                <a:gd name="connsiteY8" fmla="*/ 7144 h 333375"/>
                <a:gd name="connsiteX9" fmla="*/ 476726 w 1590675"/>
                <a:gd name="connsiteY9" fmla="*/ 7144 h 333375"/>
                <a:gd name="connsiteX10" fmla="*/ 751713 w 1590675"/>
                <a:gd name="connsiteY10" fmla="*/ 7144 h 333375"/>
                <a:gd name="connsiteX11" fmla="*/ 548640 w 1590675"/>
                <a:gd name="connsiteY11" fmla="*/ 210217 h 333375"/>
                <a:gd name="connsiteX12" fmla="*/ 558451 w 1590675"/>
                <a:gd name="connsiteY12" fmla="*/ 213932 h 333375"/>
                <a:gd name="connsiteX13" fmla="*/ 765238 w 1590675"/>
                <a:gd name="connsiteY13" fmla="*/ 7144 h 333375"/>
                <a:gd name="connsiteX14" fmla="*/ 751713 w 1590675"/>
                <a:gd name="connsiteY14" fmla="*/ 7144 h 333375"/>
                <a:gd name="connsiteX15" fmla="*/ 1026604 w 1590675"/>
                <a:gd name="connsiteY15" fmla="*/ 7144 h 333375"/>
                <a:gd name="connsiteX16" fmla="*/ 703612 w 1590675"/>
                <a:gd name="connsiteY16" fmla="*/ 330137 h 333375"/>
                <a:gd name="connsiteX17" fmla="*/ 713232 w 1590675"/>
                <a:gd name="connsiteY17" fmla="*/ 334042 h 333375"/>
                <a:gd name="connsiteX18" fmla="*/ 1040130 w 1590675"/>
                <a:gd name="connsiteY18" fmla="*/ 7144 h 333375"/>
                <a:gd name="connsiteX19" fmla="*/ 1026604 w 1590675"/>
                <a:gd name="connsiteY19" fmla="*/ 7144 h 333375"/>
                <a:gd name="connsiteX20" fmla="*/ 1301591 w 1590675"/>
                <a:gd name="connsiteY20" fmla="*/ 7144 h 333375"/>
                <a:gd name="connsiteX21" fmla="*/ 1102995 w 1590675"/>
                <a:gd name="connsiteY21" fmla="*/ 205740 h 333375"/>
                <a:gd name="connsiteX22" fmla="*/ 1116520 w 1590675"/>
                <a:gd name="connsiteY22" fmla="*/ 205740 h 333375"/>
                <a:gd name="connsiteX23" fmla="*/ 1315117 w 1590675"/>
                <a:gd name="connsiteY23" fmla="*/ 7144 h 333375"/>
                <a:gd name="connsiteX24" fmla="*/ 1301591 w 1590675"/>
                <a:gd name="connsiteY24" fmla="*/ 7144 h 333375"/>
                <a:gd name="connsiteX25" fmla="*/ 1574482 w 1590675"/>
                <a:gd name="connsiteY25" fmla="*/ 9239 h 333375"/>
                <a:gd name="connsiteX26" fmla="*/ 1377982 w 1590675"/>
                <a:gd name="connsiteY26" fmla="*/ 205740 h 333375"/>
                <a:gd name="connsiteX27" fmla="*/ 1391412 w 1590675"/>
                <a:gd name="connsiteY27" fmla="*/ 205740 h 333375"/>
                <a:gd name="connsiteX28" fmla="*/ 1585055 w 1590675"/>
                <a:gd name="connsiteY28" fmla="*/ 12097 h 333375"/>
                <a:gd name="connsiteX29" fmla="*/ 1574482 w 1590675"/>
                <a:gd name="connsiteY29" fmla="*/ 9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5265" y="7144"/>
                  </a:moveTo>
                  <a:lnTo>
                    <a:pt x="18097" y="204311"/>
                  </a:lnTo>
                  <a:cubicBezTo>
                    <a:pt x="14383" y="203740"/>
                    <a:pt x="10668" y="202883"/>
                    <a:pt x="7144" y="201835"/>
                  </a:cubicBezTo>
                  <a:lnTo>
                    <a:pt x="201835" y="7144"/>
                  </a:lnTo>
                  <a:lnTo>
                    <a:pt x="215265" y="7144"/>
                  </a:lnTo>
                  <a:close/>
                  <a:moveTo>
                    <a:pt x="476726" y="7144"/>
                  </a:moveTo>
                  <a:lnTo>
                    <a:pt x="278225" y="205740"/>
                  </a:lnTo>
                  <a:lnTo>
                    <a:pt x="291655" y="205740"/>
                  </a:lnTo>
                  <a:lnTo>
                    <a:pt x="490252" y="7144"/>
                  </a:lnTo>
                  <a:lnTo>
                    <a:pt x="476726" y="7144"/>
                  </a:lnTo>
                  <a:close/>
                  <a:moveTo>
                    <a:pt x="751713" y="7144"/>
                  </a:moveTo>
                  <a:lnTo>
                    <a:pt x="548640" y="210217"/>
                  </a:lnTo>
                  <a:cubicBezTo>
                    <a:pt x="551974" y="211265"/>
                    <a:pt x="555307" y="212503"/>
                    <a:pt x="558451" y="213932"/>
                  </a:cubicBezTo>
                  <a:lnTo>
                    <a:pt x="765238" y="7144"/>
                  </a:lnTo>
                  <a:lnTo>
                    <a:pt x="751713" y="7144"/>
                  </a:lnTo>
                  <a:close/>
                  <a:moveTo>
                    <a:pt x="1026604" y="7144"/>
                  </a:moveTo>
                  <a:lnTo>
                    <a:pt x="703612" y="330137"/>
                  </a:lnTo>
                  <a:cubicBezTo>
                    <a:pt x="706755" y="331566"/>
                    <a:pt x="709993" y="332899"/>
                    <a:pt x="713232" y="334042"/>
                  </a:cubicBezTo>
                  <a:lnTo>
                    <a:pt x="1040130" y="7144"/>
                  </a:lnTo>
                  <a:lnTo>
                    <a:pt x="1026604" y="7144"/>
                  </a:lnTo>
                  <a:close/>
                  <a:moveTo>
                    <a:pt x="1301591" y="7144"/>
                  </a:moveTo>
                  <a:lnTo>
                    <a:pt x="1102995" y="205740"/>
                  </a:lnTo>
                  <a:lnTo>
                    <a:pt x="1116520" y="205740"/>
                  </a:lnTo>
                  <a:lnTo>
                    <a:pt x="1315117" y="7144"/>
                  </a:lnTo>
                  <a:lnTo>
                    <a:pt x="1301591" y="7144"/>
                  </a:lnTo>
                  <a:close/>
                  <a:moveTo>
                    <a:pt x="1574482" y="9239"/>
                  </a:moveTo>
                  <a:lnTo>
                    <a:pt x="1377982" y="205740"/>
                  </a:lnTo>
                  <a:lnTo>
                    <a:pt x="1391412" y="205740"/>
                  </a:lnTo>
                  <a:lnTo>
                    <a:pt x="1585055" y="12097"/>
                  </a:lnTo>
                  <a:cubicBezTo>
                    <a:pt x="1581626" y="10954"/>
                    <a:pt x="1578102" y="10001"/>
                    <a:pt x="1574482" y="9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6" name="Group 35">
            <a:extLst>
              <a:ext uri="{FF2B5EF4-FFF2-40B4-BE49-F238E27FC236}">
                <a16:creationId xmlns:a16="http://schemas.microsoft.com/office/drawing/2014/main" id="{4BE4F3E9-3A42-4C0A-A7FF-EA24D70BA7E4}"/>
              </a:ext>
            </a:extLst>
          </p:cNvPr>
          <p:cNvGrpSpPr/>
          <p:nvPr/>
        </p:nvGrpSpPr>
        <p:grpSpPr>
          <a:xfrm>
            <a:off x="6083522" y="3569662"/>
            <a:ext cx="1724025" cy="352425"/>
            <a:chOff x="6083522" y="3169612"/>
            <a:chExt cx="1724025" cy="352425"/>
          </a:xfrm>
        </p:grpSpPr>
        <p:sp>
          <p:nvSpPr>
            <p:cNvPr id="19" name="Freeform: Shape 18">
              <a:extLst>
                <a:ext uri="{FF2B5EF4-FFF2-40B4-BE49-F238E27FC236}">
                  <a16:creationId xmlns:a16="http://schemas.microsoft.com/office/drawing/2014/main" id="{B6F05E87-2958-4B10-A529-DD9C8DF8BD12}"/>
                </a:ext>
              </a:extLst>
            </p:cNvPr>
            <p:cNvSpPr/>
            <p:nvPr/>
          </p:nvSpPr>
          <p:spPr>
            <a:xfrm>
              <a:off x="6083522" y="3169612"/>
              <a:ext cx="1724025" cy="352425"/>
            </a:xfrm>
            <a:custGeom>
              <a:avLst/>
              <a:gdLst>
                <a:gd name="connsiteX0" fmla="*/ 1725168 w 1724025"/>
                <a:gd name="connsiteY0" fmla="*/ 247767 h 352425"/>
                <a:gd name="connsiteX1" fmla="*/ 1625822 w 1724025"/>
                <a:gd name="connsiteY1" fmla="*/ 347112 h 352425"/>
                <a:gd name="connsiteX2" fmla="*/ 106394 w 1724025"/>
                <a:gd name="connsiteY2" fmla="*/ 347112 h 352425"/>
                <a:gd name="connsiteX3" fmla="*/ 98107 w 1724025"/>
                <a:gd name="connsiteY3" fmla="*/ 346732 h 352425"/>
                <a:gd name="connsiteX4" fmla="*/ 86392 w 1724025"/>
                <a:gd name="connsiteY4" fmla="*/ 345112 h 352425"/>
                <a:gd name="connsiteX5" fmla="*/ 86296 w 1724025"/>
                <a:gd name="connsiteY5" fmla="*/ 345112 h 352425"/>
                <a:gd name="connsiteX6" fmla="*/ 36195 w 1724025"/>
                <a:gd name="connsiteY6" fmla="*/ 317966 h 352425"/>
                <a:gd name="connsiteX7" fmla="*/ 7144 w 1724025"/>
                <a:gd name="connsiteY7" fmla="*/ 247767 h 352425"/>
                <a:gd name="connsiteX8" fmla="*/ 106394 w 1724025"/>
                <a:gd name="connsiteY8" fmla="*/ 148516 h 352425"/>
                <a:gd name="connsiteX9" fmla="*/ 594265 w 1724025"/>
                <a:gd name="connsiteY9" fmla="*/ 148516 h 352425"/>
                <a:gd name="connsiteX10" fmla="*/ 664464 w 1724025"/>
                <a:gd name="connsiteY10" fmla="*/ 119465 h 352425"/>
                <a:gd name="connsiteX11" fmla="*/ 718661 w 1724025"/>
                <a:gd name="connsiteY11" fmla="*/ 65268 h 352425"/>
                <a:gd name="connsiteX12" fmla="*/ 951452 w 1724025"/>
                <a:gd name="connsiteY12" fmla="*/ 29835 h 352425"/>
                <a:gd name="connsiteX13" fmla="*/ 960120 w 1724025"/>
                <a:gd name="connsiteY13" fmla="*/ 34692 h 352425"/>
                <a:gd name="connsiteX14" fmla="*/ 999458 w 1724025"/>
                <a:gd name="connsiteY14" fmla="*/ 65268 h 352425"/>
                <a:gd name="connsiteX15" fmla="*/ 1053656 w 1724025"/>
                <a:gd name="connsiteY15" fmla="*/ 119465 h 352425"/>
                <a:gd name="connsiteX16" fmla="*/ 1108805 w 1724025"/>
                <a:gd name="connsiteY16" fmla="*/ 147373 h 352425"/>
                <a:gd name="connsiteX17" fmla="*/ 1121188 w 1724025"/>
                <a:gd name="connsiteY17" fmla="*/ 148421 h 352425"/>
                <a:gd name="connsiteX18" fmla="*/ 1123855 w 1724025"/>
                <a:gd name="connsiteY18" fmla="*/ 148516 h 352425"/>
                <a:gd name="connsiteX19" fmla="*/ 1625822 w 1724025"/>
                <a:gd name="connsiteY19" fmla="*/ 148516 h 352425"/>
                <a:gd name="connsiteX20" fmla="*/ 1653635 w 1724025"/>
                <a:gd name="connsiteY20" fmla="*/ 152517 h 352425"/>
                <a:gd name="connsiteX21" fmla="*/ 1663542 w 1724025"/>
                <a:gd name="connsiteY21" fmla="*/ 155946 h 352425"/>
                <a:gd name="connsiteX22" fmla="*/ 1696022 w 1724025"/>
                <a:gd name="connsiteY22" fmla="*/ 177567 h 352425"/>
                <a:gd name="connsiteX23" fmla="*/ 1725168 w 1724025"/>
                <a:gd name="connsiteY23" fmla="*/ 24776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24025" h="352425">
                  <a:moveTo>
                    <a:pt x="1725168" y="247767"/>
                  </a:moveTo>
                  <a:cubicBezTo>
                    <a:pt x="1725168" y="302631"/>
                    <a:pt x="1680686" y="347112"/>
                    <a:pt x="1625822" y="347112"/>
                  </a:cubicBezTo>
                  <a:lnTo>
                    <a:pt x="106394" y="347112"/>
                  </a:lnTo>
                  <a:cubicBezTo>
                    <a:pt x="103632" y="347112"/>
                    <a:pt x="100775" y="347017"/>
                    <a:pt x="98107" y="346732"/>
                  </a:cubicBezTo>
                  <a:cubicBezTo>
                    <a:pt x="94107" y="346446"/>
                    <a:pt x="90201" y="345874"/>
                    <a:pt x="86392" y="345112"/>
                  </a:cubicBezTo>
                  <a:lnTo>
                    <a:pt x="86296" y="345112"/>
                  </a:lnTo>
                  <a:cubicBezTo>
                    <a:pt x="66960" y="341112"/>
                    <a:pt x="49720" y="331492"/>
                    <a:pt x="36195" y="317966"/>
                  </a:cubicBezTo>
                  <a:cubicBezTo>
                    <a:pt x="18288" y="300059"/>
                    <a:pt x="7144" y="275199"/>
                    <a:pt x="7144" y="247767"/>
                  </a:cubicBezTo>
                  <a:cubicBezTo>
                    <a:pt x="7144" y="192998"/>
                    <a:pt x="51625" y="148516"/>
                    <a:pt x="106394" y="148516"/>
                  </a:cubicBezTo>
                  <a:lnTo>
                    <a:pt x="594265" y="148516"/>
                  </a:lnTo>
                  <a:cubicBezTo>
                    <a:pt x="620649" y="148516"/>
                    <a:pt x="645890" y="138039"/>
                    <a:pt x="664464" y="119465"/>
                  </a:cubicBezTo>
                  <a:lnTo>
                    <a:pt x="718661" y="65268"/>
                  </a:lnTo>
                  <a:cubicBezTo>
                    <a:pt x="781717" y="2308"/>
                    <a:pt x="876491" y="-9504"/>
                    <a:pt x="951452" y="29835"/>
                  </a:cubicBezTo>
                  <a:cubicBezTo>
                    <a:pt x="954310" y="31359"/>
                    <a:pt x="957263" y="32978"/>
                    <a:pt x="960120" y="34692"/>
                  </a:cubicBezTo>
                  <a:cubicBezTo>
                    <a:pt x="974217" y="42979"/>
                    <a:pt x="987361" y="53171"/>
                    <a:pt x="999458" y="65268"/>
                  </a:cubicBezTo>
                  <a:lnTo>
                    <a:pt x="1053656" y="119465"/>
                  </a:lnTo>
                  <a:cubicBezTo>
                    <a:pt x="1068610" y="134419"/>
                    <a:pt x="1088041" y="144230"/>
                    <a:pt x="1108805" y="147373"/>
                  </a:cubicBezTo>
                  <a:cubicBezTo>
                    <a:pt x="1112901" y="148040"/>
                    <a:pt x="1116997" y="148326"/>
                    <a:pt x="1121188" y="148421"/>
                  </a:cubicBezTo>
                  <a:cubicBezTo>
                    <a:pt x="1122045" y="148516"/>
                    <a:pt x="1122998" y="148516"/>
                    <a:pt x="1123855" y="148516"/>
                  </a:cubicBezTo>
                  <a:lnTo>
                    <a:pt x="1625822" y="148516"/>
                  </a:lnTo>
                  <a:cubicBezTo>
                    <a:pt x="1635443" y="148516"/>
                    <a:pt x="1644777" y="149945"/>
                    <a:pt x="1653635" y="152517"/>
                  </a:cubicBezTo>
                  <a:cubicBezTo>
                    <a:pt x="1657064" y="153469"/>
                    <a:pt x="1660303" y="154612"/>
                    <a:pt x="1663542" y="155946"/>
                  </a:cubicBezTo>
                  <a:cubicBezTo>
                    <a:pt x="1675829" y="160994"/>
                    <a:pt x="1686877" y="168424"/>
                    <a:pt x="1696022" y="177567"/>
                  </a:cubicBezTo>
                  <a:cubicBezTo>
                    <a:pt x="1714024" y="195570"/>
                    <a:pt x="1725168" y="220430"/>
                    <a:pt x="1725168" y="247767"/>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0D558F8D-A2C3-4C6B-936A-42024079E781}"/>
                </a:ext>
              </a:extLst>
            </p:cNvPr>
            <p:cNvSpPr/>
            <p:nvPr/>
          </p:nvSpPr>
          <p:spPr>
            <a:xfrm>
              <a:off x="6162770" y="3192303"/>
              <a:ext cx="1590675" cy="323850"/>
            </a:xfrm>
            <a:custGeom>
              <a:avLst/>
              <a:gdLst>
                <a:gd name="connsiteX0" fmla="*/ 217075 w 1590675"/>
                <a:gd name="connsiteY0" fmla="*/ 125825 h 323850"/>
                <a:gd name="connsiteX1" fmla="*/ 18859 w 1590675"/>
                <a:gd name="connsiteY1" fmla="*/ 324041 h 323850"/>
                <a:gd name="connsiteX2" fmla="*/ 7144 w 1590675"/>
                <a:gd name="connsiteY2" fmla="*/ 322421 h 323850"/>
                <a:gd name="connsiteX3" fmla="*/ 203645 w 1590675"/>
                <a:gd name="connsiteY3" fmla="*/ 125825 h 323850"/>
                <a:gd name="connsiteX4" fmla="*/ 217075 w 1590675"/>
                <a:gd name="connsiteY4" fmla="*/ 125825 h 323850"/>
                <a:gd name="connsiteX5" fmla="*/ 478536 w 1590675"/>
                <a:gd name="connsiteY5" fmla="*/ 125825 h 323850"/>
                <a:gd name="connsiteX6" fmla="*/ 280035 w 1590675"/>
                <a:gd name="connsiteY6" fmla="*/ 324421 h 323850"/>
                <a:gd name="connsiteX7" fmla="*/ 293370 w 1590675"/>
                <a:gd name="connsiteY7" fmla="*/ 324421 h 323850"/>
                <a:gd name="connsiteX8" fmla="*/ 492061 w 1590675"/>
                <a:gd name="connsiteY8" fmla="*/ 125825 h 323850"/>
                <a:gd name="connsiteX9" fmla="*/ 478536 w 1590675"/>
                <a:gd name="connsiteY9" fmla="*/ 125825 h 323850"/>
                <a:gd name="connsiteX10" fmla="*/ 872204 w 1590675"/>
                <a:gd name="connsiteY10" fmla="*/ 7144 h 323850"/>
                <a:gd name="connsiteX11" fmla="*/ 554927 w 1590675"/>
                <a:gd name="connsiteY11" fmla="*/ 324421 h 323850"/>
                <a:gd name="connsiteX12" fmla="*/ 568357 w 1590675"/>
                <a:gd name="connsiteY12" fmla="*/ 324421 h 323850"/>
                <a:gd name="connsiteX13" fmla="*/ 880872 w 1590675"/>
                <a:gd name="connsiteY13" fmla="*/ 12002 h 323850"/>
                <a:gd name="connsiteX14" fmla="*/ 872204 w 1590675"/>
                <a:gd name="connsiteY14" fmla="*/ 7144 h 323850"/>
                <a:gd name="connsiteX15" fmla="*/ 1029557 w 1590675"/>
                <a:gd name="connsiteY15" fmla="*/ 124682 h 323850"/>
                <a:gd name="connsiteX16" fmla="*/ 829913 w 1590675"/>
                <a:gd name="connsiteY16" fmla="*/ 324421 h 323850"/>
                <a:gd name="connsiteX17" fmla="*/ 843248 w 1590675"/>
                <a:gd name="connsiteY17" fmla="*/ 324421 h 323850"/>
                <a:gd name="connsiteX18" fmla="*/ 1041940 w 1590675"/>
                <a:gd name="connsiteY18" fmla="*/ 125730 h 323850"/>
                <a:gd name="connsiteX19" fmla="*/ 1029557 w 1590675"/>
                <a:gd name="connsiteY19" fmla="*/ 124682 h 323850"/>
                <a:gd name="connsiteX20" fmla="*/ 1303401 w 1590675"/>
                <a:gd name="connsiteY20" fmla="*/ 125825 h 323850"/>
                <a:gd name="connsiteX21" fmla="*/ 1104805 w 1590675"/>
                <a:gd name="connsiteY21" fmla="*/ 324421 h 323850"/>
                <a:gd name="connsiteX22" fmla="*/ 1118330 w 1590675"/>
                <a:gd name="connsiteY22" fmla="*/ 324421 h 323850"/>
                <a:gd name="connsiteX23" fmla="*/ 1316927 w 1590675"/>
                <a:gd name="connsiteY23" fmla="*/ 125825 h 323850"/>
                <a:gd name="connsiteX24" fmla="*/ 1303401 w 1590675"/>
                <a:gd name="connsiteY24" fmla="*/ 125825 h 323850"/>
                <a:gd name="connsiteX25" fmla="*/ 1574387 w 1590675"/>
                <a:gd name="connsiteY25" fmla="*/ 129826 h 323850"/>
                <a:gd name="connsiteX26" fmla="*/ 1379791 w 1590675"/>
                <a:gd name="connsiteY26" fmla="*/ 324421 h 323850"/>
                <a:gd name="connsiteX27" fmla="*/ 1393127 w 1590675"/>
                <a:gd name="connsiteY27" fmla="*/ 324421 h 323850"/>
                <a:gd name="connsiteX28" fmla="*/ 1584293 w 1590675"/>
                <a:gd name="connsiteY28" fmla="*/ 133255 h 323850"/>
                <a:gd name="connsiteX29" fmla="*/ 1574387 w 1590675"/>
                <a:gd name="connsiteY29" fmla="*/ 12982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23850">
                  <a:moveTo>
                    <a:pt x="217075" y="125825"/>
                  </a:moveTo>
                  <a:lnTo>
                    <a:pt x="18859" y="324041"/>
                  </a:lnTo>
                  <a:cubicBezTo>
                    <a:pt x="14859" y="323755"/>
                    <a:pt x="10953" y="323183"/>
                    <a:pt x="7144" y="322421"/>
                  </a:cubicBezTo>
                  <a:lnTo>
                    <a:pt x="203645" y="125825"/>
                  </a:lnTo>
                  <a:lnTo>
                    <a:pt x="217075" y="125825"/>
                  </a:lnTo>
                  <a:close/>
                  <a:moveTo>
                    <a:pt x="478536" y="125825"/>
                  </a:moveTo>
                  <a:lnTo>
                    <a:pt x="280035" y="324421"/>
                  </a:lnTo>
                  <a:lnTo>
                    <a:pt x="293370" y="324421"/>
                  </a:lnTo>
                  <a:lnTo>
                    <a:pt x="492061" y="125825"/>
                  </a:lnTo>
                  <a:lnTo>
                    <a:pt x="478536" y="125825"/>
                  </a:lnTo>
                  <a:close/>
                  <a:moveTo>
                    <a:pt x="872204" y="7144"/>
                  </a:moveTo>
                  <a:lnTo>
                    <a:pt x="554927" y="324421"/>
                  </a:lnTo>
                  <a:lnTo>
                    <a:pt x="568357" y="324421"/>
                  </a:lnTo>
                  <a:lnTo>
                    <a:pt x="880872" y="12002"/>
                  </a:lnTo>
                  <a:cubicBezTo>
                    <a:pt x="878014" y="10287"/>
                    <a:pt x="875062" y="8668"/>
                    <a:pt x="872204" y="7144"/>
                  </a:cubicBezTo>
                  <a:close/>
                  <a:moveTo>
                    <a:pt x="1029557" y="124682"/>
                  </a:moveTo>
                  <a:lnTo>
                    <a:pt x="829913" y="324421"/>
                  </a:lnTo>
                  <a:lnTo>
                    <a:pt x="843248" y="324421"/>
                  </a:lnTo>
                  <a:lnTo>
                    <a:pt x="1041940" y="125730"/>
                  </a:lnTo>
                  <a:cubicBezTo>
                    <a:pt x="1037749" y="125635"/>
                    <a:pt x="1033653" y="125349"/>
                    <a:pt x="1029557" y="124682"/>
                  </a:cubicBezTo>
                  <a:close/>
                  <a:moveTo>
                    <a:pt x="1303401" y="125825"/>
                  </a:moveTo>
                  <a:lnTo>
                    <a:pt x="1104805" y="324421"/>
                  </a:lnTo>
                  <a:lnTo>
                    <a:pt x="1118330" y="324421"/>
                  </a:lnTo>
                  <a:lnTo>
                    <a:pt x="1316927" y="125825"/>
                  </a:lnTo>
                  <a:lnTo>
                    <a:pt x="1303401" y="125825"/>
                  </a:lnTo>
                  <a:close/>
                  <a:moveTo>
                    <a:pt x="1574387" y="129826"/>
                  </a:moveTo>
                  <a:lnTo>
                    <a:pt x="1379791" y="324421"/>
                  </a:lnTo>
                  <a:lnTo>
                    <a:pt x="1393127" y="324421"/>
                  </a:lnTo>
                  <a:lnTo>
                    <a:pt x="1584293" y="133255"/>
                  </a:lnTo>
                  <a:cubicBezTo>
                    <a:pt x="1581055" y="131921"/>
                    <a:pt x="1577816" y="130778"/>
                    <a:pt x="1574387" y="129826"/>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A996968D-7F10-41A4-8748-DDCD627B96EF}"/>
              </a:ext>
            </a:extLst>
          </p:cNvPr>
          <p:cNvGrpSpPr/>
          <p:nvPr/>
        </p:nvGrpSpPr>
        <p:grpSpPr>
          <a:xfrm>
            <a:off x="7908893" y="3711035"/>
            <a:ext cx="1724025" cy="352425"/>
            <a:chOff x="7908893" y="3310985"/>
            <a:chExt cx="1724025" cy="352425"/>
          </a:xfrm>
        </p:grpSpPr>
        <p:sp>
          <p:nvSpPr>
            <p:cNvPr id="20" name="Freeform: Shape 19">
              <a:extLst>
                <a:ext uri="{FF2B5EF4-FFF2-40B4-BE49-F238E27FC236}">
                  <a16:creationId xmlns:a16="http://schemas.microsoft.com/office/drawing/2014/main" id="{097C8203-C1C7-423F-A8E7-138698BA39BE}"/>
                </a:ext>
              </a:extLst>
            </p:cNvPr>
            <p:cNvSpPr/>
            <p:nvPr/>
          </p:nvSpPr>
          <p:spPr>
            <a:xfrm>
              <a:off x="7908893" y="3310985"/>
              <a:ext cx="1724025" cy="352425"/>
            </a:xfrm>
            <a:custGeom>
              <a:avLst/>
              <a:gdLst>
                <a:gd name="connsiteX0" fmla="*/ 1725168 w 1724025"/>
                <a:gd name="connsiteY0" fmla="*/ 106394 h 352425"/>
                <a:gd name="connsiteX1" fmla="*/ 1625918 w 1724025"/>
                <a:gd name="connsiteY1" fmla="*/ 205740 h 352425"/>
                <a:gd name="connsiteX2" fmla="*/ 1127379 w 1724025"/>
                <a:gd name="connsiteY2" fmla="*/ 205740 h 352425"/>
                <a:gd name="connsiteX3" fmla="*/ 1057180 w 1724025"/>
                <a:gd name="connsiteY3" fmla="*/ 234791 h 352425"/>
                <a:gd name="connsiteX4" fmla="*/ 1002982 w 1724025"/>
                <a:gd name="connsiteY4" fmla="*/ 288989 h 352425"/>
                <a:gd name="connsiteX5" fmla="*/ 800576 w 1724025"/>
                <a:gd name="connsiteY5" fmla="*/ 337090 h 352425"/>
                <a:gd name="connsiteX6" fmla="*/ 790575 w 1724025"/>
                <a:gd name="connsiteY6" fmla="*/ 333661 h 352425"/>
                <a:gd name="connsiteX7" fmla="*/ 722186 w 1724025"/>
                <a:gd name="connsiteY7" fmla="*/ 288989 h 352425"/>
                <a:gd name="connsiteX8" fmla="*/ 668083 w 1724025"/>
                <a:gd name="connsiteY8" fmla="*/ 234791 h 352425"/>
                <a:gd name="connsiteX9" fmla="*/ 645033 w 1724025"/>
                <a:gd name="connsiteY9" fmla="*/ 217742 h 352425"/>
                <a:gd name="connsiteX10" fmla="*/ 635984 w 1724025"/>
                <a:gd name="connsiteY10" fmla="*/ 213265 h 352425"/>
                <a:gd name="connsiteX11" fmla="*/ 597884 w 1724025"/>
                <a:gd name="connsiteY11" fmla="*/ 205740 h 352425"/>
                <a:gd name="connsiteX12" fmla="*/ 106489 w 1724025"/>
                <a:gd name="connsiteY12" fmla="*/ 205740 h 352425"/>
                <a:gd name="connsiteX13" fmla="*/ 94392 w 1724025"/>
                <a:gd name="connsiteY13" fmla="*/ 204978 h 352425"/>
                <a:gd name="connsiteX14" fmla="*/ 36195 w 1724025"/>
                <a:gd name="connsiteY14" fmla="*/ 176594 h 352425"/>
                <a:gd name="connsiteX15" fmla="*/ 7144 w 1724025"/>
                <a:gd name="connsiteY15" fmla="*/ 106394 h 352425"/>
                <a:gd name="connsiteX16" fmla="*/ 106489 w 1724025"/>
                <a:gd name="connsiteY16" fmla="*/ 7144 h 352425"/>
                <a:gd name="connsiteX17" fmla="*/ 1625918 w 1724025"/>
                <a:gd name="connsiteY17" fmla="*/ 7144 h 352425"/>
                <a:gd name="connsiteX18" fmla="*/ 1660684 w 1724025"/>
                <a:gd name="connsiteY18" fmla="*/ 13430 h 352425"/>
                <a:gd name="connsiteX19" fmla="*/ 1670018 w 1724025"/>
                <a:gd name="connsiteY19" fmla="*/ 17526 h 352425"/>
                <a:gd name="connsiteX20" fmla="*/ 1696117 w 1724025"/>
                <a:gd name="connsiteY20" fmla="*/ 36195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781" y="205740"/>
                    <a:pt x="1625918" y="205740"/>
                  </a:cubicBezTo>
                  <a:lnTo>
                    <a:pt x="1127379" y="205740"/>
                  </a:lnTo>
                  <a:cubicBezTo>
                    <a:pt x="1101090" y="205740"/>
                    <a:pt x="1075849" y="216218"/>
                    <a:pt x="1057180" y="234791"/>
                  </a:cubicBezTo>
                  <a:lnTo>
                    <a:pt x="1002982" y="288989"/>
                  </a:lnTo>
                  <a:cubicBezTo>
                    <a:pt x="948214" y="343758"/>
                    <a:pt x="869442" y="359855"/>
                    <a:pt x="800576" y="337090"/>
                  </a:cubicBezTo>
                  <a:cubicBezTo>
                    <a:pt x="797243" y="336137"/>
                    <a:pt x="793909" y="334899"/>
                    <a:pt x="790575" y="333661"/>
                  </a:cubicBezTo>
                  <a:cubicBezTo>
                    <a:pt x="765620" y="324041"/>
                    <a:pt x="742283" y="309086"/>
                    <a:pt x="722186" y="288989"/>
                  </a:cubicBezTo>
                  <a:lnTo>
                    <a:pt x="668083" y="234791"/>
                  </a:lnTo>
                  <a:cubicBezTo>
                    <a:pt x="661225" y="227933"/>
                    <a:pt x="653415" y="222218"/>
                    <a:pt x="645033" y="217742"/>
                  </a:cubicBezTo>
                  <a:cubicBezTo>
                    <a:pt x="642080" y="216027"/>
                    <a:pt x="639032" y="214599"/>
                    <a:pt x="635984" y="213265"/>
                  </a:cubicBezTo>
                  <a:cubicBezTo>
                    <a:pt x="623983" y="208407"/>
                    <a:pt x="611028" y="205740"/>
                    <a:pt x="597884" y="205740"/>
                  </a:cubicBezTo>
                  <a:lnTo>
                    <a:pt x="106489" y="205740"/>
                  </a:lnTo>
                  <a:cubicBezTo>
                    <a:pt x="102394" y="205740"/>
                    <a:pt x="98393" y="205454"/>
                    <a:pt x="94392" y="204978"/>
                  </a:cubicBezTo>
                  <a:cubicBezTo>
                    <a:pt x="71818" y="202311"/>
                    <a:pt x="51530" y="191929"/>
                    <a:pt x="36195" y="176594"/>
                  </a:cubicBezTo>
                  <a:cubicBezTo>
                    <a:pt x="18288" y="158687"/>
                    <a:pt x="7144" y="133826"/>
                    <a:pt x="7144" y="106394"/>
                  </a:cubicBezTo>
                  <a:cubicBezTo>
                    <a:pt x="7144" y="51626"/>
                    <a:pt x="51625" y="7144"/>
                    <a:pt x="106489" y="7144"/>
                  </a:cubicBezTo>
                  <a:lnTo>
                    <a:pt x="1625918" y="7144"/>
                  </a:lnTo>
                  <a:cubicBezTo>
                    <a:pt x="1638205" y="7144"/>
                    <a:pt x="1649920" y="9335"/>
                    <a:pt x="1660684" y="13430"/>
                  </a:cubicBezTo>
                  <a:cubicBezTo>
                    <a:pt x="1663922" y="14574"/>
                    <a:pt x="1666970" y="16002"/>
                    <a:pt x="1670018" y="17526"/>
                  </a:cubicBezTo>
                  <a:cubicBezTo>
                    <a:pt x="1679734" y="22289"/>
                    <a:pt x="1688496" y="28670"/>
                    <a:pt x="1696117" y="36195"/>
                  </a:cubicBezTo>
                  <a:cubicBezTo>
                    <a:pt x="1714119" y="54197"/>
                    <a:pt x="1725168" y="79058"/>
                    <a:pt x="1725168" y="10639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A78B43B0-445E-4159-BD43-EAA103714C8F}"/>
                </a:ext>
              </a:extLst>
            </p:cNvPr>
            <p:cNvSpPr/>
            <p:nvPr/>
          </p:nvSpPr>
          <p:spPr>
            <a:xfrm>
              <a:off x="7996142" y="3310985"/>
              <a:ext cx="1581150" cy="342900"/>
            </a:xfrm>
            <a:custGeom>
              <a:avLst/>
              <a:gdLst>
                <a:gd name="connsiteX0" fmla="*/ 218504 w 1581150"/>
                <a:gd name="connsiteY0" fmla="*/ 7144 h 342900"/>
                <a:gd name="connsiteX1" fmla="*/ 19908 w 1581150"/>
                <a:gd name="connsiteY1" fmla="*/ 205740 h 342900"/>
                <a:gd name="connsiteX2" fmla="*/ 19241 w 1581150"/>
                <a:gd name="connsiteY2" fmla="*/ 205740 h 342900"/>
                <a:gd name="connsiteX3" fmla="*/ 7144 w 1581150"/>
                <a:gd name="connsiteY3" fmla="*/ 204978 h 342900"/>
                <a:gd name="connsiteX4" fmla="*/ 205074 w 1581150"/>
                <a:gd name="connsiteY4" fmla="*/ 7144 h 342900"/>
                <a:gd name="connsiteX5" fmla="*/ 218504 w 1581150"/>
                <a:gd name="connsiteY5" fmla="*/ 7144 h 342900"/>
                <a:gd name="connsiteX6" fmla="*/ 479965 w 1581150"/>
                <a:gd name="connsiteY6" fmla="*/ 7144 h 342900"/>
                <a:gd name="connsiteX7" fmla="*/ 281369 w 1581150"/>
                <a:gd name="connsiteY7" fmla="*/ 205740 h 342900"/>
                <a:gd name="connsiteX8" fmla="*/ 294799 w 1581150"/>
                <a:gd name="connsiteY8" fmla="*/ 205740 h 342900"/>
                <a:gd name="connsiteX9" fmla="*/ 493395 w 1581150"/>
                <a:gd name="connsiteY9" fmla="*/ 7144 h 342900"/>
                <a:gd name="connsiteX10" fmla="*/ 479965 w 1581150"/>
                <a:gd name="connsiteY10" fmla="*/ 7144 h 342900"/>
                <a:gd name="connsiteX11" fmla="*/ 754952 w 1581150"/>
                <a:gd name="connsiteY11" fmla="*/ 7144 h 342900"/>
                <a:gd name="connsiteX12" fmla="*/ 548735 w 1581150"/>
                <a:gd name="connsiteY12" fmla="*/ 213265 h 342900"/>
                <a:gd name="connsiteX13" fmla="*/ 557784 w 1581150"/>
                <a:gd name="connsiteY13" fmla="*/ 217742 h 342900"/>
                <a:gd name="connsiteX14" fmla="*/ 768382 w 1581150"/>
                <a:gd name="connsiteY14" fmla="*/ 7144 h 342900"/>
                <a:gd name="connsiteX15" fmla="*/ 754952 w 1581150"/>
                <a:gd name="connsiteY15" fmla="*/ 7144 h 342900"/>
                <a:gd name="connsiteX16" fmla="*/ 1029843 w 1581150"/>
                <a:gd name="connsiteY16" fmla="*/ 7144 h 342900"/>
                <a:gd name="connsiteX17" fmla="*/ 703326 w 1581150"/>
                <a:gd name="connsiteY17" fmla="*/ 333661 h 342900"/>
                <a:gd name="connsiteX18" fmla="*/ 713327 w 1581150"/>
                <a:gd name="connsiteY18" fmla="*/ 337090 h 342900"/>
                <a:gd name="connsiteX19" fmla="*/ 1043274 w 1581150"/>
                <a:gd name="connsiteY19" fmla="*/ 7144 h 342900"/>
                <a:gd name="connsiteX20" fmla="*/ 1029843 w 1581150"/>
                <a:gd name="connsiteY20" fmla="*/ 7144 h 342900"/>
                <a:gd name="connsiteX21" fmla="*/ 1304734 w 1581150"/>
                <a:gd name="connsiteY21" fmla="*/ 7144 h 342900"/>
                <a:gd name="connsiteX22" fmla="*/ 1106138 w 1581150"/>
                <a:gd name="connsiteY22" fmla="*/ 205740 h 342900"/>
                <a:gd name="connsiteX23" fmla="*/ 1119664 w 1581150"/>
                <a:gd name="connsiteY23" fmla="*/ 205740 h 342900"/>
                <a:gd name="connsiteX24" fmla="*/ 1318260 w 1581150"/>
                <a:gd name="connsiteY24" fmla="*/ 7144 h 342900"/>
                <a:gd name="connsiteX25" fmla="*/ 1304734 w 1581150"/>
                <a:gd name="connsiteY25" fmla="*/ 7144 h 342900"/>
                <a:gd name="connsiteX26" fmla="*/ 1573435 w 1581150"/>
                <a:gd name="connsiteY26" fmla="*/ 13430 h 342900"/>
                <a:gd name="connsiteX27" fmla="*/ 1381125 w 1581150"/>
                <a:gd name="connsiteY27" fmla="*/ 205740 h 342900"/>
                <a:gd name="connsiteX28" fmla="*/ 1394556 w 1581150"/>
                <a:gd name="connsiteY28" fmla="*/ 205740 h 342900"/>
                <a:gd name="connsiteX29" fmla="*/ 1582769 w 1581150"/>
                <a:gd name="connsiteY29" fmla="*/ 17526 h 342900"/>
                <a:gd name="connsiteX30" fmla="*/ 1573435 w 1581150"/>
                <a:gd name="connsiteY30" fmla="*/ 1343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1150" h="342900">
                  <a:moveTo>
                    <a:pt x="218504" y="7144"/>
                  </a:moveTo>
                  <a:lnTo>
                    <a:pt x="19908" y="205740"/>
                  </a:lnTo>
                  <a:lnTo>
                    <a:pt x="19241" y="205740"/>
                  </a:lnTo>
                  <a:cubicBezTo>
                    <a:pt x="15145" y="205740"/>
                    <a:pt x="11144" y="205454"/>
                    <a:pt x="7144" y="204978"/>
                  </a:cubicBezTo>
                  <a:lnTo>
                    <a:pt x="205074" y="7144"/>
                  </a:lnTo>
                  <a:lnTo>
                    <a:pt x="218504" y="7144"/>
                  </a:lnTo>
                  <a:close/>
                  <a:moveTo>
                    <a:pt x="479965" y="7144"/>
                  </a:moveTo>
                  <a:lnTo>
                    <a:pt x="281369" y="205740"/>
                  </a:lnTo>
                  <a:lnTo>
                    <a:pt x="294799" y="205740"/>
                  </a:lnTo>
                  <a:lnTo>
                    <a:pt x="493395" y="7144"/>
                  </a:lnTo>
                  <a:lnTo>
                    <a:pt x="479965" y="7144"/>
                  </a:lnTo>
                  <a:close/>
                  <a:moveTo>
                    <a:pt x="754952" y="7144"/>
                  </a:moveTo>
                  <a:lnTo>
                    <a:pt x="548735" y="213265"/>
                  </a:lnTo>
                  <a:cubicBezTo>
                    <a:pt x="551783" y="214599"/>
                    <a:pt x="554831" y="216027"/>
                    <a:pt x="557784" y="217742"/>
                  </a:cubicBezTo>
                  <a:lnTo>
                    <a:pt x="768382" y="7144"/>
                  </a:lnTo>
                  <a:lnTo>
                    <a:pt x="754952" y="7144"/>
                  </a:lnTo>
                  <a:close/>
                  <a:moveTo>
                    <a:pt x="1029843" y="7144"/>
                  </a:moveTo>
                  <a:lnTo>
                    <a:pt x="703326" y="333661"/>
                  </a:lnTo>
                  <a:cubicBezTo>
                    <a:pt x="706660" y="334899"/>
                    <a:pt x="709994" y="336137"/>
                    <a:pt x="713327" y="337090"/>
                  </a:cubicBezTo>
                  <a:lnTo>
                    <a:pt x="1043274" y="7144"/>
                  </a:lnTo>
                  <a:lnTo>
                    <a:pt x="1029843" y="7144"/>
                  </a:lnTo>
                  <a:close/>
                  <a:moveTo>
                    <a:pt x="1304734" y="7144"/>
                  </a:moveTo>
                  <a:lnTo>
                    <a:pt x="1106138" y="205740"/>
                  </a:lnTo>
                  <a:lnTo>
                    <a:pt x="1119664" y="205740"/>
                  </a:lnTo>
                  <a:lnTo>
                    <a:pt x="1318260" y="7144"/>
                  </a:lnTo>
                  <a:lnTo>
                    <a:pt x="1304734" y="7144"/>
                  </a:lnTo>
                  <a:close/>
                  <a:moveTo>
                    <a:pt x="1573435" y="13430"/>
                  </a:moveTo>
                  <a:lnTo>
                    <a:pt x="1381125" y="205740"/>
                  </a:lnTo>
                  <a:lnTo>
                    <a:pt x="1394556" y="205740"/>
                  </a:lnTo>
                  <a:lnTo>
                    <a:pt x="1582769" y="17526"/>
                  </a:lnTo>
                  <a:cubicBezTo>
                    <a:pt x="1579722" y="16002"/>
                    <a:pt x="1576674" y="14574"/>
                    <a:pt x="1573435" y="13430"/>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3993FF5-2972-4CCB-AD52-0CE1C088AA69}"/>
              </a:ext>
            </a:extLst>
          </p:cNvPr>
          <p:cNvGrpSpPr/>
          <p:nvPr/>
        </p:nvGrpSpPr>
        <p:grpSpPr>
          <a:xfrm>
            <a:off x="9734359" y="3569640"/>
            <a:ext cx="1724025" cy="352425"/>
            <a:chOff x="9734359" y="3169590"/>
            <a:chExt cx="1724025" cy="352425"/>
          </a:xfrm>
        </p:grpSpPr>
        <p:sp>
          <p:nvSpPr>
            <p:cNvPr id="21" name="Freeform: Shape 20">
              <a:extLst>
                <a:ext uri="{FF2B5EF4-FFF2-40B4-BE49-F238E27FC236}">
                  <a16:creationId xmlns:a16="http://schemas.microsoft.com/office/drawing/2014/main" id="{B5C32AA6-2377-4D5F-B0AD-C08DBD596BFD}"/>
                </a:ext>
              </a:extLst>
            </p:cNvPr>
            <p:cNvSpPr/>
            <p:nvPr/>
          </p:nvSpPr>
          <p:spPr>
            <a:xfrm>
              <a:off x="9734359" y="3169590"/>
              <a:ext cx="1724025" cy="352425"/>
            </a:xfrm>
            <a:custGeom>
              <a:avLst/>
              <a:gdLst>
                <a:gd name="connsiteX0" fmla="*/ 1725168 w 1724025"/>
                <a:gd name="connsiteY0" fmla="*/ 247789 h 352425"/>
                <a:gd name="connsiteX1" fmla="*/ 1625823 w 1724025"/>
                <a:gd name="connsiteY1" fmla="*/ 347135 h 352425"/>
                <a:gd name="connsiteX2" fmla="*/ 106395 w 1724025"/>
                <a:gd name="connsiteY2" fmla="*/ 347135 h 352425"/>
                <a:gd name="connsiteX3" fmla="*/ 103061 w 1724025"/>
                <a:gd name="connsiteY3" fmla="*/ 347039 h 352425"/>
                <a:gd name="connsiteX4" fmla="*/ 36195 w 1724025"/>
                <a:gd name="connsiteY4" fmla="*/ 317988 h 352425"/>
                <a:gd name="connsiteX5" fmla="*/ 7144 w 1724025"/>
                <a:gd name="connsiteY5" fmla="*/ 247789 h 352425"/>
                <a:gd name="connsiteX6" fmla="*/ 106395 w 1724025"/>
                <a:gd name="connsiteY6" fmla="*/ 148538 h 352425"/>
                <a:gd name="connsiteX7" fmla="*/ 601313 w 1724025"/>
                <a:gd name="connsiteY7" fmla="*/ 148538 h 352425"/>
                <a:gd name="connsiteX8" fmla="*/ 671513 w 1724025"/>
                <a:gd name="connsiteY8" fmla="*/ 119487 h 352425"/>
                <a:gd name="connsiteX9" fmla="*/ 725710 w 1724025"/>
                <a:gd name="connsiteY9" fmla="*/ 65290 h 352425"/>
                <a:gd name="connsiteX10" fmla="*/ 965931 w 1724025"/>
                <a:gd name="connsiteY10" fmla="*/ 34048 h 352425"/>
                <a:gd name="connsiteX11" fmla="*/ 974313 w 1724025"/>
                <a:gd name="connsiteY11" fmla="*/ 39191 h 352425"/>
                <a:gd name="connsiteX12" fmla="*/ 1006507 w 1724025"/>
                <a:gd name="connsiteY12" fmla="*/ 65290 h 352425"/>
                <a:gd name="connsiteX13" fmla="*/ 1060704 w 1724025"/>
                <a:gd name="connsiteY13" fmla="*/ 119487 h 352425"/>
                <a:gd name="connsiteX14" fmla="*/ 1126427 w 1724025"/>
                <a:gd name="connsiteY14" fmla="*/ 148443 h 352425"/>
                <a:gd name="connsiteX15" fmla="*/ 1130903 w 1724025"/>
                <a:gd name="connsiteY15" fmla="*/ 148538 h 352425"/>
                <a:gd name="connsiteX16" fmla="*/ 1625823 w 1724025"/>
                <a:gd name="connsiteY16" fmla="*/ 148538 h 352425"/>
                <a:gd name="connsiteX17" fmla="*/ 1667256 w 1724025"/>
                <a:gd name="connsiteY17" fmla="*/ 157587 h 352425"/>
                <a:gd name="connsiteX18" fmla="*/ 1676114 w 1724025"/>
                <a:gd name="connsiteY18" fmla="*/ 162159 h 352425"/>
                <a:gd name="connsiteX19" fmla="*/ 1696117 w 1724025"/>
                <a:gd name="connsiteY19" fmla="*/ 177590 h 352425"/>
                <a:gd name="connsiteX20" fmla="*/ 1725168 w 1724025"/>
                <a:gd name="connsiteY20" fmla="*/ 24778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24025" h="352425">
                  <a:moveTo>
                    <a:pt x="1725168" y="247789"/>
                  </a:moveTo>
                  <a:cubicBezTo>
                    <a:pt x="1725168" y="302653"/>
                    <a:pt x="1680687" y="347135"/>
                    <a:pt x="1625823" y="347135"/>
                  </a:cubicBezTo>
                  <a:lnTo>
                    <a:pt x="106395" y="347135"/>
                  </a:lnTo>
                  <a:cubicBezTo>
                    <a:pt x="105252" y="347135"/>
                    <a:pt x="104204" y="347135"/>
                    <a:pt x="103061" y="347039"/>
                  </a:cubicBezTo>
                  <a:cubicBezTo>
                    <a:pt x="76962" y="346182"/>
                    <a:pt x="53436" y="335228"/>
                    <a:pt x="36195" y="317988"/>
                  </a:cubicBezTo>
                  <a:cubicBezTo>
                    <a:pt x="18193" y="300081"/>
                    <a:pt x="7144" y="275221"/>
                    <a:pt x="7144" y="247789"/>
                  </a:cubicBezTo>
                  <a:cubicBezTo>
                    <a:pt x="7144" y="193020"/>
                    <a:pt x="51531" y="148538"/>
                    <a:pt x="106395" y="148538"/>
                  </a:cubicBezTo>
                  <a:lnTo>
                    <a:pt x="601313" y="148538"/>
                  </a:lnTo>
                  <a:cubicBezTo>
                    <a:pt x="627698" y="148538"/>
                    <a:pt x="652939" y="138061"/>
                    <a:pt x="671513" y="119487"/>
                  </a:cubicBezTo>
                  <a:lnTo>
                    <a:pt x="725710" y="65290"/>
                  </a:lnTo>
                  <a:cubicBezTo>
                    <a:pt x="790861" y="139"/>
                    <a:pt x="889921" y="-10243"/>
                    <a:pt x="965931" y="34048"/>
                  </a:cubicBezTo>
                  <a:cubicBezTo>
                    <a:pt x="968787" y="35667"/>
                    <a:pt x="971550" y="37382"/>
                    <a:pt x="974313" y="39191"/>
                  </a:cubicBezTo>
                  <a:cubicBezTo>
                    <a:pt x="985742" y="46621"/>
                    <a:pt x="996505" y="55289"/>
                    <a:pt x="1006507" y="65290"/>
                  </a:cubicBezTo>
                  <a:lnTo>
                    <a:pt x="1060704" y="119487"/>
                  </a:lnTo>
                  <a:cubicBezTo>
                    <a:pt x="1078325" y="137013"/>
                    <a:pt x="1101757" y="147300"/>
                    <a:pt x="1126427" y="148443"/>
                  </a:cubicBezTo>
                  <a:cubicBezTo>
                    <a:pt x="1127951" y="148538"/>
                    <a:pt x="1129380" y="148538"/>
                    <a:pt x="1130903" y="148538"/>
                  </a:cubicBezTo>
                  <a:lnTo>
                    <a:pt x="1625823" y="148538"/>
                  </a:lnTo>
                  <a:cubicBezTo>
                    <a:pt x="1640586" y="148538"/>
                    <a:pt x="1654683" y="151777"/>
                    <a:pt x="1667256" y="157587"/>
                  </a:cubicBezTo>
                  <a:cubicBezTo>
                    <a:pt x="1670304" y="159016"/>
                    <a:pt x="1673257" y="160540"/>
                    <a:pt x="1676114" y="162159"/>
                  </a:cubicBezTo>
                  <a:cubicBezTo>
                    <a:pt x="1683448" y="166445"/>
                    <a:pt x="1690117" y="171684"/>
                    <a:pt x="1696117" y="177590"/>
                  </a:cubicBezTo>
                  <a:cubicBezTo>
                    <a:pt x="1714025" y="195592"/>
                    <a:pt x="1725168" y="220452"/>
                    <a:pt x="1725168" y="24778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Freeform: Shape 44">
              <a:extLst>
                <a:ext uri="{FF2B5EF4-FFF2-40B4-BE49-F238E27FC236}">
                  <a16:creationId xmlns:a16="http://schemas.microsoft.com/office/drawing/2014/main" id="{8E4CDF62-6FA6-42A5-9012-5F2B6A241C46}"/>
                </a:ext>
              </a:extLst>
            </p:cNvPr>
            <p:cNvSpPr/>
            <p:nvPr/>
          </p:nvSpPr>
          <p:spPr>
            <a:xfrm>
              <a:off x="9830276" y="3196494"/>
              <a:ext cx="1581150" cy="323850"/>
            </a:xfrm>
            <a:custGeom>
              <a:avLst/>
              <a:gdLst>
                <a:gd name="connsiteX0" fmla="*/ 219076 w 1581150"/>
                <a:gd name="connsiteY0" fmla="*/ 121634 h 323850"/>
                <a:gd name="connsiteX1" fmla="*/ 20574 w 1581150"/>
                <a:gd name="connsiteY1" fmla="*/ 320230 h 323850"/>
                <a:gd name="connsiteX2" fmla="*/ 10478 w 1581150"/>
                <a:gd name="connsiteY2" fmla="*/ 320230 h 323850"/>
                <a:gd name="connsiteX3" fmla="*/ 7144 w 1581150"/>
                <a:gd name="connsiteY3" fmla="*/ 320135 h 323850"/>
                <a:gd name="connsiteX4" fmla="*/ 205740 w 1581150"/>
                <a:gd name="connsiteY4" fmla="*/ 121634 h 323850"/>
                <a:gd name="connsiteX5" fmla="*/ 219076 w 1581150"/>
                <a:gd name="connsiteY5" fmla="*/ 121634 h 323850"/>
                <a:gd name="connsiteX6" fmla="*/ 480536 w 1581150"/>
                <a:gd name="connsiteY6" fmla="*/ 121634 h 323850"/>
                <a:gd name="connsiteX7" fmla="*/ 282036 w 1581150"/>
                <a:gd name="connsiteY7" fmla="*/ 320230 h 323850"/>
                <a:gd name="connsiteX8" fmla="*/ 295465 w 1581150"/>
                <a:gd name="connsiteY8" fmla="*/ 320230 h 323850"/>
                <a:gd name="connsiteX9" fmla="*/ 494062 w 1581150"/>
                <a:gd name="connsiteY9" fmla="*/ 121634 h 323850"/>
                <a:gd name="connsiteX10" fmla="*/ 480536 w 1581150"/>
                <a:gd name="connsiteY10" fmla="*/ 121634 h 323850"/>
                <a:gd name="connsiteX11" fmla="*/ 870014 w 1581150"/>
                <a:gd name="connsiteY11" fmla="*/ 7144 h 323850"/>
                <a:gd name="connsiteX12" fmla="*/ 556927 w 1581150"/>
                <a:gd name="connsiteY12" fmla="*/ 320230 h 323850"/>
                <a:gd name="connsiteX13" fmla="*/ 570452 w 1581150"/>
                <a:gd name="connsiteY13" fmla="*/ 320230 h 323850"/>
                <a:gd name="connsiteX14" fmla="*/ 878396 w 1581150"/>
                <a:gd name="connsiteY14" fmla="*/ 12287 h 323850"/>
                <a:gd name="connsiteX15" fmla="*/ 870014 w 1581150"/>
                <a:gd name="connsiteY15" fmla="*/ 7144 h 323850"/>
                <a:gd name="connsiteX16" fmla="*/ 1034986 w 1581150"/>
                <a:gd name="connsiteY16" fmla="*/ 121634 h 323850"/>
                <a:gd name="connsiteX17" fmla="*/ 1030510 w 1581150"/>
                <a:gd name="connsiteY17" fmla="*/ 121539 h 323850"/>
                <a:gd name="connsiteX18" fmla="*/ 831914 w 1581150"/>
                <a:gd name="connsiteY18" fmla="*/ 320230 h 323850"/>
                <a:gd name="connsiteX19" fmla="*/ 845344 w 1581150"/>
                <a:gd name="connsiteY19" fmla="*/ 320230 h 323850"/>
                <a:gd name="connsiteX20" fmla="*/ 1043940 w 1581150"/>
                <a:gd name="connsiteY20" fmla="*/ 121634 h 323850"/>
                <a:gd name="connsiteX21" fmla="*/ 1034986 w 1581150"/>
                <a:gd name="connsiteY21" fmla="*/ 121634 h 323850"/>
                <a:gd name="connsiteX22" fmla="*/ 1305401 w 1581150"/>
                <a:gd name="connsiteY22" fmla="*/ 121634 h 323850"/>
                <a:gd name="connsiteX23" fmla="*/ 1106805 w 1581150"/>
                <a:gd name="connsiteY23" fmla="*/ 320230 h 323850"/>
                <a:gd name="connsiteX24" fmla="*/ 1120331 w 1581150"/>
                <a:gd name="connsiteY24" fmla="*/ 320230 h 323850"/>
                <a:gd name="connsiteX25" fmla="*/ 1318927 w 1581150"/>
                <a:gd name="connsiteY25" fmla="*/ 121634 h 323850"/>
                <a:gd name="connsiteX26" fmla="*/ 1305401 w 1581150"/>
                <a:gd name="connsiteY26" fmla="*/ 121634 h 323850"/>
                <a:gd name="connsiteX27" fmla="*/ 1571340 w 1581150"/>
                <a:gd name="connsiteY27" fmla="*/ 130683 h 323850"/>
                <a:gd name="connsiteX28" fmla="*/ 1381792 w 1581150"/>
                <a:gd name="connsiteY28" fmla="*/ 320230 h 323850"/>
                <a:gd name="connsiteX29" fmla="*/ 1395222 w 1581150"/>
                <a:gd name="connsiteY29" fmla="*/ 320230 h 323850"/>
                <a:gd name="connsiteX30" fmla="*/ 1580197 w 1581150"/>
                <a:gd name="connsiteY30" fmla="*/ 135255 h 323850"/>
                <a:gd name="connsiteX31" fmla="*/ 1571340 w 1581150"/>
                <a:gd name="connsiteY31" fmla="*/ 1306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81150" h="323850">
                  <a:moveTo>
                    <a:pt x="219076" y="121634"/>
                  </a:moveTo>
                  <a:lnTo>
                    <a:pt x="20574" y="320230"/>
                  </a:lnTo>
                  <a:lnTo>
                    <a:pt x="10478" y="320230"/>
                  </a:lnTo>
                  <a:cubicBezTo>
                    <a:pt x="9335" y="320230"/>
                    <a:pt x="8287" y="320230"/>
                    <a:pt x="7144" y="320135"/>
                  </a:cubicBezTo>
                  <a:lnTo>
                    <a:pt x="205740" y="121634"/>
                  </a:lnTo>
                  <a:lnTo>
                    <a:pt x="219076" y="121634"/>
                  </a:lnTo>
                  <a:close/>
                  <a:moveTo>
                    <a:pt x="480536" y="121634"/>
                  </a:moveTo>
                  <a:lnTo>
                    <a:pt x="282036" y="320230"/>
                  </a:lnTo>
                  <a:lnTo>
                    <a:pt x="295465" y="320230"/>
                  </a:lnTo>
                  <a:lnTo>
                    <a:pt x="494062" y="121634"/>
                  </a:lnTo>
                  <a:lnTo>
                    <a:pt x="480536" y="121634"/>
                  </a:lnTo>
                  <a:close/>
                  <a:moveTo>
                    <a:pt x="870014" y="7144"/>
                  </a:moveTo>
                  <a:lnTo>
                    <a:pt x="556927" y="320230"/>
                  </a:lnTo>
                  <a:lnTo>
                    <a:pt x="570452" y="320230"/>
                  </a:lnTo>
                  <a:lnTo>
                    <a:pt x="878396" y="12287"/>
                  </a:lnTo>
                  <a:cubicBezTo>
                    <a:pt x="875633" y="10478"/>
                    <a:pt x="872871" y="8763"/>
                    <a:pt x="870014" y="7144"/>
                  </a:cubicBezTo>
                  <a:close/>
                  <a:moveTo>
                    <a:pt x="1034986" y="121634"/>
                  </a:moveTo>
                  <a:cubicBezTo>
                    <a:pt x="1033463" y="121634"/>
                    <a:pt x="1032034" y="121634"/>
                    <a:pt x="1030510" y="121539"/>
                  </a:cubicBezTo>
                  <a:lnTo>
                    <a:pt x="831914" y="320230"/>
                  </a:lnTo>
                  <a:lnTo>
                    <a:pt x="845344" y="320230"/>
                  </a:lnTo>
                  <a:lnTo>
                    <a:pt x="1043940" y="121634"/>
                  </a:lnTo>
                  <a:lnTo>
                    <a:pt x="1034986" y="121634"/>
                  </a:lnTo>
                  <a:close/>
                  <a:moveTo>
                    <a:pt x="1305401" y="121634"/>
                  </a:moveTo>
                  <a:lnTo>
                    <a:pt x="1106805" y="320230"/>
                  </a:lnTo>
                  <a:lnTo>
                    <a:pt x="1120331" y="320230"/>
                  </a:lnTo>
                  <a:lnTo>
                    <a:pt x="1318927" y="121634"/>
                  </a:lnTo>
                  <a:lnTo>
                    <a:pt x="1305401" y="121634"/>
                  </a:lnTo>
                  <a:close/>
                  <a:moveTo>
                    <a:pt x="1571340" y="130683"/>
                  </a:moveTo>
                  <a:lnTo>
                    <a:pt x="1381792" y="320230"/>
                  </a:lnTo>
                  <a:lnTo>
                    <a:pt x="1395222" y="320230"/>
                  </a:lnTo>
                  <a:lnTo>
                    <a:pt x="1580197" y="135255"/>
                  </a:lnTo>
                  <a:cubicBezTo>
                    <a:pt x="1577340" y="133636"/>
                    <a:pt x="1574387" y="132112"/>
                    <a:pt x="1571340" y="130683"/>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sp>
        <p:nvSpPr>
          <p:cNvPr id="52" name="TextBox 51">
            <a:extLst>
              <a:ext uri="{FF2B5EF4-FFF2-40B4-BE49-F238E27FC236}">
                <a16:creationId xmlns:a16="http://schemas.microsoft.com/office/drawing/2014/main" id="{6EDDD32E-DA81-4212-ADDB-0FE8D692E4CD}"/>
              </a:ext>
            </a:extLst>
          </p:cNvPr>
          <p:cNvSpPr txBox="1"/>
          <p:nvPr/>
        </p:nvSpPr>
        <p:spPr>
          <a:xfrm>
            <a:off x="94888" y="4653438"/>
            <a:ext cx="3165615" cy="707886"/>
          </a:xfrm>
          <a:prstGeom prst="rect">
            <a:avLst/>
          </a:prstGeom>
          <a:noFill/>
        </p:spPr>
        <p:txBody>
          <a:bodyPr wrap="squar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زيادة الشفافية في إدارة المحتوى الأكاديمي</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3DE2B03A-64D1-4E88-8AC3-15010126F2BA}"/>
              </a:ext>
            </a:extLst>
          </p:cNvPr>
          <p:cNvSpPr txBox="1"/>
          <p:nvPr/>
        </p:nvSpPr>
        <p:spPr>
          <a:xfrm>
            <a:off x="3552283" y="4653438"/>
            <a:ext cx="3111750" cy="400110"/>
          </a:xfrm>
          <a:prstGeom prst="rect">
            <a:avLst/>
          </a:prstGeom>
          <a:noFill/>
        </p:spPr>
        <p:txBody>
          <a:bodyPr wrap="none" rtlCol="0">
            <a:spAutoFit/>
          </a:bodyPr>
          <a:lstStyle/>
          <a:p>
            <a:pPr algn="ctr" rtl="1"/>
            <a:r>
              <a:rPr lang="ar-LY"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ضمان التحديث المستمر والمرونة</a:t>
            </a:r>
            <a:endParaRPr lang="en-US"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AC2DBA7-1627-496C-87FD-91D1ADB2FBA0}"/>
              </a:ext>
            </a:extLst>
          </p:cNvPr>
          <p:cNvSpPr txBox="1"/>
          <p:nvPr/>
        </p:nvSpPr>
        <p:spPr>
          <a:xfrm>
            <a:off x="7373171" y="4653438"/>
            <a:ext cx="2893742"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تنظيم المناهج بشكل أكثر كفاءة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54B2D32F-C2CA-434D-8077-1019B3FB66DC}"/>
              </a:ext>
            </a:extLst>
          </p:cNvPr>
          <p:cNvSpPr txBox="1"/>
          <p:nvPr/>
        </p:nvSpPr>
        <p:spPr>
          <a:xfrm>
            <a:off x="1883401" y="2480203"/>
            <a:ext cx="2601994"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رفع جودة العملية التعليمية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23B4B9DA-2889-4825-AB24-8552753AA365}"/>
              </a:ext>
            </a:extLst>
          </p:cNvPr>
          <p:cNvSpPr txBox="1"/>
          <p:nvPr/>
        </p:nvSpPr>
        <p:spPr>
          <a:xfrm>
            <a:off x="4769465" y="2480782"/>
            <a:ext cx="4315605" cy="400110"/>
          </a:xfrm>
          <a:prstGeom prst="rect">
            <a:avLst/>
          </a:prstGeom>
          <a:noFill/>
        </p:spPr>
        <p:txBody>
          <a:bodyPr wrap="non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تعزيز التفاعل بين الطلاب وأعضاء هيئة التدريس</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6411A0A5-717C-4A38-B041-BA252C40E794}"/>
              </a:ext>
            </a:extLst>
          </p:cNvPr>
          <p:cNvSpPr txBox="1"/>
          <p:nvPr/>
        </p:nvSpPr>
        <p:spPr>
          <a:xfrm>
            <a:off x="9340693" y="2480203"/>
            <a:ext cx="2560316" cy="400110"/>
          </a:xfrm>
          <a:prstGeom prst="rect">
            <a:avLst/>
          </a:prstGeom>
          <a:noFill/>
        </p:spPr>
        <p:txBody>
          <a:bodyPr wrap="none" rtlCol="0">
            <a:spAutoFit/>
          </a:bodyPr>
          <a:lstStyle/>
          <a:p>
            <a:pPr algn="ctr" rtl="1"/>
            <a:r>
              <a:rPr lang="ar-LY"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تحسين الوصول إلى المناهج</a:t>
            </a:r>
            <a:endParaRPr lang="en-US"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EE45155C-C309-41DF-A787-E675AC630EA5}"/>
              </a:ext>
            </a:extLst>
          </p:cNvPr>
          <p:cNvSpPr txBox="1"/>
          <p:nvPr/>
        </p:nvSpPr>
        <p:spPr>
          <a:xfrm>
            <a:off x="3312187" y="69933"/>
            <a:ext cx="5809604" cy="1015663"/>
          </a:xfrm>
          <a:prstGeom prst="rect">
            <a:avLst/>
          </a:prstGeom>
          <a:noFill/>
        </p:spPr>
        <p:txBody>
          <a:bodyPr wrap="none" rtlCol="0">
            <a:spAutoFit/>
          </a:bodyPr>
          <a:lstStyle/>
          <a:p>
            <a:pPr algn="ctr"/>
            <a:r>
              <a:rPr lang="ar-LY" sz="6000" b="1" dirty="0">
                <a:solidFill>
                  <a:schemeClr val="accent1"/>
                </a:solidFill>
                <a:latin typeface="Calibri" panose="020F0502020204030204" pitchFamily="34" charset="0"/>
                <a:cs typeface="Calibri" panose="020F0502020204030204" pitchFamily="34" charset="0"/>
              </a:rPr>
              <a:t>أهداف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3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fill="hold"/>
                                        <p:tgtEl>
                                          <p:spTgt spid="9"/>
                                        </p:tgtEl>
                                        <p:attrNameLst>
                                          <p:attrName>ppt_w</p:attrName>
                                        </p:attrNameLst>
                                      </p:cBhvr>
                                      <p:tavLst>
                                        <p:tav tm="0">
                                          <p:val>
                                            <p:fltVal val="0"/>
                                          </p:val>
                                        </p:tav>
                                        <p:tav tm="100000">
                                          <p:val>
                                            <p:strVal val="#ppt_w"/>
                                          </p:val>
                                        </p:tav>
                                      </p:tavLst>
                                    </p:anim>
                                    <p:anim calcmode="lin" valueType="num">
                                      <p:cBhvr>
                                        <p:cTn id="67" dur="500" fill="hold"/>
                                        <p:tgtEl>
                                          <p:spTgt spid="9"/>
                                        </p:tgtEl>
                                        <p:attrNameLst>
                                          <p:attrName>ppt_h</p:attrName>
                                        </p:attrNameLst>
                                      </p:cBhvr>
                                      <p:tavLst>
                                        <p:tav tm="0">
                                          <p:val>
                                            <p:fltVal val="0"/>
                                          </p:val>
                                        </p:tav>
                                        <p:tav tm="100000">
                                          <p:val>
                                            <p:strVal val="#ppt_h"/>
                                          </p:val>
                                        </p:tav>
                                      </p:tavLst>
                                    </p:anim>
                                    <p:animEffect transition="in" filter="fad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22" presetClass="entr" presetSubtype="4" fill="hold" grpId="0" nodeType="withEffect">
                                  <p:stCondLst>
                                    <p:cond delay="25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childTnLst>
                          </p:cTn>
                        </p:par>
                        <p:par>
                          <p:cTn id="77" fill="hold">
                            <p:stCondLst>
                              <p:cond delay="750"/>
                            </p:stCondLst>
                            <p:childTnLst>
                              <p:par>
                                <p:cTn id="78" presetID="21" presetClass="entr" presetSubtype="1"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heel(1)">
                                      <p:cBhvr>
                                        <p:cTn id="80" dur="250"/>
                                        <p:tgtEl>
                                          <p:spTgt spid="29"/>
                                        </p:tgtEl>
                                      </p:cBhvr>
                                    </p:animEffect>
                                  </p:childTnLst>
                                </p:cTn>
                              </p:par>
                              <p:par>
                                <p:cTn id="81" presetID="12" presetClass="entr" presetSubtype="1"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p:tgtEl>
                                          <p:spTgt spid="51"/>
                                        </p:tgtEl>
                                        <p:attrNameLst>
                                          <p:attrName>ppt_y</p:attrName>
                                        </p:attrNameLst>
                                      </p:cBhvr>
                                      <p:tavLst>
                                        <p:tav tm="0">
                                          <p:val>
                                            <p:strVal val="#ppt_y-#ppt_h*1.125000"/>
                                          </p:val>
                                        </p:tav>
                                        <p:tav tm="100000">
                                          <p:val>
                                            <p:strVal val="#ppt_y"/>
                                          </p:val>
                                        </p:tav>
                                      </p:tavLst>
                                    </p:anim>
                                    <p:animEffect transition="in" filter="wipe(down)">
                                      <p:cBhvr>
                                        <p:cTn id="84" dur="500"/>
                                        <p:tgtEl>
                                          <p:spTgt spid="51"/>
                                        </p:tgtEl>
                                      </p:cBhvr>
                                    </p:animEffect>
                                  </p:childTnLst>
                                </p:cTn>
                              </p:par>
                            </p:childTnLst>
                          </p:cTn>
                        </p:par>
                        <p:par>
                          <p:cTn id="85" fill="hold">
                            <p:stCondLst>
                              <p:cond delay="1250"/>
                            </p:stCondLst>
                            <p:childTnLst>
                              <p:par>
                                <p:cTn id="86" presetID="10" presetClass="entr" presetSubtype="0" fill="hold" grpId="0" nodeType="after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22" presetClass="entr" presetSubtype="1" fill="hold" grpId="0" nodeType="withEffect">
                                  <p:stCondLst>
                                    <p:cond delay="250"/>
                                  </p:stCondLst>
                                  <p:childTnLst>
                                    <p:set>
                                      <p:cBhvr>
                                        <p:cTn id="95" dur="1" fill="hold">
                                          <p:stCondLst>
                                            <p:cond delay="0"/>
                                          </p:stCondLst>
                                        </p:cTn>
                                        <p:tgtEl>
                                          <p:spTgt spid="26"/>
                                        </p:tgtEl>
                                        <p:attrNameLst>
                                          <p:attrName>style.visibility</p:attrName>
                                        </p:attrNameLst>
                                      </p:cBhvr>
                                      <p:to>
                                        <p:strVal val="visible"/>
                                      </p:to>
                                    </p:set>
                                    <p:animEffect transition="in" filter="wipe(up)">
                                      <p:cBhvr>
                                        <p:cTn id="96" dur="500"/>
                                        <p:tgtEl>
                                          <p:spTgt spid="26"/>
                                        </p:tgtEl>
                                      </p:cBhvr>
                                    </p:animEffect>
                                  </p:childTnLst>
                                </p:cTn>
                              </p:par>
                            </p:childTnLst>
                          </p:cTn>
                        </p:par>
                        <p:par>
                          <p:cTn id="97" fill="hold">
                            <p:stCondLst>
                              <p:cond delay="750"/>
                            </p:stCondLst>
                            <p:childTnLst>
                              <p:par>
                                <p:cTn id="98" presetID="21" presetClass="entr" presetSubtype="1"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heel(1)">
                                      <p:cBhvr>
                                        <p:cTn id="100" dur="250"/>
                                        <p:tgtEl>
                                          <p:spTgt spid="27"/>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p:tgtEl>
                                          <p:spTgt spid="48"/>
                                        </p:tgtEl>
                                        <p:attrNameLst>
                                          <p:attrName>ppt_y</p:attrName>
                                        </p:attrNameLst>
                                      </p:cBhvr>
                                      <p:tavLst>
                                        <p:tav tm="0">
                                          <p:val>
                                            <p:strVal val="#ppt_y+#ppt_h*1.125000"/>
                                          </p:val>
                                        </p:tav>
                                        <p:tav tm="100000">
                                          <p:val>
                                            <p:strVal val="#ppt_y"/>
                                          </p:val>
                                        </p:tav>
                                      </p:tavLst>
                                    </p:anim>
                                    <p:animEffect transition="in" filter="wipe(up)">
                                      <p:cBhvr>
                                        <p:cTn id="104" dur="500"/>
                                        <p:tgtEl>
                                          <p:spTgt spid="48"/>
                                        </p:tgtEl>
                                      </p:cBhvr>
                                    </p:animEffect>
                                  </p:childTnLst>
                                </p:cTn>
                              </p:par>
                            </p:childTnLst>
                          </p:cTn>
                        </p:par>
                        <p:par>
                          <p:cTn id="105" fill="hold">
                            <p:stCondLst>
                              <p:cond delay="1250"/>
                            </p:stCondLst>
                            <p:childTnLst>
                              <p:par>
                                <p:cTn id="106" presetID="10" presetClass="entr" presetSubtype="0" fill="hold" grpId="0"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fade">
                                      <p:cBhvr>
                                        <p:cTn id="108" dur="500"/>
                                        <p:tgtEl>
                                          <p:spTgt spid="6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500"/>
                                        <p:tgtEl>
                                          <p:spTgt spid="36"/>
                                        </p:tgtEl>
                                      </p:cBhvr>
                                    </p:animEffect>
                                  </p:childTnLst>
                                </p:cTn>
                              </p:par>
                              <p:par>
                                <p:cTn id="114" presetID="22" presetClass="entr" presetSubtype="4" fill="hold" grpId="0" nodeType="withEffect">
                                  <p:stCondLst>
                                    <p:cond delay="250"/>
                                  </p:stCondLst>
                                  <p:childTnLst>
                                    <p:set>
                                      <p:cBhvr>
                                        <p:cTn id="115" dur="1" fill="hold">
                                          <p:stCondLst>
                                            <p:cond delay="0"/>
                                          </p:stCondLst>
                                        </p:cTn>
                                        <p:tgtEl>
                                          <p:spTgt spid="30"/>
                                        </p:tgtEl>
                                        <p:attrNameLst>
                                          <p:attrName>style.visibility</p:attrName>
                                        </p:attrNameLst>
                                      </p:cBhvr>
                                      <p:to>
                                        <p:strVal val="visible"/>
                                      </p:to>
                                    </p:set>
                                    <p:animEffect transition="in" filter="wipe(down)">
                                      <p:cBhvr>
                                        <p:cTn id="116" dur="500"/>
                                        <p:tgtEl>
                                          <p:spTgt spid="30"/>
                                        </p:tgtEl>
                                      </p:cBhvr>
                                    </p:animEffect>
                                  </p:childTnLst>
                                </p:cTn>
                              </p:par>
                            </p:childTnLst>
                          </p:cTn>
                        </p:par>
                        <p:par>
                          <p:cTn id="117" fill="hold">
                            <p:stCondLst>
                              <p:cond delay="750"/>
                            </p:stCondLst>
                            <p:childTnLst>
                              <p:par>
                                <p:cTn id="118" presetID="21" presetClass="entr" presetSubtype="1" fill="hold" grpId="0" nodeType="after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heel(1)">
                                      <p:cBhvr>
                                        <p:cTn id="120" dur="250"/>
                                        <p:tgtEl>
                                          <p:spTgt spid="31"/>
                                        </p:tgtEl>
                                      </p:cBhvr>
                                    </p:animEffect>
                                  </p:childTnLst>
                                </p:cTn>
                              </p:par>
                              <p:par>
                                <p:cTn id="121" presetID="12" presetClass="entr" presetSubtype="1" fill="hold" grpId="0" nodeType="withEffect">
                                  <p:stCondLst>
                                    <p:cond delay="0"/>
                                  </p:stCondLst>
                                  <p:childTnLst>
                                    <p:set>
                                      <p:cBhvr>
                                        <p:cTn id="122" dur="1" fill="hold">
                                          <p:stCondLst>
                                            <p:cond delay="0"/>
                                          </p:stCondLst>
                                        </p:cTn>
                                        <p:tgtEl>
                                          <p:spTgt spid="50"/>
                                        </p:tgtEl>
                                        <p:attrNameLst>
                                          <p:attrName>style.visibility</p:attrName>
                                        </p:attrNameLst>
                                      </p:cBhvr>
                                      <p:to>
                                        <p:strVal val="visible"/>
                                      </p:to>
                                    </p:set>
                                    <p:anim calcmode="lin" valueType="num">
                                      <p:cBhvr additive="base">
                                        <p:cTn id="123" dur="500"/>
                                        <p:tgtEl>
                                          <p:spTgt spid="50"/>
                                        </p:tgtEl>
                                        <p:attrNameLst>
                                          <p:attrName>ppt_y</p:attrName>
                                        </p:attrNameLst>
                                      </p:cBhvr>
                                      <p:tavLst>
                                        <p:tav tm="0">
                                          <p:val>
                                            <p:strVal val="#ppt_y-#ppt_h*1.125000"/>
                                          </p:val>
                                        </p:tav>
                                        <p:tav tm="100000">
                                          <p:val>
                                            <p:strVal val="#ppt_y"/>
                                          </p:val>
                                        </p:tav>
                                      </p:tavLst>
                                    </p:anim>
                                    <p:animEffect transition="in" filter="wipe(down)">
                                      <p:cBhvr>
                                        <p:cTn id="124" dur="500"/>
                                        <p:tgtEl>
                                          <p:spTgt spid="50"/>
                                        </p:tgtEl>
                                      </p:cBhvr>
                                    </p:animEffect>
                                  </p:childTnLst>
                                </p:cTn>
                              </p:par>
                            </p:childTnLst>
                          </p:cTn>
                        </p:par>
                        <p:par>
                          <p:cTn id="125" fill="hold">
                            <p:stCondLst>
                              <p:cond delay="1250"/>
                            </p:stCondLst>
                            <p:childTnLst>
                              <p:par>
                                <p:cTn id="126" presetID="10" presetClass="entr" presetSubtype="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fade">
                                      <p:cBhvr>
                                        <p:cTn id="128" dur="500"/>
                                        <p:tgtEl>
                                          <p:spTgt spid="6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fade">
                                      <p:cBhvr>
                                        <p:cTn id="133" dur="500"/>
                                        <p:tgtEl>
                                          <p:spTgt spid="35"/>
                                        </p:tgtEl>
                                      </p:cBhvr>
                                    </p:animEffect>
                                  </p:childTnLst>
                                </p:cTn>
                              </p:par>
                              <p:par>
                                <p:cTn id="134" presetID="22" presetClass="entr" presetSubtype="1" fill="hold" grpId="0" nodeType="withEffect">
                                  <p:stCondLst>
                                    <p:cond delay="250"/>
                                  </p:stCondLst>
                                  <p:childTnLst>
                                    <p:set>
                                      <p:cBhvr>
                                        <p:cTn id="135" dur="1" fill="hold">
                                          <p:stCondLst>
                                            <p:cond delay="0"/>
                                          </p:stCondLst>
                                        </p:cTn>
                                        <p:tgtEl>
                                          <p:spTgt spid="24"/>
                                        </p:tgtEl>
                                        <p:attrNameLst>
                                          <p:attrName>style.visibility</p:attrName>
                                        </p:attrNameLst>
                                      </p:cBhvr>
                                      <p:to>
                                        <p:strVal val="visible"/>
                                      </p:to>
                                    </p:set>
                                    <p:animEffect transition="in" filter="wipe(up)">
                                      <p:cBhvr>
                                        <p:cTn id="136" dur="500"/>
                                        <p:tgtEl>
                                          <p:spTgt spid="24"/>
                                        </p:tgtEl>
                                      </p:cBhvr>
                                    </p:animEffect>
                                  </p:childTnLst>
                                </p:cTn>
                              </p:par>
                            </p:childTnLst>
                          </p:cTn>
                        </p:par>
                        <p:par>
                          <p:cTn id="137" fill="hold">
                            <p:stCondLst>
                              <p:cond delay="750"/>
                            </p:stCondLst>
                            <p:childTnLst>
                              <p:par>
                                <p:cTn id="138" presetID="21" presetClass="entr" presetSubtype="1" fill="hold" grpId="0" nodeType="after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wheel(1)">
                                      <p:cBhvr>
                                        <p:cTn id="140" dur="250"/>
                                        <p:tgtEl>
                                          <p:spTgt spid="25"/>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 calcmode="lin" valueType="num">
                                      <p:cBhvr additive="base">
                                        <p:cTn id="143" dur="500"/>
                                        <p:tgtEl>
                                          <p:spTgt spid="47"/>
                                        </p:tgtEl>
                                        <p:attrNameLst>
                                          <p:attrName>ppt_y</p:attrName>
                                        </p:attrNameLst>
                                      </p:cBhvr>
                                      <p:tavLst>
                                        <p:tav tm="0">
                                          <p:val>
                                            <p:strVal val="#ppt_y+#ppt_h*1.125000"/>
                                          </p:val>
                                        </p:tav>
                                        <p:tav tm="100000">
                                          <p:val>
                                            <p:strVal val="#ppt_y"/>
                                          </p:val>
                                        </p:tav>
                                      </p:tavLst>
                                    </p:anim>
                                    <p:animEffect transition="in" filter="wipe(up)">
                                      <p:cBhvr>
                                        <p:cTn id="144" dur="500"/>
                                        <p:tgtEl>
                                          <p:spTgt spid="47"/>
                                        </p:tgtEl>
                                      </p:cBhvr>
                                    </p:animEffect>
                                  </p:childTnLst>
                                </p:cTn>
                              </p:par>
                            </p:childTnLst>
                          </p:cTn>
                        </p:par>
                        <p:par>
                          <p:cTn id="145" fill="hold">
                            <p:stCondLst>
                              <p:cond delay="1250"/>
                            </p:stCondLst>
                            <p:childTnLst>
                              <p:par>
                                <p:cTn id="146" presetID="10" presetClass="entr" presetSubtype="0" fill="hold" grpId="0" nodeType="after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fade">
                                      <p:cBhvr>
                                        <p:cTn id="148" dur="500"/>
                                        <p:tgtEl>
                                          <p:spTgt spid="56"/>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34"/>
                                        </p:tgtEl>
                                        <p:attrNameLst>
                                          <p:attrName>style.visibility</p:attrName>
                                        </p:attrNameLst>
                                      </p:cBhvr>
                                      <p:to>
                                        <p:strVal val="visible"/>
                                      </p:to>
                                    </p:set>
                                    <p:animEffect transition="in" filter="fade">
                                      <p:cBhvr>
                                        <p:cTn id="153" dur="500"/>
                                        <p:tgtEl>
                                          <p:spTgt spid="34"/>
                                        </p:tgtEl>
                                      </p:cBhvr>
                                    </p:animEffect>
                                  </p:childTnLst>
                                </p:cTn>
                              </p:par>
                              <p:par>
                                <p:cTn id="154" presetID="22" presetClass="entr" presetSubtype="4" fill="hold" grpId="0" nodeType="withEffect">
                                  <p:stCondLst>
                                    <p:cond delay="250"/>
                                  </p:stCondLst>
                                  <p:childTnLst>
                                    <p:set>
                                      <p:cBhvr>
                                        <p:cTn id="155" dur="1" fill="hold">
                                          <p:stCondLst>
                                            <p:cond delay="0"/>
                                          </p:stCondLst>
                                        </p:cTn>
                                        <p:tgtEl>
                                          <p:spTgt spid="32"/>
                                        </p:tgtEl>
                                        <p:attrNameLst>
                                          <p:attrName>style.visibility</p:attrName>
                                        </p:attrNameLst>
                                      </p:cBhvr>
                                      <p:to>
                                        <p:strVal val="visible"/>
                                      </p:to>
                                    </p:set>
                                    <p:animEffect transition="in" filter="wipe(down)">
                                      <p:cBhvr>
                                        <p:cTn id="156" dur="500"/>
                                        <p:tgtEl>
                                          <p:spTgt spid="32"/>
                                        </p:tgtEl>
                                      </p:cBhvr>
                                    </p:animEffect>
                                  </p:childTnLst>
                                </p:cTn>
                              </p:par>
                            </p:childTnLst>
                          </p:cTn>
                        </p:par>
                        <p:par>
                          <p:cTn id="157" fill="hold">
                            <p:stCondLst>
                              <p:cond delay="750"/>
                            </p:stCondLst>
                            <p:childTnLst>
                              <p:par>
                                <p:cTn id="158" presetID="21" presetClass="entr" presetSubtype="1" fill="hold" grpId="0" nodeType="after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wheel(1)">
                                      <p:cBhvr>
                                        <p:cTn id="160" dur="250"/>
                                        <p:tgtEl>
                                          <p:spTgt spid="33"/>
                                        </p:tgtEl>
                                      </p:cBhvr>
                                    </p:animEffect>
                                  </p:childTnLst>
                                </p:cTn>
                              </p:par>
                              <p:par>
                                <p:cTn id="161" presetID="12" presetClass="entr" presetSubtype="1" fill="hold" grpId="0" nodeType="withEffect">
                                  <p:stCondLst>
                                    <p:cond delay="0"/>
                                  </p:stCondLst>
                                  <p:childTnLst>
                                    <p:set>
                                      <p:cBhvr>
                                        <p:cTn id="162" dur="1" fill="hold">
                                          <p:stCondLst>
                                            <p:cond delay="0"/>
                                          </p:stCondLst>
                                        </p:cTn>
                                        <p:tgtEl>
                                          <p:spTgt spid="49"/>
                                        </p:tgtEl>
                                        <p:attrNameLst>
                                          <p:attrName>style.visibility</p:attrName>
                                        </p:attrNameLst>
                                      </p:cBhvr>
                                      <p:to>
                                        <p:strVal val="visible"/>
                                      </p:to>
                                    </p:set>
                                    <p:anim calcmode="lin" valueType="num">
                                      <p:cBhvr additive="base">
                                        <p:cTn id="163" dur="500"/>
                                        <p:tgtEl>
                                          <p:spTgt spid="49"/>
                                        </p:tgtEl>
                                        <p:attrNameLst>
                                          <p:attrName>ppt_y</p:attrName>
                                        </p:attrNameLst>
                                      </p:cBhvr>
                                      <p:tavLst>
                                        <p:tav tm="0">
                                          <p:val>
                                            <p:strVal val="#ppt_y-#ppt_h*1.125000"/>
                                          </p:val>
                                        </p:tav>
                                        <p:tav tm="100000">
                                          <p:val>
                                            <p:strVal val="#ppt_y"/>
                                          </p:val>
                                        </p:tav>
                                      </p:tavLst>
                                    </p:anim>
                                    <p:animEffect transition="in" filter="wipe(down)">
                                      <p:cBhvr>
                                        <p:cTn id="164" dur="500"/>
                                        <p:tgtEl>
                                          <p:spTgt spid="49"/>
                                        </p:tgtEl>
                                      </p:cBhvr>
                                    </p:animEffect>
                                  </p:childTnLst>
                                </p:cTn>
                              </p:par>
                            </p:childTnLst>
                          </p:cTn>
                        </p:par>
                        <p:par>
                          <p:cTn id="165" fill="hold">
                            <p:stCondLst>
                              <p:cond delay="1250"/>
                            </p:stCondLst>
                            <p:childTnLst>
                              <p:par>
                                <p:cTn id="166" presetID="10" presetClass="entr" presetSubtype="0" fill="hold" grpId="0" nodeType="after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2"/>
                                        </p:tgtEl>
                                        <p:attrNameLst>
                                          <p:attrName>style.visibility</p:attrName>
                                        </p:attrNameLst>
                                      </p:cBhvr>
                                      <p:to>
                                        <p:strVal val="visible"/>
                                      </p:to>
                                    </p:set>
                                    <p:animEffect transition="in" filter="fade">
                                      <p:cBhvr>
                                        <p:cTn id="173" dur="500"/>
                                        <p:tgtEl>
                                          <p:spTgt spid="2"/>
                                        </p:tgtEl>
                                      </p:cBhvr>
                                    </p:animEffect>
                                  </p:childTnLst>
                                </p:cTn>
                              </p:par>
                              <p:par>
                                <p:cTn id="174" presetID="22" presetClass="entr" presetSubtype="1" fill="hold" grpId="0" nodeType="withEffect">
                                  <p:stCondLst>
                                    <p:cond delay="250"/>
                                  </p:stCondLst>
                                  <p:childTnLst>
                                    <p:set>
                                      <p:cBhvr>
                                        <p:cTn id="175" dur="1" fill="hold">
                                          <p:stCondLst>
                                            <p:cond delay="0"/>
                                          </p:stCondLst>
                                        </p:cTn>
                                        <p:tgtEl>
                                          <p:spTgt spid="22"/>
                                        </p:tgtEl>
                                        <p:attrNameLst>
                                          <p:attrName>style.visibility</p:attrName>
                                        </p:attrNameLst>
                                      </p:cBhvr>
                                      <p:to>
                                        <p:strVal val="visible"/>
                                      </p:to>
                                    </p:set>
                                    <p:animEffect transition="in" filter="wipe(up)">
                                      <p:cBhvr>
                                        <p:cTn id="176" dur="500"/>
                                        <p:tgtEl>
                                          <p:spTgt spid="22"/>
                                        </p:tgtEl>
                                      </p:cBhvr>
                                    </p:animEffect>
                                  </p:childTnLst>
                                </p:cTn>
                              </p:par>
                            </p:childTnLst>
                          </p:cTn>
                        </p:par>
                        <p:par>
                          <p:cTn id="177" fill="hold">
                            <p:stCondLst>
                              <p:cond delay="750"/>
                            </p:stCondLst>
                            <p:childTnLst>
                              <p:par>
                                <p:cTn id="178" presetID="21" presetClass="entr" presetSubtype="1" fill="hold" grpId="0" nodeType="after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wheel(1)">
                                      <p:cBhvr>
                                        <p:cTn id="180" dur="250"/>
                                        <p:tgtEl>
                                          <p:spTgt spid="23"/>
                                        </p:tgtEl>
                                      </p:cBhvr>
                                    </p:animEffect>
                                  </p:childTnLst>
                                </p:cTn>
                              </p:par>
                              <p:par>
                                <p:cTn id="181" presetID="12" presetClass="entr" presetSubtype="4" fill="hold" grpId="0" nodeType="withEffect">
                                  <p:stCondLst>
                                    <p:cond delay="0"/>
                                  </p:stCondLst>
                                  <p:childTnLst>
                                    <p:set>
                                      <p:cBhvr>
                                        <p:cTn id="182" dur="1" fill="hold">
                                          <p:stCondLst>
                                            <p:cond delay="0"/>
                                          </p:stCondLst>
                                        </p:cTn>
                                        <p:tgtEl>
                                          <p:spTgt spid="46"/>
                                        </p:tgtEl>
                                        <p:attrNameLst>
                                          <p:attrName>style.visibility</p:attrName>
                                        </p:attrNameLst>
                                      </p:cBhvr>
                                      <p:to>
                                        <p:strVal val="visible"/>
                                      </p:to>
                                    </p:set>
                                    <p:anim calcmode="lin" valueType="num">
                                      <p:cBhvr additive="base">
                                        <p:cTn id="183" dur="500"/>
                                        <p:tgtEl>
                                          <p:spTgt spid="46"/>
                                        </p:tgtEl>
                                        <p:attrNameLst>
                                          <p:attrName>ppt_y</p:attrName>
                                        </p:attrNameLst>
                                      </p:cBhvr>
                                      <p:tavLst>
                                        <p:tav tm="0">
                                          <p:val>
                                            <p:strVal val="#ppt_y+#ppt_h*1.125000"/>
                                          </p:val>
                                        </p:tav>
                                        <p:tav tm="100000">
                                          <p:val>
                                            <p:strVal val="#ppt_y"/>
                                          </p:val>
                                        </p:tav>
                                      </p:tavLst>
                                    </p:anim>
                                    <p:animEffect transition="in" filter="wipe(up)">
                                      <p:cBhvr>
                                        <p:cTn id="184" dur="500"/>
                                        <p:tgtEl>
                                          <p:spTgt spid="46"/>
                                        </p:tgtEl>
                                      </p:cBhvr>
                                    </p:animEffect>
                                  </p:childTnLst>
                                </p:cTn>
                              </p:par>
                            </p:childTnLst>
                          </p:cTn>
                        </p:par>
                        <p:par>
                          <p:cTn id="185" fill="hold">
                            <p:stCondLst>
                              <p:cond delay="1250"/>
                            </p:stCondLst>
                            <p:childTnLst>
                              <p:par>
                                <p:cTn id="186" presetID="10" presetClass="entr" presetSubtype="0" fill="hold" grpId="0" nodeType="afterEffect">
                                  <p:stCondLst>
                                    <p:cond delay="0"/>
                                  </p:stCondLst>
                                  <p:childTnLst>
                                    <p:set>
                                      <p:cBhvr>
                                        <p:cTn id="187" dur="1" fill="hold">
                                          <p:stCondLst>
                                            <p:cond delay="0"/>
                                          </p:stCondLst>
                                        </p:cTn>
                                        <p:tgtEl>
                                          <p:spTgt spid="52"/>
                                        </p:tgtEl>
                                        <p:attrNameLst>
                                          <p:attrName>style.visibility</p:attrName>
                                        </p:attrNameLst>
                                      </p:cBhvr>
                                      <p:to>
                                        <p:strVal val="visible"/>
                                      </p:to>
                                    </p:set>
                                    <p:animEffect transition="in" filter="fade">
                                      <p:cBhvr>
                                        <p:cTn id="18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52" grpId="0"/>
      <p:bldP spid="56" grpId="0"/>
      <p:bldP spid="64" grpId="0"/>
      <p:bldP spid="66" grpId="0"/>
      <p:bldP spid="68" grpId="0"/>
      <p:bldP spid="70"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702539" y="2281782"/>
            <a:ext cx="3616696" cy="462905"/>
            <a:chOff x="2893362" y="1767880"/>
            <a:chExt cx="3616696" cy="462905"/>
          </a:xfrm>
        </p:grpSpPr>
        <p:sp>
          <p:nvSpPr>
            <p:cNvPr id="55" name="TextBox 54">
              <a:extLst>
                <a:ext uri="{FF2B5EF4-FFF2-40B4-BE49-F238E27FC236}">
                  <a16:creationId xmlns:a16="http://schemas.microsoft.com/office/drawing/2014/main" id="{6F700E1D-EC48-4B04-87AC-C448DCC793E7}"/>
                </a:ext>
              </a:extLst>
            </p:cNvPr>
            <p:cNvSpPr txBox="1"/>
            <p:nvPr/>
          </p:nvSpPr>
          <p:spPr>
            <a:xfrm>
              <a:off x="2893362" y="1767880"/>
              <a:ext cx="3616696"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سهولة الوصول للمناهج الدراسية</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0C801041-5BF1-4E54-A184-964D8641E05D}"/>
              </a:ext>
            </a:extLst>
          </p:cNvPr>
          <p:cNvGrpSpPr/>
          <p:nvPr/>
        </p:nvGrpSpPr>
        <p:grpSpPr>
          <a:xfrm>
            <a:off x="4101873" y="1923595"/>
            <a:ext cx="3600666" cy="780951"/>
            <a:chOff x="4702635" y="1409693"/>
            <a:chExt cx="3600666" cy="780951"/>
          </a:xfrm>
        </p:grpSpPr>
        <p:sp>
          <p:nvSpPr>
            <p:cNvPr id="57" name="TextBox 56">
              <a:extLst>
                <a:ext uri="{FF2B5EF4-FFF2-40B4-BE49-F238E27FC236}">
                  <a16:creationId xmlns:a16="http://schemas.microsoft.com/office/drawing/2014/main" id="{5D77ABAC-B7E9-4FF0-B51E-9BD73B3C4263}"/>
                </a:ext>
              </a:extLst>
            </p:cNvPr>
            <p:cNvSpPr txBox="1"/>
            <p:nvPr/>
          </p:nvSpPr>
          <p:spPr>
            <a:xfrm>
              <a:off x="4702635" y="1409693"/>
              <a:ext cx="3600666"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تسجيل سريع للمقررات الدراسية</a:t>
              </a:r>
              <a:endParaRPr lang="en-US"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5191956" y="1882867"/>
              <a:ext cx="171127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833575" y="2281783"/>
            <a:ext cx="2864720" cy="462904"/>
            <a:chOff x="6099556" y="1767881"/>
            <a:chExt cx="2864720" cy="462904"/>
          </a:xfrm>
        </p:grpSpPr>
        <p:sp>
          <p:nvSpPr>
            <p:cNvPr id="59" name="TextBox 58">
              <a:extLst>
                <a:ext uri="{FF2B5EF4-FFF2-40B4-BE49-F238E27FC236}">
                  <a16:creationId xmlns:a16="http://schemas.microsoft.com/office/drawing/2014/main" id="{CE72159B-5BA5-4549-A897-42FA2864EE95}"/>
                </a:ext>
              </a:extLst>
            </p:cNvPr>
            <p:cNvSpPr txBox="1"/>
            <p:nvPr/>
          </p:nvSpPr>
          <p:spPr>
            <a:xfrm>
              <a:off x="6099556" y="1767881"/>
              <a:ext cx="2704588"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تحديث المناهج بسهولة</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3258470" y="69933"/>
            <a:ext cx="5917004"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مميزات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6884588" y="5429319"/>
            <a:ext cx="2610010" cy="693351"/>
            <a:chOff x="3620885" y="5472201"/>
            <a:chExt cx="2610010"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3620885" y="5472201"/>
              <a:ext cx="2610010"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واجهة مستخدم بديهية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1" cy="830997"/>
            <a:chOff x="6138241" y="5472201"/>
            <a:chExt cx="5291271" cy="830997"/>
          </a:xfrm>
        </p:grpSpPr>
        <p:sp>
          <p:nvSpPr>
            <p:cNvPr id="65" name="TextBox 64">
              <a:extLst>
                <a:ext uri="{FF2B5EF4-FFF2-40B4-BE49-F238E27FC236}">
                  <a16:creationId xmlns:a16="http://schemas.microsoft.com/office/drawing/2014/main" id="{4F660EE6-0FDD-467B-8AAE-81D3A0C78D2C}"/>
                </a:ext>
              </a:extLst>
            </p:cNvPr>
            <p:cNvSpPr txBox="1"/>
            <p:nvPr/>
          </p:nvSpPr>
          <p:spPr>
            <a:xfrm>
              <a:off x="7637382" y="5472201"/>
              <a:ext cx="3792130" cy="830997"/>
            </a:xfrm>
            <a:prstGeom prst="rect">
              <a:avLst/>
            </a:prstGeom>
            <a:noFill/>
          </p:spPr>
          <p:txBody>
            <a:bodyPr wrap="square" rtlCol="0">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دعم التعلم الذاتي من خلال الوصول إلى المحتوى في أي وقت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6049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par>
                          <p:cTn id="59" fill="hold">
                            <p:stCondLst>
                              <p:cond delay="1000"/>
                            </p:stCondLst>
                            <p:childTnLst>
                              <p:par>
                                <p:cTn id="60" presetID="2" presetClass="entr" presetSubtype="4" decel="100000" fill="hold"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1000" fill="hold"/>
                                        <p:tgtEl>
                                          <p:spTgt spid="2"/>
                                        </p:tgtEl>
                                        <p:attrNameLst>
                                          <p:attrName>ppt_x</p:attrName>
                                        </p:attrNameLst>
                                      </p:cBhvr>
                                      <p:tavLst>
                                        <p:tav tm="0">
                                          <p:val>
                                            <p:strVal val="#ppt_x"/>
                                          </p:val>
                                        </p:tav>
                                        <p:tav tm="100000">
                                          <p:val>
                                            <p:strVal val="#ppt_x"/>
                                          </p:val>
                                        </p:tav>
                                      </p:tavLst>
                                    </p:anim>
                                    <p:anim calcmode="lin" valueType="num">
                                      <p:cBhvr additive="base">
                                        <p:cTn id="6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nodeType="withEffect">
                                  <p:stCondLst>
                                    <p:cond delay="25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par>
                                <p:cTn id="77" presetID="10" presetClass="entr" presetSubtype="0" fill="hold" nodeType="withEffect">
                                  <p:stCondLst>
                                    <p:cond delay="25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par>
                                <p:cTn id="85" presetID="10" presetClass="entr" presetSubtype="0" fill="hold"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par>
                                <p:cTn id="93" presetID="10" presetClass="entr" presetSubtype="0" fill="hold" nodeType="withEffect">
                                  <p:stCondLst>
                                    <p:cond delay="25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500"/>
                                        <p:tgtEl>
                                          <p:spTgt spid="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nodeType="withEffect">
                                  <p:stCondLst>
                                    <p:cond delay="250"/>
                                  </p:stCondLst>
                                  <p:childTnLst>
                                    <p:set>
                                      <p:cBhvr>
                                        <p:cTn id="102" dur="1" fill="hold">
                                          <p:stCondLst>
                                            <p:cond delay="0"/>
                                          </p:stCondLst>
                                        </p:cTn>
                                        <p:tgtEl>
                                          <p:spTgt spid="6"/>
                                        </p:tgtEl>
                                        <p:attrNameLst>
                                          <p:attrName>style.visibility</p:attrName>
                                        </p:attrNameLst>
                                      </p:cBhvr>
                                      <p:to>
                                        <p:strVal val="visible"/>
                                      </p:to>
                                    </p:set>
                                    <p:animEffect transition="in" filter="fade">
                                      <p:cBhvr>
                                        <p:cTn id="10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466939" y="2316834"/>
            <a:ext cx="3168269" cy="3129956"/>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grpSp>
        <p:nvGrpSpPr>
          <p:cNvPr id="36" name="Group 35">
            <a:extLst>
              <a:ext uri="{FF2B5EF4-FFF2-40B4-BE49-F238E27FC236}">
                <a16:creationId xmlns:a16="http://schemas.microsoft.com/office/drawing/2014/main" id="{16394AF7-FBEF-4413-B4E2-C37980057456}"/>
              </a:ext>
            </a:extLst>
          </p:cNvPr>
          <p:cNvGrpSpPr/>
          <p:nvPr/>
        </p:nvGrpSpPr>
        <p:grpSpPr>
          <a:xfrm>
            <a:off x="6775115" y="2040276"/>
            <a:ext cx="4099881" cy="773680"/>
            <a:chOff x="5964916" y="1086699"/>
            <a:chExt cx="4099881"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5964916" y="1086699"/>
              <a:ext cx="4004622"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نموذج شلال المياه المعدل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(MWM</a:t>
              </a:r>
            </a:p>
          </p:txBody>
        </p:sp>
      </p:grpSp>
      <p:grpSp>
        <p:nvGrpSpPr>
          <p:cNvPr id="38" name="Group 37">
            <a:extLst>
              <a:ext uri="{FF2B5EF4-FFF2-40B4-BE49-F238E27FC236}">
                <a16:creationId xmlns:a16="http://schemas.microsoft.com/office/drawing/2014/main" id="{FE499F37-1CCC-404E-AF1F-41A18C325973}"/>
              </a:ext>
            </a:extLst>
          </p:cNvPr>
          <p:cNvGrpSpPr/>
          <p:nvPr/>
        </p:nvGrpSpPr>
        <p:grpSpPr>
          <a:xfrm>
            <a:off x="7009971" y="4915881"/>
            <a:ext cx="3509169" cy="667149"/>
            <a:chOff x="6555628" y="4915881"/>
            <a:chExt cx="3509169" cy="667149"/>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20"/>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31" name="TextBox 30">
              <a:extLst>
                <a:ext uri="{FF2B5EF4-FFF2-40B4-BE49-F238E27FC236}">
                  <a16:creationId xmlns:a16="http://schemas.microsoft.com/office/drawing/2014/main" id="{B1011C5E-E9DD-4F3B-9173-94BFA45AC6CD}"/>
                </a:ext>
              </a:extLst>
            </p:cNvPr>
            <p:cNvSpPr txBox="1"/>
            <p:nvPr/>
          </p:nvSpPr>
          <p:spPr>
            <a:xfrm>
              <a:off x="6555628" y="4915881"/>
              <a:ext cx="3456395"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تدفق البيانات (</a:t>
              </a:r>
              <a:r>
                <a:rPr lang="en-US" sz="2400" b="1" dirty="0">
                  <a:solidFill>
                    <a:schemeClr val="accent1"/>
                  </a:solidFill>
                  <a:latin typeface="Calibri" panose="020F0502020204030204" pitchFamily="34" charset="0"/>
                  <a:cs typeface="Calibri" panose="020F0502020204030204" pitchFamily="34" charset="0"/>
                </a:rPr>
                <a:t>(DFD</a:t>
              </a:r>
            </a:p>
          </p:txBody>
        </p:sp>
      </p:grpSp>
      <p:grpSp>
        <p:nvGrpSpPr>
          <p:cNvPr id="2" name="Group 1">
            <a:extLst>
              <a:ext uri="{FF2B5EF4-FFF2-40B4-BE49-F238E27FC236}">
                <a16:creationId xmlns:a16="http://schemas.microsoft.com/office/drawing/2014/main" id="{2B4AC1CB-A4DF-4B56-A24A-8FDB52DAF7D2}"/>
              </a:ext>
            </a:extLst>
          </p:cNvPr>
          <p:cNvGrpSpPr/>
          <p:nvPr/>
        </p:nvGrpSpPr>
        <p:grpSpPr>
          <a:xfrm>
            <a:off x="1247558" y="2040276"/>
            <a:ext cx="3509294" cy="461665"/>
            <a:chOff x="1089304" y="2078408"/>
            <a:chExt cx="3509294" cy="461665"/>
          </a:xfrm>
        </p:grpSpPr>
        <p:sp>
          <p:nvSpPr>
            <p:cNvPr id="41" name="Rectangle 40">
              <a:extLst>
                <a:ext uri="{FF2B5EF4-FFF2-40B4-BE49-F238E27FC236}">
                  <a16:creationId xmlns:a16="http://schemas.microsoft.com/office/drawing/2014/main" id="{C44AA166-BE17-4AD8-8537-81142829BE09}"/>
                </a:ext>
              </a:extLst>
            </p:cNvPr>
            <p:cNvSpPr/>
            <p:nvPr/>
          </p:nvSpPr>
          <p:spPr>
            <a:xfrm>
              <a:off x="1541732" y="2109186"/>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2" name="TextBox 41">
              <a:extLst>
                <a:ext uri="{FF2B5EF4-FFF2-40B4-BE49-F238E27FC236}">
                  <a16:creationId xmlns:a16="http://schemas.microsoft.com/office/drawing/2014/main" id="{5E9483E7-F09A-4BCE-97A1-74CDAC13A2AC}"/>
                </a:ext>
              </a:extLst>
            </p:cNvPr>
            <p:cNvSpPr txBox="1"/>
            <p:nvPr/>
          </p:nvSpPr>
          <p:spPr>
            <a:xfrm>
              <a:off x="1089304" y="2078408"/>
              <a:ext cx="350929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حالة الاستخدام (</a:t>
              </a:r>
              <a:r>
                <a:rPr lang="en-US" sz="2400" b="1" dirty="0">
                  <a:solidFill>
                    <a:schemeClr val="accent1"/>
                  </a:solidFill>
                  <a:latin typeface="Calibri" panose="020F0502020204030204" pitchFamily="34" charset="0"/>
                  <a:cs typeface="Calibri" panose="020F0502020204030204" pitchFamily="34" charset="0"/>
                </a:rPr>
                <a:t>(UCD</a:t>
              </a:r>
            </a:p>
          </p:txBody>
        </p:sp>
      </p:grpSp>
      <p:grpSp>
        <p:nvGrpSpPr>
          <p:cNvPr id="32" name="Group 31">
            <a:extLst>
              <a:ext uri="{FF2B5EF4-FFF2-40B4-BE49-F238E27FC236}">
                <a16:creationId xmlns:a16="http://schemas.microsoft.com/office/drawing/2014/main" id="{EA6B0260-0D25-41AE-89D3-FDE87F7C264F}"/>
              </a:ext>
            </a:extLst>
          </p:cNvPr>
          <p:cNvGrpSpPr/>
          <p:nvPr/>
        </p:nvGrpSpPr>
        <p:grpSpPr>
          <a:xfrm>
            <a:off x="1541732" y="4915881"/>
            <a:ext cx="3021060" cy="667149"/>
            <a:chOff x="1541732" y="4915881"/>
            <a:chExt cx="3021060" cy="667149"/>
          </a:xfrm>
        </p:grpSpPr>
        <p:sp>
          <p:nvSpPr>
            <p:cNvPr id="44" name="Rectangle 43">
              <a:extLst>
                <a:ext uri="{FF2B5EF4-FFF2-40B4-BE49-F238E27FC236}">
                  <a16:creationId xmlns:a16="http://schemas.microsoft.com/office/drawing/2014/main" id="{85D4D983-9AEE-4EAA-8BAF-D79D4E128A87}"/>
                </a:ext>
              </a:extLst>
            </p:cNvPr>
            <p:cNvSpPr/>
            <p:nvPr/>
          </p:nvSpPr>
          <p:spPr>
            <a:xfrm>
              <a:off x="1541732" y="5182920"/>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766796" y="4915881"/>
              <a:ext cx="2722220"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مخطط العلاقات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(ERD)</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3" name="مربع نص 32"/>
          <p:cNvSpPr txBox="1"/>
          <p:nvPr/>
        </p:nvSpPr>
        <p:spPr>
          <a:xfrm>
            <a:off x="5172392" y="3016224"/>
            <a:ext cx="1736471" cy="1569660"/>
          </a:xfrm>
          <a:prstGeom prst="rect">
            <a:avLst/>
          </a:prstGeom>
          <a:noFill/>
        </p:spPr>
        <p:txBody>
          <a:bodyPr wrap="square" rtlCol="0">
            <a:spAutoFit/>
          </a:bodyPr>
          <a:lstStyle/>
          <a:p>
            <a:pPr algn="ctr" rtl="1"/>
            <a:r>
              <a:rPr lang="ar-LY" sz="3200" dirty="0">
                <a:latin typeface="Calibri" panose="020F0502020204030204" pitchFamily="34" charset="0"/>
                <a:cs typeface="Calibri" panose="020F0502020204030204" pitchFamily="34" charset="0"/>
              </a:rPr>
              <a:t>أدوات</a:t>
            </a:r>
            <a:endParaRPr lang="en-US" sz="3200" dirty="0">
              <a:latin typeface="Calibri" panose="020F0502020204030204" pitchFamily="34" charset="0"/>
              <a:cs typeface="Calibri" panose="020F0502020204030204" pitchFamily="34" charset="0"/>
            </a:endParaRPr>
          </a:p>
          <a:p>
            <a:pPr algn="ctr" rtl="1"/>
            <a:r>
              <a:rPr lang="ar-LY" sz="3200" dirty="0">
                <a:latin typeface="Calibri" panose="020F0502020204030204" pitchFamily="34" charset="0"/>
                <a:cs typeface="Calibri" panose="020F0502020204030204" pitchFamily="34" charset="0"/>
              </a:rPr>
              <a:t>التحليل</a:t>
            </a:r>
          </a:p>
          <a:p>
            <a:pPr algn="ctr" rtl="1"/>
            <a:r>
              <a:rPr lang="ar-LY" sz="3200" dirty="0">
                <a:latin typeface="Calibri" panose="020F0502020204030204" pitchFamily="34" charset="0"/>
                <a:cs typeface="Calibri" panose="020F0502020204030204" pitchFamily="34" charset="0"/>
              </a:rPr>
              <a:t>المستخدمة</a:t>
            </a:r>
            <a:endParaRPr lang="en-US" sz="3200" dirty="0">
              <a:latin typeface="Calibri" panose="020F0502020204030204" pitchFamily="34" charset="0"/>
              <a:cs typeface="Calibri" panose="020F0502020204030204" pitchFamily="34" charset="0"/>
            </a:endParaRPr>
          </a:p>
        </p:txBody>
      </p:sp>
      <mc:AlternateContent xmlns:mc="http://schemas.openxmlformats.org/markup-compatibility/2006">
        <mc:Choice xmlns:pslz="http://schemas.microsoft.com/office/powerpoint/2016/slidezoom" xmlns="" Requires="pslz">
          <p:graphicFrame>
            <p:nvGraphicFramePr>
              <p:cNvPr id="34" name="Slide Zoom 33">
                <a:extLst>
                  <a:ext uri="{FF2B5EF4-FFF2-40B4-BE49-F238E27FC236}">
                    <a16:creationId xmlns:a16="http://schemas.microsoft.com/office/drawing/2014/main" id="{A4E26AFD-81D0-427A-A900-A2B9976B92C8}"/>
                  </a:ext>
                </a:extLst>
              </p:cNvPr>
              <p:cNvGraphicFramePr>
                <a:graphicFrameLocks noChangeAspect="1"/>
              </p:cNvGraphicFramePr>
              <p:nvPr>
                <p:extLst>
                  <p:ext uri="{D42A27DB-BD31-4B8C-83A1-F6EECF244321}">
                    <p14:modId xmlns:p14="http://schemas.microsoft.com/office/powerpoint/2010/main" val="1975465907"/>
                  </p:ext>
                </p:extLst>
              </p:nvPr>
            </p:nvGraphicFramePr>
            <p:xfrm>
              <a:off x="8196453" y="2547557"/>
              <a:ext cx="1524000" cy="857250"/>
            </p:xfrm>
            <a:graphic>
              <a:graphicData uri="http://schemas.microsoft.com/office/powerpoint/2016/slidezoom">
                <pslz:sldZm>
                  <pslz:sldZmObj sldId="295" cId="1086810829">
                    <pslz:zmPr id="{54FEA175-CE5A-4975-99F0-42190ED1CEB5}" returnToParent="0" transitionDur="1000">
                      <p166:blipFill xmlns:p166="http://schemas.microsoft.com/office/powerpoint/2016/6/main">
                        <a:blip r:embed="rId2"/>
                        <a:stretch>
                          <a:fillRect/>
                        </a:stretch>
                      </p166:blipFill>
                      <p166:spPr xmlns:p166="http://schemas.microsoft.com/office/powerpoint/2016/6/main">
                        <a:xfrm>
                          <a:off x="0" y="0"/>
                          <a:ext cx="1524000" cy="857250"/>
                        </a:xfrm>
                        <a:prstGeom prst="rect">
                          <a:avLst/>
                        </a:prstGeom>
                        <a:ln w="3175">
                          <a:solidFill>
                            <a:prstClr val="ltGray"/>
                          </a:solidFill>
                        </a:ln>
                      </p166:spPr>
                    </pslz:zmPr>
                  </pslz:sldZmObj>
                </pslz:sldZm>
              </a:graphicData>
            </a:graphic>
          </p:graphicFrame>
        </mc:Choice>
        <mc:Fallback>
          <p:pic>
            <p:nvPicPr>
              <p:cNvPr id="34" name="Slide Zoom 33">
                <a:hlinkClick r:id="rId3" action="ppaction://hlinksldjump"/>
                <a:extLst>
                  <a:ext uri="{FF2B5EF4-FFF2-40B4-BE49-F238E27FC236}">
                    <a16:creationId xmlns:a16="http://schemas.microsoft.com/office/drawing/2014/main" id="{A4E26AFD-81D0-427A-A900-A2B9976B92C8}"/>
                  </a:ext>
                </a:extLst>
              </p:cNvPr>
              <p:cNvPicPr>
                <a:picLocks noGrp="1" noRot="1" noChangeAspect="1" noMove="1" noResize="1" noEditPoints="1" noAdjustHandles="1" noChangeArrowheads="1" noChangeShapeType="1"/>
              </p:cNvPicPr>
              <p:nvPr/>
            </p:nvPicPr>
            <p:blipFill>
              <a:blip r:embed="rId4"/>
              <a:stretch>
                <a:fillRect/>
              </a:stretch>
            </p:blipFill>
            <p:spPr>
              <a:xfrm>
                <a:off x="8196453" y="2547557"/>
                <a:ext cx="1524000" cy="85725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37" name="Slide Zoom 36">
                <a:extLst>
                  <a:ext uri="{FF2B5EF4-FFF2-40B4-BE49-F238E27FC236}">
                    <a16:creationId xmlns:a16="http://schemas.microsoft.com/office/drawing/2014/main" id="{EE9FB6DC-63D5-4A55-AEE7-EFB4A92C82E7}"/>
                  </a:ext>
                </a:extLst>
              </p:cNvPr>
              <p:cNvGraphicFramePr>
                <a:graphicFrameLocks noChangeAspect="1"/>
              </p:cNvGraphicFramePr>
              <p:nvPr>
                <p:extLst>
                  <p:ext uri="{D42A27DB-BD31-4B8C-83A1-F6EECF244321}">
                    <p14:modId xmlns:p14="http://schemas.microsoft.com/office/powerpoint/2010/main" val="1236379877"/>
                  </p:ext>
                </p:extLst>
              </p:nvPr>
            </p:nvGraphicFramePr>
            <p:xfrm>
              <a:off x="2394704" y="2557889"/>
              <a:ext cx="1347794" cy="758134"/>
            </p:xfrm>
            <a:graphic>
              <a:graphicData uri="http://schemas.microsoft.com/office/powerpoint/2016/slidezoom">
                <pslz:sldZm>
                  <pslz:sldZmObj sldId="296" cId="3051274772">
                    <pslz:zmPr id="{C8BFE736-C790-4834-8EAC-EFEA52A75E02}" returnToParent="0" transitionDur="1000">
                      <p166:blipFill xmlns:p166="http://schemas.microsoft.com/office/powerpoint/2016/6/main">
                        <a:blip r:embed="rId5"/>
                        <a:stretch>
                          <a:fillRect/>
                        </a:stretch>
                      </p166:blipFill>
                      <p166:spPr xmlns:p166="http://schemas.microsoft.com/office/powerpoint/2016/6/main">
                        <a:xfrm>
                          <a:off x="0" y="0"/>
                          <a:ext cx="1347794" cy="758134"/>
                        </a:xfrm>
                        <a:prstGeom prst="rect">
                          <a:avLst/>
                        </a:prstGeom>
                        <a:ln w="3175">
                          <a:solidFill>
                            <a:prstClr val="ltGray"/>
                          </a:solidFill>
                        </a:ln>
                      </p166:spPr>
                    </pslz:zmPr>
                  </pslz:sldZmObj>
                </pslz:sldZm>
              </a:graphicData>
            </a:graphic>
          </p:graphicFrame>
        </mc:Choice>
        <mc:Fallback>
          <p:pic>
            <p:nvPicPr>
              <p:cNvPr id="37" name="Slide Zoom 36">
                <a:hlinkClick r:id="rId6" action="ppaction://hlinksldjump"/>
                <a:extLst>
                  <a:ext uri="{FF2B5EF4-FFF2-40B4-BE49-F238E27FC236}">
                    <a16:creationId xmlns:a16="http://schemas.microsoft.com/office/drawing/2014/main" id="{EE9FB6DC-63D5-4A55-AEE7-EFB4A92C82E7}"/>
                  </a:ext>
                </a:extLst>
              </p:cNvPr>
              <p:cNvPicPr>
                <a:picLocks noGrp="1" noRot="1" noChangeAspect="1" noMove="1" noResize="1" noEditPoints="1" noAdjustHandles="1" noChangeArrowheads="1" noChangeShapeType="1"/>
              </p:cNvPicPr>
              <p:nvPr/>
            </p:nvPicPr>
            <p:blipFill>
              <a:blip r:embed="rId7"/>
              <a:stretch>
                <a:fillRect/>
              </a:stretch>
            </p:blipFill>
            <p:spPr>
              <a:xfrm>
                <a:off x="2394704" y="2557889"/>
                <a:ext cx="1347794" cy="75813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40" name="Slide Zoom 39">
                <a:extLst>
                  <a:ext uri="{FF2B5EF4-FFF2-40B4-BE49-F238E27FC236}">
                    <a16:creationId xmlns:a16="http://schemas.microsoft.com/office/drawing/2014/main" id="{1E7D8F86-0822-4543-B2BE-E9F5C4C2D6F8}"/>
                  </a:ext>
                </a:extLst>
              </p:cNvPr>
              <p:cNvGraphicFramePr>
                <a:graphicFrameLocks noChangeAspect="1"/>
              </p:cNvGraphicFramePr>
              <p:nvPr>
                <p:extLst>
                  <p:ext uri="{D42A27DB-BD31-4B8C-83A1-F6EECF244321}">
                    <p14:modId xmlns:p14="http://schemas.microsoft.com/office/powerpoint/2010/main" val="2019724575"/>
                  </p:ext>
                </p:extLst>
              </p:nvPr>
            </p:nvGraphicFramePr>
            <p:xfrm>
              <a:off x="2238255" y="5386565"/>
              <a:ext cx="1682142" cy="946205"/>
            </p:xfrm>
            <a:graphic>
              <a:graphicData uri="http://schemas.microsoft.com/office/powerpoint/2016/slidezoom">
                <pslz:sldZm>
                  <pslz:sldZmObj sldId="297" cId="2830855437">
                    <pslz:zmPr id="{22EBC763-01D9-456A-98B2-68C0B16A4469}" returnToParent="0" transitionDur="1000">
                      <p166:blipFill xmlns:p166="http://schemas.microsoft.com/office/powerpoint/2016/6/main">
                        <a:blip r:embed="rId8"/>
                        <a:stretch>
                          <a:fillRect/>
                        </a:stretch>
                      </p166:blipFill>
                      <p166:spPr xmlns:p166="http://schemas.microsoft.com/office/powerpoint/2016/6/main">
                        <a:xfrm>
                          <a:off x="0" y="0"/>
                          <a:ext cx="1682142" cy="946205"/>
                        </a:xfrm>
                        <a:prstGeom prst="rect">
                          <a:avLst/>
                        </a:prstGeom>
                        <a:ln w="3175">
                          <a:solidFill>
                            <a:prstClr val="ltGray"/>
                          </a:solidFill>
                        </a:ln>
                      </p166:spPr>
                    </pslz:zmPr>
                  </pslz:sldZmObj>
                </pslz:sldZm>
              </a:graphicData>
            </a:graphic>
          </p:graphicFrame>
        </mc:Choice>
        <mc:Fallback>
          <p:pic>
            <p:nvPicPr>
              <p:cNvPr id="40" name="Slide Zoom 39">
                <a:hlinkClick r:id="rId9" action="ppaction://hlinksldjump"/>
                <a:extLst>
                  <a:ext uri="{FF2B5EF4-FFF2-40B4-BE49-F238E27FC236}">
                    <a16:creationId xmlns:a16="http://schemas.microsoft.com/office/drawing/2014/main" id="{1E7D8F86-0822-4543-B2BE-E9F5C4C2D6F8}"/>
                  </a:ext>
                </a:extLst>
              </p:cNvPr>
              <p:cNvPicPr>
                <a:picLocks noGrp="1" noRot="1" noChangeAspect="1" noMove="1" noResize="1" noEditPoints="1" noAdjustHandles="1" noChangeArrowheads="1" noChangeShapeType="1"/>
              </p:cNvPicPr>
              <p:nvPr/>
            </p:nvPicPr>
            <p:blipFill>
              <a:blip r:embed="rId10"/>
              <a:stretch>
                <a:fillRect/>
              </a:stretch>
            </p:blipFill>
            <p:spPr>
              <a:xfrm>
                <a:off x="2238255" y="5386565"/>
                <a:ext cx="1682142" cy="946205"/>
              </a:xfrm>
              <a:prstGeom prst="rect">
                <a:avLst/>
              </a:prstGeom>
              <a:ln w="3175">
                <a:solidFill>
                  <a:prstClr val="ltGray"/>
                </a:solidFill>
              </a:ln>
            </p:spPr>
          </p:pic>
        </mc:Fallback>
      </mc:AlternateContent>
    </p:spTree>
    <p:extLst>
      <p:ext uri="{BB962C8B-B14F-4D97-AF65-F5344CB8AC3E}">
        <p14:creationId xmlns:p14="http://schemas.microsoft.com/office/powerpoint/2010/main" val="1264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33">
                                            <p:txEl>
                                              <p:pRg st="1" end="1"/>
                                            </p:txEl>
                                          </p:spTgt>
                                        </p:tgtEl>
                                        <p:attrNameLst>
                                          <p:attrName>style.visibility</p:attrName>
                                        </p:attrNameLst>
                                      </p:cBhvr>
                                      <p:to>
                                        <p:strVal val="visible"/>
                                      </p:to>
                                    </p:set>
                                    <p:animEffect transition="in" filter="fade">
                                      <p:cBhvr>
                                        <p:cTn id="61" dur="500"/>
                                        <p:tgtEl>
                                          <p:spTgt spid="33">
                                            <p:txEl>
                                              <p:pRg st="1" end="1"/>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fade">
                                      <p:cBhvr>
                                        <p:cTn id="65" dur="500"/>
                                        <p:tgtEl>
                                          <p:spTgt spid="33">
                                            <p:txEl>
                                              <p:pRg st="0" end="0"/>
                                            </p:txEl>
                                          </p:spTgt>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33">
                                            <p:txEl>
                                              <p:pRg st="2" end="2"/>
                                            </p:txEl>
                                          </p:spTgt>
                                        </p:tgtEl>
                                        <p:attrNameLst>
                                          <p:attrName>style.visibility</p:attrName>
                                        </p:attrNameLst>
                                      </p:cBhvr>
                                      <p:to>
                                        <p:strVal val="visible"/>
                                      </p:to>
                                    </p:set>
                                    <p:animEffect transition="in" filter="fade">
                                      <p:cBhvr>
                                        <p:cTn id="69" dur="500"/>
                                        <p:tgtEl>
                                          <p:spTgt spid="33">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mph" presetSubtype="0" fill="hold" nodeType="clickEffect">
                                  <p:stCondLst>
                                    <p:cond delay="0"/>
                                  </p:stCondLst>
                                  <p:childTnLst>
                                    <p:animRot by="10800000">
                                      <p:cBhvr>
                                        <p:cTn id="83" dur="750" fill="hold"/>
                                        <p:tgtEl>
                                          <p:spTgt spid="27"/>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par>
                          <p:cTn id="94" fill="hold">
                            <p:stCondLst>
                              <p:cond delay="500"/>
                            </p:stCondLst>
                            <p:childTnLst>
                              <p:par>
                                <p:cTn id="95" presetID="10" presetClass="entr" presetSubtype="0" fill="hold" nodeType="after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1000"/>
                            </p:stCondLst>
                            <p:childTnLst>
                              <p:par>
                                <p:cTn id="99" presetID="10" presetClass="entr" presetSubtype="0"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childTnLst>
                          </p:cTn>
                        </p:par>
                        <p:par>
                          <p:cTn id="102" fill="hold">
                            <p:stCondLst>
                              <p:cond delay="1500"/>
                            </p:stCondLst>
                            <p:childTnLst>
                              <p:par>
                                <p:cTn id="103" presetID="10" presetClass="entr" presetSubtype="0" fill="hold" nodeType="after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4767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16394AF7-FBEF-4413-B4E2-C37980057456}"/>
              </a:ext>
            </a:extLst>
          </p:cNvPr>
          <p:cNvGrpSpPr/>
          <p:nvPr/>
        </p:nvGrpSpPr>
        <p:grpSpPr>
          <a:xfrm>
            <a:off x="7371933" y="1355299"/>
            <a:ext cx="4099881" cy="773680"/>
            <a:chOff x="5964916" y="1086699"/>
            <a:chExt cx="4099881"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5964916" y="1086699"/>
              <a:ext cx="4004622"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نموذج شلال المياه المعدل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(MWM</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pic>
        <p:nvPicPr>
          <p:cNvPr id="34" name="صورة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487" y="1833677"/>
            <a:ext cx="6812153" cy="4541435"/>
          </a:xfrm>
          <a:prstGeom prst="rect">
            <a:avLst/>
          </a:prstGeom>
          <a:effectLst/>
        </p:spPr>
      </p:pic>
      <p:sp>
        <p:nvSpPr>
          <p:cNvPr id="46" name="TextBox 50">
            <a:extLst>
              <a:ext uri="{FF2B5EF4-FFF2-40B4-BE49-F238E27FC236}">
                <a16:creationId xmlns:a16="http://schemas.microsoft.com/office/drawing/2014/main" id="{2830EC6E-5189-48F3-AB24-7B40C0C5BCDD}"/>
              </a:ext>
            </a:extLst>
          </p:cNvPr>
          <p:cNvSpPr txBox="1"/>
          <p:nvPr/>
        </p:nvSpPr>
        <p:spPr>
          <a:xfrm>
            <a:off x="11357514" y="1293744"/>
            <a:ext cx="550151" cy="523220"/>
          </a:xfrm>
          <a:prstGeom prst="rect">
            <a:avLst/>
          </a:prstGeom>
          <a:noFill/>
        </p:spPr>
        <p:txBody>
          <a:bodyPr wrap="none" rtlCol="0">
            <a:spAutoFit/>
          </a:bodyPr>
          <a:lstStyle/>
          <a:p>
            <a:pPr algn="ctr"/>
            <a:r>
              <a:rPr lang="ar-LY" sz="2800" b="1" dirty="0">
                <a:solidFill>
                  <a:schemeClr val="accent3">
                    <a:lumMod val="50000"/>
                  </a:schemeClr>
                </a:solidFill>
                <a:latin typeface="Calibri" panose="020F0502020204030204" pitchFamily="34" charset="0"/>
                <a:cs typeface="Calibri" panose="020F0502020204030204" pitchFamily="34" charset="0"/>
              </a:rPr>
              <a:t>01</a:t>
            </a:r>
            <a:endParaRPr lang="en-US" sz="2800" b="1" dirty="0">
              <a:solidFill>
                <a:schemeClr val="accent3">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681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46" grpId="0"/>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3466</TotalTime>
  <Words>878</Words>
  <Application>Microsoft Office PowerPoint</Application>
  <PresentationFormat>شاشة عريضة</PresentationFormat>
  <Paragraphs>236</Paragraphs>
  <Slides>20</Slides>
  <Notes>13</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20</vt:i4>
      </vt:variant>
    </vt:vector>
  </HeadingPairs>
  <TitlesOfParts>
    <vt:vector size="24" baseType="lpstr">
      <vt:lpstr>Arial</vt:lpstr>
      <vt:lpstr>Calibri</vt:lpstr>
      <vt:lpstr>quicksand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Wesam Shokry</cp:lastModifiedBy>
  <cp:revision>137</cp:revision>
  <dcterms:created xsi:type="dcterms:W3CDTF">2021-07-11T18:19:19Z</dcterms:created>
  <dcterms:modified xsi:type="dcterms:W3CDTF">2025-02-24T00:58:41Z</dcterms:modified>
</cp:coreProperties>
</file>