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D5BC054D-60DC-4D69-B926-5508CCB9DF91}">
          <p14:sldIdLst>
            <p14:sldId id="256"/>
          </p14:sldIdLst>
        </p14:section>
        <p14:section name="مقطع بدون عنوان" id="{33697A0C-DE7E-4E5F-8C72-5A759D03774D}">
          <p14:sldIdLst>
            <p14:sldId id="257"/>
            <p14:sldId id="26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34B6CEC1-906C-41DB-9FBE-F73DADC9CDAB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1F730F0F-DAAD-48CC-99E9-2618B6B2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393B-AC0C-4FBF-88D1-4596CFAAF56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54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ACF-492B-4910-927A-A1A74CC831A2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5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C114-1DEC-45A5-B51A-73E64534FD95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3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4CD1-9B13-4B24-B300-664D20F1939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7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35FA-FD71-4D9C-9306-21359663333F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5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5719-9F41-4EAB-9E1A-F114E414274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7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B6DB-277A-44A2-9286-90E8F71FD209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85C1-BBE0-4083-A1BA-684C5CDABD40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BCF2-77EB-4D3F-966F-E513492BB8AE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1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34E05A-6271-41A2-A615-83E5E51BF17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795D7A-98F8-4238-9E0D-6D1019E21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34D9-E93C-4336-8910-A7DCC56CC01E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1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B4C1FD-E0F6-4C1E-A576-ECC5BD56FE06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795D7A-98F8-4238-9E0D-6D1019E21E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29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766763"/>
            <a:ext cx="9144000" cy="2387600"/>
          </a:xfrm>
        </p:spPr>
        <p:txBody>
          <a:bodyPr>
            <a:normAutofit/>
          </a:bodyPr>
          <a:lstStyle/>
          <a:p>
            <a:pPr algn="ctr" rtl="1"/>
            <a:r>
              <a:rPr lang="ar-LY" sz="5400" dirty="0" smtClean="0"/>
              <a:t>تصميم وتنفيذ نظام موقع إلكتروني لإدارة المناهج الجامعية</a:t>
            </a:r>
            <a:endParaRPr lang="en-US" sz="5400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100262"/>
          </a:xfrm>
        </p:spPr>
        <p:txBody>
          <a:bodyPr>
            <a:normAutofit/>
          </a:bodyPr>
          <a:lstStyle/>
          <a:p>
            <a:pPr algn="r" rtl="1"/>
            <a:r>
              <a:rPr lang="ar-LY" dirty="0" smtClean="0"/>
              <a:t>إعداد الطلبة:</a:t>
            </a:r>
          </a:p>
          <a:p>
            <a:pPr algn="r" rtl="1"/>
            <a:r>
              <a:rPr lang="ar-LY" dirty="0" smtClean="0"/>
              <a:t>وسام شكري البوعيشي (208317)         إلياس أبوعبيدة قجم (208748)</a:t>
            </a:r>
          </a:p>
          <a:p>
            <a:pPr algn="r" rtl="1"/>
            <a:endParaRPr lang="ar-LY" dirty="0" smtClean="0"/>
          </a:p>
          <a:p>
            <a:pPr algn="r" rtl="1"/>
            <a:r>
              <a:rPr lang="ar-LY" dirty="0" smtClean="0"/>
              <a:t>تحت إشراف: د. عبدالكريم شعلول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400050" y="6436874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Y" dirty="0" smtClean="0"/>
              <a:t>ربيع 2025</a:t>
            </a:r>
            <a:endParaRPr lang="en-US" dirty="0"/>
          </a:p>
        </p:txBody>
      </p:sp>
      <p:sp>
        <p:nvSpPr>
          <p:cNvPr id="7" name="مربع نص 6"/>
          <p:cNvSpPr txBox="1"/>
          <p:nvPr/>
        </p:nvSpPr>
        <p:spPr>
          <a:xfrm>
            <a:off x="7200900" y="6435880"/>
            <a:ext cx="387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Y" dirty="0" smtClean="0"/>
              <a:t>جامعة طرابلس الأهلية - قسم تقنية المعلومات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1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التحديات والدروس المستفادة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ar-LY" b="1" dirty="0" smtClean="0"/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b="1" dirty="0" smtClean="0"/>
              <a:t>  التحديات</a:t>
            </a:r>
            <a:r>
              <a:rPr lang="ar-LY" dirty="0"/>
              <a:t>:</a:t>
            </a:r>
          </a:p>
          <a:p>
            <a:pPr marL="742950" lvl="1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/>
              <a:t>معالجة أخطاء النظام أثناء التطوير.</a:t>
            </a:r>
          </a:p>
          <a:p>
            <a:pPr marL="742950" lvl="1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/>
              <a:t>تحسين الأداء لضمان سرعة الاستجابة.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b="1" dirty="0" smtClean="0"/>
              <a:t>  الدروس </a:t>
            </a:r>
            <a:r>
              <a:rPr lang="ar-LY" b="1" dirty="0"/>
              <a:t>المستفادة</a:t>
            </a:r>
            <a:r>
              <a:rPr lang="ar-LY" dirty="0"/>
              <a:t>:</a:t>
            </a:r>
          </a:p>
          <a:p>
            <a:pPr marL="742950" lvl="1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/>
              <a:t>أهمية التخطيط الجيد قبل التنفيذ.</a:t>
            </a:r>
          </a:p>
          <a:p>
            <a:pPr marL="742950" lvl="1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/>
              <a:t>اكتساب مهارات تحليل النظم وبرمجتها.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الخاتمة والتوصيات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ar-LY" b="1" dirty="0" smtClean="0"/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b="1" dirty="0" smtClean="0"/>
              <a:t>  الخاتمة</a:t>
            </a:r>
            <a:r>
              <a:rPr lang="ar-LY" dirty="0"/>
              <a:t>:</a:t>
            </a:r>
            <a:br>
              <a:rPr lang="ar-LY" dirty="0"/>
            </a:br>
            <a:r>
              <a:rPr lang="ar-LY" dirty="0"/>
              <a:t>المشروع يمثل نقلة نوعية في إدارة المناهج الجامعية.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b="1" dirty="0" smtClean="0"/>
              <a:t>  التوصيات</a:t>
            </a:r>
            <a:r>
              <a:rPr lang="ar-LY" dirty="0"/>
              <a:t>:</a:t>
            </a:r>
          </a:p>
          <a:p>
            <a:pPr marL="742950" lvl="1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/>
              <a:t>إضافة ميزات تحليل البيانات المستقبلية.</a:t>
            </a:r>
          </a:p>
          <a:p>
            <a:pPr marL="742950" lvl="1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/>
              <a:t>دعم النظام بواجهة متعددة اللغات.</a:t>
            </a:r>
          </a:p>
          <a:p>
            <a:pPr marL="742950" lvl="1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/>
              <a:t>تطوير تطبيق جوال مرتبط بالنظام.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الشكر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ar-LY" dirty="0" smtClean="0"/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شكر </a:t>
            </a:r>
            <a:r>
              <a:rPr lang="ar-LY" dirty="0"/>
              <a:t>خاص للمشرف: د. عبد الكريم شعلول.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شكر </a:t>
            </a:r>
            <a:r>
              <a:rPr lang="ar-LY" dirty="0"/>
              <a:t>لجامعة طرابلس الأهلية.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شكر </a:t>
            </a:r>
            <a:r>
              <a:rPr lang="ar-LY" dirty="0"/>
              <a:t>لكل من دعمنا وساهم في إنجاح هذا المشروع.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759200" y="2460625"/>
            <a:ext cx="4622800" cy="1325563"/>
          </a:xfrm>
        </p:spPr>
        <p:txBody>
          <a:bodyPr>
            <a:normAutofit/>
          </a:bodyPr>
          <a:lstStyle/>
          <a:p>
            <a:pPr algn="ctr"/>
            <a:r>
              <a:rPr lang="ar-LY" sz="4800" dirty="0" smtClean="0"/>
              <a:t>شكراً لحسن </a:t>
            </a:r>
            <a:r>
              <a:rPr lang="ar-LY" sz="4800" dirty="0" err="1" smtClean="0"/>
              <a:t>الإستماع</a:t>
            </a:r>
            <a:endParaRPr lang="en-US" sz="480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 smtClean="0"/>
              <a:t>المحتويات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b="1" dirty="0" smtClean="0"/>
              <a:t>  </a:t>
            </a:r>
            <a:r>
              <a:rPr lang="ar-LY" dirty="0" smtClean="0"/>
              <a:t>المقدمة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/>
              <a:t> </a:t>
            </a:r>
            <a:r>
              <a:rPr lang="ar-LY" dirty="0" smtClean="0"/>
              <a:t> المشكلة والحل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/>
              <a:t> </a:t>
            </a:r>
            <a:r>
              <a:rPr lang="ar-LY" dirty="0" smtClean="0"/>
              <a:t> أهداف المشروع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/>
              <a:t> </a:t>
            </a:r>
            <a:r>
              <a:rPr lang="ar-LY" dirty="0" smtClean="0"/>
              <a:t> مميزات النظام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/>
              <a:t> </a:t>
            </a:r>
            <a:r>
              <a:rPr lang="ar-LY" dirty="0" smtClean="0"/>
              <a:t> التحليل والتصميم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/>
              <a:t> </a:t>
            </a:r>
            <a:r>
              <a:rPr lang="ar-LY" dirty="0" smtClean="0"/>
              <a:t> التنفيذ والتقنيات المستخدمة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/>
              <a:t> </a:t>
            </a:r>
            <a:r>
              <a:rPr lang="ar-LY" dirty="0" smtClean="0"/>
              <a:t> النتائج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التحديات والدروس المستفادة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/>
              <a:t> </a:t>
            </a:r>
            <a:r>
              <a:rPr lang="ar-LY" dirty="0" smtClean="0"/>
              <a:t> الخاتمة والتوصيات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ar-LY" dirty="0" smtClean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 smtClean="0"/>
              <a:t>المقدمة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00000"/>
              </a:lnSpc>
            </a:pPr>
            <a:endParaRPr lang="ar-LY" b="1" dirty="0" smtClean="0"/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b="1" dirty="0" smtClean="0"/>
              <a:t>  لمحة عامة</a:t>
            </a:r>
            <a:r>
              <a:rPr lang="ar-LY" dirty="0" smtClean="0"/>
              <a:t>:</a:t>
            </a:r>
            <a:br>
              <a:rPr lang="ar-LY" dirty="0" smtClean="0"/>
            </a:br>
            <a:r>
              <a:rPr lang="ar-LY" dirty="0" smtClean="0"/>
              <a:t>المشروع يهدف إلى تحسين إدارة المناهج الجامعية من خلال نظام إلكتروني يواكب التحول الرقمي.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b="1" dirty="0" smtClean="0"/>
              <a:t>  أهمية المشروع</a:t>
            </a:r>
            <a:r>
              <a:rPr lang="ar-LY" dirty="0" smtClean="0"/>
              <a:t>:</a:t>
            </a:r>
          </a:p>
          <a:p>
            <a:pPr lvl="1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 smtClean="0"/>
              <a:t>تسهيل العملية التعليمية.</a:t>
            </a:r>
          </a:p>
          <a:p>
            <a:pPr lvl="1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 smtClean="0"/>
              <a:t>تعزيز التفاعل بين الطلاب وأعضاء هيئة التدريس.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b="1" dirty="0" smtClean="0"/>
              <a:t>  سبب اختيار الموضوع</a:t>
            </a:r>
            <a:r>
              <a:rPr lang="ar-LY" dirty="0" smtClean="0"/>
              <a:t>:</a:t>
            </a:r>
            <a:br>
              <a:rPr lang="ar-LY" dirty="0" smtClean="0"/>
            </a:br>
            <a:r>
              <a:rPr lang="ar-LY" dirty="0" smtClean="0"/>
              <a:t>الحاجة إلى نظام أكثر كفاءة ومرونة مقارنة بالطرق التقليدية.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 smtClean="0"/>
              <a:t>المشكلة والحل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00000"/>
              </a:lnSpc>
            </a:pPr>
            <a:endParaRPr lang="ar-LY" b="1" dirty="0" smtClean="0"/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b="1" dirty="0" smtClean="0"/>
              <a:t>  المشكلة</a:t>
            </a:r>
            <a:r>
              <a:rPr lang="ar-LY" dirty="0"/>
              <a:t>:</a:t>
            </a:r>
          </a:p>
          <a:p>
            <a:pPr lvl="1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/>
              <a:t>بطء تحديث المناهج.</a:t>
            </a:r>
          </a:p>
          <a:p>
            <a:pPr lvl="1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/>
              <a:t>الاعتماد الكبير على الورق.</a:t>
            </a:r>
          </a:p>
          <a:p>
            <a:pPr lvl="1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/>
              <a:t>ضعف التفاعل والتواصل.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b="1" dirty="0" smtClean="0"/>
              <a:t>  الحل</a:t>
            </a:r>
            <a:r>
              <a:rPr lang="ar-LY" dirty="0"/>
              <a:t>:</a:t>
            </a:r>
          </a:p>
          <a:p>
            <a:pPr lvl="1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/>
              <a:t>نظام إلكتروني متكامل لإدارة المناهج.</a:t>
            </a:r>
          </a:p>
          <a:p>
            <a:pPr lvl="1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/>
              <a:t>توفير أدوات حديثة للتواصل وإدارة المحتوى الأكاديمي.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أهداف المشروع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ar-LY" dirty="0" smtClean="0"/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/>
              <a:t> </a:t>
            </a:r>
            <a:r>
              <a:rPr lang="ar-LY" dirty="0" smtClean="0"/>
              <a:t> تحسين </a:t>
            </a:r>
            <a:r>
              <a:rPr lang="ar-LY" dirty="0"/>
              <a:t>الوصول إلى المناهج والمحتوى الأكاديمي.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تنظيم </a:t>
            </a:r>
            <a:r>
              <a:rPr lang="ar-LY" dirty="0"/>
              <a:t>المناهج بشكل أكثر كفاءة.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تعزيز </a:t>
            </a:r>
            <a:r>
              <a:rPr lang="ar-LY" dirty="0"/>
              <a:t>التفاعل بين الطلاب وأعضاء هيئة التدريس.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تسهيل </a:t>
            </a:r>
            <a:r>
              <a:rPr lang="ar-LY" dirty="0"/>
              <a:t>التخطيط الأكاديمي للطلاب.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ضمان </a:t>
            </a:r>
            <a:r>
              <a:rPr lang="ar-LY" dirty="0"/>
              <a:t>التحديث المستمر والمرونة.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مميزات النظام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ar-LY" b="1" dirty="0"/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سهولة </a:t>
            </a:r>
            <a:r>
              <a:rPr lang="ar-LY" dirty="0"/>
              <a:t>الوصول للمناهج الدراسية.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واجهة </a:t>
            </a:r>
            <a:r>
              <a:rPr lang="ar-LY" dirty="0"/>
              <a:t>مستخدم بديهية.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تسجيل </a:t>
            </a:r>
            <a:r>
              <a:rPr lang="ar-LY" dirty="0"/>
              <a:t>سريع للمقررات الدراسية.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عرض </a:t>
            </a:r>
            <a:r>
              <a:rPr lang="ar-LY" dirty="0"/>
              <a:t>التقييمات والدرجات للطلاب.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دعم </a:t>
            </a:r>
            <a:r>
              <a:rPr lang="ar-LY" dirty="0"/>
              <a:t>التعلم الذاتي من خلال الوصول إلى المحتوى في أي وقت.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تحديث </a:t>
            </a:r>
            <a:r>
              <a:rPr lang="ar-LY" dirty="0"/>
              <a:t>المناهج بسهولة.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التحليل والتصميم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ar-LY" b="1" dirty="0" smtClean="0"/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b="1" dirty="0"/>
              <a:t> </a:t>
            </a:r>
            <a:r>
              <a:rPr lang="ar-LY" b="1" dirty="0" smtClean="0"/>
              <a:t> المنهجية </a:t>
            </a:r>
            <a:r>
              <a:rPr lang="ar-LY" b="1" dirty="0"/>
              <a:t>المستخدمة</a:t>
            </a:r>
            <a:r>
              <a:rPr lang="ar-LY" dirty="0"/>
              <a:t>:</a:t>
            </a:r>
            <a:br>
              <a:rPr lang="ar-LY" dirty="0"/>
            </a:br>
            <a:r>
              <a:rPr lang="ar-LY" dirty="0"/>
              <a:t>نموذج شلال المياه المعدل.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b="1" dirty="0" smtClean="0"/>
              <a:t>  المخططات </a:t>
            </a:r>
            <a:r>
              <a:rPr lang="ar-LY" b="1" dirty="0"/>
              <a:t>المستخدمة</a:t>
            </a:r>
            <a:r>
              <a:rPr lang="ar-LY" dirty="0"/>
              <a:t>:</a:t>
            </a:r>
          </a:p>
          <a:p>
            <a:pPr marL="742950" lvl="1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/>
              <a:t>مخطط تدفق البيانات (</a:t>
            </a:r>
            <a:r>
              <a:rPr lang="en-US" sz="2000" dirty="0"/>
              <a:t>DFD).</a:t>
            </a:r>
          </a:p>
          <a:p>
            <a:pPr marL="742950" lvl="1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/>
              <a:t>مخطط حالة الاستخدام (</a:t>
            </a:r>
            <a:r>
              <a:rPr lang="en-US" sz="2000" dirty="0"/>
              <a:t>Use Case Diagram).</a:t>
            </a:r>
          </a:p>
          <a:p>
            <a:pPr marL="742950" lvl="1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ar-LY" sz="2000" dirty="0"/>
              <a:t>مخطط العلاقات (</a:t>
            </a:r>
            <a:r>
              <a:rPr lang="en-US" sz="2000" dirty="0"/>
              <a:t>ERD).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التنفيذ والتقنيات المستخدمة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ar-LY" b="1" dirty="0" smtClean="0"/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b="1" dirty="0" smtClean="0"/>
              <a:t>  اللغات </a:t>
            </a:r>
            <a:r>
              <a:rPr lang="ar-LY" b="1" dirty="0"/>
              <a:t>والتقنيات</a:t>
            </a:r>
            <a:r>
              <a:rPr lang="ar-LY" dirty="0"/>
              <a:t>:</a:t>
            </a:r>
          </a:p>
          <a:p>
            <a:pPr marL="742950" lvl="1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</a:t>
            </a:r>
            <a:r>
              <a:rPr lang="ar-LY" sz="2000" dirty="0"/>
              <a:t>و</a:t>
            </a:r>
            <a:r>
              <a:rPr lang="en-US" sz="2000" dirty="0"/>
              <a:t>CSS </a:t>
            </a:r>
            <a:r>
              <a:rPr lang="ar-LY" sz="2000" dirty="0"/>
              <a:t>و</a:t>
            </a:r>
            <a:r>
              <a:rPr lang="en-US" sz="2000" dirty="0"/>
              <a:t>JavaScript.</a:t>
            </a:r>
          </a:p>
          <a:p>
            <a:pPr marL="742950" lvl="1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PHP </a:t>
            </a:r>
            <a:r>
              <a:rPr lang="ar-LY" sz="2000" dirty="0"/>
              <a:t>و</a:t>
            </a:r>
            <a:r>
              <a:rPr lang="en-US" sz="2000" dirty="0"/>
              <a:t>Laravel.</a:t>
            </a:r>
          </a:p>
          <a:p>
            <a:pPr marL="742950" lvl="1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MySQL </a:t>
            </a:r>
            <a:r>
              <a:rPr lang="ar-LY" sz="2000" dirty="0"/>
              <a:t>لإدارة قاعدة البيانات.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b="1" dirty="0" smtClean="0"/>
              <a:t>  بيئة </a:t>
            </a:r>
            <a:r>
              <a:rPr lang="ar-LY" b="1" dirty="0"/>
              <a:t>العمل</a:t>
            </a:r>
            <a:r>
              <a:rPr lang="ar-LY" dirty="0"/>
              <a:t>:</a:t>
            </a:r>
          </a:p>
          <a:p>
            <a:pPr marL="742950" lvl="1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XAMPP </a:t>
            </a:r>
            <a:r>
              <a:rPr lang="ar-LY" sz="2000" dirty="0"/>
              <a:t>كخادم محلي.</a:t>
            </a:r>
          </a:p>
          <a:p>
            <a:pPr marL="742950" lvl="1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Visual Studio Code </a:t>
            </a:r>
            <a:r>
              <a:rPr lang="ar-LY" sz="2000" dirty="0"/>
              <a:t>كبيئة تطوير.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2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النتائج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ar-LY" dirty="0" smtClean="0"/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تحقيق </a:t>
            </a:r>
            <a:r>
              <a:rPr lang="ar-LY" dirty="0"/>
              <a:t>نظام إلكتروني فعال لإدارة المناهج.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سهولة </a:t>
            </a:r>
            <a:r>
              <a:rPr lang="ar-LY" dirty="0"/>
              <a:t>الوصول إلى المحتوى الأكاديمي.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تحسين </a:t>
            </a:r>
            <a:r>
              <a:rPr lang="ar-LY" dirty="0"/>
              <a:t>التفاعل بين الطلاب وأعضاء هيئة التدريس.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ar-LY" dirty="0" smtClean="0"/>
              <a:t>  توفير </a:t>
            </a:r>
            <a:r>
              <a:rPr lang="ar-LY" dirty="0"/>
              <a:t>الوقت والجهد من خلال </a:t>
            </a:r>
            <a:r>
              <a:rPr lang="ar-LY" dirty="0" err="1"/>
              <a:t>أتمتة</a:t>
            </a:r>
            <a:r>
              <a:rPr lang="ar-LY" dirty="0"/>
              <a:t> العمليات.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5D7A-98F8-4238-9E0D-6D1019E21E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أثر رجعي">
  <a:themeElements>
    <a:clrScheme name="أثر رجعي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أثر رجعي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ثر رجعي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</TotalTime>
  <Words>347</Words>
  <Application>Microsoft Office PowerPoint</Application>
  <PresentationFormat>شاشة عريضة</PresentationFormat>
  <Paragraphs>103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أثر رجعي</vt:lpstr>
      <vt:lpstr>تصميم وتنفيذ نظام موقع إلكتروني لإدارة المناهج الجامعية</vt:lpstr>
      <vt:lpstr>المحتويات</vt:lpstr>
      <vt:lpstr>المقدمة</vt:lpstr>
      <vt:lpstr>المشكلة والحل</vt:lpstr>
      <vt:lpstr>أهداف المشروع</vt:lpstr>
      <vt:lpstr>مميزات النظام</vt:lpstr>
      <vt:lpstr>التحليل والتصميم</vt:lpstr>
      <vt:lpstr>التنفيذ والتقنيات المستخدمة</vt:lpstr>
      <vt:lpstr>النتائج</vt:lpstr>
      <vt:lpstr>التحديات والدروس المستفادة</vt:lpstr>
      <vt:lpstr>الخاتمة والتوصيات</vt:lpstr>
      <vt:lpstr>الشكر</vt:lpstr>
      <vt:lpstr>شكراً لحسن الإستماع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تصميم وتنفيذ نظام موقع إلكتروني لإدارة المناهج الجامعية</dc:title>
  <dc:creator>Wesam Shokry</dc:creator>
  <cp:lastModifiedBy>Wesam Shokry</cp:lastModifiedBy>
  <cp:revision>10</cp:revision>
  <dcterms:created xsi:type="dcterms:W3CDTF">2025-02-16T12:35:35Z</dcterms:created>
  <dcterms:modified xsi:type="dcterms:W3CDTF">2025-02-16T16:46:14Z</dcterms:modified>
</cp:coreProperties>
</file>