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81" r:id="rId16"/>
    <p:sldId id="282" r:id="rId17"/>
    <p:sldId id="283" r:id="rId18"/>
    <p:sldId id="285" r:id="rId19"/>
    <p:sldId id="286" r:id="rId20"/>
    <p:sldId id="28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3AEB19-D217-49D8-ACB8-F40986EDBB66}"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AEEDA-1411-4AE0-8E47-7779073F82F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63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3AEB19-D217-49D8-ACB8-F40986EDBB66}"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AEEDA-1411-4AE0-8E47-7779073F82FE}" type="slidenum">
              <a:rPr lang="en-US" smtClean="0"/>
              <a:t>‹#›</a:t>
            </a:fld>
            <a:endParaRPr lang="en-US"/>
          </a:p>
        </p:txBody>
      </p:sp>
    </p:spTree>
    <p:extLst>
      <p:ext uri="{BB962C8B-B14F-4D97-AF65-F5344CB8AC3E}">
        <p14:creationId xmlns:p14="http://schemas.microsoft.com/office/powerpoint/2010/main" val="2118324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3AEB19-D217-49D8-ACB8-F40986EDBB66}"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AEEDA-1411-4AE0-8E47-7779073F82FE}" type="slidenum">
              <a:rPr lang="en-US" smtClean="0"/>
              <a:t>‹#›</a:t>
            </a:fld>
            <a:endParaRPr lang="en-US"/>
          </a:p>
        </p:txBody>
      </p:sp>
    </p:spTree>
    <p:extLst>
      <p:ext uri="{BB962C8B-B14F-4D97-AF65-F5344CB8AC3E}">
        <p14:creationId xmlns:p14="http://schemas.microsoft.com/office/powerpoint/2010/main" val="2923776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3AEB19-D217-49D8-ACB8-F40986EDBB66}"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AEEDA-1411-4AE0-8E47-7779073F82FE}" type="slidenum">
              <a:rPr lang="en-US" smtClean="0"/>
              <a:t>‹#›</a:t>
            </a:fld>
            <a:endParaRPr lang="en-US"/>
          </a:p>
        </p:txBody>
      </p:sp>
    </p:spTree>
    <p:extLst>
      <p:ext uri="{BB962C8B-B14F-4D97-AF65-F5344CB8AC3E}">
        <p14:creationId xmlns:p14="http://schemas.microsoft.com/office/powerpoint/2010/main" val="2264626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3AEB19-D217-49D8-ACB8-F40986EDBB66}"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AEEDA-1411-4AE0-8E47-7779073F82F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0975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3AEB19-D217-49D8-ACB8-F40986EDBB66}"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AEEDA-1411-4AE0-8E47-7779073F82FE}" type="slidenum">
              <a:rPr lang="en-US" smtClean="0"/>
              <a:t>‹#›</a:t>
            </a:fld>
            <a:endParaRPr lang="en-US"/>
          </a:p>
        </p:txBody>
      </p:sp>
    </p:spTree>
    <p:extLst>
      <p:ext uri="{BB962C8B-B14F-4D97-AF65-F5344CB8AC3E}">
        <p14:creationId xmlns:p14="http://schemas.microsoft.com/office/powerpoint/2010/main" val="73720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3AEB19-D217-49D8-ACB8-F40986EDBB66}" type="datetimeFigureOut">
              <a:rPr lang="en-US" smtClean="0"/>
              <a:t>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2AEEDA-1411-4AE0-8E47-7779073F82FE}" type="slidenum">
              <a:rPr lang="en-US" smtClean="0"/>
              <a:t>‹#›</a:t>
            </a:fld>
            <a:endParaRPr lang="en-US"/>
          </a:p>
        </p:txBody>
      </p:sp>
    </p:spTree>
    <p:extLst>
      <p:ext uri="{BB962C8B-B14F-4D97-AF65-F5344CB8AC3E}">
        <p14:creationId xmlns:p14="http://schemas.microsoft.com/office/powerpoint/2010/main" val="3758009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3AEB19-D217-49D8-ACB8-F40986EDBB66}" type="datetimeFigureOut">
              <a:rPr lang="en-US" smtClean="0"/>
              <a:t>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2AEEDA-1411-4AE0-8E47-7779073F82FE}" type="slidenum">
              <a:rPr lang="en-US" smtClean="0"/>
              <a:t>‹#›</a:t>
            </a:fld>
            <a:endParaRPr lang="en-US"/>
          </a:p>
        </p:txBody>
      </p:sp>
    </p:spTree>
    <p:extLst>
      <p:ext uri="{BB962C8B-B14F-4D97-AF65-F5344CB8AC3E}">
        <p14:creationId xmlns:p14="http://schemas.microsoft.com/office/powerpoint/2010/main" val="1179971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83AEB19-D217-49D8-ACB8-F40986EDBB66}" type="datetimeFigureOut">
              <a:rPr lang="en-US" smtClean="0"/>
              <a:t>1/29/2022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A2AEEDA-1411-4AE0-8E47-7779073F82FE}" type="slidenum">
              <a:rPr lang="en-US" smtClean="0"/>
              <a:t>‹#›</a:t>
            </a:fld>
            <a:endParaRPr lang="en-US"/>
          </a:p>
        </p:txBody>
      </p:sp>
    </p:spTree>
    <p:extLst>
      <p:ext uri="{BB962C8B-B14F-4D97-AF65-F5344CB8AC3E}">
        <p14:creationId xmlns:p14="http://schemas.microsoft.com/office/powerpoint/2010/main" val="613708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83AEB19-D217-49D8-ACB8-F40986EDBB66}" type="datetimeFigureOut">
              <a:rPr lang="en-US" smtClean="0"/>
              <a:t>1/29/2022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2AEEDA-1411-4AE0-8E47-7779073F82FE}" type="slidenum">
              <a:rPr lang="en-US" smtClean="0"/>
              <a:t>‹#›</a:t>
            </a:fld>
            <a:endParaRPr lang="en-US"/>
          </a:p>
        </p:txBody>
      </p:sp>
    </p:spTree>
    <p:extLst>
      <p:ext uri="{BB962C8B-B14F-4D97-AF65-F5344CB8AC3E}">
        <p14:creationId xmlns:p14="http://schemas.microsoft.com/office/powerpoint/2010/main" val="3810343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3AEB19-D217-49D8-ACB8-F40986EDBB66}"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AEEDA-1411-4AE0-8E47-7779073F82FE}" type="slidenum">
              <a:rPr lang="en-US" smtClean="0"/>
              <a:t>‹#›</a:t>
            </a:fld>
            <a:endParaRPr lang="en-US"/>
          </a:p>
        </p:txBody>
      </p:sp>
    </p:spTree>
    <p:extLst>
      <p:ext uri="{BB962C8B-B14F-4D97-AF65-F5344CB8AC3E}">
        <p14:creationId xmlns:p14="http://schemas.microsoft.com/office/powerpoint/2010/main" val="4097454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83AEB19-D217-49D8-ACB8-F40986EDBB66}" type="datetimeFigureOut">
              <a:rPr lang="en-US" smtClean="0"/>
              <a:t>1/29/2022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2AEEDA-1411-4AE0-8E47-7779073F82F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7707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freeprojectz.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69D3D-1932-4A12-85FA-3D938C6141E1}"/>
              </a:ext>
            </a:extLst>
          </p:cNvPr>
          <p:cNvSpPr>
            <a:spLocks noGrp="1"/>
          </p:cNvSpPr>
          <p:nvPr>
            <p:ph type="ctrTitle"/>
          </p:nvPr>
        </p:nvSpPr>
        <p:spPr>
          <a:xfrm>
            <a:off x="931985" y="758952"/>
            <a:ext cx="10223695" cy="3566160"/>
          </a:xfrm>
        </p:spPr>
        <p:txBody>
          <a:bodyPr>
            <a:normAutofit/>
          </a:bodyPr>
          <a:lstStyle/>
          <a:p>
            <a:r>
              <a:rPr lang="en-US" sz="48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Human Resource Management System</a:t>
            </a:r>
            <a:endParaRPr lang="en-US" sz="28700"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F88F24BD-9E74-4550-90D2-83960D1D1829}"/>
              </a:ext>
            </a:extLst>
          </p:cNvPr>
          <p:cNvSpPr>
            <a:spLocks noGrp="1"/>
          </p:cNvSpPr>
          <p:nvPr>
            <p:ph type="subTitle" idx="1"/>
          </p:nvPr>
        </p:nvSpPr>
        <p:spPr>
          <a:xfrm>
            <a:off x="483577" y="4431323"/>
            <a:ext cx="10674874" cy="1667725"/>
          </a:xfrm>
        </p:spPr>
        <p:txBody>
          <a:bodyPr>
            <a:normAutofit fontScale="92500" lnSpcReduction="20000"/>
          </a:bodyPr>
          <a:lstStyle/>
          <a:p>
            <a:r>
              <a:rPr lang="en-US" dirty="0"/>
              <a:t>Submitted by:                                                              Supervisor:</a:t>
            </a:r>
          </a:p>
          <a:p>
            <a:r>
              <a:rPr lang="en-US" dirty="0"/>
              <a:t>WESAM DAABESD                                                   DR.MOHAMMAD TAYE</a:t>
            </a:r>
          </a:p>
          <a:p>
            <a:r>
              <a:rPr lang="en-US" dirty="0"/>
              <a:t>FAHED KHALIL</a:t>
            </a:r>
          </a:p>
          <a:p>
            <a:r>
              <a:rPr lang="en-US" dirty="0"/>
              <a:t>MALIK QAWASMEH</a:t>
            </a:r>
          </a:p>
        </p:txBody>
      </p:sp>
      <p:pic>
        <p:nvPicPr>
          <p:cNvPr id="6" name="Picture 5">
            <a:extLst>
              <a:ext uri="{FF2B5EF4-FFF2-40B4-BE49-F238E27FC236}">
                <a16:creationId xmlns:a16="http://schemas.microsoft.com/office/drawing/2014/main" id="{BE1ADAD4-78CB-428F-908D-40899A7E3D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5477" y="88123"/>
            <a:ext cx="7658099" cy="3340877"/>
          </a:xfrm>
          <a:prstGeom prst="rect">
            <a:avLst/>
          </a:prstGeom>
        </p:spPr>
      </p:pic>
      <p:pic>
        <p:nvPicPr>
          <p:cNvPr id="12" name="Picture 11">
            <a:extLst>
              <a:ext uri="{FF2B5EF4-FFF2-40B4-BE49-F238E27FC236}">
                <a16:creationId xmlns:a16="http://schemas.microsoft.com/office/drawing/2014/main" id="{CB0E62C3-F172-4D7E-A0F5-A18C2CAF246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9482" y="927906"/>
            <a:ext cx="2123049" cy="2100320"/>
          </a:xfrm>
          <a:prstGeom prst="rect">
            <a:avLst/>
          </a:prstGeom>
          <a:noFill/>
          <a:ln>
            <a:noFill/>
          </a:ln>
        </p:spPr>
      </p:pic>
    </p:spTree>
    <p:extLst>
      <p:ext uri="{BB962C8B-B14F-4D97-AF65-F5344CB8AC3E}">
        <p14:creationId xmlns:p14="http://schemas.microsoft.com/office/powerpoint/2010/main" val="3580149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6FDBA-8E60-4FFB-86C4-B058A04855DA}"/>
              </a:ext>
            </a:extLst>
          </p:cNvPr>
          <p:cNvSpPr>
            <a:spLocks noGrp="1"/>
          </p:cNvSpPr>
          <p:nvPr>
            <p:ph type="title" idx="4294967295"/>
          </p:nvPr>
        </p:nvSpPr>
        <p:spPr>
          <a:xfrm>
            <a:off x="228600" y="72415"/>
            <a:ext cx="10058400" cy="1450975"/>
          </a:xfrm>
        </p:spPr>
        <p:txBody>
          <a:bodyPr>
            <a:normAutofit/>
          </a:bodyPr>
          <a:lstStyle/>
          <a:p>
            <a:br>
              <a:rPr lang="en-US" sz="3600" b="0" i="0" u="none" strike="noStrike" baseline="0" dirty="0">
                <a:solidFill>
                  <a:schemeClr val="tx1"/>
                </a:solidFill>
                <a:effectLst>
                  <a:outerShdw blurRad="38100" dist="38100" dir="2700000" algn="tl">
                    <a:srgbClr val="000000">
                      <a:alpha val="43137"/>
                    </a:srgbClr>
                  </a:outerShdw>
                </a:effectLst>
                <a:latin typeface="Times New Roman" panose="02020603050405020304" pitchFamily="18" charset="0"/>
              </a:rPr>
            </a:br>
            <a:r>
              <a:rPr lang="en-US" sz="3600" b="1" i="0" u="none" strike="noStrike" baseline="0" dirty="0">
                <a:solidFill>
                  <a:schemeClr val="tx1"/>
                </a:solidFill>
                <a:effectLst>
                  <a:outerShdw blurRad="38100" dist="38100" dir="2700000" algn="tl">
                    <a:srgbClr val="000000">
                      <a:alpha val="43137"/>
                    </a:srgbClr>
                  </a:outerShdw>
                </a:effectLst>
                <a:latin typeface="Times New Roman" panose="02020603050405020304" pitchFamily="18" charset="0"/>
              </a:rPr>
              <a:t> 2. Non-Functional Requirements</a:t>
            </a:r>
            <a:endParaRPr lang="en-US" sz="3600" b="1" dirty="0">
              <a:solidFill>
                <a:schemeClr val="tx1"/>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8443C75-266E-4901-90EE-4B4277E828D6}"/>
              </a:ext>
            </a:extLst>
          </p:cNvPr>
          <p:cNvSpPr>
            <a:spLocks noGrp="1"/>
          </p:cNvSpPr>
          <p:nvPr>
            <p:ph idx="4294967295"/>
          </p:nvPr>
        </p:nvSpPr>
        <p:spPr>
          <a:xfrm>
            <a:off x="1066800" y="2312012"/>
            <a:ext cx="10058400" cy="4022725"/>
          </a:xfrm>
        </p:spPr>
        <p:txBody>
          <a:bodyPr/>
          <a:lstStyle/>
          <a:p>
            <a:r>
              <a:rPr lang="en-US" sz="3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Usability</a:t>
            </a:r>
            <a:r>
              <a:rPr lang="en-US" sz="32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3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system is easy to use by the users, we tried to provide easy control interfaces in the design.</a:t>
            </a:r>
            <a:endParaRPr lang="en-US" dirty="0">
              <a:solidFill>
                <a:schemeClr val="tx1"/>
              </a:solidFill>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784403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0DC31-3DE8-4128-9D7B-9B9A2BB5F81B}"/>
              </a:ext>
            </a:extLst>
          </p:cNvPr>
          <p:cNvSpPr>
            <a:spLocks noGrp="1"/>
          </p:cNvSpPr>
          <p:nvPr>
            <p:ph type="title"/>
          </p:nvPr>
        </p:nvSpPr>
        <p:spPr>
          <a:xfrm>
            <a:off x="367518" y="101965"/>
            <a:ext cx="10058400" cy="1450757"/>
          </a:xfrm>
        </p:spPr>
        <p:txBody>
          <a:bodyPr>
            <a:normAutofit/>
          </a:bodyPr>
          <a:lstStyle/>
          <a:p>
            <a:br>
              <a:rPr lang="en-US" sz="4400" b="0" i="0" u="none" strike="noStrike" baseline="0" dirty="0">
                <a:solidFill>
                  <a:srgbClr val="000000"/>
                </a:solidFill>
                <a:effectLst>
                  <a:outerShdw blurRad="38100" dist="38100" dir="2700000" algn="tl">
                    <a:srgbClr val="000000">
                      <a:alpha val="43137"/>
                    </a:srgbClr>
                  </a:outerShdw>
                </a:effectLst>
                <a:latin typeface="Times New Roman" panose="02020603050405020304" pitchFamily="18" charset="0"/>
              </a:rPr>
            </a:br>
            <a:r>
              <a:rPr lang="en-US" sz="4400" b="0" i="0" u="none" strike="noStrike" baseline="0" dirty="0">
                <a:solidFill>
                  <a:srgbClr val="000000"/>
                </a:solidFill>
                <a:effectLst>
                  <a:outerShdw blurRad="38100" dist="38100" dir="2700000" algn="tl">
                    <a:srgbClr val="000000">
                      <a:alpha val="43137"/>
                    </a:srgbClr>
                  </a:outerShdw>
                </a:effectLst>
                <a:latin typeface="Times New Roman" panose="02020603050405020304" pitchFamily="18" charset="0"/>
              </a:rPr>
              <a:t> </a:t>
            </a:r>
            <a:r>
              <a:rPr lang="en-US" sz="4400" b="1" i="0" u="none" strike="noStrike" baseline="0" dirty="0">
                <a:solidFill>
                  <a:srgbClr val="000000"/>
                </a:solidFill>
                <a:effectLst>
                  <a:outerShdw blurRad="38100" dist="38100" dir="2700000" algn="tl">
                    <a:srgbClr val="000000">
                      <a:alpha val="43137"/>
                    </a:srgbClr>
                  </a:outerShdw>
                </a:effectLst>
                <a:latin typeface="Times New Roman" panose="02020603050405020304" pitchFamily="18" charset="0"/>
              </a:rPr>
              <a:t>Chapter 4: Software Architecture</a:t>
            </a:r>
            <a:endParaRPr lang="en-US" sz="4400"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6329D06A-E318-47DD-8B2A-329B27341F32}"/>
              </a:ext>
            </a:extLst>
          </p:cNvPr>
          <p:cNvSpPr>
            <a:spLocks noGrp="1"/>
          </p:cNvSpPr>
          <p:nvPr>
            <p:ph idx="1"/>
          </p:nvPr>
        </p:nvSpPr>
        <p:spPr>
          <a:xfrm>
            <a:off x="430823" y="1837592"/>
            <a:ext cx="11368453" cy="4290646"/>
          </a:xfrm>
        </p:spPr>
        <p:txBody>
          <a:bodyPr>
            <a:normAutofit fontScale="25000" lnSpcReduction="20000"/>
          </a:bodyPr>
          <a:lstStyle/>
          <a:p>
            <a:pPr marL="0" marR="0" indent="-92075">
              <a:lnSpc>
                <a:spcPct val="150000"/>
              </a:lnSpc>
              <a:spcBef>
                <a:spcPts val="700"/>
              </a:spcBef>
              <a:spcAft>
                <a:spcPts val="0"/>
              </a:spcAft>
            </a:pPr>
            <a:r>
              <a:rPr lang="en-US" sz="7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7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6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It’s a three tier Architecture.</a:t>
            </a:r>
            <a:endParaRPr lang="en-US" sz="6000" dirty="0">
              <a:solidFill>
                <a:schemeClr val="tx1"/>
              </a:solidFill>
              <a:effectLst/>
              <a:latin typeface="Times New Roman" panose="02020603050405020304" pitchFamily="18" charset="0"/>
              <a:ea typeface="Times New Roman" panose="02020603050405020304" pitchFamily="18" charset="0"/>
            </a:endParaRPr>
          </a:p>
          <a:p>
            <a:pPr marL="0" marR="0" indent="-92075">
              <a:lnSpc>
                <a:spcPct val="150000"/>
              </a:lnSpc>
              <a:spcBef>
                <a:spcPts val="700"/>
              </a:spcBef>
              <a:spcAft>
                <a:spcPts val="0"/>
              </a:spcAft>
            </a:pPr>
            <a:r>
              <a:rPr lang="en-US" sz="7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200" dirty="0">
              <a:solidFill>
                <a:schemeClr val="tx1"/>
              </a:solidFill>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sz="6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Three-tier architecture is a well-established software application architecture that organizes applications into three logical and physical computing tiers: the presentation tier, or user interface; the application tier, where data is processed; and the data tier, where the data associated with the application is stored and managed.</a:t>
            </a:r>
            <a:endParaRPr lang="en-US" sz="6000" dirty="0">
              <a:solidFill>
                <a:schemeClr val="tx1"/>
              </a:solidFill>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sz="6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The chief benefit of three-tier architecture is that because each tier runs on its own.</a:t>
            </a:r>
            <a:endParaRPr lang="en-US" sz="6000" dirty="0">
              <a:solidFill>
                <a:schemeClr val="tx1"/>
              </a:solidFill>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endParaRPr lang="ar-JO" sz="6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6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Three-tier application architecture is a modular client-server architecture that consists of a presentation tier, an application tier and a data tier. The data tier stores information, the application tier handles logic and the presentation tier is a graphical user interface (</a:t>
            </a:r>
            <a:r>
              <a:rPr lang="en-US" sz="60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gui</a:t>
            </a:r>
            <a:r>
              <a:rPr lang="en-US" sz="6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that communicates with the other two tiers. The three tiers are logical, not physical, and may or may not run on the same physical server.</a:t>
            </a:r>
            <a:endParaRPr lang="en-US" sz="6000" dirty="0">
              <a:solidFill>
                <a:schemeClr val="tx1"/>
              </a:solidFill>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sz="1800" dirty="0">
                <a:solidFill>
                  <a:srgbClr val="111C24"/>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sz="1800" dirty="0">
                <a:solidFill>
                  <a:srgbClr val="111C24"/>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340230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14296-635C-4492-A6F1-D868A6CA5FD4}"/>
              </a:ext>
            </a:extLst>
          </p:cNvPr>
          <p:cNvSpPr>
            <a:spLocks noGrp="1"/>
          </p:cNvSpPr>
          <p:nvPr>
            <p:ph type="title"/>
          </p:nvPr>
        </p:nvSpPr>
        <p:spPr>
          <a:xfrm>
            <a:off x="552742" y="-167054"/>
            <a:ext cx="10760027" cy="2159391"/>
          </a:xfrm>
        </p:spPr>
        <p:txBody>
          <a:bodyPr>
            <a:noAutofit/>
          </a:bodyPr>
          <a:lstStyle/>
          <a:p>
            <a:pPr algn="l"/>
            <a:br>
              <a:rPr lang="en-US" sz="4400" b="0" i="0" u="none" strike="noStrike" baseline="0" dirty="0">
                <a:solidFill>
                  <a:srgbClr val="000000"/>
                </a:solidFill>
                <a:effectLst>
                  <a:outerShdw blurRad="38100" dist="38100" dir="2700000" algn="tl">
                    <a:srgbClr val="000000">
                      <a:alpha val="43137"/>
                    </a:srgbClr>
                  </a:outerShdw>
                </a:effectLst>
                <a:latin typeface="Times New Roman" panose="02020603050405020304" pitchFamily="18" charset="0"/>
              </a:rPr>
            </a:br>
            <a:r>
              <a:rPr lang="en-US" sz="4400" b="0" i="0" u="none" strike="noStrike" baseline="0" dirty="0">
                <a:solidFill>
                  <a:srgbClr val="000000"/>
                </a:solidFill>
                <a:effectLst>
                  <a:outerShdw blurRad="38100" dist="38100" dir="2700000" algn="tl">
                    <a:srgbClr val="000000">
                      <a:alpha val="43137"/>
                    </a:srgbClr>
                  </a:outerShdw>
                </a:effectLst>
                <a:latin typeface="Times New Roman" panose="02020603050405020304" pitchFamily="18" charset="0"/>
              </a:rPr>
              <a:t> </a:t>
            </a:r>
            <a:r>
              <a:rPr lang="en-US" sz="4400" b="1" i="0" u="none" strike="noStrike" baseline="0" dirty="0">
                <a:solidFill>
                  <a:srgbClr val="000000"/>
                </a:solidFill>
                <a:effectLst>
                  <a:outerShdw blurRad="38100" dist="38100" dir="2700000" algn="tl">
                    <a:srgbClr val="000000">
                      <a:alpha val="43137"/>
                    </a:srgbClr>
                  </a:outerShdw>
                </a:effectLst>
                <a:latin typeface="Times New Roman" panose="02020603050405020304" pitchFamily="18" charset="0"/>
              </a:rPr>
              <a:t>Chapter 5: Detailed Design</a:t>
            </a:r>
            <a:br>
              <a:rPr lang="en-US" sz="4400" b="0" i="0" u="none" strike="noStrike" baseline="0" dirty="0">
                <a:solidFill>
                  <a:srgbClr val="000000"/>
                </a:solidFill>
                <a:effectLst>
                  <a:outerShdw blurRad="38100" dist="38100" dir="2700000" algn="tl">
                    <a:srgbClr val="000000">
                      <a:alpha val="43137"/>
                    </a:srgbClr>
                  </a:outerShdw>
                </a:effectLst>
                <a:latin typeface="Times New Roman" panose="02020603050405020304" pitchFamily="18" charset="0"/>
              </a:rPr>
            </a:br>
            <a:endParaRPr lang="en-US" sz="4400" dirty="0">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CE2BE6A4-022D-48E4-9CF2-E8783F7C05B9}"/>
              </a:ext>
            </a:extLst>
          </p:cNvPr>
          <p:cNvSpPr txBox="1"/>
          <p:nvPr/>
        </p:nvSpPr>
        <p:spPr>
          <a:xfrm>
            <a:off x="1081454" y="1807671"/>
            <a:ext cx="6534881" cy="646331"/>
          </a:xfrm>
          <a:prstGeom prst="rect">
            <a:avLst/>
          </a:prstGeom>
          <a:noFill/>
        </p:spPr>
        <p:txBody>
          <a:bodyPr wrap="square">
            <a:spAutoFit/>
          </a:bodyPr>
          <a:lstStyle/>
          <a:p>
            <a:r>
              <a:rPr lang="en-US" sz="3600" b="1" i="0" u="none" strike="noStrike" baseline="0" dirty="0">
                <a:solidFill>
                  <a:srgbClr val="000000"/>
                </a:solidFill>
                <a:effectLst>
                  <a:outerShdw blurRad="38100" dist="38100" dir="2700000" algn="tl">
                    <a:srgbClr val="000000">
                      <a:alpha val="43137"/>
                    </a:srgbClr>
                  </a:outerShdw>
                </a:effectLst>
                <a:latin typeface="Times New Roman" panose="02020603050405020304" pitchFamily="18" charset="0"/>
              </a:rPr>
              <a:t>1. class diagram…</a:t>
            </a:r>
            <a:endParaRPr lang="en-US" sz="3600" dirty="0"/>
          </a:p>
        </p:txBody>
      </p:sp>
      <p:pic>
        <p:nvPicPr>
          <p:cNvPr id="7" name="Content Placeholder 6">
            <a:extLst>
              <a:ext uri="{FF2B5EF4-FFF2-40B4-BE49-F238E27FC236}">
                <a16:creationId xmlns:a16="http://schemas.microsoft.com/office/drawing/2014/main" id="{8E6D0DAE-09BB-4025-9A1B-5C23FE4016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9026" y="2481327"/>
            <a:ext cx="10232905" cy="3699665"/>
          </a:xfrm>
          <a:prstGeom prst="rect">
            <a:avLst/>
          </a:prstGeom>
        </p:spPr>
      </p:pic>
    </p:spTree>
    <p:extLst>
      <p:ext uri="{BB962C8B-B14F-4D97-AF65-F5344CB8AC3E}">
        <p14:creationId xmlns:p14="http://schemas.microsoft.com/office/powerpoint/2010/main" val="548191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1692727-51E7-4556-9A85-63D7A1B30007}"/>
              </a:ext>
            </a:extLst>
          </p:cNvPr>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228600" y="1327516"/>
            <a:ext cx="11451067" cy="4431445"/>
          </a:xfrm>
          <a:prstGeom prst="rect">
            <a:avLst/>
          </a:prstGeom>
        </p:spPr>
      </p:pic>
      <p:sp>
        <p:nvSpPr>
          <p:cNvPr id="5" name="TextBox 4">
            <a:extLst>
              <a:ext uri="{FF2B5EF4-FFF2-40B4-BE49-F238E27FC236}">
                <a16:creationId xmlns:a16="http://schemas.microsoft.com/office/drawing/2014/main" id="{B8FF6F5C-0BCA-4481-B50A-D038DC54ECEB}"/>
              </a:ext>
            </a:extLst>
          </p:cNvPr>
          <p:cNvSpPr txBox="1"/>
          <p:nvPr/>
        </p:nvSpPr>
        <p:spPr>
          <a:xfrm>
            <a:off x="360485" y="277809"/>
            <a:ext cx="6534881" cy="646331"/>
          </a:xfrm>
          <a:prstGeom prst="rect">
            <a:avLst/>
          </a:prstGeom>
          <a:noFill/>
        </p:spPr>
        <p:txBody>
          <a:bodyPr wrap="square">
            <a:spAutoFit/>
          </a:bodyPr>
          <a:lstStyle/>
          <a:p>
            <a:r>
              <a:rPr lang="en-US" sz="3600" b="1" i="0" u="none" strike="noStrike" baseline="0" dirty="0">
                <a:solidFill>
                  <a:srgbClr val="000000"/>
                </a:solidFill>
                <a:effectLst>
                  <a:outerShdw blurRad="38100" dist="38100" dir="2700000" algn="tl">
                    <a:srgbClr val="000000">
                      <a:alpha val="43137"/>
                    </a:srgbClr>
                  </a:outerShdw>
                </a:effectLst>
                <a:latin typeface="Times New Roman" panose="02020603050405020304" pitchFamily="18" charset="0"/>
              </a:rPr>
              <a:t>2. Database table…</a:t>
            </a:r>
            <a:endParaRPr lang="en-US" sz="3600" dirty="0"/>
          </a:p>
        </p:txBody>
      </p:sp>
    </p:spTree>
    <p:extLst>
      <p:ext uri="{BB962C8B-B14F-4D97-AF65-F5344CB8AC3E}">
        <p14:creationId xmlns:p14="http://schemas.microsoft.com/office/powerpoint/2010/main" val="3976450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A1B13-202F-416D-88F2-4B6880A59480}"/>
              </a:ext>
            </a:extLst>
          </p:cNvPr>
          <p:cNvSpPr>
            <a:spLocks noGrp="1"/>
          </p:cNvSpPr>
          <p:nvPr>
            <p:ph type="title"/>
          </p:nvPr>
        </p:nvSpPr>
        <p:spPr>
          <a:xfrm>
            <a:off x="525781" y="289999"/>
            <a:ext cx="10058400" cy="1450757"/>
          </a:xfrm>
        </p:spPr>
        <p:txBody>
          <a:bodyPr>
            <a:noAutofit/>
          </a:bodyPr>
          <a:lstStyle/>
          <a:p>
            <a:br>
              <a:rPr lang="en-US" sz="3600" b="1" i="0" u="none" strike="noStrike" baseline="0" dirty="0">
                <a:solidFill>
                  <a:schemeClr val="tx1"/>
                </a:solidFill>
                <a:effectLst>
                  <a:outerShdw blurRad="38100" dist="38100" dir="2700000" algn="tl">
                    <a:srgbClr val="000000">
                      <a:alpha val="43137"/>
                    </a:srgbClr>
                  </a:outerShdw>
                </a:effectLst>
                <a:latin typeface="Times New Roman" panose="02020603050405020304" pitchFamily="18" charset="0"/>
              </a:rPr>
            </a:br>
            <a:r>
              <a:rPr lang="en-US" sz="3600" b="1" i="0" u="none" strike="noStrike" baseline="0" dirty="0">
                <a:solidFill>
                  <a:schemeClr val="tx1"/>
                </a:solidFill>
                <a:effectLst>
                  <a:outerShdw blurRad="38100" dist="38100" dir="2700000" algn="tl">
                    <a:srgbClr val="000000">
                      <a:alpha val="43137"/>
                    </a:srgbClr>
                  </a:outerShdw>
                </a:effectLst>
                <a:latin typeface="Times New Roman" panose="02020603050405020304" pitchFamily="18" charset="0"/>
              </a:rPr>
              <a:t> 3. User Interface Design… </a:t>
            </a:r>
            <a:br>
              <a:rPr lang="en-US" sz="3600" b="1" i="0" u="none" strike="noStrike" baseline="0" dirty="0">
                <a:solidFill>
                  <a:schemeClr val="tx1"/>
                </a:solidFill>
                <a:effectLst>
                  <a:outerShdw blurRad="38100" dist="38100" dir="2700000" algn="tl">
                    <a:srgbClr val="000000">
                      <a:alpha val="43137"/>
                    </a:srgbClr>
                  </a:outerShdw>
                </a:effectLst>
                <a:latin typeface="Times New Roman" panose="02020603050405020304" pitchFamily="18" charset="0"/>
              </a:rPr>
            </a:br>
            <a:endParaRPr lang="en-US" sz="3600" b="1" dirty="0">
              <a:solidFill>
                <a:schemeClr val="tx1"/>
              </a:solidFill>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B288D004-4808-44E1-8BD1-228D094831B7}"/>
              </a:ext>
            </a:extLst>
          </p:cNvPr>
          <p:cNvSpPr txBox="1"/>
          <p:nvPr/>
        </p:nvSpPr>
        <p:spPr>
          <a:xfrm>
            <a:off x="712178" y="5868988"/>
            <a:ext cx="10172700" cy="400110"/>
          </a:xfrm>
          <a:prstGeom prst="rect">
            <a:avLst/>
          </a:prstGeom>
          <a:noFill/>
        </p:spPr>
        <p:txBody>
          <a:bodyPr wrap="square">
            <a:spAutoFit/>
          </a:bodyPr>
          <a:lstStyle/>
          <a:p>
            <a:r>
              <a:rPr lang="en-US" sz="2000" b="1" dirty="0">
                <a:solidFill>
                  <a:schemeClr val="tx1"/>
                </a:solidFill>
                <a:effectLst/>
                <a:latin typeface="Times New Roman" panose="02020603050405020304" pitchFamily="18" charset="0"/>
                <a:ea typeface="Times New Roman" panose="02020603050405020304" pitchFamily="18" charset="0"/>
              </a:rPr>
              <a:t>the welcome page of the project its contains about us and contact us and the button of login.</a:t>
            </a:r>
            <a:endParaRPr lang="en-US" sz="2000" dirty="0"/>
          </a:p>
        </p:txBody>
      </p:sp>
      <p:pic>
        <p:nvPicPr>
          <p:cNvPr id="7" name="Content Placeholder 6">
            <a:extLst>
              <a:ext uri="{FF2B5EF4-FFF2-40B4-BE49-F238E27FC236}">
                <a16:creationId xmlns:a16="http://schemas.microsoft.com/office/drawing/2014/main" id="{9CE0971C-3601-4D56-84E8-2E5E4CCF24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7819" y="1877253"/>
            <a:ext cx="8640501" cy="3855237"/>
          </a:xfrm>
          <a:prstGeom prst="rect">
            <a:avLst/>
          </a:prstGeom>
        </p:spPr>
      </p:pic>
    </p:spTree>
    <p:extLst>
      <p:ext uri="{BB962C8B-B14F-4D97-AF65-F5344CB8AC3E}">
        <p14:creationId xmlns:p14="http://schemas.microsoft.com/office/powerpoint/2010/main" val="3506968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EF6B9-B1E4-43CB-B7A9-B2D3CF4F7836}"/>
              </a:ext>
            </a:extLst>
          </p:cNvPr>
          <p:cNvSpPr>
            <a:spLocks noGrp="1"/>
          </p:cNvSpPr>
          <p:nvPr>
            <p:ph type="title"/>
          </p:nvPr>
        </p:nvSpPr>
        <p:spPr>
          <a:xfrm>
            <a:off x="1111693" y="34483"/>
            <a:ext cx="10058400" cy="1450757"/>
          </a:xfrm>
        </p:spPr>
        <p:txBody>
          <a:bodyPr>
            <a:normAutofit/>
          </a:bodyPr>
          <a:lstStyle/>
          <a:p>
            <a:br>
              <a:rPr lang="en-US" sz="4400" b="0" i="0" u="none" baseline="0" dirty="0">
                <a:solidFill>
                  <a:srgbClr val="000000"/>
                </a:solidFill>
                <a:effectLst>
                  <a:outerShdw blurRad="38100" dist="38100" dir="2700000" algn="tl">
                    <a:srgbClr val="000000">
                      <a:alpha val="43137"/>
                    </a:srgbClr>
                  </a:outerShdw>
                </a:effectLst>
                <a:latin typeface="Times New Roman" panose="02020603050405020304" pitchFamily="18" charset="0"/>
              </a:rPr>
            </a:br>
            <a:r>
              <a:rPr lang="en-US" sz="4400" b="0" i="0" u="none" baseline="0" dirty="0">
                <a:solidFill>
                  <a:srgbClr val="000000"/>
                </a:solidFill>
                <a:effectLst>
                  <a:outerShdw blurRad="38100" dist="38100" dir="2700000" algn="tl">
                    <a:srgbClr val="000000">
                      <a:alpha val="43137"/>
                    </a:srgbClr>
                  </a:outerShdw>
                </a:effectLst>
                <a:latin typeface="Times New Roman" panose="02020603050405020304" pitchFamily="18" charset="0"/>
              </a:rPr>
              <a:t> </a:t>
            </a:r>
            <a:r>
              <a:rPr lang="en-US" sz="4400" b="1" i="0" u="none" baseline="0" dirty="0">
                <a:solidFill>
                  <a:srgbClr val="000000"/>
                </a:solidFill>
                <a:effectLst>
                  <a:outerShdw blurRad="38100" dist="38100" dir="2700000" algn="tl">
                    <a:srgbClr val="000000">
                      <a:alpha val="43137"/>
                    </a:srgbClr>
                  </a:outerShdw>
                </a:effectLst>
                <a:latin typeface="Times New Roman" panose="02020603050405020304" pitchFamily="18" charset="0"/>
              </a:rPr>
              <a:t>Chapter 7: Testing</a:t>
            </a:r>
            <a:endParaRPr lang="en-US" sz="4400"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ED8F2DED-A6DE-48C2-B354-00934C9F83C1}"/>
              </a:ext>
            </a:extLst>
          </p:cNvPr>
          <p:cNvSpPr>
            <a:spLocks noGrp="1"/>
          </p:cNvSpPr>
          <p:nvPr>
            <p:ph idx="1"/>
          </p:nvPr>
        </p:nvSpPr>
        <p:spPr>
          <a:xfrm>
            <a:off x="788515" y="1349400"/>
            <a:ext cx="10058400" cy="4023360"/>
          </a:xfrm>
        </p:spPr>
        <p:txBody>
          <a:bodyPr/>
          <a:lstStyle/>
          <a:p>
            <a:pPr algn="l"/>
            <a:endParaRPr lang="en-US" sz="1800" b="0" i="0" u="none" strike="noStrike" baseline="0" dirty="0">
              <a:solidFill>
                <a:srgbClr val="000000"/>
              </a:solidFill>
              <a:latin typeface="Times New Roman" panose="02020603050405020304" pitchFamily="18" charset="0"/>
            </a:endParaRPr>
          </a:p>
          <a:p>
            <a:r>
              <a:rPr lang="en-US" sz="3600" b="1" i="0" u="none" strike="noStrike" baseline="0" dirty="0">
                <a:solidFill>
                  <a:srgbClr val="000000"/>
                </a:solidFill>
                <a:effectLst>
                  <a:outerShdw blurRad="38100" dist="38100" dir="2700000" algn="tl">
                    <a:srgbClr val="000000">
                      <a:alpha val="43137"/>
                    </a:srgbClr>
                  </a:outerShdw>
                </a:effectLst>
                <a:latin typeface="Times New Roman" panose="02020603050405020304" pitchFamily="18" charset="0"/>
              </a:rPr>
              <a:t> 1. Functional Test Cases:</a:t>
            </a:r>
          </a:p>
          <a:p>
            <a:endParaRPr lang="en-US" dirty="0"/>
          </a:p>
        </p:txBody>
      </p:sp>
      <p:graphicFrame>
        <p:nvGraphicFramePr>
          <p:cNvPr id="5" name="Table 4">
            <a:extLst>
              <a:ext uri="{FF2B5EF4-FFF2-40B4-BE49-F238E27FC236}">
                <a16:creationId xmlns:a16="http://schemas.microsoft.com/office/drawing/2014/main" id="{6AE35FF4-1EE6-4BB8-A393-47A9EEE54C1D}"/>
              </a:ext>
            </a:extLst>
          </p:cNvPr>
          <p:cNvGraphicFramePr>
            <a:graphicFrameLocks noGrp="1"/>
          </p:cNvGraphicFramePr>
          <p:nvPr>
            <p:extLst>
              <p:ext uri="{D42A27DB-BD31-4B8C-83A1-F6EECF244321}">
                <p14:modId xmlns:p14="http://schemas.microsoft.com/office/powerpoint/2010/main" val="1927422096"/>
              </p:ext>
            </p:extLst>
          </p:nvPr>
        </p:nvGraphicFramePr>
        <p:xfrm>
          <a:off x="788515" y="2348753"/>
          <a:ext cx="10058401" cy="3949201"/>
        </p:xfrm>
        <a:graphic>
          <a:graphicData uri="http://schemas.openxmlformats.org/drawingml/2006/table">
            <a:tbl>
              <a:tblPr rtl="1" firstRow="1" firstCol="1" bandRow="1">
                <a:tableStyleId>{5C22544A-7EE6-4342-B048-85BDC9FD1C3A}</a:tableStyleId>
              </a:tblPr>
              <a:tblGrid>
                <a:gridCol w="2011245">
                  <a:extLst>
                    <a:ext uri="{9D8B030D-6E8A-4147-A177-3AD203B41FA5}">
                      <a16:colId xmlns:a16="http://schemas.microsoft.com/office/drawing/2014/main" val="2628657340"/>
                    </a:ext>
                  </a:extLst>
                </a:gridCol>
                <a:gridCol w="2011245">
                  <a:extLst>
                    <a:ext uri="{9D8B030D-6E8A-4147-A177-3AD203B41FA5}">
                      <a16:colId xmlns:a16="http://schemas.microsoft.com/office/drawing/2014/main" val="1007314182"/>
                    </a:ext>
                  </a:extLst>
                </a:gridCol>
                <a:gridCol w="2011245">
                  <a:extLst>
                    <a:ext uri="{9D8B030D-6E8A-4147-A177-3AD203B41FA5}">
                      <a16:colId xmlns:a16="http://schemas.microsoft.com/office/drawing/2014/main" val="3736473219"/>
                    </a:ext>
                  </a:extLst>
                </a:gridCol>
                <a:gridCol w="2012333">
                  <a:extLst>
                    <a:ext uri="{9D8B030D-6E8A-4147-A177-3AD203B41FA5}">
                      <a16:colId xmlns:a16="http://schemas.microsoft.com/office/drawing/2014/main" val="2120776305"/>
                    </a:ext>
                  </a:extLst>
                </a:gridCol>
                <a:gridCol w="2012333">
                  <a:extLst>
                    <a:ext uri="{9D8B030D-6E8A-4147-A177-3AD203B41FA5}">
                      <a16:colId xmlns:a16="http://schemas.microsoft.com/office/drawing/2014/main" val="3977235952"/>
                    </a:ext>
                  </a:extLst>
                </a:gridCol>
              </a:tblGrid>
              <a:tr h="442149">
                <a:tc>
                  <a:txBody>
                    <a:bodyPr/>
                    <a:lstStyle/>
                    <a:p>
                      <a:pPr marL="0" marR="0" algn="ctr" rtl="0">
                        <a:lnSpc>
                          <a:spcPct val="150000"/>
                        </a:lnSpc>
                        <a:spcBef>
                          <a:spcPts val="0"/>
                        </a:spcBef>
                        <a:spcAft>
                          <a:spcPts val="0"/>
                        </a:spcAft>
                      </a:pPr>
                      <a:r>
                        <a:rPr lang="en-US" sz="1400" b="1">
                          <a:effectLst/>
                        </a:rPr>
                        <a:t>Result</a:t>
                      </a:r>
                      <a:endParaRPr lang="en-US" sz="1100" b="1">
                        <a:effectLst/>
                        <a:latin typeface="Times New Roman" panose="02020603050405020304" pitchFamily="18" charset="0"/>
                        <a:ea typeface="Times New Roman" panose="02020603050405020304" pitchFamily="18" charset="0"/>
                        <a:cs typeface="Arial" panose="020B0604020202020204" pitchFamily="34" charset="0"/>
                      </a:endParaRPr>
                    </a:p>
                  </a:txBody>
                  <a:tcPr marL="51325" marR="51325" marT="0" marB="0"/>
                </a:tc>
                <a:tc>
                  <a:txBody>
                    <a:bodyPr/>
                    <a:lstStyle/>
                    <a:p>
                      <a:pPr marL="0" marR="0" algn="ctr" rtl="0">
                        <a:lnSpc>
                          <a:spcPct val="150000"/>
                        </a:lnSpc>
                        <a:spcBef>
                          <a:spcPts val="0"/>
                        </a:spcBef>
                        <a:spcAft>
                          <a:spcPts val="0"/>
                        </a:spcAft>
                      </a:pPr>
                      <a:r>
                        <a:rPr lang="en-US" sz="1400" b="1">
                          <a:effectLst/>
                        </a:rPr>
                        <a:t>Expected Output</a:t>
                      </a:r>
                      <a:endParaRPr lang="en-US" sz="1100" b="1">
                        <a:effectLst/>
                        <a:latin typeface="Times New Roman" panose="02020603050405020304" pitchFamily="18" charset="0"/>
                        <a:ea typeface="Times New Roman" panose="02020603050405020304" pitchFamily="18" charset="0"/>
                        <a:cs typeface="Arial" panose="020B0604020202020204" pitchFamily="34" charset="0"/>
                      </a:endParaRPr>
                    </a:p>
                  </a:txBody>
                  <a:tcPr marL="51325" marR="51325" marT="0" marB="0"/>
                </a:tc>
                <a:tc>
                  <a:txBody>
                    <a:bodyPr/>
                    <a:lstStyle/>
                    <a:p>
                      <a:pPr marL="0" marR="0" algn="ctr" rtl="0">
                        <a:lnSpc>
                          <a:spcPct val="150000"/>
                        </a:lnSpc>
                        <a:spcBef>
                          <a:spcPts val="0"/>
                        </a:spcBef>
                        <a:spcAft>
                          <a:spcPts val="0"/>
                        </a:spcAft>
                      </a:pPr>
                      <a:r>
                        <a:rPr lang="en-US" sz="1400" b="1">
                          <a:effectLst/>
                        </a:rPr>
                        <a:t>Actual Input</a:t>
                      </a:r>
                      <a:endParaRPr lang="en-US" sz="1100" b="1">
                        <a:effectLst/>
                        <a:latin typeface="Times New Roman" panose="02020603050405020304" pitchFamily="18" charset="0"/>
                        <a:ea typeface="Times New Roman" panose="02020603050405020304" pitchFamily="18" charset="0"/>
                        <a:cs typeface="Arial" panose="020B0604020202020204" pitchFamily="34" charset="0"/>
                      </a:endParaRPr>
                    </a:p>
                  </a:txBody>
                  <a:tcPr marL="51325" marR="51325" marT="0" marB="0"/>
                </a:tc>
                <a:tc>
                  <a:txBody>
                    <a:bodyPr/>
                    <a:lstStyle/>
                    <a:p>
                      <a:pPr marL="0" marR="0" algn="ctr" rtl="0">
                        <a:lnSpc>
                          <a:spcPct val="150000"/>
                        </a:lnSpc>
                        <a:spcBef>
                          <a:spcPts val="0"/>
                        </a:spcBef>
                        <a:spcAft>
                          <a:spcPts val="0"/>
                        </a:spcAft>
                      </a:pPr>
                      <a:r>
                        <a:rPr lang="en-US" sz="1400" b="1" dirty="0">
                          <a:effectLst/>
                        </a:rPr>
                        <a:t>Test case</a:t>
                      </a:r>
                      <a:endParaRPr lang="en-US" sz="11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1325" marR="51325" marT="0" marB="0"/>
                </a:tc>
                <a:tc>
                  <a:txBody>
                    <a:bodyPr/>
                    <a:lstStyle/>
                    <a:p>
                      <a:pPr marL="0" marR="0" algn="ctr" rtl="0">
                        <a:lnSpc>
                          <a:spcPct val="150000"/>
                        </a:lnSpc>
                        <a:spcBef>
                          <a:spcPts val="0"/>
                        </a:spcBef>
                        <a:spcAft>
                          <a:spcPts val="0"/>
                        </a:spcAft>
                        <a:tabLst>
                          <a:tab pos="201930" algn="l"/>
                        </a:tabLst>
                      </a:pPr>
                      <a:r>
                        <a:rPr lang="en-US" sz="1400" b="1">
                          <a:effectLst/>
                        </a:rPr>
                        <a:t>Test case number</a:t>
                      </a:r>
                      <a:endParaRPr lang="en-US" sz="1100" b="1">
                        <a:effectLst/>
                        <a:latin typeface="Times New Roman" panose="02020603050405020304" pitchFamily="18" charset="0"/>
                        <a:ea typeface="Times New Roman" panose="02020603050405020304" pitchFamily="18" charset="0"/>
                        <a:cs typeface="Arial" panose="020B0604020202020204" pitchFamily="34" charset="0"/>
                      </a:endParaRPr>
                    </a:p>
                  </a:txBody>
                  <a:tcPr marL="51325" marR="51325" marT="0" marB="0"/>
                </a:tc>
                <a:extLst>
                  <a:ext uri="{0D108BD9-81ED-4DB2-BD59-A6C34878D82A}">
                    <a16:rowId xmlns:a16="http://schemas.microsoft.com/office/drawing/2014/main" val="1782725077"/>
                  </a:ext>
                </a:extLst>
              </a:tr>
              <a:tr h="782030">
                <a:tc>
                  <a:txBody>
                    <a:bodyPr/>
                    <a:lstStyle/>
                    <a:p>
                      <a:pPr marL="0" marR="0" algn="ctr" rtl="0">
                        <a:lnSpc>
                          <a:spcPct val="150000"/>
                        </a:lnSpc>
                        <a:spcBef>
                          <a:spcPts val="0"/>
                        </a:spcBef>
                        <a:spcAft>
                          <a:spcPts val="0"/>
                        </a:spcAft>
                      </a:pPr>
                      <a:r>
                        <a:rPr lang="en-US" sz="1400" b="1">
                          <a:effectLst/>
                        </a:rPr>
                        <a:t>pass</a:t>
                      </a:r>
                      <a:endParaRPr lang="en-US" sz="1100" b="1">
                        <a:effectLst/>
                        <a:latin typeface="Times New Roman" panose="02020603050405020304" pitchFamily="18" charset="0"/>
                        <a:ea typeface="Times New Roman" panose="02020603050405020304" pitchFamily="18" charset="0"/>
                        <a:cs typeface="Arial" panose="020B0604020202020204" pitchFamily="34" charset="0"/>
                      </a:endParaRPr>
                    </a:p>
                  </a:txBody>
                  <a:tcPr marL="51325" marR="51325" marT="0" marB="0"/>
                </a:tc>
                <a:tc>
                  <a:txBody>
                    <a:bodyPr/>
                    <a:lstStyle/>
                    <a:p>
                      <a:pPr marL="0" marR="0" algn="ctr" rtl="0">
                        <a:lnSpc>
                          <a:spcPct val="150000"/>
                        </a:lnSpc>
                        <a:spcBef>
                          <a:spcPts val="0"/>
                        </a:spcBef>
                        <a:spcAft>
                          <a:spcPts val="0"/>
                        </a:spcAft>
                      </a:pPr>
                      <a:r>
                        <a:rPr lang="en-US" sz="1200" b="1">
                          <a:effectLst/>
                        </a:rPr>
                        <a:t>Login succeeds and home page presented </a:t>
                      </a:r>
                      <a:endParaRPr lang="en-US" sz="1100" b="1">
                        <a:effectLst/>
                        <a:latin typeface="Times New Roman" panose="02020603050405020304" pitchFamily="18" charset="0"/>
                        <a:ea typeface="Times New Roman" panose="02020603050405020304" pitchFamily="18" charset="0"/>
                        <a:cs typeface="Arial" panose="020B0604020202020204" pitchFamily="34" charset="0"/>
                      </a:endParaRPr>
                    </a:p>
                  </a:txBody>
                  <a:tcPr marL="51325" marR="51325" marT="0" marB="0"/>
                </a:tc>
                <a:tc>
                  <a:txBody>
                    <a:bodyPr/>
                    <a:lstStyle/>
                    <a:p>
                      <a:pPr marL="0" marR="0" algn="ctr" rtl="0">
                        <a:lnSpc>
                          <a:spcPct val="150000"/>
                        </a:lnSpc>
                        <a:spcBef>
                          <a:spcPts val="0"/>
                        </a:spcBef>
                        <a:spcAft>
                          <a:spcPts val="0"/>
                        </a:spcAft>
                      </a:pPr>
                      <a:r>
                        <a:rPr lang="en-US" sz="1200" b="1">
                          <a:effectLst/>
                        </a:rPr>
                        <a:t>Employee id : 201710036</a:t>
                      </a:r>
                      <a:br>
                        <a:rPr lang="en-US" sz="1200" b="1">
                          <a:effectLst/>
                        </a:rPr>
                      </a:br>
                      <a:r>
                        <a:rPr lang="en-US" sz="1200" b="1">
                          <a:effectLst/>
                        </a:rPr>
                        <a:t>password : 12345 </a:t>
                      </a:r>
                      <a:endParaRPr lang="en-US" sz="1100" b="1">
                        <a:effectLst/>
                        <a:latin typeface="Times New Roman" panose="02020603050405020304" pitchFamily="18" charset="0"/>
                        <a:ea typeface="Times New Roman" panose="02020603050405020304" pitchFamily="18" charset="0"/>
                        <a:cs typeface="Arial" panose="020B0604020202020204" pitchFamily="34" charset="0"/>
                      </a:endParaRPr>
                    </a:p>
                  </a:txBody>
                  <a:tcPr marL="51325" marR="51325" marT="0" marB="0"/>
                </a:tc>
                <a:tc>
                  <a:txBody>
                    <a:bodyPr/>
                    <a:lstStyle/>
                    <a:p>
                      <a:pPr marL="0" marR="0" algn="ctr" rtl="0">
                        <a:lnSpc>
                          <a:spcPct val="150000"/>
                        </a:lnSpc>
                        <a:spcBef>
                          <a:spcPts val="0"/>
                        </a:spcBef>
                        <a:spcAft>
                          <a:spcPts val="0"/>
                        </a:spcAft>
                      </a:pPr>
                      <a:r>
                        <a:rPr lang="en-US" sz="1200" b="1">
                          <a:effectLst/>
                        </a:rPr>
                        <a:t>Testing Login</a:t>
                      </a:r>
                      <a:endParaRPr lang="en-US" sz="1100" b="1">
                        <a:effectLst/>
                        <a:latin typeface="Times New Roman" panose="02020603050405020304" pitchFamily="18" charset="0"/>
                        <a:ea typeface="Times New Roman" panose="02020603050405020304" pitchFamily="18" charset="0"/>
                        <a:cs typeface="Arial" panose="020B0604020202020204" pitchFamily="34" charset="0"/>
                      </a:endParaRPr>
                    </a:p>
                  </a:txBody>
                  <a:tcPr marL="51325" marR="51325" marT="0" marB="0"/>
                </a:tc>
                <a:tc>
                  <a:txBody>
                    <a:bodyPr/>
                    <a:lstStyle/>
                    <a:p>
                      <a:pPr marL="0" marR="0" algn="ctr" rtl="0">
                        <a:lnSpc>
                          <a:spcPct val="150000"/>
                        </a:lnSpc>
                        <a:spcBef>
                          <a:spcPts val="0"/>
                        </a:spcBef>
                        <a:spcAft>
                          <a:spcPts val="0"/>
                        </a:spcAft>
                      </a:pPr>
                      <a:r>
                        <a:rPr lang="en-US" sz="1400" b="1">
                          <a:effectLst/>
                        </a:rPr>
                        <a:t>1</a:t>
                      </a:r>
                      <a:endParaRPr lang="en-US" sz="1100" b="1">
                        <a:effectLst/>
                        <a:latin typeface="Times New Roman" panose="02020603050405020304" pitchFamily="18" charset="0"/>
                        <a:ea typeface="Times New Roman" panose="02020603050405020304" pitchFamily="18" charset="0"/>
                        <a:cs typeface="Arial" panose="020B0604020202020204" pitchFamily="34" charset="0"/>
                      </a:endParaRPr>
                    </a:p>
                  </a:txBody>
                  <a:tcPr marL="51325" marR="51325" marT="0" marB="0"/>
                </a:tc>
                <a:extLst>
                  <a:ext uri="{0D108BD9-81ED-4DB2-BD59-A6C34878D82A}">
                    <a16:rowId xmlns:a16="http://schemas.microsoft.com/office/drawing/2014/main" val="1981439700"/>
                  </a:ext>
                </a:extLst>
              </a:tr>
              <a:tr h="782030">
                <a:tc>
                  <a:txBody>
                    <a:bodyPr/>
                    <a:lstStyle/>
                    <a:p>
                      <a:pPr marL="0" marR="0" algn="ctr" rtl="0">
                        <a:lnSpc>
                          <a:spcPct val="150000"/>
                        </a:lnSpc>
                        <a:spcBef>
                          <a:spcPts val="0"/>
                        </a:spcBef>
                        <a:spcAft>
                          <a:spcPts val="0"/>
                        </a:spcAft>
                      </a:pPr>
                      <a:r>
                        <a:rPr lang="en-US" sz="1400" b="1">
                          <a:effectLst/>
                        </a:rPr>
                        <a:t>pass</a:t>
                      </a:r>
                      <a:endParaRPr lang="en-US" sz="1100" b="1">
                        <a:effectLst/>
                        <a:latin typeface="Times New Roman" panose="02020603050405020304" pitchFamily="18" charset="0"/>
                        <a:ea typeface="Times New Roman" panose="02020603050405020304" pitchFamily="18" charset="0"/>
                        <a:cs typeface="Arial" panose="020B0604020202020204" pitchFamily="34" charset="0"/>
                      </a:endParaRPr>
                    </a:p>
                  </a:txBody>
                  <a:tcPr marL="51325" marR="51325" marT="0" marB="0"/>
                </a:tc>
                <a:tc>
                  <a:txBody>
                    <a:bodyPr/>
                    <a:lstStyle/>
                    <a:p>
                      <a:pPr marL="0" marR="0" algn="ctr" rtl="0">
                        <a:lnSpc>
                          <a:spcPct val="150000"/>
                        </a:lnSpc>
                        <a:spcBef>
                          <a:spcPts val="0"/>
                        </a:spcBef>
                        <a:spcAft>
                          <a:spcPts val="0"/>
                        </a:spcAft>
                      </a:pPr>
                      <a:r>
                        <a:rPr lang="en-US" sz="1200" b="1">
                          <a:effectLst/>
                        </a:rPr>
                        <a:t> Wrong username or password!</a:t>
                      </a:r>
                      <a:endParaRPr lang="en-US" sz="1100" b="1">
                        <a:effectLst/>
                        <a:latin typeface="Times New Roman" panose="02020603050405020304" pitchFamily="18" charset="0"/>
                        <a:ea typeface="Times New Roman" panose="02020603050405020304" pitchFamily="18" charset="0"/>
                        <a:cs typeface="Arial" panose="020B0604020202020204" pitchFamily="34" charset="0"/>
                      </a:endParaRPr>
                    </a:p>
                  </a:txBody>
                  <a:tcPr marL="51325" marR="51325" marT="0" marB="0"/>
                </a:tc>
                <a:tc>
                  <a:txBody>
                    <a:bodyPr/>
                    <a:lstStyle/>
                    <a:p>
                      <a:pPr marL="0" marR="0" algn="ctr" rtl="0">
                        <a:lnSpc>
                          <a:spcPct val="150000"/>
                        </a:lnSpc>
                        <a:spcBef>
                          <a:spcPts val="0"/>
                        </a:spcBef>
                        <a:spcAft>
                          <a:spcPts val="0"/>
                        </a:spcAft>
                      </a:pPr>
                      <a:r>
                        <a:rPr lang="en-US" sz="1200" b="1">
                          <a:effectLst/>
                        </a:rPr>
                        <a:t>Employee id  : 201720043</a:t>
                      </a:r>
                      <a:br>
                        <a:rPr lang="en-US" sz="1200" b="1">
                          <a:effectLst/>
                        </a:rPr>
                      </a:br>
                      <a:r>
                        <a:rPr lang="en-US" sz="1200" b="1">
                          <a:effectLst/>
                        </a:rPr>
                        <a:t>password : 12335</a:t>
                      </a:r>
                      <a:endParaRPr lang="en-US" sz="1100" b="1">
                        <a:effectLst/>
                        <a:latin typeface="Times New Roman" panose="02020603050405020304" pitchFamily="18" charset="0"/>
                        <a:ea typeface="Times New Roman" panose="02020603050405020304" pitchFamily="18" charset="0"/>
                        <a:cs typeface="Arial" panose="020B0604020202020204" pitchFamily="34" charset="0"/>
                      </a:endParaRPr>
                    </a:p>
                  </a:txBody>
                  <a:tcPr marL="51325" marR="51325" marT="0" marB="0"/>
                </a:tc>
                <a:tc>
                  <a:txBody>
                    <a:bodyPr/>
                    <a:lstStyle/>
                    <a:p>
                      <a:pPr marL="0" marR="0" algn="ctr" rtl="0">
                        <a:lnSpc>
                          <a:spcPct val="150000"/>
                        </a:lnSpc>
                        <a:spcBef>
                          <a:spcPts val="0"/>
                        </a:spcBef>
                        <a:spcAft>
                          <a:spcPts val="0"/>
                        </a:spcAft>
                      </a:pPr>
                      <a:r>
                        <a:rPr lang="en-US" sz="1200" b="1">
                          <a:effectLst/>
                        </a:rPr>
                        <a:t>Testing Login </a:t>
                      </a:r>
                      <a:endParaRPr lang="en-US" sz="1100" b="1">
                        <a:effectLst/>
                        <a:latin typeface="Times New Roman" panose="02020603050405020304" pitchFamily="18" charset="0"/>
                        <a:ea typeface="Times New Roman" panose="02020603050405020304" pitchFamily="18" charset="0"/>
                        <a:cs typeface="Arial" panose="020B0604020202020204" pitchFamily="34" charset="0"/>
                      </a:endParaRPr>
                    </a:p>
                  </a:txBody>
                  <a:tcPr marL="51325" marR="51325" marT="0" marB="0"/>
                </a:tc>
                <a:tc>
                  <a:txBody>
                    <a:bodyPr/>
                    <a:lstStyle/>
                    <a:p>
                      <a:pPr marL="0" marR="0" algn="ctr" rtl="0">
                        <a:lnSpc>
                          <a:spcPct val="150000"/>
                        </a:lnSpc>
                        <a:spcBef>
                          <a:spcPts val="0"/>
                        </a:spcBef>
                        <a:spcAft>
                          <a:spcPts val="0"/>
                        </a:spcAft>
                      </a:pPr>
                      <a:r>
                        <a:rPr lang="ar-JO" sz="1400" b="1">
                          <a:effectLst/>
                        </a:rPr>
                        <a:t>2</a:t>
                      </a:r>
                      <a:endParaRPr lang="en-US" sz="1100" b="1">
                        <a:effectLst/>
                        <a:latin typeface="Times New Roman" panose="02020603050405020304" pitchFamily="18" charset="0"/>
                        <a:ea typeface="Times New Roman" panose="02020603050405020304" pitchFamily="18" charset="0"/>
                        <a:cs typeface="Arial" panose="020B0604020202020204" pitchFamily="34" charset="0"/>
                      </a:endParaRPr>
                    </a:p>
                  </a:txBody>
                  <a:tcPr marL="51325" marR="51325" marT="0" marB="0"/>
                </a:tc>
                <a:extLst>
                  <a:ext uri="{0D108BD9-81ED-4DB2-BD59-A6C34878D82A}">
                    <a16:rowId xmlns:a16="http://schemas.microsoft.com/office/drawing/2014/main" val="119450495"/>
                  </a:ext>
                </a:extLst>
              </a:tr>
              <a:tr h="580481">
                <a:tc>
                  <a:txBody>
                    <a:bodyPr/>
                    <a:lstStyle/>
                    <a:p>
                      <a:pPr marL="0" marR="0" algn="ctr" rtl="0">
                        <a:lnSpc>
                          <a:spcPct val="150000"/>
                        </a:lnSpc>
                        <a:spcBef>
                          <a:spcPts val="0"/>
                        </a:spcBef>
                        <a:spcAft>
                          <a:spcPts val="0"/>
                        </a:spcAft>
                      </a:pPr>
                      <a:r>
                        <a:rPr lang="en-US" sz="1400" b="1">
                          <a:effectLst/>
                        </a:rPr>
                        <a:t>pass</a:t>
                      </a:r>
                      <a:endParaRPr lang="en-US" sz="1100" b="1">
                        <a:effectLst/>
                        <a:latin typeface="Times New Roman" panose="02020603050405020304" pitchFamily="18" charset="0"/>
                        <a:ea typeface="Times New Roman" panose="02020603050405020304" pitchFamily="18" charset="0"/>
                        <a:cs typeface="Arial" panose="020B0604020202020204" pitchFamily="34" charset="0"/>
                      </a:endParaRPr>
                    </a:p>
                  </a:txBody>
                  <a:tcPr marL="51325" marR="51325" marT="0" marB="0"/>
                </a:tc>
                <a:tc>
                  <a:txBody>
                    <a:bodyPr/>
                    <a:lstStyle/>
                    <a:p>
                      <a:pPr marL="0" marR="0" algn="r" rtl="0">
                        <a:lnSpc>
                          <a:spcPct val="150000"/>
                        </a:lnSpc>
                        <a:spcBef>
                          <a:spcPts val="0"/>
                        </a:spcBef>
                        <a:spcAft>
                          <a:spcPts val="0"/>
                        </a:spcAft>
                      </a:pPr>
                      <a:r>
                        <a:rPr lang="en-US" sz="1200" b="1">
                          <a:effectLst/>
                        </a:rPr>
                        <a:t>Login succeeds and home page presented</a:t>
                      </a:r>
                      <a:endParaRPr lang="en-US" sz="1100" b="1">
                        <a:effectLst/>
                        <a:latin typeface="Times New Roman" panose="02020603050405020304" pitchFamily="18" charset="0"/>
                        <a:ea typeface="Times New Roman" panose="02020603050405020304" pitchFamily="18" charset="0"/>
                        <a:cs typeface="Arial" panose="020B0604020202020204" pitchFamily="34" charset="0"/>
                      </a:endParaRPr>
                    </a:p>
                  </a:txBody>
                  <a:tcPr marL="51325" marR="51325" marT="0" marB="0"/>
                </a:tc>
                <a:tc>
                  <a:txBody>
                    <a:bodyPr/>
                    <a:lstStyle/>
                    <a:p>
                      <a:pPr marL="0" marR="0" algn="r" rtl="0">
                        <a:lnSpc>
                          <a:spcPct val="150000"/>
                        </a:lnSpc>
                        <a:spcBef>
                          <a:spcPts val="0"/>
                        </a:spcBef>
                        <a:spcAft>
                          <a:spcPts val="0"/>
                        </a:spcAft>
                      </a:pPr>
                      <a:r>
                        <a:rPr lang="en-US" sz="1200" b="1">
                          <a:effectLst/>
                        </a:rPr>
                        <a:t>Employee id : 0</a:t>
                      </a:r>
                      <a:br>
                        <a:rPr lang="en-US" sz="1200" b="1">
                          <a:effectLst/>
                        </a:rPr>
                      </a:br>
                      <a:r>
                        <a:rPr lang="en-US" sz="1200" b="1">
                          <a:effectLst/>
                        </a:rPr>
                        <a:t>password : 12345</a:t>
                      </a:r>
                      <a:endParaRPr lang="en-US" sz="1100" b="1">
                        <a:effectLst/>
                        <a:latin typeface="Times New Roman" panose="02020603050405020304" pitchFamily="18" charset="0"/>
                        <a:ea typeface="Times New Roman" panose="02020603050405020304" pitchFamily="18" charset="0"/>
                        <a:cs typeface="Arial" panose="020B0604020202020204" pitchFamily="34" charset="0"/>
                      </a:endParaRPr>
                    </a:p>
                  </a:txBody>
                  <a:tcPr marL="51325" marR="51325" marT="0" marB="0"/>
                </a:tc>
                <a:tc>
                  <a:txBody>
                    <a:bodyPr/>
                    <a:lstStyle/>
                    <a:p>
                      <a:pPr marL="0" marR="0" algn="r" rtl="0">
                        <a:lnSpc>
                          <a:spcPct val="150000"/>
                        </a:lnSpc>
                        <a:spcBef>
                          <a:spcPts val="0"/>
                        </a:spcBef>
                        <a:spcAft>
                          <a:spcPts val="0"/>
                        </a:spcAft>
                      </a:pPr>
                      <a:r>
                        <a:rPr lang="en-US" sz="1200" b="1">
                          <a:effectLst/>
                        </a:rPr>
                        <a:t>Testing login  by admin</a:t>
                      </a:r>
                      <a:endParaRPr lang="en-US" sz="1100" b="1">
                        <a:effectLst/>
                        <a:latin typeface="Times New Roman" panose="02020603050405020304" pitchFamily="18" charset="0"/>
                        <a:ea typeface="Times New Roman" panose="02020603050405020304" pitchFamily="18" charset="0"/>
                        <a:cs typeface="Arial" panose="020B0604020202020204" pitchFamily="34" charset="0"/>
                      </a:endParaRPr>
                    </a:p>
                  </a:txBody>
                  <a:tcPr marL="51325" marR="51325" marT="0" marB="0"/>
                </a:tc>
                <a:tc>
                  <a:txBody>
                    <a:bodyPr/>
                    <a:lstStyle/>
                    <a:p>
                      <a:pPr marL="0" marR="0" algn="ctr" rtl="0">
                        <a:lnSpc>
                          <a:spcPct val="150000"/>
                        </a:lnSpc>
                        <a:spcBef>
                          <a:spcPts val="0"/>
                        </a:spcBef>
                        <a:spcAft>
                          <a:spcPts val="0"/>
                        </a:spcAft>
                      </a:pPr>
                      <a:r>
                        <a:rPr lang="ar-JO" sz="1400" b="1">
                          <a:effectLst/>
                        </a:rPr>
                        <a:t>3</a:t>
                      </a:r>
                      <a:endParaRPr lang="en-US" sz="1100" b="1">
                        <a:effectLst/>
                        <a:latin typeface="Times New Roman" panose="02020603050405020304" pitchFamily="18" charset="0"/>
                        <a:ea typeface="Times New Roman" panose="02020603050405020304" pitchFamily="18" charset="0"/>
                        <a:cs typeface="Arial" panose="020B0604020202020204" pitchFamily="34" charset="0"/>
                      </a:endParaRPr>
                    </a:p>
                  </a:txBody>
                  <a:tcPr marL="51325" marR="51325" marT="0" marB="0"/>
                </a:tc>
                <a:extLst>
                  <a:ext uri="{0D108BD9-81ED-4DB2-BD59-A6C34878D82A}">
                    <a16:rowId xmlns:a16="http://schemas.microsoft.com/office/drawing/2014/main" val="2269240766"/>
                  </a:ext>
                </a:extLst>
              </a:tr>
              <a:tr h="782030">
                <a:tc>
                  <a:txBody>
                    <a:bodyPr/>
                    <a:lstStyle/>
                    <a:p>
                      <a:pPr marL="0" marR="0" algn="ctr" rtl="0">
                        <a:lnSpc>
                          <a:spcPct val="150000"/>
                        </a:lnSpc>
                        <a:spcBef>
                          <a:spcPts val="0"/>
                        </a:spcBef>
                        <a:spcAft>
                          <a:spcPts val="0"/>
                        </a:spcAft>
                      </a:pPr>
                      <a:r>
                        <a:rPr lang="en-US" sz="1400" b="1">
                          <a:effectLst/>
                        </a:rPr>
                        <a:t>pass</a:t>
                      </a:r>
                      <a:endParaRPr lang="en-US" sz="1100" b="1">
                        <a:effectLst/>
                        <a:latin typeface="Times New Roman" panose="02020603050405020304" pitchFamily="18" charset="0"/>
                        <a:ea typeface="Times New Roman" panose="02020603050405020304" pitchFamily="18" charset="0"/>
                        <a:cs typeface="Arial" panose="020B0604020202020204" pitchFamily="34" charset="0"/>
                      </a:endParaRPr>
                    </a:p>
                  </a:txBody>
                  <a:tcPr marL="51325" marR="51325" marT="0" marB="0"/>
                </a:tc>
                <a:tc>
                  <a:txBody>
                    <a:bodyPr/>
                    <a:lstStyle/>
                    <a:p>
                      <a:pPr marL="0" marR="0" algn="r" rtl="0">
                        <a:lnSpc>
                          <a:spcPct val="150000"/>
                        </a:lnSpc>
                        <a:spcBef>
                          <a:spcPts val="0"/>
                        </a:spcBef>
                        <a:spcAft>
                          <a:spcPts val="0"/>
                        </a:spcAft>
                      </a:pPr>
                      <a:r>
                        <a:rPr lang="en-US" sz="1200" b="1">
                          <a:effectLst/>
                        </a:rPr>
                        <a:t>Wrong username or password!</a:t>
                      </a:r>
                      <a:endParaRPr lang="en-US" sz="1100" b="1">
                        <a:effectLst/>
                        <a:latin typeface="Times New Roman" panose="02020603050405020304" pitchFamily="18" charset="0"/>
                        <a:ea typeface="Times New Roman" panose="02020603050405020304" pitchFamily="18" charset="0"/>
                        <a:cs typeface="Arial" panose="020B0604020202020204" pitchFamily="34" charset="0"/>
                      </a:endParaRPr>
                    </a:p>
                  </a:txBody>
                  <a:tcPr marL="51325" marR="51325" marT="0" marB="0"/>
                </a:tc>
                <a:tc>
                  <a:txBody>
                    <a:bodyPr/>
                    <a:lstStyle/>
                    <a:p>
                      <a:pPr marL="0" marR="0" algn="r" rtl="0">
                        <a:lnSpc>
                          <a:spcPct val="150000"/>
                        </a:lnSpc>
                        <a:spcBef>
                          <a:spcPts val="0"/>
                        </a:spcBef>
                        <a:spcAft>
                          <a:spcPts val="0"/>
                        </a:spcAft>
                      </a:pPr>
                      <a:r>
                        <a:rPr lang="en-US" sz="1200" b="1">
                          <a:effectLst/>
                        </a:rPr>
                        <a:t>Employee id : 0213</a:t>
                      </a:r>
                      <a:br>
                        <a:rPr lang="en-US" sz="1200" b="1">
                          <a:effectLst/>
                        </a:rPr>
                      </a:br>
                      <a:r>
                        <a:rPr lang="en-US" sz="1200" b="1">
                          <a:effectLst/>
                        </a:rPr>
                        <a:t>password : 12345</a:t>
                      </a:r>
                      <a:endParaRPr lang="en-US" sz="1100" b="1">
                        <a:effectLst/>
                        <a:latin typeface="Times New Roman" panose="02020603050405020304" pitchFamily="18" charset="0"/>
                        <a:ea typeface="Times New Roman" panose="02020603050405020304" pitchFamily="18" charset="0"/>
                        <a:cs typeface="Arial" panose="020B0604020202020204" pitchFamily="34" charset="0"/>
                      </a:endParaRPr>
                    </a:p>
                  </a:txBody>
                  <a:tcPr marL="51325" marR="51325" marT="0" marB="0"/>
                </a:tc>
                <a:tc>
                  <a:txBody>
                    <a:bodyPr/>
                    <a:lstStyle/>
                    <a:p>
                      <a:pPr marL="0" marR="0" algn="r" rtl="0">
                        <a:lnSpc>
                          <a:spcPct val="150000"/>
                        </a:lnSpc>
                        <a:spcBef>
                          <a:spcPts val="0"/>
                        </a:spcBef>
                        <a:spcAft>
                          <a:spcPts val="0"/>
                        </a:spcAft>
                      </a:pPr>
                      <a:r>
                        <a:rPr lang="en-US" sz="1200" b="1">
                          <a:effectLst/>
                        </a:rPr>
                        <a:t>Testing login by admin </a:t>
                      </a:r>
                      <a:endParaRPr lang="en-US" sz="1100" b="1">
                        <a:effectLst/>
                        <a:latin typeface="Times New Roman" panose="02020603050405020304" pitchFamily="18" charset="0"/>
                        <a:ea typeface="Times New Roman" panose="02020603050405020304" pitchFamily="18" charset="0"/>
                        <a:cs typeface="Arial" panose="020B0604020202020204" pitchFamily="34" charset="0"/>
                      </a:endParaRPr>
                    </a:p>
                  </a:txBody>
                  <a:tcPr marL="51325" marR="51325" marT="0" marB="0"/>
                </a:tc>
                <a:tc>
                  <a:txBody>
                    <a:bodyPr/>
                    <a:lstStyle/>
                    <a:p>
                      <a:pPr marL="0" marR="0" algn="ctr" rtl="0">
                        <a:lnSpc>
                          <a:spcPct val="150000"/>
                        </a:lnSpc>
                        <a:spcBef>
                          <a:spcPts val="0"/>
                        </a:spcBef>
                        <a:spcAft>
                          <a:spcPts val="0"/>
                        </a:spcAft>
                      </a:pPr>
                      <a:r>
                        <a:rPr lang="ar-JO" sz="1400" b="1">
                          <a:effectLst/>
                        </a:rPr>
                        <a:t>4</a:t>
                      </a:r>
                      <a:endParaRPr lang="en-US" sz="1100" b="1">
                        <a:effectLst/>
                        <a:latin typeface="Times New Roman" panose="02020603050405020304" pitchFamily="18" charset="0"/>
                        <a:ea typeface="Times New Roman" panose="02020603050405020304" pitchFamily="18" charset="0"/>
                        <a:cs typeface="Arial" panose="020B0604020202020204" pitchFamily="34" charset="0"/>
                      </a:endParaRPr>
                    </a:p>
                  </a:txBody>
                  <a:tcPr marL="51325" marR="51325" marT="0" marB="0"/>
                </a:tc>
                <a:extLst>
                  <a:ext uri="{0D108BD9-81ED-4DB2-BD59-A6C34878D82A}">
                    <a16:rowId xmlns:a16="http://schemas.microsoft.com/office/drawing/2014/main" val="1312824912"/>
                  </a:ext>
                </a:extLst>
              </a:tr>
              <a:tr h="580481">
                <a:tc>
                  <a:txBody>
                    <a:bodyPr/>
                    <a:lstStyle/>
                    <a:p>
                      <a:pPr marL="0" marR="0" algn="ctr" rtl="0">
                        <a:lnSpc>
                          <a:spcPct val="150000"/>
                        </a:lnSpc>
                        <a:spcBef>
                          <a:spcPts val="0"/>
                        </a:spcBef>
                        <a:spcAft>
                          <a:spcPts val="0"/>
                        </a:spcAft>
                      </a:pPr>
                      <a:r>
                        <a:rPr lang="en-US" sz="1400" b="1">
                          <a:effectLst/>
                        </a:rPr>
                        <a:t>pass</a:t>
                      </a:r>
                      <a:endParaRPr lang="en-US" sz="1100" b="1">
                        <a:effectLst/>
                        <a:latin typeface="Times New Roman" panose="02020603050405020304" pitchFamily="18" charset="0"/>
                        <a:ea typeface="Times New Roman" panose="02020603050405020304" pitchFamily="18" charset="0"/>
                        <a:cs typeface="Arial" panose="020B0604020202020204" pitchFamily="34" charset="0"/>
                      </a:endParaRPr>
                    </a:p>
                  </a:txBody>
                  <a:tcPr marL="51325" marR="51325" marT="0" marB="0"/>
                </a:tc>
                <a:tc>
                  <a:txBody>
                    <a:bodyPr/>
                    <a:lstStyle/>
                    <a:p>
                      <a:pPr marL="0" marR="0" algn="r" rtl="0">
                        <a:lnSpc>
                          <a:spcPct val="150000"/>
                        </a:lnSpc>
                        <a:spcBef>
                          <a:spcPts val="0"/>
                        </a:spcBef>
                        <a:spcAft>
                          <a:spcPts val="0"/>
                        </a:spcAft>
                      </a:pPr>
                      <a:r>
                        <a:rPr lang="en-US" sz="1200" b="1">
                          <a:effectLst/>
                        </a:rPr>
                        <a:t>Employee is added </a:t>
                      </a:r>
                      <a:endParaRPr lang="en-US" sz="1100" b="1">
                        <a:effectLst/>
                        <a:latin typeface="Times New Roman" panose="02020603050405020304" pitchFamily="18" charset="0"/>
                        <a:ea typeface="Times New Roman" panose="02020603050405020304" pitchFamily="18" charset="0"/>
                        <a:cs typeface="Arial" panose="020B0604020202020204" pitchFamily="34" charset="0"/>
                      </a:endParaRPr>
                    </a:p>
                  </a:txBody>
                  <a:tcPr marL="51325" marR="51325" marT="0" marB="0"/>
                </a:tc>
                <a:tc>
                  <a:txBody>
                    <a:bodyPr/>
                    <a:lstStyle/>
                    <a:p>
                      <a:pPr marL="0" marR="0" algn="r" rtl="0">
                        <a:lnSpc>
                          <a:spcPct val="150000"/>
                        </a:lnSpc>
                        <a:spcBef>
                          <a:spcPts val="0"/>
                        </a:spcBef>
                        <a:spcAft>
                          <a:spcPts val="0"/>
                        </a:spcAft>
                      </a:pPr>
                      <a:r>
                        <a:rPr lang="en-US" sz="1200" b="1">
                          <a:effectLst/>
                        </a:rPr>
                        <a:t>Valid employee data</a:t>
                      </a:r>
                      <a:endParaRPr lang="en-US" sz="1100" b="1">
                        <a:effectLst/>
                        <a:latin typeface="Times New Roman" panose="02020603050405020304" pitchFamily="18" charset="0"/>
                        <a:ea typeface="Times New Roman" panose="02020603050405020304" pitchFamily="18" charset="0"/>
                        <a:cs typeface="Arial" panose="020B0604020202020204" pitchFamily="34" charset="0"/>
                      </a:endParaRPr>
                    </a:p>
                  </a:txBody>
                  <a:tcPr marL="51325" marR="51325" marT="0" marB="0"/>
                </a:tc>
                <a:tc>
                  <a:txBody>
                    <a:bodyPr/>
                    <a:lstStyle/>
                    <a:p>
                      <a:pPr marL="0" marR="0" algn="r" rtl="0">
                        <a:lnSpc>
                          <a:spcPct val="150000"/>
                        </a:lnSpc>
                        <a:spcBef>
                          <a:spcPts val="0"/>
                        </a:spcBef>
                        <a:spcAft>
                          <a:spcPts val="0"/>
                        </a:spcAft>
                      </a:pPr>
                      <a:r>
                        <a:rPr lang="en-US" sz="1200" b="1">
                          <a:effectLst/>
                        </a:rPr>
                        <a:t>Add new employee by admin</a:t>
                      </a:r>
                      <a:endParaRPr lang="en-US" sz="1100" b="1">
                        <a:effectLst/>
                        <a:latin typeface="Times New Roman" panose="02020603050405020304" pitchFamily="18" charset="0"/>
                        <a:ea typeface="Times New Roman" panose="02020603050405020304" pitchFamily="18" charset="0"/>
                        <a:cs typeface="Arial" panose="020B0604020202020204" pitchFamily="34" charset="0"/>
                      </a:endParaRPr>
                    </a:p>
                  </a:txBody>
                  <a:tcPr marL="51325" marR="51325" marT="0" marB="0"/>
                </a:tc>
                <a:tc>
                  <a:txBody>
                    <a:bodyPr/>
                    <a:lstStyle/>
                    <a:p>
                      <a:pPr marL="0" marR="0" algn="ctr" rtl="0">
                        <a:lnSpc>
                          <a:spcPct val="150000"/>
                        </a:lnSpc>
                        <a:spcBef>
                          <a:spcPts val="0"/>
                        </a:spcBef>
                        <a:spcAft>
                          <a:spcPts val="0"/>
                        </a:spcAft>
                      </a:pPr>
                      <a:r>
                        <a:rPr lang="ar-JO" sz="1400" b="1" dirty="0">
                          <a:effectLst/>
                        </a:rPr>
                        <a:t>5</a:t>
                      </a:r>
                      <a:endParaRPr lang="en-US" sz="11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1325" marR="51325" marT="0" marB="0"/>
                </a:tc>
                <a:extLst>
                  <a:ext uri="{0D108BD9-81ED-4DB2-BD59-A6C34878D82A}">
                    <a16:rowId xmlns:a16="http://schemas.microsoft.com/office/drawing/2014/main" val="1182258174"/>
                  </a:ext>
                </a:extLst>
              </a:tr>
            </a:tbl>
          </a:graphicData>
        </a:graphic>
      </p:graphicFrame>
    </p:spTree>
    <p:extLst>
      <p:ext uri="{BB962C8B-B14F-4D97-AF65-F5344CB8AC3E}">
        <p14:creationId xmlns:p14="http://schemas.microsoft.com/office/powerpoint/2010/main" val="1197388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EA46C17-F684-4904-9A2F-D07B580AA86C}"/>
              </a:ext>
            </a:extLst>
          </p:cNvPr>
          <p:cNvGraphicFramePr>
            <a:graphicFrameLocks noGrp="1"/>
          </p:cNvGraphicFramePr>
          <p:nvPr>
            <p:ph idx="1"/>
            <p:extLst>
              <p:ext uri="{D42A27DB-BD31-4B8C-83A1-F6EECF244321}">
                <p14:modId xmlns:p14="http://schemas.microsoft.com/office/powerpoint/2010/main" val="2934274181"/>
              </p:ext>
            </p:extLst>
          </p:nvPr>
        </p:nvGraphicFramePr>
        <p:xfrm>
          <a:off x="401751" y="437547"/>
          <a:ext cx="11032730" cy="5550875"/>
        </p:xfrm>
        <a:graphic>
          <a:graphicData uri="http://schemas.openxmlformats.org/drawingml/2006/table">
            <a:tbl>
              <a:tblPr rtl="1" firstRow="1" firstCol="1" bandRow="1">
                <a:tableStyleId>{5C22544A-7EE6-4342-B048-85BDC9FD1C3A}</a:tableStyleId>
              </a:tblPr>
              <a:tblGrid>
                <a:gridCol w="2206068">
                  <a:extLst>
                    <a:ext uri="{9D8B030D-6E8A-4147-A177-3AD203B41FA5}">
                      <a16:colId xmlns:a16="http://schemas.microsoft.com/office/drawing/2014/main" val="1675962954"/>
                    </a:ext>
                  </a:extLst>
                </a:gridCol>
                <a:gridCol w="2206068">
                  <a:extLst>
                    <a:ext uri="{9D8B030D-6E8A-4147-A177-3AD203B41FA5}">
                      <a16:colId xmlns:a16="http://schemas.microsoft.com/office/drawing/2014/main" val="908983941"/>
                    </a:ext>
                  </a:extLst>
                </a:gridCol>
                <a:gridCol w="2206068">
                  <a:extLst>
                    <a:ext uri="{9D8B030D-6E8A-4147-A177-3AD203B41FA5}">
                      <a16:colId xmlns:a16="http://schemas.microsoft.com/office/drawing/2014/main" val="1771064439"/>
                    </a:ext>
                  </a:extLst>
                </a:gridCol>
                <a:gridCol w="2207263">
                  <a:extLst>
                    <a:ext uri="{9D8B030D-6E8A-4147-A177-3AD203B41FA5}">
                      <a16:colId xmlns:a16="http://schemas.microsoft.com/office/drawing/2014/main" val="2896125046"/>
                    </a:ext>
                  </a:extLst>
                </a:gridCol>
                <a:gridCol w="2207263">
                  <a:extLst>
                    <a:ext uri="{9D8B030D-6E8A-4147-A177-3AD203B41FA5}">
                      <a16:colId xmlns:a16="http://schemas.microsoft.com/office/drawing/2014/main" val="4284636390"/>
                    </a:ext>
                  </a:extLst>
                </a:gridCol>
              </a:tblGrid>
              <a:tr h="696531">
                <a:tc>
                  <a:txBody>
                    <a:bodyPr/>
                    <a:lstStyle/>
                    <a:p>
                      <a:pPr marL="0" marR="0" algn="ctr" rtl="0">
                        <a:lnSpc>
                          <a:spcPct val="150000"/>
                        </a:lnSpc>
                        <a:spcBef>
                          <a:spcPts val="0"/>
                        </a:spcBef>
                        <a:spcAft>
                          <a:spcPts val="0"/>
                        </a:spcAft>
                      </a:pPr>
                      <a:r>
                        <a:rPr lang="en-US" sz="1400" b="1">
                          <a:effectLst/>
                        </a:rPr>
                        <a:t>pass</a:t>
                      </a:r>
                      <a:endParaRPr lang="en-US" sz="1100" b="1">
                        <a:effectLst/>
                        <a:latin typeface="Times New Roman" panose="02020603050405020304" pitchFamily="18" charset="0"/>
                        <a:ea typeface="Times New Roman" panose="02020603050405020304" pitchFamily="18" charset="0"/>
                        <a:cs typeface="Arial" panose="020B0604020202020204" pitchFamily="34" charset="0"/>
                      </a:endParaRPr>
                    </a:p>
                  </a:txBody>
                  <a:tcPr marL="44748" marR="44748" marT="0" marB="0"/>
                </a:tc>
                <a:tc>
                  <a:txBody>
                    <a:bodyPr/>
                    <a:lstStyle/>
                    <a:p>
                      <a:pPr marL="0" marR="0" algn="ctr" rtl="0">
                        <a:lnSpc>
                          <a:spcPct val="150000"/>
                        </a:lnSpc>
                        <a:spcBef>
                          <a:spcPts val="0"/>
                        </a:spcBef>
                        <a:spcAft>
                          <a:spcPts val="0"/>
                        </a:spcAft>
                      </a:pPr>
                      <a:r>
                        <a:rPr lang="en-US" sz="1200" b="1">
                          <a:solidFill>
                            <a:schemeClr val="tx1"/>
                          </a:solidFill>
                          <a:effectLst/>
                        </a:rPr>
                        <a:t>Request  is added </a:t>
                      </a:r>
                      <a:endParaRPr lang="en-US" sz="1100" b="1">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4748" marR="44748" marT="0" marB="0">
                    <a:solidFill>
                      <a:schemeClr val="accent2">
                        <a:lumMod val="20000"/>
                        <a:lumOff val="80000"/>
                      </a:schemeClr>
                    </a:solidFill>
                  </a:tcPr>
                </a:tc>
                <a:tc>
                  <a:txBody>
                    <a:bodyPr/>
                    <a:lstStyle/>
                    <a:p>
                      <a:pPr marL="0" marR="0" algn="ctr" rtl="0">
                        <a:lnSpc>
                          <a:spcPct val="150000"/>
                        </a:lnSpc>
                        <a:spcBef>
                          <a:spcPts val="0"/>
                        </a:spcBef>
                        <a:spcAft>
                          <a:spcPts val="0"/>
                        </a:spcAft>
                      </a:pPr>
                      <a:r>
                        <a:rPr lang="en-US" sz="1200" b="1" dirty="0">
                          <a:solidFill>
                            <a:schemeClr val="tx1"/>
                          </a:solidFill>
                          <a:effectLst/>
                        </a:rPr>
                        <a:t>Valid request data</a:t>
                      </a:r>
                      <a:endParaRPr lang="en-US" sz="1100" b="1"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4748" marR="44748" marT="0" marB="0">
                    <a:solidFill>
                      <a:schemeClr val="accent2">
                        <a:lumMod val="20000"/>
                        <a:lumOff val="80000"/>
                      </a:schemeClr>
                    </a:solidFill>
                  </a:tcPr>
                </a:tc>
                <a:tc>
                  <a:txBody>
                    <a:bodyPr/>
                    <a:lstStyle/>
                    <a:p>
                      <a:pPr marL="0" marR="0" algn="ctr" rtl="0">
                        <a:lnSpc>
                          <a:spcPct val="150000"/>
                        </a:lnSpc>
                        <a:spcBef>
                          <a:spcPts val="0"/>
                        </a:spcBef>
                        <a:spcAft>
                          <a:spcPts val="0"/>
                        </a:spcAft>
                      </a:pPr>
                      <a:r>
                        <a:rPr lang="en-US" sz="1200" b="1" dirty="0">
                          <a:solidFill>
                            <a:schemeClr val="tx1"/>
                          </a:solidFill>
                          <a:effectLst/>
                        </a:rPr>
                        <a:t>Add requests for employee by admin</a:t>
                      </a:r>
                      <a:endParaRPr lang="en-US" sz="1100" b="1"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4748" marR="44748" marT="0" marB="0">
                    <a:solidFill>
                      <a:schemeClr val="accent2">
                        <a:lumMod val="20000"/>
                        <a:lumOff val="80000"/>
                      </a:schemeClr>
                    </a:solidFill>
                  </a:tcPr>
                </a:tc>
                <a:tc>
                  <a:txBody>
                    <a:bodyPr/>
                    <a:lstStyle/>
                    <a:p>
                      <a:pPr marL="0" marR="0" algn="ctr" rtl="0">
                        <a:lnSpc>
                          <a:spcPct val="150000"/>
                        </a:lnSpc>
                        <a:spcBef>
                          <a:spcPts val="0"/>
                        </a:spcBef>
                        <a:spcAft>
                          <a:spcPts val="0"/>
                        </a:spcAft>
                      </a:pPr>
                      <a:r>
                        <a:rPr lang="ar-JO" sz="1400" b="1" dirty="0">
                          <a:solidFill>
                            <a:schemeClr val="tx1"/>
                          </a:solidFill>
                          <a:effectLst/>
                        </a:rPr>
                        <a:t>6</a:t>
                      </a:r>
                      <a:endParaRPr lang="en-US" sz="1100" b="1"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4748" marR="44748" marT="0" marB="0">
                    <a:solidFill>
                      <a:schemeClr val="accent2">
                        <a:lumMod val="20000"/>
                        <a:lumOff val="80000"/>
                      </a:schemeClr>
                    </a:solidFill>
                  </a:tcPr>
                </a:tc>
                <a:extLst>
                  <a:ext uri="{0D108BD9-81ED-4DB2-BD59-A6C34878D82A}">
                    <a16:rowId xmlns:a16="http://schemas.microsoft.com/office/drawing/2014/main" val="1108500278"/>
                  </a:ext>
                </a:extLst>
              </a:tr>
              <a:tr h="938374">
                <a:tc>
                  <a:txBody>
                    <a:bodyPr/>
                    <a:lstStyle/>
                    <a:p>
                      <a:pPr marL="0" marR="0" algn="ctr" rtl="0">
                        <a:lnSpc>
                          <a:spcPct val="150000"/>
                        </a:lnSpc>
                        <a:spcBef>
                          <a:spcPts val="0"/>
                        </a:spcBef>
                        <a:spcAft>
                          <a:spcPts val="0"/>
                        </a:spcAft>
                      </a:pPr>
                      <a:r>
                        <a:rPr lang="en-US" sz="1400" b="1" dirty="0">
                          <a:effectLst/>
                        </a:rPr>
                        <a:t>Pass</a:t>
                      </a:r>
                      <a:endParaRPr lang="en-US" sz="11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44748" marR="44748" marT="0" marB="0"/>
                </a:tc>
                <a:tc>
                  <a:txBody>
                    <a:bodyPr/>
                    <a:lstStyle/>
                    <a:p>
                      <a:pPr marL="0" marR="0" algn="ctr" rtl="0">
                        <a:lnSpc>
                          <a:spcPct val="150000"/>
                        </a:lnSpc>
                        <a:spcBef>
                          <a:spcPts val="0"/>
                        </a:spcBef>
                        <a:spcAft>
                          <a:spcPts val="0"/>
                        </a:spcAft>
                      </a:pPr>
                      <a:r>
                        <a:rPr lang="en-US" sz="1200" b="1">
                          <a:effectLst/>
                        </a:rPr>
                        <a:t>Employee is editing </a:t>
                      </a:r>
                      <a:endParaRPr lang="en-US" sz="1100" b="1">
                        <a:effectLst/>
                        <a:latin typeface="Times New Roman" panose="02020603050405020304" pitchFamily="18" charset="0"/>
                        <a:ea typeface="Times New Roman" panose="02020603050405020304" pitchFamily="18" charset="0"/>
                        <a:cs typeface="Arial" panose="020B0604020202020204" pitchFamily="34" charset="0"/>
                      </a:endParaRPr>
                    </a:p>
                  </a:txBody>
                  <a:tcPr marL="44748" marR="44748" marT="0" marB="0"/>
                </a:tc>
                <a:tc>
                  <a:txBody>
                    <a:bodyPr/>
                    <a:lstStyle/>
                    <a:p>
                      <a:pPr marL="0" marR="0" algn="ctr" rtl="0">
                        <a:lnSpc>
                          <a:spcPct val="150000"/>
                        </a:lnSpc>
                        <a:spcBef>
                          <a:spcPts val="0"/>
                        </a:spcBef>
                        <a:spcAft>
                          <a:spcPts val="0"/>
                        </a:spcAft>
                      </a:pPr>
                      <a:r>
                        <a:rPr lang="en-US" sz="1200" b="1" dirty="0">
                          <a:effectLst/>
                        </a:rPr>
                        <a:t>Pressing submit  button</a:t>
                      </a:r>
                      <a:endParaRPr lang="en-US" sz="11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44748" marR="44748" marT="0" marB="0"/>
                </a:tc>
                <a:tc>
                  <a:txBody>
                    <a:bodyPr/>
                    <a:lstStyle/>
                    <a:p>
                      <a:pPr marL="0" marR="0" algn="ctr" rtl="0">
                        <a:lnSpc>
                          <a:spcPct val="150000"/>
                        </a:lnSpc>
                        <a:spcBef>
                          <a:spcPts val="0"/>
                        </a:spcBef>
                        <a:spcAft>
                          <a:spcPts val="0"/>
                        </a:spcAft>
                      </a:pPr>
                      <a:r>
                        <a:rPr lang="en-US" sz="1200" b="1" dirty="0">
                          <a:effectLst/>
                        </a:rPr>
                        <a:t>Editing  employee information by admin</a:t>
                      </a:r>
                      <a:endParaRPr lang="en-US" sz="11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44748" marR="44748" marT="0" marB="0"/>
                </a:tc>
                <a:tc>
                  <a:txBody>
                    <a:bodyPr/>
                    <a:lstStyle/>
                    <a:p>
                      <a:pPr marL="0" marR="0" algn="ctr" rtl="0">
                        <a:lnSpc>
                          <a:spcPct val="150000"/>
                        </a:lnSpc>
                        <a:spcBef>
                          <a:spcPts val="0"/>
                        </a:spcBef>
                        <a:spcAft>
                          <a:spcPts val="0"/>
                        </a:spcAft>
                      </a:pPr>
                      <a:r>
                        <a:rPr lang="ar-JO" sz="1400" b="1" dirty="0">
                          <a:effectLst/>
                        </a:rPr>
                        <a:t>7</a:t>
                      </a:r>
                      <a:endParaRPr lang="en-US" sz="11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44748" marR="44748" marT="0" marB="0"/>
                </a:tc>
                <a:extLst>
                  <a:ext uri="{0D108BD9-81ED-4DB2-BD59-A6C34878D82A}">
                    <a16:rowId xmlns:a16="http://schemas.microsoft.com/office/drawing/2014/main" val="3283088457"/>
                  </a:ext>
                </a:extLst>
              </a:tr>
              <a:tr h="696531">
                <a:tc>
                  <a:txBody>
                    <a:bodyPr/>
                    <a:lstStyle/>
                    <a:p>
                      <a:pPr marL="0" marR="0" algn="ctr" rtl="0">
                        <a:lnSpc>
                          <a:spcPct val="150000"/>
                        </a:lnSpc>
                        <a:spcBef>
                          <a:spcPts val="0"/>
                        </a:spcBef>
                        <a:spcAft>
                          <a:spcPts val="0"/>
                        </a:spcAft>
                      </a:pPr>
                      <a:r>
                        <a:rPr lang="en-US" sz="1400" b="1" dirty="0">
                          <a:effectLst/>
                        </a:rPr>
                        <a:t>pass</a:t>
                      </a:r>
                      <a:endParaRPr lang="en-US" sz="11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44748" marR="44748" marT="0" marB="0"/>
                </a:tc>
                <a:tc>
                  <a:txBody>
                    <a:bodyPr/>
                    <a:lstStyle/>
                    <a:p>
                      <a:pPr marL="0" marR="0" algn="ctr" rtl="0">
                        <a:lnSpc>
                          <a:spcPct val="150000"/>
                        </a:lnSpc>
                        <a:spcBef>
                          <a:spcPts val="0"/>
                        </a:spcBef>
                        <a:spcAft>
                          <a:spcPts val="0"/>
                        </a:spcAft>
                      </a:pPr>
                      <a:r>
                        <a:rPr lang="en-US" sz="1200" b="1" dirty="0">
                          <a:effectLst/>
                        </a:rPr>
                        <a:t>Employee is editing  </a:t>
                      </a:r>
                      <a:endParaRPr lang="en-US" sz="11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44748" marR="44748" marT="0" marB="0"/>
                </a:tc>
                <a:tc>
                  <a:txBody>
                    <a:bodyPr/>
                    <a:lstStyle/>
                    <a:p>
                      <a:pPr marL="0" marR="0" algn="ctr" rtl="0">
                        <a:lnSpc>
                          <a:spcPct val="150000"/>
                        </a:lnSpc>
                        <a:spcBef>
                          <a:spcPts val="0"/>
                        </a:spcBef>
                        <a:spcAft>
                          <a:spcPts val="0"/>
                        </a:spcAft>
                      </a:pPr>
                      <a:r>
                        <a:rPr lang="en-US" sz="1200" b="1" dirty="0">
                          <a:effectLst/>
                        </a:rPr>
                        <a:t>Pressing submit button</a:t>
                      </a:r>
                      <a:endParaRPr lang="en-US" sz="11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44748" marR="44748" marT="0" marB="0"/>
                </a:tc>
                <a:tc>
                  <a:txBody>
                    <a:bodyPr/>
                    <a:lstStyle/>
                    <a:p>
                      <a:pPr marL="0" marR="0" algn="ctr" rtl="0">
                        <a:lnSpc>
                          <a:spcPct val="150000"/>
                        </a:lnSpc>
                        <a:spcBef>
                          <a:spcPts val="0"/>
                        </a:spcBef>
                        <a:spcAft>
                          <a:spcPts val="0"/>
                        </a:spcAft>
                      </a:pPr>
                      <a:r>
                        <a:rPr lang="en-US" sz="1200" b="1" dirty="0">
                          <a:effectLst/>
                        </a:rPr>
                        <a:t>Edit personal employee information </a:t>
                      </a:r>
                      <a:endParaRPr lang="en-US" sz="11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44748" marR="44748" marT="0" marB="0"/>
                </a:tc>
                <a:tc>
                  <a:txBody>
                    <a:bodyPr/>
                    <a:lstStyle/>
                    <a:p>
                      <a:pPr marL="0" marR="0" algn="ctr" rtl="1">
                        <a:lnSpc>
                          <a:spcPct val="150000"/>
                        </a:lnSpc>
                        <a:spcBef>
                          <a:spcPts val="0"/>
                        </a:spcBef>
                        <a:spcAft>
                          <a:spcPts val="0"/>
                        </a:spcAft>
                      </a:pPr>
                      <a:r>
                        <a:rPr lang="ar-JO" sz="1400" b="1" dirty="0">
                          <a:effectLst/>
                        </a:rPr>
                        <a:t>8</a:t>
                      </a:r>
                      <a:endParaRPr lang="en-US" sz="11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44748" marR="44748" marT="0" marB="0"/>
                </a:tc>
                <a:extLst>
                  <a:ext uri="{0D108BD9-81ED-4DB2-BD59-A6C34878D82A}">
                    <a16:rowId xmlns:a16="http://schemas.microsoft.com/office/drawing/2014/main" val="1750184142"/>
                  </a:ext>
                </a:extLst>
              </a:tr>
              <a:tr h="938374">
                <a:tc>
                  <a:txBody>
                    <a:bodyPr/>
                    <a:lstStyle/>
                    <a:p>
                      <a:pPr marL="0" marR="0" algn="ctr" rtl="0">
                        <a:lnSpc>
                          <a:spcPct val="150000"/>
                        </a:lnSpc>
                        <a:spcBef>
                          <a:spcPts val="0"/>
                        </a:spcBef>
                        <a:spcAft>
                          <a:spcPts val="0"/>
                        </a:spcAft>
                      </a:pPr>
                      <a:r>
                        <a:rPr lang="en-US" sz="1400" b="1">
                          <a:effectLst/>
                        </a:rPr>
                        <a:t>Pass</a:t>
                      </a:r>
                      <a:endParaRPr lang="en-US" sz="1100" b="1">
                        <a:effectLst/>
                        <a:latin typeface="Times New Roman" panose="02020603050405020304" pitchFamily="18" charset="0"/>
                        <a:ea typeface="Times New Roman" panose="02020603050405020304" pitchFamily="18" charset="0"/>
                        <a:cs typeface="Arial" panose="020B0604020202020204" pitchFamily="34" charset="0"/>
                      </a:endParaRPr>
                    </a:p>
                  </a:txBody>
                  <a:tcPr marL="44748" marR="44748" marT="0" marB="0"/>
                </a:tc>
                <a:tc>
                  <a:txBody>
                    <a:bodyPr/>
                    <a:lstStyle/>
                    <a:p>
                      <a:pPr marL="0" marR="0" algn="ctr" rtl="0">
                        <a:lnSpc>
                          <a:spcPct val="150000"/>
                        </a:lnSpc>
                        <a:spcBef>
                          <a:spcPts val="0"/>
                        </a:spcBef>
                        <a:spcAft>
                          <a:spcPts val="0"/>
                        </a:spcAft>
                      </a:pPr>
                      <a:r>
                        <a:rPr lang="en-US" sz="1200" b="1">
                          <a:effectLst/>
                        </a:rPr>
                        <a:t>Status   leave accepted </a:t>
                      </a:r>
                      <a:endParaRPr lang="en-US" sz="1100" b="1">
                        <a:effectLst/>
                        <a:latin typeface="Times New Roman" panose="02020603050405020304" pitchFamily="18" charset="0"/>
                        <a:ea typeface="Times New Roman" panose="02020603050405020304" pitchFamily="18" charset="0"/>
                        <a:cs typeface="Arial" panose="020B0604020202020204" pitchFamily="34" charset="0"/>
                      </a:endParaRPr>
                    </a:p>
                  </a:txBody>
                  <a:tcPr marL="44748" marR="44748" marT="0" marB="0"/>
                </a:tc>
                <a:tc>
                  <a:txBody>
                    <a:bodyPr/>
                    <a:lstStyle/>
                    <a:p>
                      <a:pPr marL="0" marR="0" algn="ctr" rtl="0">
                        <a:lnSpc>
                          <a:spcPct val="150000"/>
                        </a:lnSpc>
                        <a:spcBef>
                          <a:spcPts val="0"/>
                        </a:spcBef>
                        <a:spcAft>
                          <a:spcPts val="0"/>
                        </a:spcAft>
                      </a:pPr>
                      <a:r>
                        <a:rPr lang="en-US" sz="1200" b="1">
                          <a:effectLst/>
                        </a:rPr>
                        <a:t>Enter valid Id and name and date   </a:t>
                      </a:r>
                      <a:endParaRPr lang="en-US" sz="1100" b="1">
                        <a:effectLst/>
                        <a:latin typeface="Times New Roman" panose="02020603050405020304" pitchFamily="18" charset="0"/>
                        <a:ea typeface="Times New Roman" panose="02020603050405020304" pitchFamily="18" charset="0"/>
                        <a:cs typeface="Arial" panose="020B0604020202020204" pitchFamily="34" charset="0"/>
                      </a:endParaRPr>
                    </a:p>
                  </a:txBody>
                  <a:tcPr marL="44748" marR="44748" marT="0" marB="0"/>
                </a:tc>
                <a:tc>
                  <a:txBody>
                    <a:bodyPr/>
                    <a:lstStyle/>
                    <a:p>
                      <a:pPr marL="0" marR="0" algn="ctr" rtl="0">
                        <a:lnSpc>
                          <a:spcPct val="150000"/>
                        </a:lnSpc>
                        <a:spcBef>
                          <a:spcPts val="0"/>
                        </a:spcBef>
                        <a:spcAft>
                          <a:spcPts val="0"/>
                        </a:spcAft>
                      </a:pPr>
                      <a:r>
                        <a:rPr lang="en-US" sz="1200" b="1">
                          <a:effectLst/>
                        </a:rPr>
                        <a:t>Approve a leave or vacation employee by admin</a:t>
                      </a:r>
                      <a:endParaRPr lang="en-US" sz="1100" b="1">
                        <a:effectLst/>
                        <a:latin typeface="Times New Roman" panose="02020603050405020304" pitchFamily="18" charset="0"/>
                        <a:ea typeface="Times New Roman" panose="02020603050405020304" pitchFamily="18" charset="0"/>
                        <a:cs typeface="Arial" panose="020B0604020202020204" pitchFamily="34" charset="0"/>
                      </a:endParaRPr>
                    </a:p>
                  </a:txBody>
                  <a:tcPr marL="44748" marR="44748" marT="0" marB="0"/>
                </a:tc>
                <a:tc>
                  <a:txBody>
                    <a:bodyPr/>
                    <a:lstStyle/>
                    <a:p>
                      <a:pPr marL="0" marR="0" algn="ctr" rtl="0">
                        <a:lnSpc>
                          <a:spcPct val="150000"/>
                        </a:lnSpc>
                        <a:spcBef>
                          <a:spcPts val="0"/>
                        </a:spcBef>
                        <a:spcAft>
                          <a:spcPts val="0"/>
                        </a:spcAft>
                      </a:pPr>
                      <a:r>
                        <a:rPr lang="ar-JO" sz="1400" b="1">
                          <a:effectLst/>
                        </a:rPr>
                        <a:t>9</a:t>
                      </a:r>
                      <a:endParaRPr lang="en-US" sz="1100" b="1">
                        <a:effectLst/>
                        <a:latin typeface="Times New Roman" panose="02020603050405020304" pitchFamily="18" charset="0"/>
                        <a:ea typeface="Times New Roman" panose="02020603050405020304" pitchFamily="18" charset="0"/>
                        <a:cs typeface="Arial" panose="020B0604020202020204" pitchFamily="34" charset="0"/>
                      </a:endParaRPr>
                    </a:p>
                  </a:txBody>
                  <a:tcPr marL="44748" marR="44748" marT="0" marB="0"/>
                </a:tc>
                <a:extLst>
                  <a:ext uri="{0D108BD9-81ED-4DB2-BD59-A6C34878D82A}">
                    <a16:rowId xmlns:a16="http://schemas.microsoft.com/office/drawing/2014/main" val="2329153942"/>
                  </a:ext>
                </a:extLst>
              </a:tr>
              <a:tr h="938374">
                <a:tc>
                  <a:txBody>
                    <a:bodyPr/>
                    <a:lstStyle/>
                    <a:p>
                      <a:pPr marL="0" marR="0" algn="ctr" rtl="0">
                        <a:lnSpc>
                          <a:spcPct val="150000"/>
                        </a:lnSpc>
                        <a:spcBef>
                          <a:spcPts val="0"/>
                        </a:spcBef>
                        <a:spcAft>
                          <a:spcPts val="0"/>
                        </a:spcAft>
                      </a:pPr>
                      <a:r>
                        <a:rPr lang="en-US" sz="1400" b="1">
                          <a:effectLst/>
                        </a:rPr>
                        <a:t>Pass</a:t>
                      </a:r>
                      <a:endParaRPr lang="en-US" sz="1100" b="1">
                        <a:effectLst/>
                        <a:latin typeface="Times New Roman" panose="02020603050405020304" pitchFamily="18" charset="0"/>
                        <a:ea typeface="Times New Roman" panose="02020603050405020304" pitchFamily="18" charset="0"/>
                        <a:cs typeface="Arial" panose="020B0604020202020204" pitchFamily="34" charset="0"/>
                      </a:endParaRPr>
                    </a:p>
                  </a:txBody>
                  <a:tcPr marL="44748" marR="44748" marT="0" marB="0"/>
                </a:tc>
                <a:tc>
                  <a:txBody>
                    <a:bodyPr/>
                    <a:lstStyle/>
                    <a:p>
                      <a:pPr marL="0" marR="0" algn="ctr" rtl="0">
                        <a:lnSpc>
                          <a:spcPct val="150000"/>
                        </a:lnSpc>
                        <a:spcBef>
                          <a:spcPts val="0"/>
                        </a:spcBef>
                        <a:spcAft>
                          <a:spcPts val="0"/>
                        </a:spcAft>
                      </a:pPr>
                      <a:r>
                        <a:rPr lang="en-US" sz="1200" b="1">
                          <a:effectLst/>
                        </a:rPr>
                        <a:t>status leave rejected </a:t>
                      </a:r>
                      <a:endParaRPr lang="en-US" sz="1100" b="1">
                        <a:effectLst/>
                        <a:latin typeface="Times New Roman" panose="02020603050405020304" pitchFamily="18" charset="0"/>
                        <a:ea typeface="Times New Roman" panose="02020603050405020304" pitchFamily="18" charset="0"/>
                        <a:cs typeface="Arial" panose="020B0604020202020204" pitchFamily="34" charset="0"/>
                      </a:endParaRPr>
                    </a:p>
                  </a:txBody>
                  <a:tcPr marL="44748" marR="44748" marT="0" marB="0"/>
                </a:tc>
                <a:tc>
                  <a:txBody>
                    <a:bodyPr/>
                    <a:lstStyle/>
                    <a:p>
                      <a:pPr marL="0" marR="0" algn="ctr" rtl="0">
                        <a:lnSpc>
                          <a:spcPct val="150000"/>
                        </a:lnSpc>
                        <a:spcBef>
                          <a:spcPts val="0"/>
                        </a:spcBef>
                        <a:spcAft>
                          <a:spcPts val="0"/>
                        </a:spcAft>
                      </a:pPr>
                      <a:r>
                        <a:rPr lang="en-US" sz="1200" b="1">
                          <a:effectLst/>
                        </a:rPr>
                        <a:t>Enter valid Id and name and date   </a:t>
                      </a:r>
                      <a:endParaRPr lang="en-US" sz="1100" b="1">
                        <a:effectLst/>
                        <a:latin typeface="Times New Roman" panose="02020603050405020304" pitchFamily="18" charset="0"/>
                        <a:ea typeface="Times New Roman" panose="02020603050405020304" pitchFamily="18" charset="0"/>
                        <a:cs typeface="Arial" panose="020B0604020202020204" pitchFamily="34" charset="0"/>
                      </a:endParaRPr>
                    </a:p>
                  </a:txBody>
                  <a:tcPr marL="44748" marR="44748" marT="0" marB="0"/>
                </a:tc>
                <a:tc>
                  <a:txBody>
                    <a:bodyPr/>
                    <a:lstStyle/>
                    <a:p>
                      <a:pPr marL="0" marR="0" algn="ctr" rtl="0">
                        <a:lnSpc>
                          <a:spcPct val="150000"/>
                        </a:lnSpc>
                        <a:spcBef>
                          <a:spcPts val="0"/>
                        </a:spcBef>
                        <a:spcAft>
                          <a:spcPts val="0"/>
                        </a:spcAft>
                      </a:pPr>
                      <a:r>
                        <a:rPr lang="en-US" sz="1200" b="1">
                          <a:effectLst/>
                        </a:rPr>
                        <a:t>Deny a leave or vacation of employee by admin</a:t>
                      </a:r>
                      <a:endParaRPr lang="en-US" sz="1100" b="1">
                        <a:effectLst/>
                        <a:latin typeface="Times New Roman" panose="02020603050405020304" pitchFamily="18" charset="0"/>
                        <a:ea typeface="Times New Roman" panose="02020603050405020304" pitchFamily="18" charset="0"/>
                        <a:cs typeface="Arial" panose="020B0604020202020204" pitchFamily="34" charset="0"/>
                      </a:endParaRPr>
                    </a:p>
                  </a:txBody>
                  <a:tcPr marL="44748" marR="44748" marT="0" marB="0"/>
                </a:tc>
                <a:tc>
                  <a:txBody>
                    <a:bodyPr/>
                    <a:lstStyle/>
                    <a:p>
                      <a:pPr marL="0" marR="0" algn="ctr" rtl="0">
                        <a:lnSpc>
                          <a:spcPct val="150000"/>
                        </a:lnSpc>
                        <a:spcBef>
                          <a:spcPts val="0"/>
                        </a:spcBef>
                        <a:spcAft>
                          <a:spcPts val="0"/>
                        </a:spcAft>
                      </a:pPr>
                      <a:r>
                        <a:rPr lang="ar-JO" sz="1400" b="1">
                          <a:effectLst/>
                        </a:rPr>
                        <a:t>10</a:t>
                      </a:r>
                      <a:endParaRPr lang="en-US" sz="1100" b="1">
                        <a:effectLst/>
                        <a:latin typeface="Times New Roman" panose="02020603050405020304" pitchFamily="18" charset="0"/>
                        <a:ea typeface="Times New Roman" panose="02020603050405020304" pitchFamily="18" charset="0"/>
                        <a:cs typeface="Arial" panose="020B0604020202020204" pitchFamily="34" charset="0"/>
                      </a:endParaRPr>
                    </a:p>
                  </a:txBody>
                  <a:tcPr marL="44748" marR="44748" marT="0" marB="0"/>
                </a:tc>
                <a:extLst>
                  <a:ext uri="{0D108BD9-81ED-4DB2-BD59-A6C34878D82A}">
                    <a16:rowId xmlns:a16="http://schemas.microsoft.com/office/drawing/2014/main" val="3925321124"/>
                  </a:ext>
                </a:extLst>
              </a:tr>
              <a:tr h="696531">
                <a:tc>
                  <a:txBody>
                    <a:bodyPr/>
                    <a:lstStyle/>
                    <a:p>
                      <a:pPr marL="0" marR="0" algn="ctr" rtl="0">
                        <a:lnSpc>
                          <a:spcPct val="150000"/>
                        </a:lnSpc>
                        <a:spcBef>
                          <a:spcPts val="0"/>
                        </a:spcBef>
                        <a:spcAft>
                          <a:spcPts val="0"/>
                        </a:spcAft>
                      </a:pPr>
                      <a:r>
                        <a:rPr lang="en-US" sz="1400" b="1">
                          <a:effectLst/>
                        </a:rPr>
                        <a:t>Pass</a:t>
                      </a:r>
                      <a:endParaRPr lang="en-US" sz="1100" b="1">
                        <a:effectLst/>
                        <a:latin typeface="Times New Roman" panose="02020603050405020304" pitchFamily="18" charset="0"/>
                        <a:ea typeface="Times New Roman" panose="02020603050405020304" pitchFamily="18" charset="0"/>
                        <a:cs typeface="Arial" panose="020B0604020202020204" pitchFamily="34" charset="0"/>
                      </a:endParaRPr>
                    </a:p>
                  </a:txBody>
                  <a:tcPr marL="44748" marR="44748" marT="0" marB="0"/>
                </a:tc>
                <a:tc>
                  <a:txBody>
                    <a:bodyPr/>
                    <a:lstStyle/>
                    <a:p>
                      <a:pPr marL="0" marR="0" algn="ctr" rtl="0">
                        <a:lnSpc>
                          <a:spcPct val="150000"/>
                        </a:lnSpc>
                        <a:spcBef>
                          <a:spcPts val="0"/>
                        </a:spcBef>
                        <a:spcAft>
                          <a:spcPts val="0"/>
                        </a:spcAft>
                      </a:pPr>
                      <a:r>
                        <a:rPr lang="en-US" sz="1200" b="1">
                          <a:effectLst/>
                        </a:rPr>
                        <a:t>Password  is changed</a:t>
                      </a:r>
                      <a:endParaRPr lang="en-US" sz="1100" b="1">
                        <a:effectLst/>
                        <a:latin typeface="Times New Roman" panose="02020603050405020304" pitchFamily="18" charset="0"/>
                        <a:ea typeface="Times New Roman" panose="02020603050405020304" pitchFamily="18" charset="0"/>
                        <a:cs typeface="Arial" panose="020B0604020202020204" pitchFamily="34" charset="0"/>
                      </a:endParaRPr>
                    </a:p>
                  </a:txBody>
                  <a:tcPr marL="44748" marR="44748" marT="0" marB="0"/>
                </a:tc>
                <a:tc>
                  <a:txBody>
                    <a:bodyPr/>
                    <a:lstStyle/>
                    <a:p>
                      <a:pPr marL="0" marR="0" algn="ctr" rtl="0">
                        <a:lnSpc>
                          <a:spcPct val="150000"/>
                        </a:lnSpc>
                        <a:spcBef>
                          <a:spcPts val="0"/>
                        </a:spcBef>
                        <a:spcAft>
                          <a:spcPts val="0"/>
                        </a:spcAft>
                      </a:pPr>
                      <a:r>
                        <a:rPr lang="en-US" sz="1200" b="1">
                          <a:effectLst/>
                        </a:rPr>
                        <a:t>Enter valid new password </a:t>
                      </a:r>
                      <a:endParaRPr lang="en-US" sz="1100" b="1">
                        <a:effectLst/>
                        <a:latin typeface="Times New Roman" panose="02020603050405020304" pitchFamily="18" charset="0"/>
                        <a:ea typeface="Times New Roman" panose="02020603050405020304" pitchFamily="18" charset="0"/>
                        <a:cs typeface="Arial" panose="020B0604020202020204" pitchFamily="34" charset="0"/>
                      </a:endParaRPr>
                    </a:p>
                  </a:txBody>
                  <a:tcPr marL="44748" marR="44748" marT="0" marB="0"/>
                </a:tc>
                <a:tc>
                  <a:txBody>
                    <a:bodyPr/>
                    <a:lstStyle/>
                    <a:p>
                      <a:pPr marL="0" marR="0" algn="ctr" rtl="0">
                        <a:lnSpc>
                          <a:spcPct val="150000"/>
                        </a:lnSpc>
                        <a:spcBef>
                          <a:spcPts val="0"/>
                        </a:spcBef>
                        <a:spcAft>
                          <a:spcPts val="0"/>
                        </a:spcAft>
                      </a:pPr>
                      <a:r>
                        <a:rPr lang="en-US" sz="1200" b="1">
                          <a:effectLst/>
                        </a:rPr>
                        <a:t>Change password  by admin</a:t>
                      </a:r>
                      <a:endParaRPr lang="en-US" sz="1100" b="1">
                        <a:effectLst/>
                        <a:latin typeface="Times New Roman" panose="02020603050405020304" pitchFamily="18" charset="0"/>
                        <a:ea typeface="Times New Roman" panose="02020603050405020304" pitchFamily="18" charset="0"/>
                        <a:cs typeface="Arial" panose="020B0604020202020204" pitchFamily="34" charset="0"/>
                      </a:endParaRPr>
                    </a:p>
                  </a:txBody>
                  <a:tcPr marL="44748" marR="44748" marT="0" marB="0"/>
                </a:tc>
                <a:tc>
                  <a:txBody>
                    <a:bodyPr/>
                    <a:lstStyle/>
                    <a:p>
                      <a:pPr marL="0" marR="0" algn="ctr" rtl="0">
                        <a:lnSpc>
                          <a:spcPct val="150000"/>
                        </a:lnSpc>
                        <a:spcBef>
                          <a:spcPts val="0"/>
                        </a:spcBef>
                        <a:spcAft>
                          <a:spcPts val="0"/>
                        </a:spcAft>
                      </a:pPr>
                      <a:r>
                        <a:rPr lang="ar-JO" sz="1400" b="1">
                          <a:effectLst/>
                        </a:rPr>
                        <a:t>11</a:t>
                      </a:r>
                      <a:endParaRPr lang="en-US" sz="1100" b="1">
                        <a:effectLst/>
                        <a:latin typeface="Times New Roman" panose="02020603050405020304" pitchFamily="18" charset="0"/>
                        <a:ea typeface="Times New Roman" panose="02020603050405020304" pitchFamily="18" charset="0"/>
                        <a:cs typeface="Arial" panose="020B0604020202020204" pitchFamily="34" charset="0"/>
                      </a:endParaRPr>
                    </a:p>
                  </a:txBody>
                  <a:tcPr marL="44748" marR="44748" marT="0" marB="0"/>
                </a:tc>
                <a:extLst>
                  <a:ext uri="{0D108BD9-81ED-4DB2-BD59-A6C34878D82A}">
                    <a16:rowId xmlns:a16="http://schemas.microsoft.com/office/drawing/2014/main" val="915743604"/>
                  </a:ext>
                </a:extLst>
              </a:tr>
              <a:tr h="646160">
                <a:tc>
                  <a:txBody>
                    <a:bodyPr/>
                    <a:lstStyle/>
                    <a:p>
                      <a:pPr marL="0" marR="0" algn="ctr" rtl="0">
                        <a:lnSpc>
                          <a:spcPct val="150000"/>
                        </a:lnSpc>
                        <a:spcBef>
                          <a:spcPts val="0"/>
                        </a:spcBef>
                        <a:spcAft>
                          <a:spcPts val="0"/>
                        </a:spcAft>
                      </a:pPr>
                      <a:r>
                        <a:rPr lang="en-US" sz="1400" b="1">
                          <a:effectLst/>
                        </a:rPr>
                        <a:t>pass</a:t>
                      </a:r>
                      <a:endParaRPr lang="en-US" sz="1100" b="1">
                        <a:effectLst/>
                        <a:latin typeface="Times New Roman" panose="02020603050405020304" pitchFamily="18" charset="0"/>
                        <a:ea typeface="Times New Roman" panose="02020603050405020304" pitchFamily="18" charset="0"/>
                        <a:cs typeface="Arial" panose="020B0604020202020204" pitchFamily="34" charset="0"/>
                      </a:endParaRPr>
                    </a:p>
                  </a:txBody>
                  <a:tcPr marL="44748" marR="44748" marT="0" marB="0"/>
                </a:tc>
                <a:tc>
                  <a:txBody>
                    <a:bodyPr/>
                    <a:lstStyle/>
                    <a:p>
                      <a:pPr marL="0" marR="0" algn="ctr" rtl="0">
                        <a:lnSpc>
                          <a:spcPct val="150000"/>
                        </a:lnSpc>
                        <a:spcBef>
                          <a:spcPts val="0"/>
                        </a:spcBef>
                        <a:spcAft>
                          <a:spcPts val="0"/>
                        </a:spcAft>
                      </a:pPr>
                      <a:r>
                        <a:rPr lang="en-US" sz="1400" b="1">
                          <a:effectLst/>
                        </a:rPr>
                        <a:t>Request is applied </a:t>
                      </a:r>
                      <a:endParaRPr lang="en-US" sz="1100" b="1">
                        <a:effectLst/>
                        <a:latin typeface="Times New Roman" panose="02020603050405020304" pitchFamily="18" charset="0"/>
                        <a:ea typeface="Times New Roman" panose="02020603050405020304" pitchFamily="18" charset="0"/>
                        <a:cs typeface="Arial" panose="020B0604020202020204" pitchFamily="34" charset="0"/>
                      </a:endParaRPr>
                    </a:p>
                  </a:txBody>
                  <a:tcPr marL="44748" marR="44748" marT="0" marB="0"/>
                </a:tc>
                <a:tc>
                  <a:txBody>
                    <a:bodyPr/>
                    <a:lstStyle/>
                    <a:p>
                      <a:pPr marL="0" marR="0" algn="ctr" rtl="0">
                        <a:lnSpc>
                          <a:spcPct val="150000"/>
                        </a:lnSpc>
                        <a:spcBef>
                          <a:spcPts val="0"/>
                        </a:spcBef>
                        <a:spcAft>
                          <a:spcPts val="0"/>
                        </a:spcAft>
                      </a:pPr>
                      <a:r>
                        <a:rPr lang="en-US" sz="1400" b="1" dirty="0">
                          <a:effectLst/>
                        </a:rPr>
                        <a:t>Enter request type and date</a:t>
                      </a:r>
                      <a:endParaRPr lang="en-US" sz="11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44748" marR="44748" marT="0" marB="0"/>
                </a:tc>
                <a:tc>
                  <a:txBody>
                    <a:bodyPr/>
                    <a:lstStyle/>
                    <a:p>
                      <a:pPr marL="0" marR="0" algn="ctr" rtl="0">
                        <a:lnSpc>
                          <a:spcPct val="150000"/>
                        </a:lnSpc>
                        <a:spcBef>
                          <a:spcPts val="0"/>
                        </a:spcBef>
                        <a:spcAft>
                          <a:spcPts val="0"/>
                        </a:spcAft>
                      </a:pPr>
                      <a:r>
                        <a:rPr lang="en-US" sz="1200" b="1">
                          <a:effectLst/>
                        </a:rPr>
                        <a:t>Apply request by admin </a:t>
                      </a:r>
                      <a:endParaRPr lang="en-US" sz="1100" b="1">
                        <a:effectLst/>
                        <a:latin typeface="Times New Roman" panose="02020603050405020304" pitchFamily="18" charset="0"/>
                        <a:ea typeface="Times New Roman" panose="02020603050405020304" pitchFamily="18" charset="0"/>
                        <a:cs typeface="Arial" panose="020B0604020202020204" pitchFamily="34" charset="0"/>
                      </a:endParaRPr>
                    </a:p>
                  </a:txBody>
                  <a:tcPr marL="44748" marR="44748" marT="0" marB="0"/>
                </a:tc>
                <a:tc>
                  <a:txBody>
                    <a:bodyPr/>
                    <a:lstStyle/>
                    <a:p>
                      <a:pPr marL="0" marR="0" algn="ctr" rtl="0">
                        <a:lnSpc>
                          <a:spcPct val="150000"/>
                        </a:lnSpc>
                        <a:spcBef>
                          <a:spcPts val="0"/>
                        </a:spcBef>
                        <a:spcAft>
                          <a:spcPts val="0"/>
                        </a:spcAft>
                      </a:pPr>
                      <a:r>
                        <a:rPr lang="ar-JO" sz="1400" b="1" dirty="0">
                          <a:effectLst/>
                        </a:rPr>
                        <a:t>12</a:t>
                      </a:r>
                      <a:endParaRPr lang="en-US" sz="11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44748" marR="44748" marT="0" marB="0"/>
                </a:tc>
                <a:extLst>
                  <a:ext uri="{0D108BD9-81ED-4DB2-BD59-A6C34878D82A}">
                    <a16:rowId xmlns:a16="http://schemas.microsoft.com/office/drawing/2014/main" val="2541826947"/>
                  </a:ext>
                </a:extLst>
              </a:tr>
            </a:tbl>
          </a:graphicData>
        </a:graphic>
      </p:graphicFrame>
    </p:spTree>
    <p:extLst>
      <p:ext uri="{BB962C8B-B14F-4D97-AF65-F5344CB8AC3E}">
        <p14:creationId xmlns:p14="http://schemas.microsoft.com/office/powerpoint/2010/main" val="2289744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9DE7D-631C-41B0-970A-E003521EF7D0}"/>
              </a:ext>
            </a:extLst>
          </p:cNvPr>
          <p:cNvSpPr>
            <a:spLocks noGrp="1"/>
          </p:cNvSpPr>
          <p:nvPr>
            <p:ph type="title" idx="4294967295"/>
          </p:nvPr>
        </p:nvSpPr>
        <p:spPr>
          <a:xfrm>
            <a:off x="149470" y="0"/>
            <a:ext cx="10058400" cy="1450975"/>
          </a:xfrm>
        </p:spPr>
        <p:txBody>
          <a:bodyPr>
            <a:normAutofit/>
          </a:bodyPr>
          <a:lstStyle/>
          <a:p>
            <a:br>
              <a:rPr lang="en-US" sz="3600" b="1" i="0" u="none" strike="noStrike" baseline="0" dirty="0">
                <a:solidFill>
                  <a:srgbClr val="000000"/>
                </a:solidFill>
                <a:effectLst>
                  <a:outerShdw blurRad="38100" dist="38100" dir="2700000" algn="tl">
                    <a:srgbClr val="000000">
                      <a:alpha val="43137"/>
                    </a:srgbClr>
                  </a:outerShdw>
                </a:effectLst>
                <a:latin typeface="Times New Roman" panose="02020603050405020304" pitchFamily="18" charset="0"/>
              </a:rPr>
            </a:br>
            <a:r>
              <a:rPr lang="en-US" sz="3600" b="1" i="0" u="none" strike="noStrike" baseline="0" dirty="0">
                <a:solidFill>
                  <a:srgbClr val="000000"/>
                </a:solidFill>
                <a:effectLst>
                  <a:outerShdw blurRad="38100" dist="38100" dir="2700000" algn="tl">
                    <a:srgbClr val="000000">
                      <a:alpha val="43137"/>
                    </a:srgbClr>
                  </a:outerShdw>
                </a:effectLst>
                <a:latin typeface="Times New Roman" panose="02020603050405020304" pitchFamily="18" charset="0"/>
              </a:rPr>
              <a:t> 2. Sample of Effective Results:</a:t>
            </a:r>
            <a:endParaRPr lang="en-US" sz="3600" b="1" dirty="0">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B56AE34F-201D-495E-9725-CDE12FE11A09}"/>
              </a:ext>
            </a:extLst>
          </p:cNvPr>
          <p:cNvPicPr>
            <a:picLocks noChangeAspect="1"/>
          </p:cNvPicPr>
          <p:nvPr/>
        </p:nvPicPr>
        <p:blipFill>
          <a:blip r:embed="rId2"/>
          <a:stretch>
            <a:fillRect/>
          </a:stretch>
        </p:blipFill>
        <p:spPr>
          <a:xfrm>
            <a:off x="509955" y="2351462"/>
            <a:ext cx="5509268" cy="3416292"/>
          </a:xfrm>
          <a:prstGeom prst="rect">
            <a:avLst/>
          </a:prstGeom>
        </p:spPr>
      </p:pic>
      <p:sp>
        <p:nvSpPr>
          <p:cNvPr id="6" name="TextBox 5">
            <a:extLst>
              <a:ext uri="{FF2B5EF4-FFF2-40B4-BE49-F238E27FC236}">
                <a16:creationId xmlns:a16="http://schemas.microsoft.com/office/drawing/2014/main" id="{8669C34E-35CC-49C1-AE0D-48E020DF6C45}"/>
              </a:ext>
            </a:extLst>
          </p:cNvPr>
          <p:cNvSpPr txBox="1"/>
          <p:nvPr/>
        </p:nvSpPr>
        <p:spPr>
          <a:xfrm>
            <a:off x="509955" y="1811188"/>
            <a:ext cx="6097464" cy="369332"/>
          </a:xfrm>
          <a:prstGeom prst="rect">
            <a:avLst/>
          </a:prstGeom>
          <a:noFill/>
        </p:spPr>
        <p:txBody>
          <a:bodyPr wrap="square">
            <a:spAutoFit/>
          </a:bodyPr>
          <a:lstStyle/>
          <a:p>
            <a:r>
              <a:rPr lang="en-US" sz="1800" b="0" i="0" u="none" strike="noStrike" baseline="0" dirty="0">
                <a:latin typeface="Times New Roman" panose="02020603050405020304" pitchFamily="18" charset="0"/>
              </a:rPr>
              <a:t>1- log in using invalid employee number and password</a:t>
            </a:r>
            <a:endParaRPr lang="en-US" dirty="0"/>
          </a:p>
        </p:txBody>
      </p:sp>
      <p:pic>
        <p:nvPicPr>
          <p:cNvPr id="8" name="Picture 7">
            <a:extLst>
              <a:ext uri="{FF2B5EF4-FFF2-40B4-BE49-F238E27FC236}">
                <a16:creationId xmlns:a16="http://schemas.microsoft.com/office/drawing/2014/main" id="{C78DBEEC-F1AA-4465-BD2F-5B67255F22D2}"/>
              </a:ext>
            </a:extLst>
          </p:cNvPr>
          <p:cNvPicPr>
            <a:picLocks noChangeAspect="1"/>
          </p:cNvPicPr>
          <p:nvPr/>
        </p:nvPicPr>
        <p:blipFill>
          <a:blip r:embed="rId3"/>
          <a:stretch>
            <a:fillRect/>
          </a:stretch>
        </p:blipFill>
        <p:spPr>
          <a:xfrm>
            <a:off x="6502799" y="2351462"/>
            <a:ext cx="5108908" cy="3806757"/>
          </a:xfrm>
          <a:prstGeom prst="rect">
            <a:avLst/>
          </a:prstGeom>
        </p:spPr>
      </p:pic>
      <p:sp>
        <p:nvSpPr>
          <p:cNvPr id="10" name="TextBox 9">
            <a:extLst>
              <a:ext uri="{FF2B5EF4-FFF2-40B4-BE49-F238E27FC236}">
                <a16:creationId xmlns:a16="http://schemas.microsoft.com/office/drawing/2014/main" id="{3B2966C3-BE68-4CF7-A3D4-1FD6ED200209}"/>
              </a:ext>
            </a:extLst>
          </p:cNvPr>
          <p:cNvSpPr txBox="1"/>
          <p:nvPr/>
        </p:nvSpPr>
        <p:spPr>
          <a:xfrm>
            <a:off x="6257926" y="1811188"/>
            <a:ext cx="6097464" cy="369332"/>
          </a:xfrm>
          <a:prstGeom prst="rect">
            <a:avLst/>
          </a:prstGeom>
          <a:noFill/>
        </p:spPr>
        <p:txBody>
          <a:bodyPr wrap="square">
            <a:spAutoFit/>
          </a:bodyPr>
          <a:lstStyle/>
          <a:p>
            <a:r>
              <a:rPr lang="en-US" sz="1800" b="0" i="0" u="none" strike="noStrike" baseline="0" dirty="0">
                <a:latin typeface="Times New Roman" panose="02020603050405020304" pitchFamily="18" charset="0"/>
              </a:rPr>
              <a:t>2-The form must be filled out</a:t>
            </a:r>
            <a:endParaRPr lang="en-US" dirty="0"/>
          </a:p>
        </p:txBody>
      </p:sp>
    </p:spTree>
    <p:extLst>
      <p:ext uri="{BB962C8B-B14F-4D97-AF65-F5344CB8AC3E}">
        <p14:creationId xmlns:p14="http://schemas.microsoft.com/office/powerpoint/2010/main" val="854548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19353-9188-4663-A483-AD2E235093E1}"/>
              </a:ext>
            </a:extLst>
          </p:cNvPr>
          <p:cNvSpPr>
            <a:spLocks noGrp="1"/>
          </p:cNvSpPr>
          <p:nvPr>
            <p:ph type="title"/>
          </p:nvPr>
        </p:nvSpPr>
        <p:spPr>
          <a:xfrm>
            <a:off x="1097280" y="189887"/>
            <a:ext cx="10058400" cy="1450757"/>
          </a:xfrm>
        </p:spPr>
        <p:txBody>
          <a:bodyPr>
            <a:normAutofit/>
          </a:bodyPr>
          <a:lstStyle/>
          <a:p>
            <a:br>
              <a:rPr lang="en-US" sz="4400" b="0" i="0" u="none" strike="noStrike" baseline="0" dirty="0">
                <a:solidFill>
                  <a:srgbClr val="000000"/>
                </a:solidFill>
                <a:effectLst>
                  <a:outerShdw blurRad="38100" dist="38100" dir="2700000" algn="tl">
                    <a:srgbClr val="000000">
                      <a:alpha val="43137"/>
                    </a:srgbClr>
                  </a:outerShdw>
                </a:effectLst>
                <a:latin typeface="Times New Roman" panose="02020603050405020304" pitchFamily="18" charset="0"/>
              </a:rPr>
            </a:br>
            <a:r>
              <a:rPr lang="en-US" sz="4400" b="0" i="0" u="none" strike="noStrike" baseline="0" dirty="0">
                <a:solidFill>
                  <a:srgbClr val="000000"/>
                </a:solidFill>
                <a:effectLst>
                  <a:outerShdw blurRad="38100" dist="38100" dir="2700000" algn="tl">
                    <a:srgbClr val="000000">
                      <a:alpha val="43137"/>
                    </a:srgbClr>
                  </a:outerShdw>
                </a:effectLst>
                <a:latin typeface="Times New Roman" panose="02020603050405020304" pitchFamily="18" charset="0"/>
              </a:rPr>
              <a:t> </a:t>
            </a:r>
            <a:r>
              <a:rPr lang="en-US" sz="4400" b="1" i="0" u="none" strike="noStrike" baseline="0" dirty="0">
                <a:solidFill>
                  <a:srgbClr val="000000"/>
                </a:solidFill>
                <a:effectLst>
                  <a:outerShdw blurRad="38100" dist="38100" dir="2700000" algn="tl">
                    <a:srgbClr val="000000">
                      <a:alpha val="43137"/>
                    </a:srgbClr>
                  </a:outerShdw>
                </a:effectLst>
                <a:latin typeface="Times New Roman" panose="02020603050405020304" pitchFamily="18" charset="0"/>
              </a:rPr>
              <a:t>Chapter 8: Conclusion and Future works </a:t>
            </a:r>
            <a:endParaRPr lang="en-US" sz="9600"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0679EACA-CB16-4E1A-AB12-42C136A05B3B}"/>
              </a:ext>
            </a:extLst>
          </p:cNvPr>
          <p:cNvSpPr>
            <a:spLocks noGrp="1"/>
          </p:cNvSpPr>
          <p:nvPr>
            <p:ph idx="1"/>
          </p:nvPr>
        </p:nvSpPr>
        <p:spPr>
          <a:xfrm>
            <a:off x="861646" y="1845734"/>
            <a:ext cx="10621108" cy="4431974"/>
          </a:xfrm>
        </p:spPr>
        <p:txBody>
          <a:bodyPr>
            <a:normAutofit/>
          </a:bodyPr>
          <a:lstStyle/>
          <a:p>
            <a:pPr algn="l"/>
            <a:endParaRPr lang="en-US" sz="1800" b="0" i="0" u="none" strike="noStrike" baseline="0" dirty="0">
              <a:solidFill>
                <a:srgbClr val="000000"/>
              </a:solidFill>
              <a:latin typeface="Times New Roman" panose="02020603050405020304" pitchFamily="18" charset="0"/>
            </a:endParaRPr>
          </a:p>
          <a:p>
            <a:r>
              <a:rPr lang="en-US" sz="3600" b="1" i="0" u="none" strike="noStrike" baseline="0" dirty="0">
                <a:solidFill>
                  <a:schemeClr val="tx1"/>
                </a:solidFill>
                <a:effectLst>
                  <a:outerShdw blurRad="38100" dist="38100" dir="2700000" algn="tl">
                    <a:srgbClr val="000000">
                      <a:alpha val="43137"/>
                    </a:srgbClr>
                  </a:outerShdw>
                </a:effectLst>
                <a:latin typeface="Times New Roman" panose="02020603050405020304" pitchFamily="18" charset="0"/>
              </a:rPr>
              <a:t>Conclusion</a:t>
            </a:r>
            <a:r>
              <a:rPr lang="en-US" sz="3600" b="1" dirty="0">
                <a:solidFill>
                  <a:schemeClr val="tx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3600" b="1" dirty="0">
              <a:solidFill>
                <a:schemeClr val="tx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After reviewing the current study and studying it thoroughly ,The Human Resource Management System is an effective system that could be applied and used in many companies . Accordioning to that the system was analyzed and work on establishing a system that manages human resources according to the foundation of any company.</a:t>
            </a:r>
            <a:endParaRPr lang="en-US" sz="1800" dirty="0">
              <a:solidFill>
                <a:schemeClr val="tx1"/>
              </a:solidFill>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By the website.1) Manager is able to rely on him to manage and control employee data, as well as to manage attendance and absence records.2) Manager also can manage the records of vacations and financial matters for all employees easily.3) By using the website, the administrator can extract reports by employees and all related information.4) Employee can manage his data easily.</a:t>
            </a:r>
            <a:endParaRPr lang="en-US" sz="1800" dirty="0">
              <a:solidFill>
                <a:schemeClr val="tx1"/>
              </a:solidFill>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688956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58EBA-B361-4ADD-8480-755FA559657E}"/>
              </a:ext>
            </a:extLst>
          </p:cNvPr>
          <p:cNvSpPr>
            <a:spLocks noGrp="1"/>
          </p:cNvSpPr>
          <p:nvPr>
            <p:ph idx="4294967295"/>
          </p:nvPr>
        </p:nvSpPr>
        <p:spPr>
          <a:xfrm>
            <a:off x="149468" y="263768"/>
            <a:ext cx="11808070" cy="5020409"/>
          </a:xfrm>
        </p:spPr>
        <p:txBody>
          <a:bodyPr/>
          <a:lstStyle/>
          <a:p>
            <a:pPr algn="l"/>
            <a:endParaRPr lang="en-US" sz="1800" b="0" i="0" u="none" strike="noStrike" baseline="0" dirty="0">
              <a:solidFill>
                <a:srgbClr val="000000"/>
              </a:solidFill>
              <a:latin typeface="Times New Roman" panose="02020603050405020304" pitchFamily="18" charset="0"/>
            </a:endParaRPr>
          </a:p>
          <a:p>
            <a:r>
              <a:rPr lang="en-US" sz="3600" b="1" dirty="0">
                <a:solidFill>
                  <a:schemeClr val="tx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Future work:</a:t>
            </a:r>
          </a:p>
          <a:p>
            <a:pPr marL="0" indent="0">
              <a:buNone/>
            </a:pPr>
            <a:endParaRPr lang="en-US" sz="32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1000"/>
              </a:spcAft>
              <a:buFont typeface="+mj-lt"/>
              <a:buAutoNum type="arabicParenR"/>
            </a:pPr>
            <a:r>
              <a:rPr lang="en-US"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Develop more sections needed by human resources such as performance assessment and vocational training.</a:t>
            </a:r>
            <a:endParaRPr lang="en-US" dirty="0">
              <a:solidFill>
                <a:schemeClr val="tx1"/>
              </a:solidFill>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buFont typeface="+mj-lt"/>
              <a:buAutoNum type="arabicParenR"/>
            </a:pPr>
            <a:r>
              <a:rPr lang="en-US"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Analysis of the consequences of the system.</a:t>
            </a:r>
            <a:endParaRPr lang="en-US" dirty="0">
              <a:solidFill>
                <a:schemeClr val="tx1"/>
              </a:solidFill>
              <a:effectLst/>
              <a:latin typeface="Times New Roman" panose="02020603050405020304" pitchFamily="18" charset="0"/>
              <a:ea typeface="Times New Roman" panose="02020603050405020304" pitchFamily="18" charset="0"/>
            </a:endParaRPr>
          </a:p>
          <a:p>
            <a:r>
              <a:rPr lang="en-US" dirty="0">
                <a:solidFill>
                  <a:schemeClr val="tx1"/>
                </a:solidFill>
                <a:effectLst/>
                <a:latin typeface="Times New Roman" panose="02020603050405020304" pitchFamily="18" charset="0"/>
                <a:ea typeface="Times New Roman" panose="02020603050405020304" pitchFamily="18" charset="0"/>
              </a:rPr>
              <a:t>Develop the website and improve its performance by studying the conversion to Android and </a:t>
            </a:r>
            <a:r>
              <a:rPr lang="en-US" dirty="0" err="1">
                <a:solidFill>
                  <a:schemeClr val="tx1"/>
                </a:solidFill>
                <a:effectLst/>
                <a:latin typeface="Times New Roman" panose="02020603050405020304" pitchFamily="18" charset="0"/>
                <a:ea typeface="Times New Roman" panose="02020603050405020304" pitchFamily="18" charset="0"/>
              </a:rPr>
              <a:t>ios</a:t>
            </a:r>
            <a:r>
              <a:rPr lang="en-US" dirty="0">
                <a:solidFill>
                  <a:schemeClr val="tx1"/>
                </a:solidFill>
                <a:effectLst/>
                <a:latin typeface="Times New Roman" panose="02020603050405020304" pitchFamily="18" charset="0"/>
                <a:ea typeface="Times New Roman" panose="02020603050405020304" pitchFamily="18" charset="0"/>
              </a:rPr>
              <a:t>  application, while the website remains. </a:t>
            </a:r>
            <a:endParaRPr lang="en-US" dirty="0">
              <a:solidFill>
                <a:schemeClr val="tx1"/>
              </a:solidFill>
            </a:endParaRPr>
          </a:p>
        </p:txBody>
      </p:sp>
    </p:spTree>
    <p:extLst>
      <p:ext uri="{BB962C8B-B14F-4D97-AF65-F5344CB8AC3E}">
        <p14:creationId xmlns:p14="http://schemas.microsoft.com/office/powerpoint/2010/main" val="2124506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3DFB3-69DE-4FC9-8239-E3BE9D49DA91}"/>
              </a:ext>
            </a:extLst>
          </p:cNvPr>
          <p:cNvSpPr>
            <a:spLocks noGrp="1"/>
          </p:cNvSpPr>
          <p:nvPr>
            <p:ph type="title"/>
          </p:nvPr>
        </p:nvSpPr>
        <p:spPr/>
        <p:txBody>
          <a:bodyPr>
            <a:normAutofit/>
          </a:bodyPr>
          <a:lstStyle/>
          <a:p>
            <a:br>
              <a:rPr lang="en-US" sz="4400" b="0" i="0" u="none" strike="noStrike" baseline="0" dirty="0">
                <a:solidFill>
                  <a:srgbClr val="000000"/>
                </a:solidFill>
                <a:effectLst>
                  <a:outerShdw blurRad="38100" dist="38100" dir="2700000" algn="tl">
                    <a:srgbClr val="000000">
                      <a:alpha val="43137"/>
                    </a:srgbClr>
                  </a:outerShdw>
                </a:effectLst>
                <a:latin typeface="Times New Roman" panose="02020603050405020304" pitchFamily="18" charset="0"/>
              </a:rPr>
            </a:br>
            <a:r>
              <a:rPr lang="en-US" sz="4400" b="0" i="0" u="none" strike="noStrike" baseline="0" dirty="0">
                <a:solidFill>
                  <a:srgbClr val="000000"/>
                </a:solidFill>
                <a:effectLst>
                  <a:outerShdw blurRad="38100" dist="38100" dir="2700000" algn="tl">
                    <a:srgbClr val="000000">
                      <a:alpha val="43137"/>
                    </a:srgbClr>
                  </a:outerShdw>
                </a:effectLst>
                <a:latin typeface="Times New Roman" panose="02020603050405020304" pitchFamily="18" charset="0"/>
              </a:rPr>
              <a:t> </a:t>
            </a:r>
            <a:r>
              <a:rPr lang="en-US" sz="4400" b="1" i="0" u="none" strike="noStrike" baseline="0" dirty="0">
                <a:solidFill>
                  <a:srgbClr val="000000"/>
                </a:solidFill>
                <a:effectLst>
                  <a:outerShdw blurRad="38100" dist="38100" dir="2700000" algn="tl">
                    <a:srgbClr val="000000">
                      <a:alpha val="43137"/>
                    </a:srgbClr>
                  </a:outerShdw>
                </a:effectLst>
                <a:latin typeface="Times New Roman" panose="02020603050405020304" pitchFamily="18" charset="0"/>
              </a:rPr>
              <a:t>Chapter 1: Proposal (System Conception) </a:t>
            </a:r>
            <a:endParaRPr lang="en-US" sz="9600"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94071CA3-B007-4992-99D4-8DC7D349EEC1}"/>
              </a:ext>
            </a:extLst>
          </p:cNvPr>
          <p:cNvSpPr>
            <a:spLocks noGrp="1"/>
          </p:cNvSpPr>
          <p:nvPr>
            <p:ph idx="1"/>
          </p:nvPr>
        </p:nvSpPr>
        <p:spPr>
          <a:xfrm>
            <a:off x="1072662" y="1845734"/>
            <a:ext cx="10083018" cy="4023360"/>
          </a:xfrm>
        </p:spPr>
        <p:txBody>
          <a:bodyPr/>
          <a:lstStyle/>
          <a:p>
            <a:pPr marL="0" marR="0">
              <a:lnSpc>
                <a:spcPct val="150000"/>
              </a:lnSpc>
              <a:spcBef>
                <a:spcPts val="0"/>
              </a:spcBef>
              <a:spcAft>
                <a:spcPts val="0"/>
              </a:spcAft>
            </a:pPr>
            <a:r>
              <a:rPr lang="en-GB" sz="3600" b="1"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1. Introduction:</a:t>
            </a:r>
            <a:r>
              <a:rPr lang="en-US" sz="3600"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36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proposed project "HR</a:t>
            </a:r>
            <a:r>
              <a:rPr lang="en-US"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Management System" has been developed to overcome the problems faced in the practicing of manual system. This software is built to eliminate and in some cases reduce the hardships faced by the existing system. Moreover this system is designed for particular need of the company to carry out its operations in a smooth and effective manner.</a:t>
            </a:r>
            <a:endParaRPr lang="en-US"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is a special system for employees in any company in which basic jobs are available for any employee, such as (vacations - leaves – edit info -  monthly salary ).</a:t>
            </a:r>
            <a:endParaRPr lang="en-US"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790424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65687-9B8A-425E-95FB-E76A67528286}"/>
              </a:ext>
            </a:extLst>
          </p:cNvPr>
          <p:cNvSpPr>
            <a:spLocks noGrp="1"/>
          </p:cNvSpPr>
          <p:nvPr>
            <p:ph type="title"/>
          </p:nvPr>
        </p:nvSpPr>
        <p:spPr/>
        <p:txBody>
          <a:bodyPr>
            <a:normAutofit/>
          </a:bodyPr>
          <a:lstStyle/>
          <a:p>
            <a:br>
              <a:rPr lang="en-US" sz="4400" b="0" i="0" u="none" strike="noStrike" baseline="0" dirty="0">
                <a:solidFill>
                  <a:srgbClr val="000000"/>
                </a:solidFill>
                <a:effectLst>
                  <a:outerShdw blurRad="38100" dist="38100" dir="2700000" algn="tl">
                    <a:srgbClr val="000000">
                      <a:alpha val="43137"/>
                    </a:srgbClr>
                  </a:outerShdw>
                </a:effectLst>
                <a:latin typeface="Times New Roman" panose="02020603050405020304" pitchFamily="18" charset="0"/>
              </a:rPr>
            </a:br>
            <a:r>
              <a:rPr lang="en-US" sz="4400" b="0" i="0" u="none" strike="noStrike" baseline="0" dirty="0">
                <a:solidFill>
                  <a:srgbClr val="000000"/>
                </a:solidFill>
                <a:effectLst>
                  <a:outerShdw blurRad="38100" dist="38100" dir="2700000" algn="tl">
                    <a:srgbClr val="000000">
                      <a:alpha val="43137"/>
                    </a:srgbClr>
                  </a:outerShdw>
                </a:effectLst>
                <a:latin typeface="Times New Roman" panose="02020603050405020304" pitchFamily="18" charset="0"/>
              </a:rPr>
              <a:t> </a:t>
            </a:r>
            <a:r>
              <a:rPr lang="en-US" sz="4400" b="1" i="0" u="none" strike="noStrike" baseline="0" dirty="0">
                <a:solidFill>
                  <a:srgbClr val="000000"/>
                </a:solidFill>
                <a:effectLst>
                  <a:outerShdw blurRad="38100" dist="38100" dir="2700000" algn="tl">
                    <a:srgbClr val="000000">
                      <a:alpha val="43137"/>
                    </a:srgbClr>
                  </a:outerShdw>
                </a:effectLst>
                <a:latin typeface="Times New Roman" panose="02020603050405020304" pitchFamily="18" charset="0"/>
              </a:rPr>
              <a:t>References: </a:t>
            </a:r>
            <a:endParaRPr lang="en-US" sz="4400"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E5C58230-5F4E-4D7D-B862-6E244A221E62}"/>
              </a:ext>
            </a:extLst>
          </p:cNvPr>
          <p:cNvSpPr>
            <a:spLocks noGrp="1"/>
          </p:cNvSpPr>
          <p:nvPr>
            <p:ph idx="1"/>
          </p:nvPr>
        </p:nvSpPr>
        <p:spPr>
          <a:xfrm>
            <a:off x="1036320" y="1737360"/>
            <a:ext cx="10119360" cy="4131734"/>
          </a:xfrm>
        </p:spPr>
        <p:txBody>
          <a:bodyPr>
            <a:normAutofit/>
          </a:bodyPr>
          <a:lstStyle/>
          <a:p>
            <a:pPr rtl="0"/>
            <a:r>
              <a:rPr lang="en-US" sz="1800" dirty="0">
                <a:solidFill>
                  <a:schemeClr val="tx1"/>
                </a:solidFill>
                <a:effectLst/>
                <a:latin typeface="Segoe UI" panose="020B0502040204020203" pitchFamily="34" charset="0"/>
              </a:rPr>
              <a:t>A. projects . “ Web student portal for the it and management": </a:t>
            </a:r>
            <a:r>
              <a:rPr lang="en-US" sz="1800" dirty="0">
                <a:solidFill>
                  <a:schemeClr val="tx1"/>
                </a:solidFill>
                <a:effectLst/>
                <a:latin typeface="Segoe UI" panose="020B0502040204020203" pitchFamily="34" charset="0"/>
                <a:hlinkClick r:id="rId2" tooltip="https://www.freeprojectz.com/">
                  <a:extLst>
                    <a:ext uri="{A12FA001-AC4F-418D-AE19-62706E023703}">
                      <ahyp:hlinkClr xmlns:ahyp="http://schemas.microsoft.com/office/drawing/2018/hyperlinkcolor" val="tx"/>
                    </a:ext>
                  </a:extLst>
                </a:hlinkClick>
              </a:rPr>
              <a:t>www.freeprojectz.com</a:t>
            </a:r>
            <a:r>
              <a:rPr lang="en-US" sz="1800" dirty="0">
                <a:solidFill>
                  <a:schemeClr val="tx1"/>
                </a:solidFill>
                <a:effectLst/>
                <a:latin typeface="Segoe UI" panose="020B0502040204020203" pitchFamily="34" charset="0"/>
              </a:rPr>
              <a:t>, Nov.7,2014* [March.10,3,2021].</a:t>
            </a:r>
            <a:endParaRPr lang="en-US" sz="1600" dirty="0">
              <a:solidFill>
                <a:schemeClr val="tx1"/>
              </a:solidFill>
              <a:effectLst/>
              <a:latin typeface="Segoe UI" panose="020B0502040204020203" pitchFamily="34" charset="0"/>
            </a:endParaRPr>
          </a:p>
          <a:p>
            <a:pPr rtl="0"/>
            <a:r>
              <a:rPr lang="en-US" sz="1800" dirty="0">
                <a:solidFill>
                  <a:schemeClr val="tx1"/>
                </a:solidFill>
                <a:effectLst/>
                <a:latin typeface="Segoe UI" panose="020B0502040204020203" pitchFamily="34" charset="0"/>
              </a:rPr>
              <a:t> Lecture</a:t>
            </a:r>
            <a:endParaRPr lang="en-US" sz="1600" dirty="0">
              <a:solidFill>
                <a:schemeClr val="tx1"/>
              </a:solidFill>
              <a:effectLst/>
              <a:latin typeface="Segoe UI" panose="020B0502040204020203" pitchFamily="34" charset="0"/>
            </a:endParaRPr>
          </a:p>
          <a:p>
            <a:pPr rtl="0"/>
            <a:r>
              <a:rPr lang="en-US" sz="1800" dirty="0">
                <a:solidFill>
                  <a:schemeClr val="tx1"/>
                </a:solidFill>
                <a:effectLst/>
                <a:latin typeface="Segoe UI" panose="020B0502040204020203" pitchFamily="34" charset="0"/>
              </a:rPr>
              <a:t> M. Taye.  final project, Topic: “discussing.” IT 7405, Faculty of IT, University of Philadelphia, Jordan, Amman, April. 31, 2021.</a:t>
            </a:r>
            <a:endParaRPr lang="en-US" sz="1600" dirty="0">
              <a:solidFill>
                <a:schemeClr val="tx1"/>
              </a:solidFill>
              <a:effectLst/>
              <a:latin typeface="Segoe UI" panose="020B0502040204020203" pitchFamily="34" charset="0"/>
            </a:endParaRPr>
          </a:p>
          <a:p>
            <a:pPr rtl="0"/>
            <a:r>
              <a:rPr lang="en-US" sz="1800" dirty="0">
                <a:solidFill>
                  <a:schemeClr val="tx1"/>
                </a:solidFill>
                <a:effectLst/>
                <a:latin typeface="Segoe UI" panose="020B0502040204020203" pitchFamily="34" charset="0"/>
              </a:rPr>
              <a:t> E-mail </a:t>
            </a:r>
            <a:endParaRPr lang="en-US" sz="1600" dirty="0">
              <a:solidFill>
                <a:schemeClr val="tx1"/>
              </a:solidFill>
              <a:effectLst/>
              <a:latin typeface="Segoe UI" panose="020B0502040204020203" pitchFamily="34" charset="0"/>
            </a:endParaRPr>
          </a:p>
          <a:p>
            <a:pPr rtl="0"/>
            <a:r>
              <a:rPr lang="en-US" sz="1800" dirty="0" err="1">
                <a:solidFill>
                  <a:schemeClr val="tx1"/>
                </a:solidFill>
                <a:effectLst/>
                <a:latin typeface="Segoe UI" panose="020B0502040204020203" pitchFamily="34" charset="0"/>
              </a:rPr>
              <a:t>W.daabes</a:t>
            </a:r>
            <a:r>
              <a:rPr lang="en-US" sz="1800" dirty="0">
                <a:solidFill>
                  <a:schemeClr val="tx1"/>
                </a:solidFill>
                <a:effectLst/>
                <a:latin typeface="Segoe UI" panose="020B0502040204020203" pitchFamily="34" charset="0"/>
              </a:rPr>
              <a:t> “new message ,done?wesamdaabes98@gmail.com ”. (April.3,2021).</a:t>
            </a:r>
            <a:endParaRPr lang="en-US" sz="1600" dirty="0">
              <a:solidFill>
                <a:schemeClr val="tx1"/>
              </a:solidFill>
              <a:effectLst/>
              <a:latin typeface="Segoe UI" panose="020B0502040204020203" pitchFamily="34" charset="0"/>
            </a:endParaRPr>
          </a:p>
          <a:p>
            <a:pPr rtl="0"/>
            <a:r>
              <a:rPr lang="en-US" sz="1600" dirty="0">
                <a:solidFill>
                  <a:schemeClr val="tx1"/>
                </a:solidFill>
                <a:effectLst/>
                <a:latin typeface="Segoe UI" panose="020B0502040204020203" pitchFamily="34" charset="0"/>
              </a:rPr>
              <a:t>heart 1</a:t>
            </a:r>
          </a:p>
          <a:p>
            <a:pPr rtl="0"/>
            <a:r>
              <a:rPr lang="en-US" sz="1600" dirty="0">
                <a:solidFill>
                  <a:schemeClr val="tx1"/>
                </a:solidFill>
                <a:effectLst/>
                <a:latin typeface="Segoe UI" panose="020B0502040204020203" pitchFamily="34" charset="0"/>
              </a:rPr>
              <a:t>Latest Projects on Java, JSP, Python, PHP, </a:t>
            </a:r>
            <a:r>
              <a:rPr lang="en-US" sz="1600" dirty="0" err="1">
                <a:solidFill>
                  <a:schemeClr val="tx1"/>
                </a:solidFill>
                <a:effectLst/>
                <a:latin typeface="Segoe UI" panose="020B0502040204020203" pitchFamily="34" charset="0"/>
              </a:rPr>
              <a:t>.Net</a:t>
            </a:r>
            <a:r>
              <a:rPr lang="en-US" sz="1600" dirty="0">
                <a:solidFill>
                  <a:schemeClr val="tx1"/>
                </a:solidFill>
                <a:effectLst/>
                <a:latin typeface="Segoe UI" panose="020B0502040204020203" pitchFamily="34" charset="0"/>
              </a:rPr>
              <a:t>, Android | </a:t>
            </a:r>
            <a:r>
              <a:rPr lang="en-US" sz="1600" dirty="0" err="1">
                <a:solidFill>
                  <a:schemeClr val="tx1"/>
                </a:solidFill>
                <a:effectLst/>
                <a:latin typeface="Segoe UI" panose="020B0502040204020203" pitchFamily="34" charset="0"/>
              </a:rPr>
              <a:t>FreeProjectz</a:t>
            </a:r>
            <a:endParaRPr lang="en-US" sz="1600" dirty="0">
              <a:solidFill>
                <a:schemeClr val="tx1"/>
              </a:solidFill>
              <a:effectLst/>
              <a:latin typeface="Segoe UI" panose="020B0502040204020203" pitchFamily="34" charset="0"/>
            </a:endParaRPr>
          </a:p>
          <a:p>
            <a:pPr rtl="0"/>
            <a:r>
              <a:rPr lang="en-US" sz="1600" dirty="0">
                <a:solidFill>
                  <a:schemeClr val="tx1"/>
                </a:solidFill>
                <a:effectLst/>
                <a:latin typeface="Segoe UI" panose="020B0502040204020203" pitchFamily="34" charset="0"/>
              </a:rPr>
              <a:t>Download free </a:t>
            </a:r>
            <a:r>
              <a:rPr lang="en-US" sz="1600" dirty="0" err="1">
                <a:solidFill>
                  <a:schemeClr val="tx1"/>
                </a:solidFill>
                <a:effectLst/>
                <a:latin typeface="Segoe UI" panose="020B0502040204020203" pitchFamily="34" charset="0"/>
              </a:rPr>
              <a:t>c++</a:t>
            </a:r>
            <a:r>
              <a:rPr lang="en-US" sz="1600" dirty="0">
                <a:solidFill>
                  <a:schemeClr val="tx1"/>
                </a:solidFill>
                <a:effectLst/>
                <a:latin typeface="Segoe UI" panose="020B0502040204020203" pitchFamily="34" charset="0"/>
              </a:rPr>
              <a:t> projects, php projects, java projects, </a:t>
            </a:r>
            <a:r>
              <a:rPr lang="en-US" sz="1600" dirty="0" err="1">
                <a:solidFill>
                  <a:schemeClr val="tx1"/>
                </a:solidFill>
                <a:effectLst/>
                <a:latin typeface="Segoe UI" panose="020B0502040204020203" pitchFamily="34" charset="0"/>
              </a:rPr>
              <a:t>.net</a:t>
            </a:r>
            <a:r>
              <a:rPr lang="en-US" sz="1600" dirty="0">
                <a:solidFill>
                  <a:schemeClr val="tx1"/>
                </a:solidFill>
                <a:effectLst/>
                <a:latin typeface="Segoe UI" panose="020B0502040204020203" pitchFamily="34" charset="0"/>
              </a:rPr>
              <a:t> projects, visual basic projects, c projects for </a:t>
            </a:r>
            <a:r>
              <a:rPr lang="en-US" sz="1600" dirty="0" err="1">
                <a:solidFill>
                  <a:schemeClr val="tx1"/>
                </a:solidFill>
                <a:effectLst/>
                <a:latin typeface="Segoe UI" panose="020B0502040204020203" pitchFamily="34" charset="0"/>
              </a:rPr>
              <a:t>bca</a:t>
            </a:r>
            <a:r>
              <a:rPr lang="en-US" sz="1600" dirty="0">
                <a:solidFill>
                  <a:schemeClr val="tx1"/>
                </a:solidFill>
                <a:effectLst/>
                <a:latin typeface="Segoe UI" panose="020B0502040204020203" pitchFamily="34" charset="0"/>
              </a:rPr>
              <a:t>, </a:t>
            </a:r>
            <a:r>
              <a:rPr lang="en-US" sz="1600" dirty="0" err="1">
                <a:solidFill>
                  <a:schemeClr val="tx1"/>
                </a:solidFill>
                <a:effectLst/>
                <a:latin typeface="Segoe UI" panose="020B0502040204020203" pitchFamily="34" charset="0"/>
              </a:rPr>
              <a:t>mca</a:t>
            </a:r>
            <a:r>
              <a:rPr lang="en-US" sz="1600" dirty="0">
                <a:solidFill>
                  <a:schemeClr val="tx1"/>
                </a:solidFill>
                <a:effectLst/>
                <a:latin typeface="Segoe UI" panose="020B0502040204020203" pitchFamily="34" charset="0"/>
              </a:rPr>
              <a:t>, </a:t>
            </a:r>
            <a:r>
              <a:rPr lang="en-US" sz="1600" dirty="0" err="1">
                <a:solidFill>
                  <a:schemeClr val="tx1"/>
                </a:solidFill>
                <a:effectLst/>
                <a:latin typeface="Segoe UI" panose="020B0502040204020203" pitchFamily="34" charset="0"/>
              </a:rPr>
              <a:t>pgdca</a:t>
            </a:r>
            <a:r>
              <a:rPr lang="en-US" sz="1600" dirty="0">
                <a:solidFill>
                  <a:schemeClr val="tx1"/>
                </a:solidFill>
                <a:effectLst/>
                <a:latin typeface="Segoe UI" panose="020B0502040204020203" pitchFamily="34" charset="0"/>
              </a:rPr>
              <a:t>, </a:t>
            </a:r>
            <a:r>
              <a:rPr lang="en-US" sz="1600" dirty="0" err="1">
                <a:solidFill>
                  <a:schemeClr val="tx1"/>
                </a:solidFill>
                <a:effectLst/>
                <a:latin typeface="Segoe UI" panose="020B0502040204020203" pitchFamily="34" charset="0"/>
              </a:rPr>
              <a:t>cbse</a:t>
            </a:r>
            <a:r>
              <a:rPr lang="en-US" sz="1600" dirty="0">
                <a:solidFill>
                  <a:schemeClr val="tx1"/>
                </a:solidFill>
                <a:effectLst/>
                <a:latin typeface="Segoe UI" panose="020B0502040204020203" pitchFamily="34" charset="0"/>
              </a:rPr>
              <a:t>, </a:t>
            </a:r>
            <a:r>
              <a:rPr lang="en-US" sz="1600" dirty="0" err="1">
                <a:solidFill>
                  <a:schemeClr val="tx1"/>
                </a:solidFill>
                <a:effectLst/>
                <a:latin typeface="Segoe UI" panose="020B0502040204020203" pitchFamily="34" charset="0"/>
              </a:rPr>
              <a:t>b.tech,b.sc</a:t>
            </a:r>
            <a:r>
              <a:rPr lang="en-US" sz="1600" dirty="0">
                <a:solidFill>
                  <a:schemeClr val="tx1"/>
                </a:solidFill>
                <a:effectLst/>
                <a:latin typeface="Segoe UI" panose="020B0502040204020203" pitchFamily="34" charset="0"/>
              </a:rPr>
              <a:t> it, m.sc it</a:t>
            </a:r>
          </a:p>
          <a:p>
            <a:endParaRPr lang="en-US" dirty="0"/>
          </a:p>
        </p:txBody>
      </p:sp>
    </p:spTree>
    <p:extLst>
      <p:ext uri="{BB962C8B-B14F-4D97-AF65-F5344CB8AC3E}">
        <p14:creationId xmlns:p14="http://schemas.microsoft.com/office/powerpoint/2010/main" val="1369727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2680BF-47F4-4BBC-A791-F1120A5DA40B}"/>
              </a:ext>
            </a:extLst>
          </p:cNvPr>
          <p:cNvSpPr>
            <a:spLocks noGrp="1"/>
          </p:cNvSpPr>
          <p:nvPr>
            <p:ph idx="4294967295"/>
          </p:nvPr>
        </p:nvSpPr>
        <p:spPr>
          <a:xfrm>
            <a:off x="298938" y="377947"/>
            <a:ext cx="11605847" cy="5583238"/>
          </a:xfrm>
        </p:spPr>
        <p:txBody>
          <a:bodyPr>
            <a:normAutofit/>
          </a:bodyPr>
          <a:lstStyle/>
          <a:p>
            <a:pPr marL="0" marR="0">
              <a:lnSpc>
                <a:spcPct val="150000"/>
              </a:lnSpc>
              <a:spcBef>
                <a:spcPts val="0"/>
              </a:spcBef>
              <a:spcAft>
                <a:spcPts val="0"/>
              </a:spcAft>
            </a:pPr>
            <a:r>
              <a:rPr lang="en-GB" sz="36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Objective:</a:t>
            </a:r>
            <a:r>
              <a:rPr lang="en-US" sz="36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0" marR="0">
              <a:lnSpc>
                <a:spcPct val="150000"/>
              </a:lnSpc>
              <a:spcBef>
                <a:spcPts val="0"/>
              </a:spcBef>
              <a:spcAft>
                <a:spcPts val="0"/>
              </a:spcAft>
            </a:pPr>
            <a:endPar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 Useability and efficiency of employees services. </a:t>
            </a:r>
          </a:p>
          <a:p>
            <a:pPr marL="0" marR="0">
              <a:lnSpc>
                <a:spcPct val="150000"/>
              </a:lnSpc>
              <a:spcBef>
                <a:spcPts val="0"/>
              </a:spcBef>
              <a:spcAft>
                <a:spcPts val="0"/>
              </a:spcAft>
            </a:pPr>
            <a:endParaRPr lang="en-US" dirty="0">
              <a:solidFill>
                <a:schemeClr val="tx1"/>
              </a:solidFill>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 Generate reports of employee leaves or vacation and complaints. </a:t>
            </a:r>
          </a:p>
          <a:p>
            <a:pPr marL="0" marR="0">
              <a:lnSpc>
                <a:spcPct val="150000"/>
              </a:lnSpc>
              <a:spcBef>
                <a:spcPts val="0"/>
              </a:spcBef>
              <a:spcAft>
                <a:spcPts val="0"/>
              </a:spcAft>
            </a:pPr>
            <a:endParaRPr lang="en-US" dirty="0">
              <a:solidFill>
                <a:schemeClr val="tx1"/>
              </a:solidFill>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3) To Add the employee salary. </a:t>
            </a:r>
            <a:endParaRPr lang="en-US" dirty="0">
              <a:solidFill>
                <a:schemeClr val="tx1"/>
              </a:solidFill>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859928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28087-9A69-465B-9FF5-21EC8219F015}"/>
              </a:ext>
            </a:extLst>
          </p:cNvPr>
          <p:cNvSpPr>
            <a:spLocks noGrp="1"/>
          </p:cNvSpPr>
          <p:nvPr>
            <p:ph type="title" idx="4294967295"/>
          </p:nvPr>
        </p:nvSpPr>
        <p:spPr>
          <a:xfrm>
            <a:off x="114300" y="1274152"/>
            <a:ext cx="10550525" cy="931863"/>
          </a:xfrm>
        </p:spPr>
        <p:txBody>
          <a:bodyPr>
            <a:noAutofit/>
          </a:bodyPr>
          <a:lstStyle/>
          <a:p>
            <a:r>
              <a:rPr lang="en-GB" sz="3600" b="1" dirty="0">
                <a:solidFill>
                  <a:schemeClr val="tx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3. Problem Statement:</a:t>
            </a:r>
            <a:r>
              <a:rPr lang="ar-SA" sz="3600" dirty="0">
                <a:solidFill>
                  <a:schemeClr val="tx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br>
              <a:rPr lang="en-US" sz="3600" dirty="0">
                <a:solidFill>
                  <a:schemeClr val="tx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br>
            <a:endParaRPr lang="en-US" sz="3600"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BFE7BAB-4529-4F64-8F35-93BF94D4592D}"/>
              </a:ext>
            </a:extLst>
          </p:cNvPr>
          <p:cNvSpPr>
            <a:spLocks noGrp="1"/>
          </p:cNvSpPr>
          <p:nvPr>
            <p:ph idx="4294967295"/>
          </p:nvPr>
        </p:nvSpPr>
        <p:spPr>
          <a:xfrm>
            <a:off x="262303" y="2057400"/>
            <a:ext cx="11667393" cy="4445610"/>
          </a:xfrm>
        </p:spPr>
        <p:txBody>
          <a:bodyPr/>
          <a:lstStyle/>
          <a:p>
            <a:pPr marL="0" marR="0">
              <a:lnSpc>
                <a:spcPct val="150000"/>
              </a:lnSpc>
              <a:spcBef>
                <a:spcPts val="0"/>
              </a:spcBef>
              <a:spcAft>
                <a:spcPts val="0"/>
              </a:spcAft>
            </a:pPr>
            <a:r>
              <a:rPr lang="en-US"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Overcoming the problems facing the manual system and creating transactions electronically to make it easier for employees and management to communicate between them .</a:t>
            </a:r>
            <a:endParaRPr lang="en-US" dirty="0">
              <a:solidFill>
                <a:schemeClr val="tx1"/>
              </a:solidFill>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317328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F46ED-BB4F-4C07-A093-0029917D684F}"/>
              </a:ext>
            </a:extLst>
          </p:cNvPr>
          <p:cNvSpPr>
            <a:spLocks noGrp="1"/>
          </p:cNvSpPr>
          <p:nvPr>
            <p:ph type="title"/>
          </p:nvPr>
        </p:nvSpPr>
        <p:spPr>
          <a:xfrm>
            <a:off x="360485" y="286604"/>
            <a:ext cx="11386038" cy="1234466"/>
          </a:xfrm>
        </p:spPr>
        <p:txBody>
          <a:bodyPr>
            <a:normAutofit/>
          </a:bodyPr>
          <a:lstStyle/>
          <a:p>
            <a:pPr algn="ctr"/>
            <a:br>
              <a:rPr lang="en-US" sz="1800" b="1" i="0" u="none" strike="noStrike" baseline="0" dirty="0">
                <a:solidFill>
                  <a:srgbClr val="000000"/>
                </a:solidFill>
                <a:effectLst>
                  <a:outerShdw blurRad="38100" dist="38100" dir="2700000" algn="tl">
                    <a:srgbClr val="000000">
                      <a:alpha val="43137"/>
                    </a:srgbClr>
                  </a:outerShdw>
                </a:effectLst>
                <a:latin typeface="Times New Roman" panose="02020603050405020304" pitchFamily="18" charset="0"/>
              </a:rPr>
            </a:br>
            <a:r>
              <a:rPr lang="en-US" sz="1800" b="1" i="0" u="none" strike="noStrike" baseline="0" dirty="0">
                <a:solidFill>
                  <a:srgbClr val="000000"/>
                </a:solidFill>
                <a:effectLst>
                  <a:outerShdw blurRad="38100" dist="38100" dir="2700000" algn="tl">
                    <a:srgbClr val="000000">
                      <a:alpha val="43137"/>
                    </a:srgbClr>
                  </a:outerShdw>
                </a:effectLst>
                <a:latin typeface="Times New Roman" panose="02020603050405020304" pitchFamily="18" charset="0"/>
              </a:rPr>
              <a:t> </a:t>
            </a:r>
            <a:r>
              <a:rPr lang="en-US" sz="4400" b="1" i="0" u="none" strike="noStrike" baseline="0" dirty="0">
                <a:solidFill>
                  <a:srgbClr val="000000"/>
                </a:solidFill>
                <a:effectLst>
                  <a:outerShdw blurRad="38100" dist="38100" dir="2700000" algn="tl">
                    <a:srgbClr val="000000">
                      <a:alpha val="43137"/>
                    </a:srgbClr>
                  </a:outerShdw>
                </a:effectLst>
                <a:latin typeface="Times New Roman" panose="02020603050405020304" pitchFamily="18" charset="0"/>
              </a:rPr>
              <a:t>Chapter 2: Requirements Engineering Part </a:t>
            </a:r>
            <a:endParaRPr lang="en-US" sz="4400" b="1" dirty="0">
              <a:effectLst>
                <a:outerShdw blurRad="38100" dist="38100" dir="2700000" algn="tl">
                  <a:srgbClr val="000000">
                    <a:alpha val="43137"/>
                  </a:srgbClr>
                </a:outerShdw>
              </a:effectLst>
            </a:endParaRPr>
          </a:p>
        </p:txBody>
      </p:sp>
      <p:graphicFrame>
        <p:nvGraphicFramePr>
          <p:cNvPr id="4" name="Content Placeholder 3">
            <a:extLst>
              <a:ext uri="{FF2B5EF4-FFF2-40B4-BE49-F238E27FC236}">
                <a16:creationId xmlns:a16="http://schemas.microsoft.com/office/drawing/2014/main" id="{8B4D04DD-F33B-461A-AA29-3D20BBCB8C5A}"/>
              </a:ext>
            </a:extLst>
          </p:cNvPr>
          <p:cNvGraphicFramePr>
            <a:graphicFrameLocks noGrp="1"/>
          </p:cNvGraphicFramePr>
          <p:nvPr>
            <p:ph idx="1"/>
            <p:extLst>
              <p:ext uri="{D42A27DB-BD31-4B8C-83A1-F6EECF244321}">
                <p14:modId xmlns:p14="http://schemas.microsoft.com/office/powerpoint/2010/main" val="2544011165"/>
              </p:ext>
            </p:extLst>
          </p:nvPr>
        </p:nvGraphicFramePr>
        <p:xfrm>
          <a:off x="1011116" y="2531475"/>
          <a:ext cx="9935308" cy="3734950"/>
        </p:xfrm>
        <a:graphic>
          <a:graphicData uri="http://schemas.openxmlformats.org/drawingml/2006/table">
            <a:tbl>
              <a:tblPr firstRow="1" firstCol="1" bandRow="1">
                <a:tableStyleId>{5C22544A-7EE6-4342-B048-85BDC9FD1C3A}</a:tableStyleId>
              </a:tblPr>
              <a:tblGrid>
                <a:gridCol w="4967095">
                  <a:extLst>
                    <a:ext uri="{9D8B030D-6E8A-4147-A177-3AD203B41FA5}">
                      <a16:colId xmlns:a16="http://schemas.microsoft.com/office/drawing/2014/main" val="453919872"/>
                    </a:ext>
                  </a:extLst>
                </a:gridCol>
                <a:gridCol w="4968213">
                  <a:extLst>
                    <a:ext uri="{9D8B030D-6E8A-4147-A177-3AD203B41FA5}">
                      <a16:colId xmlns:a16="http://schemas.microsoft.com/office/drawing/2014/main" val="3566571833"/>
                    </a:ext>
                  </a:extLst>
                </a:gridCol>
              </a:tblGrid>
              <a:tr h="373900">
                <a:tc>
                  <a:txBody>
                    <a:bodyPr/>
                    <a:lstStyle/>
                    <a:p>
                      <a:pPr marL="0" marR="0" algn="l">
                        <a:lnSpc>
                          <a:spcPct val="150000"/>
                        </a:lnSpc>
                        <a:spcBef>
                          <a:spcPts val="0"/>
                        </a:spcBef>
                        <a:spcAft>
                          <a:spcPts val="0"/>
                        </a:spcAft>
                      </a:pPr>
                      <a:r>
                        <a:rPr lang="en-US" sz="2000" b="1" dirty="0">
                          <a:effectLst/>
                        </a:rPr>
                        <a:t>                                Actor</a:t>
                      </a:r>
                      <a:endParaRPr lang="en-US" sz="20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l">
                        <a:lnSpc>
                          <a:spcPct val="150000"/>
                        </a:lnSpc>
                        <a:spcBef>
                          <a:spcPts val="0"/>
                        </a:spcBef>
                        <a:spcAft>
                          <a:spcPts val="0"/>
                        </a:spcAft>
                      </a:pPr>
                      <a:r>
                        <a:rPr lang="en-US" sz="2000" b="1" dirty="0">
                          <a:effectLst/>
                        </a:rPr>
                        <a:t>                               Interests</a:t>
                      </a:r>
                      <a:endParaRPr lang="en-US" sz="20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186556945"/>
                  </a:ext>
                </a:extLst>
              </a:tr>
              <a:tr h="792574">
                <a:tc>
                  <a:txBody>
                    <a:bodyPr/>
                    <a:lstStyle/>
                    <a:p>
                      <a:pPr marL="0" marR="0" algn="l">
                        <a:lnSpc>
                          <a:spcPct val="150000"/>
                        </a:lnSpc>
                        <a:spcBef>
                          <a:spcPts val="0"/>
                        </a:spcBef>
                        <a:spcAft>
                          <a:spcPts val="0"/>
                        </a:spcAft>
                      </a:pPr>
                      <a:r>
                        <a:rPr lang="en-US" sz="2000" b="1" dirty="0">
                          <a:effectLst/>
                        </a:rPr>
                        <a:t>                     Managing Director</a:t>
                      </a:r>
                      <a:endParaRPr lang="en-US" sz="20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l">
                        <a:lnSpc>
                          <a:spcPct val="150000"/>
                        </a:lnSpc>
                        <a:spcBef>
                          <a:spcPts val="0"/>
                        </a:spcBef>
                        <a:spcAft>
                          <a:spcPts val="0"/>
                        </a:spcAft>
                      </a:pPr>
                      <a:r>
                        <a:rPr lang="en-US" sz="2000" b="1">
                          <a:effectLst/>
                        </a:rPr>
                        <a:t>Salary, Job security,</a:t>
                      </a:r>
                    </a:p>
                    <a:p>
                      <a:pPr marL="0" marR="0" algn="l">
                        <a:lnSpc>
                          <a:spcPct val="150000"/>
                        </a:lnSpc>
                        <a:spcBef>
                          <a:spcPts val="0"/>
                        </a:spcBef>
                        <a:spcAft>
                          <a:spcPts val="0"/>
                        </a:spcAft>
                      </a:pPr>
                      <a:r>
                        <a:rPr lang="en-US" sz="2000" b="1">
                          <a:effectLst/>
                        </a:rPr>
                        <a:t>Managing vacation request and reports.  </a:t>
                      </a:r>
                      <a:endParaRPr lang="en-US" sz="2000" b="1">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05373401"/>
                  </a:ext>
                </a:extLst>
              </a:tr>
              <a:tr h="792574">
                <a:tc>
                  <a:txBody>
                    <a:bodyPr/>
                    <a:lstStyle/>
                    <a:p>
                      <a:pPr marL="0" marR="0" algn="l">
                        <a:lnSpc>
                          <a:spcPct val="150000"/>
                        </a:lnSpc>
                        <a:spcBef>
                          <a:spcPts val="0"/>
                        </a:spcBef>
                        <a:spcAft>
                          <a:spcPts val="0"/>
                        </a:spcAft>
                      </a:pPr>
                      <a:r>
                        <a:rPr lang="en-US" sz="2000" b="1" dirty="0">
                          <a:effectLst/>
                        </a:rPr>
                        <a:t>                         Employees</a:t>
                      </a:r>
                      <a:endParaRPr lang="en-US" sz="20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l">
                        <a:lnSpc>
                          <a:spcPct val="150000"/>
                        </a:lnSpc>
                        <a:spcBef>
                          <a:spcPts val="0"/>
                        </a:spcBef>
                        <a:spcAft>
                          <a:spcPts val="0"/>
                        </a:spcAft>
                      </a:pPr>
                      <a:r>
                        <a:rPr lang="en-US" sz="2000" b="1" dirty="0">
                          <a:effectLst/>
                        </a:rPr>
                        <a:t>Salary, Job security, Vacation request or reports. </a:t>
                      </a:r>
                      <a:endParaRPr lang="en-US" sz="20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564508037"/>
                  </a:ext>
                </a:extLst>
              </a:tr>
              <a:tr h="730130">
                <a:tc>
                  <a:txBody>
                    <a:bodyPr/>
                    <a:lstStyle/>
                    <a:p>
                      <a:pPr marL="0" marR="0" algn="l">
                        <a:lnSpc>
                          <a:spcPct val="150000"/>
                        </a:lnSpc>
                        <a:spcBef>
                          <a:spcPts val="0"/>
                        </a:spcBef>
                        <a:spcAft>
                          <a:spcPts val="0"/>
                        </a:spcAft>
                      </a:pPr>
                      <a:r>
                        <a:rPr lang="en-US" sz="2000" b="1" dirty="0">
                          <a:effectLst/>
                        </a:rPr>
                        <a:t>                     Company Owners</a:t>
                      </a:r>
                      <a:endParaRPr lang="en-US" sz="20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l">
                        <a:lnSpc>
                          <a:spcPct val="150000"/>
                        </a:lnSpc>
                        <a:spcBef>
                          <a:spcPts val="0"/>
                        </a:spcBef>
                        <a:spcAft>
                          <a:spcPts val="0"/>
                        </a:spcAft>
                      </a:pPr>
                      <a:r>
                        <a:rPr lang="en-US" sz="2000" b="1" dirty="0">
                          <a:effectLst/>
                        </a:rPr>
                        <a:t>Business operations to run smoothly, Profit. </a:t>
                      </a:r>
                      <a:endParaRPr lang="en-US" sz="20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382527604"/>
                  </a:ext>
                </a:extLst>
              </a:tr>
              <a:tr h="792574">
                <a:tc>
                  <a:txBody>
                    <a:bodyPr/>
                    <a:lstStyle/>
                    <a:p>
                      <a:pPr marL="0" marR="0" algn="l">
                        <a:lnSpc>
                          <a:spcPct val="150000"/>
                        </a:lnSpc>
                        <a:spcBef>
                          <a:spcPts val="0"/>
                        </a:spcBef>
                        <a:spcAft>
                          <a:spcPts val="0"/>
                        </a:spcAft>
                      </a:pPr>
                      <a:r>
                        <a:rPr lang="en-US" sz="2000" b="1" dirty="0">
                          <a:effectLst/>
                        </a:rPr>
                        <a:t>                        IT Developer</a:t>
                      </a:r>
                      <a:endParaRPr lang="en-US" sz="20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l">
                        <a:lnSpc>
                          <a:spcPct val="150000"/>
                        </a:lnSpc>
                        <a:spcBef>
                          <a:spcPts val="0"/>
                        </a:spcBef>
                        <a:spcAft>
                          <a:spcPts val="0"/>
                        </a:spcAft>
                      </a:pPr>
                      <a:r>
                        <a:rPr lang="en-US" sz="2000" b="1" dirty="0">
                          <a:effectLst/>
                        </a:rPr>
                        <a:t>Create the website, Level of security, Privacy, Data Storage.</a:t>
                      </a:r>
                      <a:endParaRPr lang="en-US" sz="20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940315900"/>
                  </a:ext>
                </a:extLst>
              </a:tr>
            </a:tbl>
          </a:graphicData>
        </a:graphic>
      </p:graphicFrame>
      <p:sp>
        <p:nvSpPr>
          <p:cNvPr id="6" name="TextBox 5">
            <a:extLst>
              <a:ext uri="{FF2B5EF4-FFF2-40B4-BE49-F238E27FC236}">
                <a16:creationId xmlns:a16="http://schemas.microsoft.com/office/drawing/2014/main" id="{AC5B05B0-D922-4D41-B369-AC151646F2DE}"/>
              </a:ext>
            </a:extLst>
          </p:cNvPr>
          <p:cNvSpPr txBox="1"/>
          <p:nvPr/>
        </p:nvSpPr>
        <p:spPr>
          <a:xfrm>
            <a:off x="1193556" y="1521070"/>
            <a:ext cx="6097464" cy="954107"/>
          </a:xfrm>
          <a:prstGeom prst="rect">
            <a:avLst/>
          </a:prstGeom>
          <a:noFill/>
        </p:spPr>
        <p:txBody>
          <a:bodyPr wrap="square">
            <a:spAutoFit/>
          </a:bodyPr>
          <a:lstStyle/>
          <a:p>
            <a:pPr algn="l"/>
            <a:endParaRPr lang="en-US" sz="2000" b="0" i="0" u="none" strike="noStrike" baseline="0" dirty="0">
              <a:solidFill>
                <a:srgbClr val="000000"/>
              </a:solidFill>
              <a:latin typeface="Times New Roman" panose="02020603050405020304" pitchFamily="18" charset="0"/>
            </a:endParaRPr>
          </a:p>
          <a:p>
            <a:r>
              <a:rPr lang="en-US" sz="3600" b="1" i="0" u="none" strike="noStrike" baseline="0" dirty="0">
                <a:effectLst>
                  <a:outerShdw blurRad="38100" dist="38100" dir="2700000" algn="tl">
                    <a:srgbClr val="000000">
                      <a:alpha val="43137"/>
                    </a:srgbClr>
                  </a:outerShdw>
                </a:effectLst>
                <a:latin typeface="Times New Roman" panose="02020603050405020304" pitchFamily="18" charset="0"/>
              </a:rPr>
              <a:t> 1. Stakeholders: </a:t>
            </a:r>
            <a:endParaRPr lang="en-US" sz="3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12944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5A0D1-0FAE-40E0-98F0-3B594D6272CA}"/>
              </a:ext>
            </a:extLst>
          </p:cNvPr>
          <p:cNvSpPr>
            <a:spLocks noGrp="1"/>
          </p:cNvSpPr>
          <p:nvPr>
            <p:ph type="title" idx="4294967295"/>
          </p:nvPr>
        </p:nvSpPr>
        <p:spPr>
          <a:xfrm>
            <a:off x="202223" y="149469"/>
            <a:ext cx="10058400" cy="1450975"/>
          </a:xfrm>
        </p:spPr>
        <p:txBody>
          <a:bodyPr>
            <a:normAutofit/>
          </a:bodyPr>
          <a:lstStyle/>
          <a:p>
            <a:br>
              <a:rPr lang="en-US" sz="3600" b="0" i="0" u="none" strike="noStrike" baseline="0" dirty="0">
                <a:solidFill>
                  <a:srgbClr val="000000"/>
                </a:solidFill>
                <a:effectLst>
                  <a:outerShdw blurRad="38100" dist="38100" dir="2700000" algn="tl">
                    <a:srgbClr val="000000">
                      <a:alpha val="43137"/>
                    </a:srgbClr>
                  </a:outerShdw>
                </a:effectLst>
                <a:latin typeface="Times New Roman" panose="02020603050405020304" pitchFamily="18" charset="0"/>
              </a:rPr>
            </a:br>
            <a:r>
              <a:rPr lang="en-US" sz="3600" b="1" i="0" u="none" strike="noStrike" baseline="0" dirty="0">
                <a:solidFill>
                  <a:srgbClr val="000000"/>
                </a:solidFill>
                <a:effectLst>
                  <a:outerShdw blurRad="38100" dist="38100" dir="2700000" algn="tl">
                    <a:srgbClr val="000000">
                      <a:alpha val="43137"/>
                    </a:srgbClr>
                  </a:outerShdw>
                </a:effectLst>
                <a:latin typeface="Times New Roman" panose="02020603050405020304" pitchFamily="18" charset="0"/>
              </a:rPr>
              <a:t> 2. Strengths and Weakness of the System:</a:t>
            </a:r>
            <a:endParaRPr lang="en-US" sz="3600"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8AFD2FE8-45ED-4261-B9D6-B6C0A7BB46DC}"/>
              </a:ext>
            </a:extLst>
          </p:cNvPr>
          <p:cNvSpPr>
            <a:spLocks noGrp="1"/>
          </p:cNvSpPr>
          <p:nvPr>
            <p:ph idx="4294967295"/>
          </p:nvPr>
        </p:nvSpPr>
        <p:spPr>
          <a:xfrm>
            <a:off x="958056" y="1828678"/>
            <a:ext cx="10275888" cy="4022725"/>
          </a:xfrm>
        </p:spPr>
        <p:txBody>
          <a:bodyPr/>
          <a:lstStyle/>
          <a:p>
            <a:pPr marL="0" marR="0">
              <a:lnSpc>
                <a:spcPct val="150000"/>
              </a:lnSpc>
              <a:spcBef>
                <a:spcPts val="0"/>
              </a:spcBef>
              <a:spcAft>
                <a:spcPts val="0"/>
              </a:spcAft>
            </a:pPr>
            <a:r>
              <a:rPr lang="en-US"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Strength Of Paper System Is :   Documentation   </a:t>
            </a:r>
            <a:endParaRPr lang="en-US" dirty="0">
              <a:solidFill>
                <a:schemeClr val="tx1"/>
              </a:solidFill>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Weaknesses Of Paper System Is :</a:t>
            </a:r>
            <a:endParaRPr lang="en-US" dirty="0">
              <a:solidFill>
                <a:schemeClr val="tx1"/>
              </a:solidFill>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buFont typeface="+mj-lt"/>
              <a:buAutoNum type="arabicParenR"/>
            </a:pPr>
            <a:r>
              <a:rPr lang="en-US"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Prone to damage: Manual documents can be easily damaged, lost, or stolen.</a:t>
            </a:r>
            <a:endParaRPr lang="en-US" dirty="0">
              <a:solidFill>
                <a:schemeClr val="tx1"/>
              </a:solidFill>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buFont typeface="+mj-lt"/>
              <a:buAutoNum type="arabicParenR"/>
            </a:pPr>
            <a:r>
              <a:rPr lang="en-US"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Higher costs: Because we will need more paper, printers, copiers, stationery and other office supplies.</a:t>
            </a:r>
            <a:endParaRPr lang="en-US" dirty="0">
              <a:solidFill>
                <a:schemeClr val="tx1"/>
              </a:solidFill>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buFont typeface="+mj-lt"/>
              <a:buAutoNum type="arabicParenR"/>
            </a:pPr>
            <a:r>
              <a:rPr lang="en-US"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Lack of security: Paper is one of the biggest information security risks for companies because printed documents can easily be lost, mishandled, or destroyed while digital data can be encrypted and kept securely in hard disks or electronic devices.</a:t>
            </a:r>
            <a:endParaRPr lang="en-US" dirty="0">
              <a:solidFill>
                <a:schemeClr val="tx1"/>
              </a:solidFill>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722564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B9E6A-EB4A-4820-B082-53DC9389A947}"/>
              </a:ext>
            </a:extLst>
          </p:cNvPr>
          <p:cNvSpPr>
            <a:spLocks noGrp="1"/>
          </p:cNvSpPr>
          <p:nvPr>
            <p:ph type="title" idx="4294967295"/>
          </p:nvPr>
        </p:nvSpPr>
        <p:spPr>
          <a:xfrm>
            <a:off x="287215" y="-126388"/>
            <a:ext cx="10058400" cy="1450975"/>
          </a:xfrm>
        </p:spPr>
        <p:txBody>
          <a:bodyPr>
            <a:normAutofit/>
          </a:bodyPr>
          <a:lstStyle/>
          <a:p>
            <a:br>
              <a:rPr lang="en-US" sz="3200" b="1" i="0" u="none" strike="noStrike" baseline="0" dirty="0">
                <a:solidFill>
                  <a:srgbClr val="000000"/>
                </a:solidFill>
                <a:latin typeface="Times New Roman" panose="02020603050405020304" pitchFamily="18" charset="0"/>
              </a:rPr>
            </a:br>
            <a:r>
              <a:rPr lang="en-US" sz="3600" b="1" i="0" u="none" strike="noStrike" baseline="0" dirty="0">
                <a:solidFill>
                  <a:srgbClr val="000000"/>
                </a:solidFill>
                <a:effectLst>
                  <a:outerShdw blurRad="38100" dist="38100" dir="2700000" algn="tl">
                    <a:srgbClr val="000000">
                      <a:alpha val="43137"/>
                    </a:srgbClr>
                  </a:outerShdw>
                </a:effectLst>
                <a:latin typeface="Times New Roman" panose="02020603050405020304" pitchFamily="18" charset="0"/>
              </a:rPr>
              <a:t> 3. Requirement Elicitation: </a:t>
            </a:r>
            <a:endParaRPr lang="en-US" sz="3600"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DBDE3473-C66E-4021-8682-13272BD94244}"/>
              </a:ext>
            </a:extLst>
          </p:cNvPr>
          <p:cNvSpPr>
            <a:spLocks noGrp="1"/>
          </p:cNvSpPr>
          <p:nvPr>
            <p:ph idx="4294967295"/>
          </p:nvPr>
        </p:nvSpPr>
        <p:spPr>
          <a:xfrm>
            <a:off x="438912" y="1399032"/>
            <a:ext cx="11311128" cy="4517135"/>
          </a:xfrm>
        </p:spPr>
        <p:txBody>
          <a:bodyPr/>
          <a:lstStyle/>
          <a:p>
            <a:pPr marL="0" marR="0">
              <a:lnSpc>
                <a:spcPct val="150000"/>
              </a:lnSpc>
              <a:spcBef>
                <a:spcPts val="0"/>
              </a:spcBef>
              <a:spcAft>
                <a:spcPts val="0"/>
              </a:spcAft>
            </a:pPr>
            <a:r>
              <a:rPr lang="en-US"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Questionnaire.</a:t>
            </a:r>
            <a:endParaRPr lang="en-US" dirty="0">
              <a:solidFill>
                <a:schemeClr val="tx1"/>
              </a:solidFill>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sz="1800" i="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solidFill>
                <a:schemeClr val="tx1"/>
              </a:solidFill>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we can't meet the employee in this time cause of corona virus</a:t>
            </a:r>
            <a:r>
              <a:rPr lang="en-US"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solidFill>
                <a:schemeClr val="tx1"/>
              </a:solidFill>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For easy access to a larger number of employees and for accurate reports and Asking the employee easily than making and save time also.</a:t>
            </a:r>
            <a:endParaRPr lang="en-US" dirty="0">
              <a:solidFill>
                <a:schemeClr val="tx1"/>
              </a:solidFill>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045829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6B586-EAA7-4983-92C1-89093523F44B}"/>
              </a:ext>
            </a:extLst>
          </p:cNvPr>
          <p:cNvSpPr>
            <a:spLocks noGrp="1"/>
          </p:cNvSpPr>
          <p:nvPr>
            <p:ph type="title"/>
          </p:nvPr>
        </p:nvSpPr>
        <p:spPr>
          <a:xfrm>
            <a:off x="144194" y="705076"/>
            <a:ext cx="13162084" cy="2187593"/>
          </a:xfrm>
        </p:spPr>
        <p:txBody>
          <a:bodyPr>
            <a:noAutofit/>
          </a:bodyPr>
          <a:lstStyle/>
          <a:p>
            <a:r>
              <a:rPr lang="en-US" sz="4100" b="1" i="0" u="none" strike="noStrike" baseline="0" dirty="0">
                <a:solidFill>
                  <a:srgbClr val="000000"/>
                </a:solidFill>
                <a:latin typeface="Times New Roman" panose="02020603050405020304" pitchFamily="18" charset="0"/>
              </a:rPr>
              <a:t> </a:t>
            </a:r>
            <a:r>
              <a:rPr lang="en-US" sz="4100" b="0" i="0" u="none" strike="noStrike" baseline="0" dirty="0">
                <a:solidFill>
                  <a:srgbClr val="000000"/>
                </a:solidFill>
                <a:latin typeface="Times New Roman" panose="02020603050405020304" pitchFamily="18" charset="0"/>
              </a:rPr>
              <a:t> </a:t>
            </a:r>
            <a:br>
              <a:rPr lang="en-US" sz="4100" b="0" i="0" u="none" strike="noStrike" baseline="0" dirty="0">
                <a:solidFill>
                  <a:srgbClr val="000000"/>
                </a:solidFill>
                <a:latin typeface="Times New Roman" panose="02020603050405020304" pitchFamily="18" charset="0"/>
              </a:rPr>
            </a:br>
            <a:br>
              <a:rPr lang="en-US" sz="4100" b="0" i="0" u="none" strike="noStrike" baseline="0" dirty="0">
                <a:solidFill>
                  <a:srgbClr val="000000"/>
                </a:solidFill>
                <a:latin typeface="Times New Roman" panose="02020603050405020304" pitchFamily="18" charset="0"/>
              </a:rPr>
            </a:br>
            <a:br>
              <a:rPr lang="en-US" sz="4100" b="0" i="0" u="none" strike="noStrike" baseline="0" dirty="0">
                <a:solidFill>
                  <a:srgbClr val="000000"/>
                </a:solidFill>
                <a:latin typeface="Times New Roman" panose="02020603050405020304" pitchFamily="18" charset="0"/>
              </a:rPr>
            </a:br>
            <a:br>
              <a:rPr lang="en-US" sz="4100" b="0" i="0" u="none" strike="noStrike" baseline="0" dirty="0">
                <a:solidFill>
                  <a:srgbClr val="000000"/>
                </a:solidFill>
                <a:latin typeface="Times New Roman" panose="02020603050405020304" pitchFamily="18" charset="0"/>
              </a:rPr>
            </a:br>
            <a:br>
              <a:rPr lang="en-US" sz="4100" b="0" i="0" u="none" strike="noStrike" baseline="0" dirty="0">
                <a:solidFill>
                  <a:srgbClr val="000000"/>
                </a:solidFill>
                <a:latin typeface="Times New Roman" panose="02020603050405020304" pitchFamily="18" charset="0"/>
              </a:rPr>
            </a:br>
            <a:r>
              <a:rPr lang="en-US" sz="4100" b="1" i="0" u="none" strike="noStrike" baseline="0" dirty="0">
                <a:solidFill>
                  <a:srgbClr val="000000"/>
                </a:solidFill>
                <a:effectLst>
                  <a:outerShdw blurRad="38100" dist="38100" dir="2700000" algn="tl">
                    <a:srgbClr val="000000">
                      <a:alpha val="43137"/>
                    </a:srgbClr>
                  </a:outerShdw>
                </a:effectLst>
                <a:latin typeface="Times New Roman" panose="02020603050405020304" pitchFamily="18" charset="0"/>
              </a:rPr>
              <a:t>Chapter 3: Software Requirements Specification (SRS) </a:t>
            </a:r>
            <a:br>
              <a:rPr lang="en-US" sz="4100" b="1" i="0" u="none" strike="noStrike" baseline="0" dirty="0">
                <a:solidFill>
                  <a:srgbClr val="000000"/>
                </a:solidFill>
                <a:effectLst>
                  <a:outerShdw blurRad="38100" dist="38100" dir="2700000" algn="tl">
                    <a:srgbClr val="000000">
                      <a:alpha val="43137"/>
                    </a:srgbClr>
                  </a:outerShdw>
                </a:effectLst>
                <a:latin typeface="Times New Roman" panose="02020603050405020304" pitchFamily="18" charset="0"/>
              </a:rPr>
            </a:br>
            <a:br>
              <a:rPr lang="en-US" sz="4100" b="1" i="0" u="none" strike="noStrike" baseline="0" dirty="0">
                <a:solidFill>
                  <a:srgbClr val="000000"/>
                </a:solidFill>
                <a:latin typeface="Times New Roman" panose="02020603050405020304" pitchFamily="18" charset="0"/>
              </a:rPr>
            </a:br>
            <a:br>
              <a:rPr lang="en-US" sz="4100" b="0" i="0" u="none" strike="noStrike" baseline="0" dirty="0">
                <a:solidFill>
                  <a:srgbClr val="000000"/>
                </a:solidFill>
                <a:latin typeface="Times New Roman" panose="02020603050405020304" pitchFamily="18" charset="0"/>
              </a:rPr>
            </a:br>
            <a:endParaRPr lang="en-US" sz="4100" dirty="0"/>
          </a:p>
        </p:txBody>
      </p:sp>
      <p:sp>
        <p:nvSpPr>
          <p:cNvPr id="3" name="Content Placeholder 2">
            <a:extLst>
              <a:ext uri="{FF2B5EF4-FFF2-40B4-BE49-F238E27FC236}">
                <a16:creationId xmlns:a16="http://schemas.microsoft.com/office/drawing/2014/main" id="{5A2ABDBF-0DDE-482A-B7FA-09ED7E0A29FD}"/>
              </a:ext>
            </a:extLst>
          </p:cNvPr>
          <p:cNvSpPr>
            <a:spLocks noGrp="1"/>
          </p:cNvSpPr>
          <p:nvPr>
            <p:ph idx="1"/>
          </p:nvPr>
        </p:nvSpPr>
        <p:spPr>
          <a:xfrm>
            <a:off x="947810" y="3096619"/>
            <a:ext cx="10058400" cy="4023360"/>
          </a:xfrm>
        </p:spPr>
        <p:txBody>
          <a:bodyPr/>
          <a:lstStyle/>
          <a:p>
            <a:pPr algn="l"/>
            <a:endParaRPr lang="en-US" sz="1800" b="0" i="0" u="none" strike="noStrike" baseline="0" dirty="0">
              <a:solidFill>
                <a:srgbClr val="000000"/>
              </a:solidFill>
              <a:latin typeface="Times New Roman" panose="02020603050405020304" pitchFamily="18" charset="0"/>
            </a:endParaRPr>
          </a:p>
          <a:p>
            <a:endParaRPr lang="en-US" sz="1800" b="1" i="0" u="none" strike="noStrike" baseline="0" dirty="0">
              <a:solidFill>
                <a:srgbClr val="000000"/>
              </a:solidFill>
              <a:latin typeface="Times New Roman" panose="02020603050405020304" pitchFamily="18" charset="0"/>
            </a:endParaRPr>
          </a:p>
          <a:p>
            <a:endParaRPr lang="en-US" b="1" dirty="0"/>
          </a:p>
        </p:txBody>
      </p:sp>
      <p:graphicFrame>
        <p:nvGraphicFramePr>
          <p:cNvPr id="4" name="Table 3">
            <a:extLst>
              <a:ext uri="{FF2B5EF4-FFF2-40B4-BE49-F238E27FC236}">
                <a16:creationId xmlns:a16="http://schemas.microsoft.com/office/drawing/2014/main" id="{5DBFA6D7-F878-40A9-A67D-7BF5D002E039}"/>
              </a:ext>
            </a:extLst>
          </p:cNvPr>
          <p:cNvGraphicFramePr>
            <a:graphicFrameLocks noGrp="1"/>
          </p:cNvGraphicFramePr>
          <p:nvPr>
            <p:extLst>
              <p:ext uri="{D42A27DB-BD31-4B8C-83A1-F6EECF244321}">
                <p14:modId xmlns:p14="http://schemas.microsoft.com/office/powerpoint/2010/main" val="2631674449"/>
              </p:ext>
            </p:extLst>
          </p:nvPr>
        </p:nvGraphicFramePr>
        <p:xfrm>
          <a:off x="518746" y="2521725"/>
          <a:ext cx="10559562" cy="3661032"/>
        </p:xfrm>
        <a:graphic>
          <a:graphicData uri="http://schemas.openxmlformats.org/drawingml/2006/table">
            <a:tbl>
              <a:tblPr firstRow="1" firstCol="1" bandRow="1">
                <a:tableStyleId>{5C22544A-7EE6-4342-B048-85BDC9FD1C3A}</a:tableStyleId>
              </a:tblPr>
              <a:tblGrid>
                <a:gridCol w="2839988">
                  <a:extLst>
                    <a:ext uri="{9D8B030D-6E8A-4147-A177-3AD203B41FA5}">
                      <a16:colId xmlns:a16="http://schemas.microsoft.com/office/drawing/2014/main" val="912264514"/>
                    </a:ext>
                  </a:extLst>
                </a:gridCol>
                <a:gridCol w="7719574">
                  <a:extLst>
                    <a:ext uri="{9D8B030D-6E8A-4147-A177-3AD203B41FA5}">
                      <a16:colId xmlns:a16="http://schemas.microsoft.com/office/drawing/2014/main" val="3170722324"/>
                    </a:ext>
                  </a:extLst>
                </a:gridCol>
              </a:tblGrid>
              <a:tr h="515135">
                <a:tc>
                  <a:txBody>
                    <a:bodyPr/>
                    <a:lstStyle/>
                    <a:p>
                      <a:pPr marL="0" marR="0" algn="ctr">
                        <a:lnSpc>
                          <a:spcPct val="150000"/>
                        </a:lnSpc>
                        <a:spcBef>
                          <a:spcPts val="0"/>
                        </a:spcBef>
                        <a:spcAft>
                          <a:spcPts val="0"/>
                        </a:spcAft>
                      </a:pPr>
                      <a:r>
                        <a:rPr lang="en-US" sz="1200" b="1" dirty="0">
                          <a:effectLst/>
                        </a:rPr>
                        <a:t> </a:t>
                      </a:r>
                      <a:endParaRPr lang="en-US" sz="1100" b="1" dirty="0">
                        <a:effectLst/>
                      </a:endParaRPr>
                    </a:p>
                    <a:p>
                      <a:pPr marL="0" marR="0" algn="ctr">
                        <a:lnSpc>
                          <a:spcPct val="150000"/>
                        </a:lnSpc>
                        <a:spcBef>
                          <a:spcPts val="0"/>
                        </a:spcBef>
                        <a:spcAft>
                          <a:spcPts val="0"/>
                        </a:spcAft>
                        <a:tabLst>
                          <a:tab pos="1097280" algn="l"/>
                        </a:tabLst>
                      </a:pPr>
                      <a:r>
                        <a:rPr lang="en-US" sz="1200" b="1" dirty="0">
                          <a:effectLst/>
                        </a:rPr>
                        <a:t>Functional</a:t>
                      </a:r>
                      <a:endParaRPr lang="en-US" sz="11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5814" marR="65814" marT="0" marB="0"/>
                </a:tc>
                <a:tc>
                  <a:txBody>
                    <a:bodyPr/>
                    <a:lstStyle/>
                    <a:p>
                      <a:pPr marL="0" marR="0">
                        <a:lnSpc>
                          <a:spcPct val="150000"/>
                        </a:lnSpc>
                        <a:spcBef>
                          <a:spcPts val="0"/>
                        </a:spcBef>
                        <a:spcAft>
                          <a:spcPts val="0"/>
                        </a:spcAft>
                      </a:pPr>
                      <a:r>
                        <a:rPr lang="en-US" sz="1200" b="1" dirty="0">
                          <a:effectLst/>
                        </a:rPr>
                        <a:t> </a:t>
                      </a:r>
                      <a:endParaRPr lang="en-US" sz="1100" b="1" dirty="0">
                        <a:effectLst/>
                      </a:endParaRPr>
                    </a:p>
                    <a:p>
                      <a:pPr marL="0" marR="0">
                        <a:lnSpc>
                          <a:spcPct val="150000"/>
                        </a:lnSpc>
                        <a:spcBef>
                          <a:spcPts val="0"/>
                        </a:spcBef>
                        <a:spcAft>
                          <a:spcPts val="0"/>
                        </a:spcAft>
                        <a:tabLst>
                          <a:tab pos="1005840" algn="l"/>
                        </a:tabLst>
                      </a:pPr>
                      <a:r>
                        <a:rPr lang="en-US" sz="1200" b="1" dirty="0">
                          <a:effectLst/>
                        </a:rPr>
                        <a:t>	Description</a:t>
                      </a:r>
                      <a:endParaRPr lang="en-US" sz="11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5814" marR="65814" marT="0" marB="0"/>
                </a:tc>
                <a:extLst>
                  <a:ext uri="{0D108BD9-81ED-4DB2-BD59-A6C34878D82A}">
                    <a16:rowId xmlns:a16="http://schemas.microsoft.com/office/drawing/2014/main" val="744786693"/>
                  </a:ext>
                </a:extLst>
              </a:tr>
              <a:tr h="515135">
                <a:tc>
                  <a:txBody>
                    <a:bodyPr/>
                    <a:lstStyle/>
                    <a:p>
                      <a:pPr marL="0" marR="0" algn="ctr">
                        <a:lnSpc>
                          <a:spcPct val="150000"/>
                        </a:lnSpc>
                        <a:spcBef>
                          <a:spcPts val="0"/>
                        </a:spcBef>
                        <a:spcAft>
                          <a:spcPts val="0"/>
                        </a:spcAft>
                        <a:tabLst>
                          <a:tab pos="1082040" algn="l"/>
                        </a:tabLst>
                      </a:pPr>
                      <a:r>
                        <a:rPr lang="en-US" sz="1200" b="1" dirty="0">
                          <a:effectLst/>
                        </a:rPr>
                        <a:t> </a:t>
                      </a:r>
                      <a:endParaRPr lang="en-US" sz="1100" b="1" dirty="0">
                        <a:effectLst/>
                      </a:endParaRPr>
                    </a:p>
                    <a:p>
                      <a:pPr marL="0" marR="0" algn="ctr">
                        <a:lnSpc>
                          <a:spcPct val="150000"/>
                        </a:lnSpc>
                        <a:spcBef>
                          <a:spcPts val="0"/>
                        </a:spcBef>
                        <a:spcAft>
                          <a:spcPts val="0"/>
                        </a:spcAft>
                      </a:pPr>
                      <a:r>
                        <a:rPr lang="en-US" sz="1200" b="1" dirty="0">
                          <a:effectLst/>
                        </a:rPr>
                        <a:t>Login</a:t>
                      </a:r>
                      <a:endParaRPr lang="en-US" sz="11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5814" marR="65814" marT="0" marB="0"/>
                </a:tc>
                <a:tc>
                  <a:txBody>
                    <a:bodyPr/>
                    <a:lstStyle/>
                    <a:p>
                      <a:pPr marL="0" marR="0">
                        <a:lnSpc>
                          <a:spcPct val="150000"/>
                        </a:lnSpc>
                        <a:spcBef>
                          <a:spcPts val="0"/>
                        </a:spcBef>
                        <a:spcAft>
                          <a:spcPts val="0"/>
                        </a:spcAft>
                        <a:tabLst>
                          <a:tab pos="1089660" algn="l"/>
                        </a:tabLst>
                      </a:pPr>
                      <a:r>
                        <a:rPr lang="en-US" sz="1200" b="1">
                          <a:effectLst/>
                        </a:rPr>
                        <a:t> </a:t>
                      </a:r>
                      <a:endParaRPr lang="en-US" sz="1100" b="1">
                        <a:effectLst/>
                      </a:endParaRPr>
                    </a:p>
                    <a:p>
                      <a:pPr marL="0" marR="0">
                        <a:lnSpc>
                          <a:spcPct val="150000"/>
                        </a:lnSpc>
                        <a:spcBef>
                          <a:spcPts val="0"/>
                        </a:spcBef>
                        <a:spcAft>
                          <a:spcPts val="0"/>
                        </a:spcAft>
                        <a:tabLst>
                          <a:tab pos="1089660" algn="l"/>
                        </a:tabLst>
                      </a:pPr>
                      <a:r>
                        <a:rPr lang="en-US" sz="1200" b="1">
                          <a:effectLst/>
                        </a:rPr>
                        <a:t>Log in using the administrator number and password</a:t>
                      </a:r>
                      <a:endParaRPr lang="en-US" sz="1100" b="1">
                        <a:effectLst/>
                        <a:latin typeface="Times New Roman" panose="02020603050405020304" pitchFamily="18" charset="0"/>
                        <a:ea typeface="Times New Roman" panose="02020603050405020304" pitchFamily="18" charset="0"/>
                        <a:cs typeface="Arial" panose="020B0604020202020204" pitchFamily="34" charset="0"/>
                      </a:endParaRPr>
                    </a:p>
                  </a:txBody>
                  <a:tcPr marL="65814" marR="65814" marT="0" marB="0"/>
                </a:tc>
                <a:extLst>
                  <a:ext uri="{0D108BD9-81ED-4DB2-BD59-A6C34878D82A}">
                    <a16:rowId xmlns:a16="http://schemas.microsoft.com/office/drawing/2014/main" val="2655096009"/>
                  </a:ext>
                </a:extLst>
              </a:tr>
              <a:tr h="515135">
                <a:tc>
                  <a:txBody>
                    <a:bodyPr/>
                    <a:lstStyle/>
                    <a:p>
                      <a:pPr marL="0" marR="0" algn="ctr">
                        <a:lnSpc>
                          <a:spcPct val="150000"/>
                        </a:lnSpc>
                        <a:spcBef>
                          <a:spcPts val="0"/>
                        </a:spcBef>
                        <a:spcAft>
                          <a:spcPts val="0"/>
                        </a:spcAft>
                      </a:pPr>
                      <a:r>
                        <a:rPr lang="en-US" sz="1200" b="1" dirty="0">
                          <a:effectLst/>
                        </a:rPr>
                        <a:t> </a:t>
                      </a:r>
                      <a:endParaRPr lang="en-US" sz="1100" b="1" dirty="0">
                        <a:effectLst/>
                      </a:endParaRPr>
                    </a:p>
                    <a:p>
                      <a:pPr marL="0" marR="0" algn="ctr">
                        <a:lnSpc>
                          <a:spcPct val="150000"/>
                        </a:lnSpc>
                        <a:spcBef>
                          <a:spcPts val="0"/>
                        </a:spcBef>
                        <a:spcAft>
                          <a:spcPts val="0"/>
                        </a:spcAft>
                      </a:pPr>
                      <a:r>
                        <a:rPr lang="en-US" sz="1200" b="1" dirty="0">
                          <a:effectLst/>
                        </a:rPr>
                        <a:t>Edit info and Change password</a:t>
                      </a:r>
                      <a:endParaRPr lang="en-US" sz="11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5814" marR="65814" marT="0" marB="0"/>
                </a:tc>
                <a:tc>
                  <a:txBody>
                    <a:bodyPr/>
                    <a:lstStyle/>
                    <a:p>
                      <a:pPr marL="0" marR="0">
                        <a:lnSpc>
                          <a:spcPct val="150000"/>
                        </a:lnSpc>
                        <a:spcBef>
                          <a:spcPts val="0"/>
                        </a:spcBef>
                        <a:spcAft>
                          <a:spcPts val="0"/>
                        </a:spcAft>
                        <a:tabLst>
                          <a:tab pos="624840" algn="l"/>
                        </a:tabLst>
                      </a:pPr>
                      <a:r>
                        <a:rPr lang="en-US" sz="1200" b="1" dirty="0">
                          <a:effectLst/>
                        </a:rPr>
                        <a:t> </a:t>
                      </a:r>
                      <a:endParaRPr lang="en-US" sz="1100" b="1" dirty="0">
                        <a:effectLst/>
                      </a:endParaRPr>
                    </a:p>
                    <a:p>
                      <a:pPr marL="0" marR="0">
                        <a:lnSpc>
                          <a:spcPct val="150000"/>
                        </a:lnSpc>
                        <a:spcBef>
                          <a:spcPts val="0"/>
                        </a:spcBef>
                        <a:spcAft>
                          <a:spcPts val="0"/>
                        </a:spcAft>
                      </a:pPr>
                      <a:r>
                        <a:rPr lang="en-US" sz="1200" b="1" dirty="0">
                          <a:effectLst/>
                        </a:rPr>
                        <a:t>The Admin can  change  password and information  in employee or your </a:t>
                      </a:r>
                      <a:endParaRPr lang="en-US" sz="11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5814" marR="65814" marT="0" marB="0"/>
                </a:tc>
                <a:extLst>
                  <a:ext uri="{0D108BD9-81ED-4DB2-BD59-A6C34878D82A}">
                    <a16:rowId xmlns:a16="http://schemas.microsoft.com/office/drawing/2014/main" val="2427666109"/>
                  </a:ext>
                </a:extLst>
              </a:tr>
              <a:tr h="515135">
                <a:tc>
                  <a:txBody>
                    <a:bodyPr/>
                    <a:lstStyle/>
                    <a:p>
                      <a:pPr marL="0" marR="0" algn="ctr">
                        <a:lnSpc>
                          <a:spcPct val="150000"/>
                        </a:lnSpc>
                        <a:spcBef>
                          <a:spcPts val="0"/>
                        </a:spcBef>
                        <a:spcAft>
                          <a:spcPts val="0"/>
                        </a:spcAft>
                      </a:pPr>
                      <a:r>
                        <a:rPr lang="en-US" sz="1200" b="1" dirty="0">
                          <a:effectLst/>
                        </a:rPr>
                        <a:t> </a:t>
                      </a:r>
                      <a:endParaRPr lang="en-US" sz="1100" b="1" dirty="0">
                        <a:effectLst/>
                      </a:endParaRPr>
                    </a:p>
                    <a:p>
                      <a:pPr marL="0" marR="0" algn="ctr">
                        <a:lnSpc>
                          <a:spcPct val="150000"/>
                        </a:lnSpc>
                        <a:spcBef>
                          <a:spcPts val="0"/>
                        </a:spcBef>
                        <a:spcAft>
                          <a:spcPts val="0"/>
                        </a:spcAft>
                      </a:pPr>
                      <a:r>
                        <a:rPr lang="en-US" sz="1200" b="1" dirty="0">
                          <a:effectLst/>
                        </a:rPr>
                        <a:t>Add new employee</a:t>
                      </a:r>
                      <a:endParaRPr lang="en-US" sz="11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5814" marR="65814" marT="0" marB="0"/>
                </a:tc>
                <a:tc>
                  <a:txBody>
                    <a:bodyPr/>
                    <a:lstStyle/>
                    <a:p>
                      <a:pPr marL="0" marR="0">
                        <a:lnSpc>
                          <a:spcPct val="150000"/>
                        </a:lnSpc>
                        <a:spcBef>
                          <a:spcPts val="0"/>
                        </a:spcBef>
                        <a:spcAft>
                          <a:spcPts val="0"/>
                        </a:spcAft>
                      </a:pPr>
                      <a:r>
                        <a:rPr lang="ar-JO" sz="1200" b="1" dirty="0">
                          <a:effectLst/>
                        </a:rPr>
                        <a:t> </a:t>
                      </a:r>
                      <a:endParaRPr lang="en-US" sz="1100" b="1" dirty="0">
                        <a:effectLst/>
                      </a:endParaRPr>
                    </a:p>
                    <a:p>
                      <a:pPr marL="0" marR="0">
                        <a:lnSpc>
                          <a:spcPct val="150000"/>
                        </a:lnSpc>
                        <a:spcBef>
                          <a:spcPts val="0"/>
                        </a:spcBef>
                        <a:spcAft>
                          <a:spcPts val="0"/>
                        </a:spcAft>
                      </a:pPr>
                      <a:r>
                        <a:rPr lang="en-US" sz="1200" b="1" dirty="0">
                          <a:effectLst/>
                        </a:rPr>
                        <a:t>The Admin can add a new employee </a:t>
                      </a:r>
                      <a:endParaRPr lang="en-US" sz="11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5814" marR="65814" marT="0" marB="0"/>
                </a:tc>
                <a:extLst>
                  <a:ext uri="{0D108BD9-81ED-4DB2-BD59-A6C34878D82A}">
                    <a16:rowId xmlns:a16="http://schemas.microsoft.com/office/drawing/2014/main" val="3800601987"/>
                  </a:ext>
                </a:extLst>
              </a:tr>
              <a:tr h="783441">
                <a:tc>
                  <a:txBody>
                    <a:bodyPr/>
                    <a:lstStyle/>
                    <a:p>
                      <a:pPr marL="0" marR="0">
                        <a:lnSpc>
                          <a:spcPct val="150000"/>
                        </a:lnSpc>
                        <a:spcBef>
                          <a:spcPts val="0"/>
                        </a:spcBef>
                        <a:spcAft>
                          <a:spcPts val="0"/>
                        </a:spcAft>
                      </a:pPr>
                      <a:r>
                        <a:rPr lang="ar-SA" sz="1200" b="1" dirty="0">
                          <a:effectLst/>
                        </a:rPr>
                        <a:t> </a:t>
                      </a:r>
                      <a:endParaRPr lang="en-US" sz="1100" b="1" dirty="0">
                        <a:effectLst/>
                      </a:endParaRPr>
                    </a:p>
                    <a:p>
                      <a:pPr marL="0" marR="0" algn="ctr">
                        <a:lnSpc>
                          <a:spcPct val="150000"/>
                        </a:lnSpc>
                        <a:spcBef>
                          <a:spcPts val="0"/>
                        </a:spcBef>
                        <a:spcAft>
                          <a:spcPts val="0"/>
                        </a:spcAft>
                      </a:pPr>
                      <a:r>
                        <a:rPr lang="en-US" sz="1200" b="1" dirty="0">
                          <a:effectLst/>
                        </a:rPr>
                        <a:t>Accept or reject holiday or leave</a:t>
                      </a:r>
                      <a:endParaRPr lang="en-US" sz="11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5814" marR="65814" marT="0" marB="0"/>
                </a:tc>
                <a:tc>
                  <a:txBody>
                    <a:bodyPr/>
                    <a:lstStyle/>
                    <a:p>
                      <a:pPr marL="0" marR="0">
                        <a:lnSpc>
                          <a:spcPct val="150000"/>
                        </a:lnSpc>
                        <a:spcBef>
                          <a:spcPts val="0"/>
                        </a:spcBef>
                        <a:spcAft>
                          <a:spcPts val="0"/>
                        </a:spcAft>
                      </a:pPr>
                      <a:r>
                        <a:rPr lang="ar-SA" sz="1200" b="1">
                          <a:effectLst/>
                        </a:rPr>
                        <a:t> </a:t>
                      </a:r>
                      <a:endParaRPr lang="en-US" sz="1100" b="1">
                        <a:effectLst/>
                      </a:endParaRPr>
                    </a:p>
                    <a:p>
                      <a:pPr marL="0" marR="0">
                        <a:lnSpc>
                          <a:spcPct val="150000"/>
                        </a:lnSpc>
                        <a:spcBef>
                          <a:spcPts val="0"/>
                        </a:spcBef>
                        <a:spcAft>
                          <a:spcPts val="0"/>
                        </a:spcAft>
                      </a:pPr>
                      <a:r>
                        <a:rPr lang="en-US" sz="1200" b="1">
                          <a:effectLst/>
                        </a:rPr>
                        <a:t>The Admin can approve or deny a holidays or leave To the employee with the reason written</a:t>
                      </a:r>
                      <a:endParaRPr lang="en-US" sz="1100" b="1">
                        <a:effectLst/>
                      </a:endParaRPr>
                    </a:p>
                    <a:p>
                      <a:pPr marL="0" marR="0">
                        <a:lnSpc>
                          <a:spcPct val="150000"/>
                        </a:lnSpc>
                        <a:spcBef>
                          <a:spcPts val="0"/>
                        </a:spcBef>
                        <a:spcAft>
                          <a:spcPts val="0"/>
                        </a:spcAft>
                      </a:pPr>
                      <a:r>
                        <a:rPr lang="ar-JO" sz="1200" b="1">
                          <a:effectLst/>
                        </a:rPr>
                        <a:t> </a:t>
                      </a:r>
                      <a:endParaRPr lang="en-US" sz="1100" b="1">
                        <a:effectLst/>
                        <a:latin typeface="Times New Roman" panose="02020603050405020304" pitchFamily="18" charset="0"/>
                        <a:ea typeface="Times New Roman" panose="02020603050405020304" pitchFamily="18" charset="0"/>
                        <a:cs typeface="Arial" panose="020B0604020202020204" pitchFamily="34" charset="0"/>
                      </a:endParaRPr>
                    </a:p>
                  </a:txBody>
                  <a:tcPr marL="65814" marR="65814" marT="0" marB="0"/>
                </a:tc>
                <a:extLst>
                  <a:ext uri="{0D108BD9-81ED-4DB2-BD59-A6C34878D82A}">
                    <a16:rowId xmlns:a16="http://schemas.microsoft.com/office/drawing/2014/main" val="2976899950"/>
                  </a:ext>
                </a:extLst>
              </a:tr>
              <a:tr h="787220">
                <a:tc>
                  <a:txBody>
                    <a:bodyPr/>
                    <a:lstStyle/>
                    <a:p>
                      <a:pPr marL="0" marR="0" algn="ctr">
                        <a:lnSpc>
                          <a:spcPct val="150000"/>
                        </a:lnSpc>
                        <a:spcBef>
                          <a:spcPts val="0"/>
                        </a:spcBef>
                        <a:spcAft>
                          <a:spcPts val="0"/>
                        </a:spcAft>
                      </a:pPr>
                      <a:r>
                        <a:rPr lang="en-US" sz="1200" b="1" dirty="0">
                          <a:effectLst/>
                        </a:rPr>
                        <a:t> </a:t>
                      </a:r>
                      <a:endParaRPr lang="en-US" sz="1100" b="1" dirty="0">
                        <a:effectLst/>
                      </a:endParaRPr>
                    </a:p>
                    <a:p>
                      <a:pPr marL="0" marR="0" algn="ctr">
                        <a:lnSpc>
                          <a:spcPct val="150000"/>
                        </a:lnSpc>
                        <a:spcBef>
                          <a:spcPts val="0"/>
                        </a:spcBef>
                        <a:spcAft>
                          <a:spcPts val="0"/>
                        </a:spcAft>
                      </a:pPr>
                      <a:r>
                        <a:rPr lang="en-US" sz="1200" b="1" dirty="0">
                          <a:effectLst/>
                        </a:rPr>
                        <a:t>Add the salary</a:t>
                      </a:r>
                      <a:endParaRPr lang="en-US" sz="1100" b="1" dirty="0">
                        <a:effectLst/>
                      </a:endParaRPr>
                    </a:p>
                    <a:p>
                      <a:pPr marL="0" marR="0" algn="ctr">
                        <a:lnSpc>
                          <a:spcPct val="150000"/>
                        </a:lnSpc>
                        <a:spcBef>
                          <a:spcPts val="0"/>
                        </a:spcBef>
                        <a:spcAft>
                          <a:spcPts val="0"/>
                        </a:spcAft>
                        <a:tabLst>
                          <a:tab pos="1074420" algn="l"/>
                        </a:tabLst>
                      </a:pPr>
                      <a:r>
                        <a:rPr lang="en-US" sz="1200" b="1" dirty="0">
                          <a:effectLst/>
                        </a:rPr>
                        <a:t> </a:t>
                      </a:r>
                      <a:endParaRPr lang="en-US" sz="11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5814" marR="65814" marT="0" marB="0"/>
                </a:tc>
                <a:tc>
                  <a:txBody>
                    <a:bodyPr/>
                    <a:lstStyle/>
                    <a:p>
                      <a:pPr marL="0" marR="0">
                        <a:lnSpc>
                          <a:spcPct val="150000"/>
                        </a:lnSpc>
                        <a:spcBef>
                          <a:spcPts val="0"/>
                        </a:spcBef>
                        <a:spcAft>
                          <a:spcPts val="0"/>
                        </a:spcAft>
                      </a:pPr>
                      <a:r>
                        <a:rPr lang="ar-JO" sz="1200" b="1" dirty="0">
                          <a:effectLst/>
                        </a:rPr>
                        <a:t> </a:t>
                      </a:r>
                      <a:endParaRPr lang="en-US" sz="1100" b="1" dirty="0">
                        <a:effectLst/>
                      </a:endParaRPr>
                    </a:p>
                    <a:p>
                      <a:pPr marL="0" marR="0">
                        <a:lnSpc>
                          <a:spcPct val="150000"/>
                        </a:lnSpc>
                        <a:spcBef>
                          <a:spcPts val="0"/>
                        </a:spcBef>
                        <a:spcAft>
                          <a:spcPts val="0"/>
                        </a:spcAft>
                      </a:pPr>
                      <a:r>
                        <a:rPr lang="en-US" sz="1200" b="1" dirty="0">
                          <a:effectLst/>
                        </a:rPr>
                        <a:t>The Admin can Add the salary To the employee</a:t>
                      </a:r>
                      <a:endParaRPr lang="en-US" sz="11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5814" marR="65814" marT="0" marB="0"/>
                </a:tc>
                <a:extLst>
                  <a:ext uri="{0D108BD9-81ED-4DB2-BD59-A6C34878D82A}">
                    <a16:rowId xmlns:a16="http://schemas.microsoft.com/office/drawing/2014/main" val="4197667324"/>
                  </a:ext>
                </a:extLst>
              </a:tr>
            </a:tbl>
          </a:graphicData>
        </a:graphic>
      </p:graphicFrame>
      <p:sp>
        <p:nvSpPr>
          <p:cNvPr id="7" name="TextBox 6">
            <a:extLst>
              <a:ext uri="{FF2B5EF4-FFF2-40B4-BE49-F238E27FC236}">
                <a16:creationId xmlns:a16="http://schemas.microsoft.com/office/drawing/2014/main" id="{B4BA5126-1870-4D8D-9658-AE28C577E7EE}"/>
              </a:ext>
            </a:extLst>
          </p:cNvPr>
          <p:cNvSpPr txBox="1"/>
          <p:nvPr/>
        </p:nvSpPr>
        <p:spPr>
          <a:xfrm>
            <a:off x="826477" y="1903507"/>
            <a:ext cx="6719521" cy="584775"/>
          </a:xfrm>
          <a:prstGeom prst="rect">
            <a:avLst/>
          </a:prstGeom>
          <a:noFill/>
        </p:spPr>
        <p:txBody>
          <a:bodyPr wrap="square">
            <a:spAutoFit/>
          </a:bodyPr>
          <a:lstStyle/>
          <a:p>
            <a:r>
              <a:rPr lang="en-US" sz="3200" b="1" i="0" u="none" strike="noStrike" baseline="0" dirty="0">
                <a:solidFill>
                  <a:srgbClr val="000000"/>
                </a:solidFill>
                <a:effectLst>
                  <a:outerShdw blurRad="38100" dist="38100" dir="2700000" algn="tl">
                    <a:srgbClr val="000000">
                      <a:alpha val="43137"/>
                    </a:srgbClr>
                  </a:outerShdw>
                </a:effectLst>
                <a:latin typeface="Times New Roman" panose="02020603050405020304" pitchFamily="18" charset="0"/>
              </a:rPr>
              <a:t>1. Functional Requirements: (Admin)</a:t>
            </a:r>
            <a:endParaRPr lang="en-US" sz="3200" dirty="0"/>
          </a:p>
        </p:txBody>
      </p:sp>
    </p:spTree>
    <p:extLst>
      <p:ext uri="{BB962C8B-B14F-4D97-AF65-F5344CB8AC3E}">
        <p14:creationId xmlns:p14="http://schemas.microsoft.com/office/powerpoint/2010/main" val="340672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40D3-E06F-4DC2-85B9-7A59844B7DB2}"/>
              </a:ext>
            </a:extLst>
          </p:cNvPr>
          <p:cNvSpPr>
            <a:spLocks noGrp="1"/>
          </p:cNvSpPr>
          <p:nvPr>
            <p:ph type="title" idx="4294967295"/>
          </p:nvPr>
        </p:nvSpPr>
        <p:spPr>
          <a:xfrm>
            <a:off x="228600" y="0"/>
            <a:ext cx="10058400" cy="1450975"/>
          </a:xfrm>
        </p:spPr>
        <p:txBody>
          <a:bodyPr>
            <a:normAutofit/>
          </a:bodyPr>
          <a:lstStyle/>
          <a:p>
            <a:r>
              <a:rPr lang="en-US" sz="3200" b="1" i="0" u="none" strike="noStrike" baseline="0" dirty="0">
                <a:solidFill>
                  <a:srgbClr val="000000"/>
                </a:solidFill>
                <a:effectLst>
                  <a:outerShdw blurRad="38100" dist="38100" dir="2700000" algn="tl">
                    <a:srgbClr val="000000">
                      <a:alpha val="43137"/>
                    </a:srgbClr>
                  </a:outerShdw>
                </a:effectLst>
                <a:latin typeface="Times New Roman" panose="02020603050405020304" pitchFamily="18" charset="0"/>
              </a:rPr>
              <a:t>1. Functional Requirements: (Employee)</a:t>
            </a:r>
            <a:endParaRPr lang="en-US" sz="3200" dirty="0">
              <a:effectLst>
                <a:outerShdw blurRad="38100" dist="38100" dir="2700000" algn="tl">
                  <a:srgbClr val="000000">
                    <a:alpha val="43137"/>
                  </a:srgbClr>
                </a:outerShdw>
              </a:effectLst>
            </a:endParaRPr>
          </a:p>
        </p:txBody>
      </p:sp>
      <p:graphicFrame>
        <p:nvGraphicFramePr>
          <p:cNvPr id="4" name="Content Placeholder 3">
            <a:extLst>
              <a:ext uri="{FF2B5EF4-FFF2-40B4-BE49-F238E27FC236}">
                <a16:creationId xmlns:a16="http://schemas.microsoft.com/office/drawing/2014/main" id="{36FD9494-BCFA-470D-A5CE-65582C445069}"/>
              </a:ext>
            </a:extLst>
          </p:cNvPr>
          <p:cNvGraphicFramePr>
            <a:graphicFrameLocks noGrp="1"/>
          </p:cNvGraphicFramePr>
          <p:nvPr>
            <p:ph idx="4294967295"/>
            <p:extLst>
              <p:ext uri="{D42A27DB-BD31-4B8C-83A1-F6EECF244321}">
                <p14:modId xmlns:p14="http://schemas.microsoft.com/office/powerpoint/2010/main" val="3144306639"/>
              </p:ext>
            </p:extLst>
          </p:nvPr>
        </p:nvGraphicFramePr>
        <p:xfrm>
          <a:off x="680817" y="1609237"/>
          <a:ext cx="11006211" cy="4452060"/>
        </p:xfrm>
        <a:graphic>
          <a:graphicData uri="http://schemas.openxmlformats.org/drawingml/2006/table">
            <a:tbl>
              <a:tblPr firstRow="1" firstCol="1" bandRow="1">
                <a:tableStyleId>{5C22544A-7EE6-4342-B048-85BDC9FD1C3A}</a:tableStyleId>
              </a:tblPr>
              <a:tblGrid>
                <a:gridCol w="2950406">
                  <a:extLst>
                    <a:ext uri="{9D8B030D-6E8A-4147-A177-3AD203B41FA5}">
                      <a16:colId xmlns:a16="http://schemas.microsoft.com/office/drawing/2014/main" val="1201827167"/>
                    </a:ext>
                  </a:extLst>
                </a:gridCol>
                <a:gridCol w="8055805">
                  <a:extLst>
                    <a:ext uri="{9D8B030D-6E8A-4147-A177-3AD203B41FA5}">
                      <a16:colId xmlns:a16="http://schemas.microsoft.com/office/drawing/2014/main" val="4267145319"/>
                    </a:ext>
                  </a:extLst>
                </a:gridCol>
              </a:tblGrid>
              <a:tr h="587752">
                <a:tc>
                  <a:txBody>
                    <a:bodyPr/>
                    <a:lstStyle/>
                    <a:p>
                      <a:pPr marL="0" marR="0">
                        <a:lnSpc>
                          <a:spcPct val="150000"/>
                        </a:lnSpc>
                        <a:spcBef>
                          <a:spcPts val="0"/>
                        </a:spcBef>
                        <a:spcAft>
                          <a:spcPts val="0"/>
                        </a:spcAft>
                      </a:pPr>
                      <a:r>
                        <a:rPr lang="en-US" sz="1400" b="1" dirty="0">
                          <a:effectLst/>
                        </a:rPr>
                        <a:t> </a:t>
                      </a:r>
                    </a:p>
                    <a:p>
                      <a:pPr marL="0" marR="0" algn="ctr">
                        <a:lnSpc>
                          <a:spcPct val="150000"/>
                        </a:lnSpc>
                        <a:spcBef>
                          <a:spcPts val="0"/>
                        </a:spcBef>
                        <a:spcAft>
                          <a:spcPts val="0"/>
                        </a:spcAft>
                        <a:tabLst>
                          <a:tab pos="1097280" algn="l"/>
                        </a:tabLst>
                      </a:pPr>
                      <a:r>
                        <a:rPr lang="en-US" sz="1400" b="1" dirty="0">
                          <a:effectLst/>
                        </a:rPr>
                        <a:t>Functional</a:t>
                      </a:r>
                      <a:endParaRPr lang="en-US" sz="14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5814" marR="65814" marT="0" marB="0"/>
                </a:tc>
                <a:tc>
                  <a:txBody>
                    <a:bodyPr/>
                    <a:lstStyle/>
                    <a:p>
                      <a:pPr marL="0" marR="0">
                        <a:lnSpc>
                          <a:spcPct val="150000"/>
                        </a:lnSpc>
                        <a:spcBef>
                          <a:spcPts val="0"/>
                        </a:spcBef>
                        <a:spcAft>
                          <a:spcPts val="0"/>
                        </a:spcAft>
                      </a:pPr>
                      <a:r>
                        <a:rPr lang="en-US" sz="1400" b="1" dirty="0">
                          <a:effectLst/>
                        </a:rPr>
                        <a:t> </a:t>
                      </a:r>
                    </a:p>
                    <a:p>
                      <a:pPr marL="0" marR="0">
                        <a:lnSpc>
                          <a:spcPct val="150000"/>
                        </a:lnSpc>
                        <a:spcBef>
                          <a:spcPts val="0"/>
                        </a:spcBef>
                        <a:spcAft>
                          <a:spcPts val="0"/>
                        </a:spcAft>
                        <a:tabLst>
                          <a:tab pos="1005840" algn="l"/>
                        </a:tabLst>
                      </a:pPr>
                      <a:r>
                        <a:rPr lang="en-US" sz="1400" b="1" dirty="0">
                          <a:effectLst/>
                        </a:rPr>
                        <a:t>	Description</a:t>
                      </a:r>
                      <a:endParaRPr lang="en-US" sz="14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5814" marR="65814" marT="0" marB="0"/>
                </a:tc>
                <a:extLst>
                  <a:ext uri="{0D108BD9-81ED-4DB2-BD59-A6C34878D82A}">
                    <a16:rowId xmlns:a16="http://schemas.microsoft.com/office/drawing/2014/main" val="1234273782"/>
                  </a:ext>
                </a:extLst>
              </a:tr>
              <a:tr h="749413">
                <a:tc>
                  <a:txBody>
                    <a:bodyPr/>
                    <a:lstStyle/>
                    <a:p>
                      <a:pPr marL="0" marR="0" algn="ctr">
                        <a:lnSpc>
                          <a:spcPct val="150000"/>
                        </a:lnSpc>
                        <a:spcBef>
                          <a:spcPts val="0"/>
                        </a:spcBef>
                        <a:spcAft>
                          <a:spcPts val="0"/>
                        </a:spcAft>
                      </a:pPr>
                      <a:r>
                        <a:rPr lang="en-US" sz="1400" b="1" dirty="0">
                          <a:effectLst/>
                        </a:rPr>
                        <a:t> </a:t>
                      </a:r>
                    </a:p>
                    <a:p>
                      <a:pPr marL="0" marR="0" algn="ctr">
                        <a:lnSpc>
                          <a:spcPct val="150000"/>
                        </a:lnSpc>
                        <a:spcBef>
                          <a:spcPts val="0"/>
                        </a:spcBef>
                        <a:spcAft>
                          <a:spcPts val="0"/>
                        </a:spcAft>
                        <a:tabLst>
                          <a:tab pos="1082040" algn="l"/>
                        </a:tabLst>
                      </a:pPr>
                      <a:r>
                        <a:rPr lang="en-US" sz="1400" b="1" dirty="0">
                          <a:effectLst/>
                        </a:rPr>
                        <a:t>Login</a:t>
                      </a:r>
                      <a:endParaRPr lang="en-US" sz="14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5814" marR="65814" marT="0" marB="0"/>
                </a:tc>
                <a:tc>
                  <a:txBody>
                    <a:bodyPr/>
                    <a:lstStyle/>
                    <a:p>
                      <a:pPr marL="0" marR="0">
                        <a:lnSpc>
                          <a:spcPct val="150000"/>
                        </a:lnSpc>
                        <a:spcBef>
                          <a:spcPts val="0"/>
                        </a:spcBef>
                        <a:spcAft>
                          <a:spcPts val="0"/>
                        </a:spcAft>
                      </a:pPr>
                      <a:r>
                        <a:rPr lang="en-US" sz="1400" b="1">
                          <a:effectLst/>
                        </a:rPr>
                        <a:t> </a:t>
                      </a:r>
                    </a:p>
                    <a:p>
                      <a:pPr marL="0" marR="0">
                        <a:lnSpc>
                          <a:spcPct val="150000"/>
                        </a:lnSpc>
                        <a:spcBef>
                          <a:spcPts val="0"/>
                        </a:spcBef>
                        <a:spcAft>
                          <a:spcPts val="0"/>
                        </a:spcAft>
                      </a:pPr>
                      <a:r>
                        <a:rPr lang="en-US" sz="1400" b="1">
                          <a:effectLst/>
                        </a:rPr>
                        <a:t>Log in using the employee number and password</a:t>
                      </a:r>
                      <a:endParaRPr lang="en-US" sz="1400" b="1">
                        <a:effectLst/>
                        <a:latin typeface="Times New Roman" panose="02020603050405020304" pitchFamily="18" charset="0"/>
                        <a:ea typeface="Times New Roman" panose="02020603050405020304" pitchFamily="18" charset="0"/>
                        <a:cs typeface="Arial" panose="020B0604020202020204" pitchFamily="34" charset="0"/>
                      </a:endParaRPr>
                    </a:p>
                  </a:txBody>
                  <a:tcPr marL="65814" marR="65814" marT="0" marB="0"/>
                </a:tc>
                <a:extLst>
                  <a:ext uri="{0D108BD9-81ED-4DB2-BD59-A6C34878D82A}">
                    <a16:rowId xmlns:a16="http://schemas.microsoft.com/office/drawing/2014/main" val="2997812333"/>
                  </a:ext>
                </a:extLst>
              </a:tr>
              <a:tr h="914400">
                <a:tc>
                  <a:txBody>
                    <a:bodyPr/>
                    <a:lstStyle/>
                    <a:p>
                      <a:pPr marL="0" marR="0" algn="ctr">
                        <a:lnSpc>
                          <a:spcPct val="150000"/>
                        </a:lnSpc>
                        <a:spcBef>
                          <a:spcPts val="0"/>
                        </a:spcBef>
                        <a:spcAft>
                          <a:spcPts val="0"/>
                        </a:spcAft>
                      </a:pPr>
                      <a:r>
                        <a:rPr lang="en-US" sz="1400" b="1">
                          <a:effectLst/>
                        </a:rPr>
                        <a:t> </a:t>
                      </a:r>
                    </a:p>
                    <a:p>
                      <a:pPr marL="0" marR="0" algn="ctr">
                        <a:lnSpc>
                          <a:spcPct val="150000"/>
                        </a:lnSpc>
                        <a:spcBef>
                          <a:spcPts val="0"/>
                        </a:spcBef>
                        <a:spcAft>
                          <a:spcPts val="0"/>
                        </a:spcAft>
                      </a:pPr>
                      <a:r>
                        <a:rPr lang="en-US" sz="1400" b="1">
                          <a:effectLst/>
                        </a:rPr>
                        <a:t>Edit info and Change password</a:t>
                      </a:r>
                      <a:endParaRPr lang="en-US" sz="1400" b="1">
                        <a:effectLst/>
                        <a:latin typeface="Times New Roman" panose="02020603050405020304" pitchFamily="18" charset="0"/>
                        <a:ea typeface="Times New Roman" panose="02020603050405020304" pitchFamily="18" charset="0"/>
                        <a:cs typeface="Arial" panose="020B0604020202020204" pitchFamily="34" charset="0"/>
                      </a:endParaRPr>
                    </a:p>
                  </a:txBody>
                  <a:tcPr marL="65814" marR="65814" marT="0" marB="0"/>
                </a:tc>
                <a:tc>
                  <a:txBody>
                    <a:bodyPr/>
                    <a:lstStyle/>
                    <a:p>
                      <a:pPr marL="0" marR="0">
                        <a:lnSpc>
                          <a:spcPct val="150000"/>
                        </a:lnSpc>
                        <a:spcBef>
                          <a:spcPts val="0"/>
                        </a:spcBef>
                        <a:spcAft>
                          <a:spcPts val="0"/>
                        </a:spcAft>
                      </a:pPr>
                      <a:r>
                        <a:rPr lang="en-US" sz="1400" b="1">
                          <a:effectLst/>
                        </a:rPr>
                        <a:t> </a:t>
                      </a:r>
                    </a:p>
                    <a:p>
                      <a:pPr marL="0" marR="0">
                        <a:lnSpc>
                          <a:spcPct val="150000"/>
                        </a:lnSpc>
                        <a:spcBef>
                          <a:spcPts val="0"/>
                        </a:spcBef>
                        <a:spcAft>
                          <a:spcPts val="0"/>
                        </a:spcAft>
                      </a:pPr>
                      <a:r>
                        <a:rPr lang="en-US" sz="1400" b="1">
                          <a:effectLst/>
                        </a:rPr>
                        <a:t>The password and information change or restore</a:t>
                      </a:r>
                      <a:endParaRPr lang="en-US" sz="1400" b="1">
                        <a:effectLst/>
                        <a:latin typeface="Times New Roman" panose="02020603050405020304" pitchFamily="18" charset="0"/>
                        <a:ea typeface="Times New Roman" panose="02020603050405020304" pitchFamily="18" charset="0"/>
                        <a:cs typeface="Arial" panose="020B0604020202020204" pitchFamily="34" charset="0"/>
                      </a:endParaRPr>
                    </a:p>
                  </a:txBody>
                  <a:tcPr marL="65814" marR="65814" marT="0" marB="0"/>
                </a:tc>
                <a:extLst>
                  <a:ext uri="{0D108BD9-81ED-4DB2-BD59-A6C34878D82A}">
                    <a16:rowId xmlns:a16="http://schemas.microsoft.com/office/drawing/2014/main" val="1248823925"/>
                  </a:ext>
                </a:extLst>
              </a:tr>
              <a:tr h="940777">
                <a:tc>
                  <a:txBody>
                    <a:bodyPr/>
                    <a:lstStyle/>
                    <a:p>
                      <a:pPr marL="0" marR="0" algn="ctr">
                        <a:lnSpc>
                          <a:spcPct val="150000"/>
                        </a:lnSpc>
                        <a:spcBef>
                          <a:spcPts val="0"/>
                        </a:spcBef>
                        <a:spcAft>
                          <a:spcPts val="0"/>
                        </a:spcAft>
                      </a:pPr>
                      <a:r>
                        <a:rPr lang="en-US" sz="1400" b="1">
                          <a:effectLst/>
                        </a:rPr>
                        <a:t> </a:t>
                      </a:r>
                    </a:p>
                    <a:p>
                      <a:pPr marL="0" marR="0" algn="ctr">
                        <a:lnSpc>
                          <a:spcPct val="150000"/>
                        </a:lnSpc>
                        <a:spcBef>
                          <a:spcPts val="0"/>
                        </a:spcBef>
                        <a:spcAft>
                          <a:spcPts val="0"/>
                        </a:spcAft>
                      </a:pPr>
                      <a:r>
                        <a:rPr lang="en-US" sz="1400" b="1">
                          <a:effectLst/>
                        </a:rPr>
                        <a:t>Request holiday or leave</a:t>
                      </a:r>
                      <a:endParaRPr lang="en-US" sz="1400" b="1">
                        <a:effectLst/>
                        <a:latin typeface="Times New Roman" panose="02020603050405020304" pitchFamily="18" charset="0"/>
                        <a:ea typeface="Times New Roman" panose="02020603050405020304" pitchFamily="18" charset="0"/>
                        <a:cs typeface="Arial" panose="020B0604020202020204" pitchFamily="34" charset="0"/>
                      </a:endParaRPr>
                    </a:p>
                  </a:txBody>
                  <a:tcPr marL="65814" marR="65814" marT="0" marB="0"/>
                </a:tc>
                <a:tc>
                  <a:txBody>
                    <a:bodyPr/>
                    <a:lstStyle/>
                    <a:p>
                      <a:pPr marL="0" marR="0">
                        <a:lnSpc>
                          <a:spcPct val="150000"/>
                        </a:lnSpc>
                        <a:spcBef>
                          <a:spcPts val="0"/>
                        </a:spcBef>
                        <a:spcAft>
                          <a:spcPts val="0"/>
                        </a:spcAft>
                      </a:pPr>
                      <a:r>
                        <a:rPr lang="ar-JO" sz="1400" b="1">
                          <a:effectLst/>
                        </a:rPr>
                        <a:t> </a:t>
                      </a:r>
                      <a:endParaRPr lang="en-US" sz="1400" b="1">
                        <a:effectLst/>
                      </a:endParaRPr>
                    </a:p>
                    <a:p>
                      <a:pPr marL="0" marR="0">
                        <a:lnSpc>
                          <a:spcPct val="150000"/>
                        </a:lnSpc>
                        <a:spcBef>
                          <a:spcPts val="0"/>
                        </a:spcBef>
                        <a:spcAft>
                          <a:spcPts val="0"/>
                        </a:spcAft>
                      </a:pPr>
                      <a:r>
                        <a:rPr lang="en-US" sz="1400" b="1">
                          <a:effectLst/>
                        </a:rPr>
                        <a:t>Employees are allowed to request holiday or leave</a:t>
                      </a:r>
                      <a:endParaRPr lang="en-US" sz="1400" b="1">
                        <a:effectLst/>
                        <a:latin typeface="Times New Roman" panose="02020603050405020304" pitchFamily="18" charset="0"/>
                        <a:ea typeface="Times New Roman" panose="02020603050405020304" pitchFamily="18" charset="0"/>
                        <a:cs typeface="Arial" panose="020B0604020202020204" pitchFamily="34" charset="0"/>
                      </a:endParaRPr>
                    </a:p>
                  </a:txBody>
                  <a:tcPr marL="65814" marR="65814" marT="0" marB="0"/>
                </a:tc>
                <a:extLst>
                  <a:ext uri="{0D108BD9-81ED-4DB2-BD59-A6C34878D82A}">
                    <a16:rowId xmlns:a16="http://schemas.microsoft.com/office/drawing/2014/main" val="1069344070"/>
                  </a:ext>
                </a:extLst>
              </a:tr>
              <a:tr h="0">
                <a:tc>
                  <a:txBody>
                    <a:bodyPr/>
                    <a:lstStyle/>
                    <a:p>
                      <a:pPr marL="0" marR="0" algn="ctr">
                        <a:lnSpc>
                          <a:spcPct val="150000"/>
                        </a:lnSpc>
                        <a:spcBef>
                          <a:spcPts val="0"/>
                        </a:spcBef>
                        <a:spcAft>
                          <a:spcPts val="0"/>
                        </a:spcAft>
                      </a:pPr>
                      <a:r>
                        <a:rPr lang="en-US" sz="1400" b="1" dirty="0">
                          <a:effectLst/>
                        </a:rPr>
                        <a:t> </a:t>
                      </a:r>
                    </a:p>
                    <a:p>
                      <a:pPr marL="0" marR="0" algn="ctr">
                        <a:lnSpc>
                          <a:spcPct val="150000"/>
                        </a:lnSpc>
                        <a:spcBef>
                          <a:spcPts val="0"/>
                        </a:spcBef>
                        <a:spcAft>
                          <a:spcPts val="0"/>
                        </a:spcAft>
                      </a:pPr>
                      <a:r>
                        <a:rPr lang="en-US" sz="1400" b="1" dirty="0">
                          <a:effectLst/>
                        </a:rPr>
                        <a:t>view the salary</a:t>
                      </a:r>
                    </a:p>
                    <a:p>
                      <a:pPr marL="0" marR="0" algn="ctr">
                        <a:lnSpc>
                          <a:spcPct val="150000"/>
                        </a:lnSpc>
                        <a:spcBef>
                          <a:spcPts val="0"/>
                        </a:spcBef>
                        <a:spcAft>
                          <a:spcPts val="0"/>
                        </a:spcAft>
                      </a:pPr>
                      <a:r>
                        <a:rPr lang="en-US" sz="1400" b="1" dirty="0">
                          <a:effectLst/>
                        </a:rPr>
                        <a:t> </a:t>
                      </a:r>
                    </a:p>
                    <a:p>
                      <a:pPr marL="0" marR="0" algn="ctr">
                        <a:lnSpc>
                          <a:spcPct val="150000"/>
                        </a:lnSpc>
                        <a:spcBef>
                          <a:spcPts val="0"/>
                        </a:spcBef>
                        <a:spcAft>
                          <a:spcPts val="0"/>
                        </a:spcAft>
                        <a:tabLst>
                          <a:tab pos="1074420" algn="l"/>
                        </a:tabLst>
                      </a:pPr>
                      <a:r>
                        <a:rPr lang="ar-SA" sz="1400" b="1" dirty="0">
                          <a:effectLst/>
                        </a:rPr>
                        <a:t> </a:t>
                      </a:r>
                      <a:endParaRPr lang="en-US" sz="14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5814" marR="65814" marT="0" marB="0"/>
                </a:tc>
                <a:tc>
                  <a:txBody>
                    <a:bodyPr/>
                    <a:lstStyle/>
                    <a:p>
                      <a:pPr marL="0" marR="0">
                        <a:lnSpc>
                          <a:spcPct val="150000"/>
                        </a:lnSpc>
                        <a:spcBef>
                          <a:spcPts val="0"/>
                        </a:spcBef>
                        <a:spcAft>
                          <a:spcPts val="0"/>
                        </a:spcAft>
                      </a:pPr>
                      <a:r>
                        <a:rPr lang="en-US" sz="1400" b="1" dirty="0">
                          <a:effectLst/>
                        </a:rPr>
                        <a:t> </a:t>
                      </a:r>
                    </a:p>
                    <a:p>
                      <a:pPr marL="0" marR="0">
                        <a:lnSpc>
                          <a:spcPct val="150000"/>
                        </a:lnSpc>
                        <a:spcBef>
                          <a:spcPts val="0"/>
                        </a:spcBef>
                        <a:spcAft>
                          <a:spcPts val="0"/>
                        </a:spcAft>
                      </a:pPr>
                      <a:r>
                        <a:rPr lang="en-US" sz="1400" b="1" dirty="0">
                          <a:effectLst/>
                        </a:rPr>
                        <a:t>Employees are allowed to view the salary amount</a:t>
                      </a:r>
                      <a:endParaRPr lang="en-US" sz="14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5814" marR="65814" marT="0" marB="0"/>
                </a:tc>
                <a:extLst>
                  <a:ext uri="{0D108BD9-81ED-4DB2-BD59-A6C34878D82A}">
                    <a16:rowId xmlns:a16="http://schemas.microsoft.com/office/drawing/2014/main" val="4230945470"/>
                  </a:ext>
                </a:extLst>
              </a:tr>
            </a:tbl>
          </a:graphicData>
        </a:graphic>
      </p:graphicFrame>
    </p:spTree>
    <p:extLst>
      <p:ext uri="{BB962C8B-B14F-4D97-AF65-F5344CB8AC3E}">
        <p14:creationId xmlns:p14="http://schemas.microsoft.com/office/powerpoint/2010/main" val="378910511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204</TotalTime>
  <Words>1420</Words>
  <Application>Microsoft Office PowerPoint</Application>
  <PresentationFormat>Widescreen</PresentationFormat>
  <Paragraphs>203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Calibri</vt:lpstr>
      <vt:lpstr>Calibri Light</vt:lpstr>
      <vt:lpstr>Segoe UI</vt:lpstr>
      <vt:lpstr>Times New Roman</vt:lpstr>
      <vt:lpstr>Retrospect</vt:lpstr>
      <vt:lpstr>Human Resource Management System</vt:lpstr>
      <vt:lpstr>  Chapter 1: Proposal (System Conception) </vt:lpstr>
      <vt:lpstr>PowerPoint Presentation</vt:lpstr>
      <vt:lpstr>3. Problem Statement:    </vt:lpstr>
      <vt:lpstr>  Chapter 2: Requirements Engineering Part </vt:lpstr>
      <vt:lpstr>  2. Strengths and Weakness of the System:</vt:lpstr>
      <vt:lpstr>  3. Requirement Elicitation: </vt:lpstr>
      <vt:lpstr>       Chapter 3: Software Requirements Specification (SRS)    </vt:lpstr>
      <vt:lpstr>1. Functional Requirements: (Employee)</vt:lpstr>
      <vt:lpstr>  2. Non-Functional Requirements</vt:lpstr>
      <vt:lpstr>  Chapter 4: Software Architecture</vt:lpstr>
      <vt:lpstr>  Chapter 5: Detailed Design </vt:lpstr>
      <vt:lpstr>PowerPoint Presentation</vt:lpstr>
      <vt:lpstr>  3. User Interface Design…  </vt:lpstr>
      <vt:lpstr>  Chapter 7: Testing</vt:lpstr>
      <vt:lpstr>PowerPoint Presentation</vt:lpstr>
      <vt:lpstr>  2. Sample of Effective Results:</vt:lpstr>
      <vt:lpstr>  Chapter 8: Conclusion and Future works </vt:lpstr>
      <vt:lpstr>PowerPoint Presentation</vt:lpstr>
      <vt:lpstr>  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Resource Management System</dc:title>
  <dc:creator>Wesam Daabes</dc:creator>
  <cp:lastModifiedBy>Wesam Daabes</cp:lastModifiedBy>
  <cp:revision>38</cp:revision>
  <dcterms:created xsi:type="dcterms:W3CDTF">2022-01-28T09:16:46Z</dcterms:created>
  <dcterms:modified xsi:type="dcterms:W3CDTF">2022-01-29T09:01:56Z</dcterms:modified>
</cp:coreProperties>
</file>