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71" r:id="rId3"/>
    <p:sldId id="257" r:id="rId4"/>
    <p:sldId id="259" r:id="rId5"/>
    <p:sldId id="276" r:id="rId6"/>
    <p:sldId id="277" r:id="rId7"/>
    <p:sldId id="278" r:id="rId8"/>
    <p:sldId id="273" r:id="rId9"/>
    <p:sldId id="279" r:id="rId10"/>
    <p:sldId id="269" r:id="rId11"/>
    <p:sldId id="260" r:id="rId12"/>
    <p:sldId id="272" r:id="rId13"/>
    <p:sldId id="280" r:id="rId14"/>
    <p:sldId id="25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82" autoAdjust="0"/>
    <p:restoredTop sz="74492" autoAdjust="0"/>
  </p:normalViewPr>
  <p:slideViewPr>
    <p:cSldViewPr snapToGrid="0">
      <p:cViewPr varScale="1">
        <p:scale>
          <a:sx n="54" d="100"/>
          <a:sy n="54" d="100"/>
        </p:scale>
        <p:origin x="264"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ED5986-1908-4F42-A92A-F7E651884D61}" type="datetimeFigureOut">
              <a:rPr lang="en-US" smtClean="0"/>
              <a:t>4/11/2023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8F84F9-510A-41F3-A3BC-25F2D69C80C0}" type="slidenum">
              <a:rPr lang="en-US" smtClean="0"/>
              <a:t>‹#›</a:t>
            </a:fld>
            <a:endParaRPr lang="en-US"/>
          </a:p>
        </p:txBody>
      </p:sp>
    </p:spTree>
    <p:extLst>
      <p:ext uri="{BB962C8B-B14F-4D97-AF65-F5344CB8AC3E}">
        <p14:creationId xmlns:p14="http://schemas.microsoft.com/office/powerpoint/2010/main" val="3734156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8F84F9-510A-41F3-A3BC-25F2D69C80C0}" type="slidenum">
              <a:rPr lang="en-US" smtClean="0"/>
              <a:t>1</a:t>
            </a:fld>
            <a:endParaRPr lang="en-US"/>
          </a:p>
        </p:txBody>
      </p:sp>
    </p:spTree>
    <p:extLst>
      <p:ext uri="{BB962C8B-B14F-4D97-AF65-F5344CB8AC3E}">
        <p14:creationId xmlns:p14="http://schemas.microsoft.com/office/powerpoint/2010/main" val="34761349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The most common ways to find cybersecurity vulnerabilities within automobiles is through two systems called DAST and SAST (</a:t>
            </a:r>
            <a:r>
              <a:rPr lang="en-US" sz="1200" b="0" i="0" dirty="0" err="1"/>
              <a:t>Jenik</a:t>
            </a:r>
            <a:r>
              <a:rPr lang="en-US" sz="1200" b="0" i="0" dirty="0"/>
              <a:t>, 2022). DAST, or Dynamic application security testing, is a black box test that works from the outside in (</a:t>
            </a:r>
            <a:r>
              <a:rPr lang="en-US" sz="1200" b="0" i="0" dirty="0" err="1"/>
              <a:t>Jenik</a:t>
            </a:r>
            <a:r>
              <a:rPr lang="en-US" sz="1200" b="0" i="0" dirty="0"/>
              <a:t>, 2022). It does not require the original source code to run, and tests the software as it runs, while looking at the code for weak spots similar to how a potential cybercriminal would (</a:t>
            </a:r>
            <a:r>
              <a:rPr lang="en-US" sz="1200" b="0" i="0" dirty="0" err="1"/>
              <a:t>Jenik</a:t>
            </a:r>
            <a:r>
              <a:rPr lang="en-US" sz="1200" b="0" i="0" dirty="0"/>
              <a:t>, 2022). SAST, or Static application security testing, is a white box test that works from the inside out early in the development process (</a:t>
            </a:r>
            <a:r>
              <a:rPr lang="en-US" sz="1200" b="0" i="0" dirty="0" err="1"/>
              <a:t>Jenik</a:t>
            </a:r>
            <a:r>
              <a:rPr lang="en-US" sz="1200" b="0" i="0" dirty="0"/>
              <a:t>, 2022). It requires the initial source code and does a deep dive into the applications framework to find vulnerabilities (</a:t>
            </a:r>
            <a:r>
              <a:rPr lang="en-US" sz="1200" b="0" i="0" dirty="0" err="1"/>
              <a:t>Jenik</a:t>
            </a:r>
            <a:r>
              <a:rPr lang="en-US" sz="1200" b="0" i="0" dirty="0"/>
              <a:t>, 2022).</a:t>
            </a:r>
          </a:p>
        </p:txBody>
      </p:sp>
      <p:sp>
        <p:nvSpPr>
          <p:cNvPr id="4" name="Slide Number Placeholder 3"/>
          <p:cNvSpPr>
            <a:spLocks noGrp="1"/>
          </p:cNvSpPr>
          <p:nvPr>
            <p:ph type="sldNum" sz="quarter" idx="5"/>
          </p:nvPr>
        </p:nvSpPr>
        <p:spPr/>
        <p:txBody>
          <a:bodyPr/>
          <a:lstStyle/>
          <a:p>
            <a:fld id="{4B8F84F9-510A-41F3-A3BC-25F2D69C80C0}" type="slidenum">
              <a:rPr lang="en-US" smtClean="0"/>
              <a:t>10</a:t>
            </a:fld>
            <a:endParaRPr lang="en-US"/>
          </a:p>
        </p:txBody>
      </p:sp>
    </p:spTree>
    <p:extLst>
      <p:ext uri="{BB962C8B-B14F-4D97-AF65-F5344CB8AC3E}">
        <p14:creationId xmlns:p14="http://schemas.microsoft.com/office/powerpoint/2010/main" val="3985553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The rise of automotive cyberthreats has led to the creation of multiple guidelines and protocols being made to protect said systems. Some of the protection methods include </a:t>
            </a:r>
            <a:r>
              <a:rPr lang="en-US" dirty="0"/>
              <a:t>a risk-based prioritized identification process for safety-critic</a:t>
            </a:r>
            <a:r>
              <a:rPr lang="en-US" b="0" dirty="0"/>
              <a:t>al systems (Vehicle Cybersecurity)</a:t>
            </a:r>
            <a:r>
              <a:rPr lang="en-US" sz="1200" b="0" i="0" dirty="0"/>
              <a:t>. Quick detections and responses to potential incidents </a:t>
            </a:r>
            <a:r>
              <a:rPr lang="en-US" b="0" dirty="0"/>
              <a:t>(Vehicle Cybersecurity)</a:t>
            </a:r>
            <a:r>
              <a:rPr lang="en-US" sz="1200" b="0" i="0" dirty="0"/>
              <a:t>. Architectures, methods, and measures that design a resilient cyber system and rapid recover </a:t>
            </a:r>
            <a:r>
              <a:rPr lang="en-US" b="0" dirty="0"/>
              <a:t>(Vehicle Cybersecurity)</a:t>
            </a:r>
            <a:r>
              <a:rPr lang="en-US" sz="1200" b="0" i="0" dirty="0"/>
              <a:t>. Methods for effectively sharing information across the industry to spread solutions quickly </a:t>
            </a:r>
            <a:r>
              <a:rPr lang="en-US" b="0" dirty="0"/>
              <a:t>(Vehicle Cybersecurity)</a:t>
            </a:r>
            <a:r>
              <a:rPr lang="en-US" sz="1200" b="0" i="0" dirty="0"/>
              <a:t>. </a:t>
            </a:r>
          </a:p>
        </p:txBody>
      </p:sp>
      <p:sp>
        <p:nvSpPr>
          <p:cNvPr id="4" name="Slide Number Placeholder 3"/>
          <p:cNvSpPr>
            <a:spLocks noGrp="1"/>
          </p:cNvSpPr>
          <p:nvPr>
            <p:ph type="sldNum" sz="quarter" idx="5"/>
          </p:nvPr>
        </p:nvSpPr>
        <p:spPr/>
        <p:txBody>
          <a:bodyPr/>
          <a:lstStyle/>
          <a:p>
            <a:fld id="{4B8F84F9-510A-41F3-A3BC-25F2D69C80C0}" type="slidenum">
              <a:rPr lang="en-US" smtClean="0"/>
              <a:t>11</a:t>
            </a:fld>
            <a:endParaRPr lang="en-US"/>
          </a:p>
        </p:txBody>
      </p:sp>
    </p:spTree>
    <p:extLst>
      <p:ext uri="{BB962C8B-B14F-4D97-AF65-F5344CB8AC3E}">
        <p14:creationId xmlns:p14="http://schemas.microsoft.com/office/powerpoint/2010/main" val="444938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other protection methods that are in use or that could be utilize include the cybersecurity standard 21434, which was created by the International Standardization Organization and Society of Automotive Engineers to helps display cyber regulations and requirements needed for automotives (The rise of cyber threats). Upgrades to data security protocols to ensure everything is secure (The rise of cyber threats). Training staff to better understand and be able to identify cyber threats (The rise of cyber threats). Attempt to maintain cohesion across multiple applications and manufactures (The rise of cyber threats). Ensure secure interfaces for things like Bluetooth (The rise of cyber threats).</a:t>
            </a:r>
            <a:endParaRPr lang="en-US" sz="1200" b="0" i="0" dirty="0"/>
          </a:p>
        </p:txBody>
      </p:sp>
      <p:sp>
        <p:nvSpPr>
          <p:cNvPr id="4" name="Slide Number Placeholder 3"/>
          <p:cNvSpPr>
            <a:spLocks noGrp="1"/>
          </p:cNvSpPr>
          <p:nvPr>
            <p:ph type="sldNum" sz="quarter" idx="5"/>
          </p:nvPr>
        </p:nvSpPr>
        <p:spPr/>
        <p:txBody>
          <a:bodyPr/>
          <a:lstStyle/>
          <a:p>
            <a:fld id="{4B8F84F9-510A-41F3-A3BC-25F2D69C80C0}" type="slidenum">
              <a:rPr lang="en-US" smtClean="0"/>
              <a:t>12</a:t>
            </a:fld>
            <a:endParaRPr lang="en-US"/>
          </a:p>
        </p:txBody>
      </p:sp>
    </p:spTree>
    <p:extLst>
      <p:ext uri="{BB962C8B-B14F-4D97-AF65-F5344CB8AC3E}">
        <p14:creationId xmlns:p14="http://schemas.microsoft.com/office/powerpoint/2010/main" val="1406969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The final protection methods that can be utilized to protect is to use design review, manual analysis, and an automated static analysis to ensure protection (Automotive Cybersecurity). Make sure all the components, such as the black box components are updated (Automotive Cybersecurity). Don’t assume everything is from your own system, as the systems may be pulling from another, potentially dangerous, site (Automotive Cybersecurity).</a:t>
            </a:r>
          </a:p>
        </p:txBody>
      </p:sp>
      <p:sp>
        <p:nvSpPr>
          <p:cNvPr id="4" name="Slide Number Placeholder 3"/>
          <p:cNvSpPr>
            <a:spLocks noGrp="1"/>
          </p:cNvSpPr>
          <p:nvPr>
            <p:ph type="sldNum" sz="quarter" idx="5"/>
          </p:nvPr>
        </p:nvSpPr>
        <p:spPr/>
        <p:txBody>
          <a:bodyPr/>
          <a:lstStyle/>
          <a:p>
            <a:fld id="{4B8F84F9-510A-41F3-A3BC-25F2D69C80C0}" type="slidenum">
              <a:rPr lang="en-US" smtClean="0"/>
              <a:t>13</a:t>
            </a:fld>
            <a:endParaRPr lang="en-US"/>
          </a:p>
        </p:txBody>
      </p:sp>
    </p:spTree>
    <p:extLst>
      <p:ext uri="{BB962C8B-B14F-4D97-AF65-F5344CB8AC3E}">
        <p14:creationId xmlns:p14="http://schemas.microsoft.com/office/powerpoint/2010/main" val="4064221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8F84F9-510A-41F3-A3BC-25F2D69C80C0}" type="slidenum">
              <a:rPr lang="en-US" smtClean="0"/>
              <a:t>14</a:t>
            </a:fld>
            <a:endParaRPr lang="en-US"/>
          </a:p>
        </p:txBody>
      </p:sp>
    </p:spTree>
    <p:extLst>
      <p:ext uri="{BB962C8B-B14F-4D97-AF65-F5344CB8AC3E}">
        <p14:creationId xmlns:p14="http://schemas.microsoft.com/office/powerpoint/2010/main" val="1190548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In order to </a:t>
            </a:r>
            <a:r>
              <a:rPr lang="en-US" sz="1200" b="0" i="0" dirty="0">
                <a:latin typeface="+mn-lt"/>
              </a:rPr>
              <a:t>properly understand </a:t>
            </a:r>
            <a:r>
              <a:rPr lang="en-US" sz="1200" b="0" dirty="0">
                <a:latin typeface="+mn-lt"/>
                <a:cs typeface="Times New Roman" panose="02020603050405020304" pitchFamily="18" charset="0"/>
              </a:rPr>
              <a:t>Automotive Information System Security Vulnerabilities, one must first understand what vehicle cybersecurity is. Vehicle cybersecurity is a type of cybersecurity designed to ensure that safety systems and components are properly protected from attacks, unauthorized access, damage, or any other form of interference (Vehicle Cybersecurity).</a:t>
            </a:r>
            <a:endParaRPr lang="en-US" sz="1200" b="0" i="0" dirty="0">
              <a:latin typeface="+mn-lt"/>
            </a:endParaRPr>
          </a:p>
        </p:txBody>
      </p:sp>
      <p:sp>
        <p:nvSpPr>
          <p:cNvPr id="4" name="Slide Number Placeholder 3"/>
          <p:cNvSpPr>
            <a:spLocks noGrp="1"/>
          </p:cNvSpPr>
          <p:nvPr>
            <p:ph type="sldNum" sz="quarter" idx="5"/>
          </p:nvPr>
        </p:nvSpPr>
        <p:spPr/>
        <p:txBody>
          <a:bodyPr/>
          <a:lstStyle/>
          <a:p>
            <a:fld id="{4B8F84F9-510A-41F3-A3BC-25F2D69C80C0}" type="slidenum">
              <a:rPr lang="en-US" smtClean="0"/>
              <a:t>2</a:t>
            </a:fld>
            <a:endParaRPr lang="en-US"/>
          </a:p>
        </p:txBody>
      </p:sp>
    </p:spTree>
    <p:extLst>
      <p:ext uri="{BB962C8B-B14F-4D97-AF65-F5344CB8AC3E}">
        <p14:creationId xmlns:p14="http://schemas.microsoft.com/office/powerpoint/2010/main" val="3062566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Cybersecurity is extremely important for automotives because it ensures the security of an automotive software, keeps passengers safe, protects manufacturers and developers, and ensures damage to reputations do not occur (Automotive Cybersecurity). Now that we understand what vehicle cybersecurity is and the importance for automobiles to have cybersecurity, we can discuss the vulnerabilities and challenges of automotive cybersecurity.</a:t>
            </a:r>
          </a:p>
        </p:txBody>
      </p:sp>
      <p:sp>
        <p:nvSpPr>
          <p:cNvPr id="4" name="Slide Number Placeholder 3"/>
          <p:cNvSpPr>
            <a:spLocks noGrp="1"/>
          </p:cNvSpPr>
          <p:nvPr>
            <p:ph type="sldNum" sz="quarter" idx="5"/>
          </p:nvPr>
        </p:nvSpPr>
        <p:spPr/>
        <p:txBody>
          <a:bodyPr/>
          <a:lstStyle/>
          <a:p>
            <a:fld id="{4B8F84F9-510A-41F3-A3BC-25F2D69C80C0}" type="slidenum">
              <a:rPr lang="en-US" smtClean="0"/>
              <a:t>3</a:t>
            </a:fld>
            <a:endParaRPr lang="en-US"/>
          </a:p>
        </p:txBody>
      </p:sp>
    </p:spTree>
    <p:extLst>
      <p:ext uri="{BB962C8B-B14F-4D97-AF65-F5344CB8AC3E}">
        <p14:creationId xmlns:p14="http://schemas.microsoft.com/office/powerpoint/2010/main" val="2213684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of the major vulnerabilities in automobiles are memory buffer issues, and code injections (Automotive Cybersecurity). Memory Buffers occur when a software that can read or write inside the boundaries instead writes to locations outsides the boundaries of a memory buffer, resulting in a buffer overflow (Automotive Cybersecurity). Code injections typically affect interpret environments and target infotainment systems and other complex vehicle systems (Automotive Cybersecurity).</a:t>
            </a:r>
          </a:p>
        </p:txBody>
      </p:sp>
      <p:sp>
        <p:nvSpPr>
          <p:cNvPr id="4" name="Slide Number Placeholder 3"/>
          <p:cNvSpPr>
            <a:spLocks noGrp="1"/>
          </p:cNvSpPr>
          <p:nvPr>
            <p:ph type="sldNum" sz="quarter" idx="5"/>
          </p:nvPr>
        </p:nvSpPr>
        <p:spPr/>
        <p:txBody>
          <a:bodyPr/>
          <a:lstStyle/>
          <a:p>
            <a:fld id="{4B8F84F9-510A-41F3-A3BC-25F2D69C80C0}" type="slidenum">
              <a:rPr lang="en-US" smtClean="0"/>
              <a:t>4</a:t>
            </a:fld>
            <a:endParaRPr lang="en-US"/>
          </a:p>
        </p:txBody>
      </p:sp>
    </p:spTree>
    <p:extLst>
      <p:ext uri="{BB962C8B-B14F-4D97-AF65-F5344CB8AC3E}">
        <p14:creationId xmlns:p14="http://schemas.microsoft.com/office/powerpoint/2010/main" val="419836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common areas of attack for automotive vulnerabilities include door locks, infotainment systems, MP3 players, systems for on-board diagnostics, and telematics systems (</a:t>
            </a:r>
            <a:r>
              <a:rPr lang="en-US" dirty="0" err="1"/>
              <a:t>Dimov</a:t>
            </a:r>
            <a:r>
              <a:rPr lang="en-US" dirty="0"/>
              <a:t>, 2015).</a:t>
            </a:r>
          </a:p>
        </p:txBody>
      </p:sp>
      <p:sp>
        <p:nvSpPr>
          <p:cNvPr id="4" name="Slide Number Placeholder 3"/>
          <p:cNvSpPr>
            <a:spLocks noGrp="1"/>
          </p:cNvSpPr>
          <p:nvPr>
            <p:ph type="sldNum" sz="quarter" idx="5"/>
          </p:nvPr>
        </p:nvSpPr>
        <p:spPr/>
        <p:txBody>
          <a:bodyPr/>
          <a:lstStyle/>
          <a:p>
            <a:fld id="{4B8F84F9-510A-41F3-A3BC-25F2D69C80C0}" type="slidenum">
              <a:rPr lang="en-US" smtClean="0"/>
              <a:t>5</a:t>
            </a:fld>
            <a:endParaRPr lang="en-US"/>
          </a:p>
        </p:txBody>
      </p:sp>
    </p:spTree>
    <p:extLst>
      <p:ext uri="{BB962C8B-B14F-4D97-AF65-F5344CB8AC3E}">
        <p14:creationId xmlns:p14="http://schemas.microsoft.com/office/powerpoint/2010/main" val="2553049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vulnerability with automatic door locks is that the radio frequency remote keyless system can be hacked through emitting a fake signal from a wireless key fob to open said doors (</a:t>
            </a:r>
            <a:r>
              <a:rPr lang="en-US" dirty="0" err="1"/>
              <a:t>Dimov</a:t>
            </a:r>
            <a:r>
              <a:rPr lang="en-US" dirty="0"/>
              <a:t>, 2015). Infotainment systems are collections of hardware devices installed on transportation devices that display things like navigation, and may provide audio or video entertainment (</a:t>
            </a:r>
            <a:r>
              <a:rPr lang="en-US" dirty="0" err="1"/>
              <a:t>Dimov</a:t>
            </a:r>
            <a:r>
              <a:rPr lang="en-US" dirty="0"/>
              <a:t>, 2015). Infotainment systems will sometimes allow users to install mobile apps, which can contain malware and infect the automobile (</a:t>
            </a:r>
            <a:r>
              <a:rPr lang="en-US" dirty="0" err="1"/>
              <a:t>Dimov</a:t>
            </a:r>
            <a:r>
              <a:rPr lang="en-US" dirty="0"/>
              <a:t>, 2015). Some systems have been put into place to limit the apps a user can install; however, said user may jailbreak the system which can result in the potentially dangerous apps being installed (</a:t>
            </a:r>
            <a:r>
              <a:rPr lang="en-US" dirty="0" err="1"/>
              <a:t>Dimov</a:t>
            </a:r>
            <a:r>
              <a:rPr lang="en-US" dirty="0"/>
              <a:t>, 2015).</a:t>
            </a:r>
          </a:p>
        </p:txBody>
      </p:sp>
      <p:sp>
        <p:nvSpPr>
          <p:cNvPr id="4" name="Slide Number Placeholder 3"/>
          <p:cNvSpPr>
            <a:spLocks noGrp="1"/>
          </p:cNvSpPr>
          <p:nvPr>
            <p:ph type="sldNum" sz="quarter" idx="5"/>
          </p:nvPr>
        </p:nvSpPr>
        <p:spPr/>
        <p:txBody>
          <a:bodyPr/>
          <a:lstStyle/>
          <a:p>
            <a:fld id="{4B8F84F9-510A-41F3-A3BC-25F2D69C80C0}" type="slidenum">
              <a:rPr lang="en-US" smtClean="0"/>
              <a:t>6</a:t>
            </a:fld>
            <a:endParaRPr lang="en-US"/>
          </a:p>
        </p:txBody>
      </p:sp>
    </p:spTree>
    <p:extLst>
      <p:ext uri="{BB962C8B-B14F-4D97-AF65-F5344CB8AC3E}">
        <p14:creationId xmlns:p14="http://schemas.microsoft.com/office/powerpoint/2010/main" val="3216921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MP3 players are also an entry point for malware, as hackers could infect the digital music files (</a:t>
            </a:r>
            <a:r>
              <a:rPr lang="en-US" dirty="0" err="1"/>
              <a:t>Dimov</a:t>
            </a:r>
            <a:r>
              <a:rPr lang="en-US" dirty="0"/>
              <a:t>, 2015). This, however, has occurred less over the years as less people rely on MP3 players. Systems for on-board diagnostics are utilized to tell vehicle owners or technicians the status of a vehicle and hackers will attempt to install malware on the car through the port that connects the system to the vehicle (</a:t>
            </a:r>
            <a:r>
              <a:rPr lang="en-US" dirty="0" err="1"/>
              <a:t>Dimov</a:t>
            </a:r>
            <a:r>
              <a:rPr lang="en-US" dirty="0"/>
              <a:t>, 2015). The telematic systems are in-care electronic systems that perform various tasks (</a:t>
            </a:r>
            <a:r>
              <a:rPr lang="en-US" dirty="0" err="1"/>
              <a:t>Dimov</a:t>
            </a:r>
            <a:r>
              <a:rPr lang="en-US" dirty="0"/>
              <a:t>, 2015). Hackers can receive unauthorized access to a wireless network that the telematics are plugged into and utilize that in order to shut down the systems (</a:t>
            </a:r>
            <a:r>
              <a:rPr lang="en-US" dirty="0" err="1"/>
              <a:t>Dimov</a:t>
            </a:r>
            <a:r>
              <a:rPr lang="en-US" dirty="0"/>
              <a:t>, 2015).</a:t>
            </a:r>
          </a:p>
        </p:txBody>
      </p:sp>
      <p:sp>
        <p:nvSpPr>
          <p:cNvPr id="4" name="Slide Number Placeholder 3"/>
          <p:cNvSpPr>
            <a:spLocks noGrp="1"/>
          </p:cNvSpPr>
          <p:nvPr>
            <p:ph type="sldNum" sz="quarter" idx="5"/>
          </p:nvPr>
        </p:nvSpPr>
        <p:spPr/>
        <p:txBody>
          <a:bodyPr/>
          <a:lstStyle/>
          <a:p>
            <a:fld id="{4B8F84F9-510A-41F3-A3BC-25F2D69C80C0}" type="slidenum">
              <a:rPr lang="en-US" smtClean="0"/>
              <a:t>7</a:t>
            </a:fld>
            <a:endParaRPr lang="en-US"/>
          </a:p>
        </p:txBody>
      </p:sp>
    </p:spTree>
    <p:extLst>
      <p:ext uri="{BB962C8B-B14F-4D97-AF65-F5344CB8AC3E}">
        <p14:creationId xmlns:p14="http://schemas.microsoft.com/office/powerpoint/2010/main" val="3980599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Attempting to protect users from the vulnerabilities of automotive hacks come with its own set of challenges. These challenges include bloated software, which creates exposure to more potential entry vectors (</a:t>
            </a:r>
            <a:r>
              <a:rPr lang="en-US" dirty="0" err="1"/>
              <a:t>Neemeh</a:t>
            </a:r>
            <a:r>
              <a:rPr lang="en-US" dirty="0"/>
              <a:t>, 2020). The supply chain, which is constantly having different third-party software, components, and applications applied to a vehicle, each of which have their own standards and potential vulnerabilities (</a:t>
            </a:r>
            <a:r>
              <a:rPr lang="en-US" dirty="0" err="1"/>
              <a:t>Neemeh</a:t>
            </a:r>
            <a:r>
              <a:rPr lang="en-US" dirty="0"/>
              <a:t>, 2020). IT cyber solutions don’t always easily translate to an automotive. OEM (original equipment manufacturer) and suppliers don’t get the entire view of the vehicle and work together to create a combination of independent parts, rather than a single unified machine (</a:t>
            </a:r>
            <a:r>
              <a:rPr lang="en-US" dirty="0" err="1"/>
              <a:t>Neemeh</a:t>
            </a:r>
            <a:r>
              <a:rPr lang="en-US" dirty="0"/>
              <a:t>, 2020).</a:t>
            </a:r>
          </a:p>
        </p:txBody>
      </p:sp>
      <p:sp>
        <p:nvSpPr>
          <p:cNvPr id="4" name="Slide Number Placeholder 3"/>
          <p:cNvSpPr>
            <a:spLocks noGrp="1"/>
          </p:cNvSpPr>
          <p:nvPr>
            <p:ph type="sldNum" sz="quarter" idx="5"/>
          </p:nvPr>
        </p:nvSpPr>
        <p:spPr/>
        <p:txBody>
          <a:bodyPr/>
          <a:lstStyle/>
          <a:p>
            <a:fld id="{4B8F84F9-510A-41F3-A3BC-25F2D69C80C0}" type="slidenum">
              <a:rPr lang="en-US" smtClean="0"/>
              <a:t>8</a:t>
            </a:fld>
            <a:endParaRPr lang="en-US"/>
          </a:p>
        </p:txBody>
      </p:sp>
    </p:spTree>
    <p:extLst>
      <p:ext uri="{BB962C8B-B14F-4D97-AF65-F5344CB8AC3E}">
        <p14:creationId xmlns:p14="http://schemas.microsoft.com/office/powerpoint/2010/main" val="314972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multiple interconnected systems makes it difficult to combine each system into a single cohesive configuration (</a:t>
            </a:r>
            <a:r>
              <a:rPr lang="en-US" dirty="0" err="1"/>
              <a:t>Neemeh</a:t>
            </a:r>
            <a:r>
              <a:rPr lang="en-US" dirty="0"/>
              <a:t>, 2020). The consequences of a malfunction are extremely drastic and can result in dire situations (</a:t>
            </a:r>
            <a:r>
              <a:rPr lang="en-US" dirty="0" err="1"/>
              <a:t>Neemeh</a:t>
            </a:r>
            <a:r>
              <a:rPr lang="en-US" dirty="0"/>
              <a:t>, 2020). It takes roughly four years for a conceptualized vehicle to begin production, meaning that months go by where additional bugs, fixes, vulnerabilities, and security methods go without scrutinization (</a:t>
            </a:r>
            <a:r>
              <a:rPr lang="en-US" dirty="0" err="1"/>
              <a:t>Neemeh</a:t>
            </a:r>
            <a:r>
              <a:rPr lang="en-US" dirty="0"/>
              <a:t>, 2020). Automotive Cybersecurity requires urgent attention as there is an issue as a large risk is involved if a safety feature is not working (</a:t>
            </a:r>
            <a:r>
              <a:rPr lang="en-US" dirty="0" err="1"/>
              <a:t>Neemeh</a:t>
            </a:r>
            <a:r>
              <a:rPr lang="en-US" dirty="0"/>
              <a:t>, 2020).</a:t>
            </a:r>
          </a:p>
        </p:txBody>
      </p:sp>
      <p:sp>
        <p:nvSpPr>
          <p:cNvPr id="4" name="Slide Number Placeholder 3"/>
          <p:cNvSpPr>
            <a:spLocks noGrp="1"/>
          </p:cNvSpPr>
          <p:nvPr>
            <p:ph type="sldNum" sz="quarter" idx="5"/>
          </p:nvPr>
        </p:nvSpPr>
        <p:spPr/>
        <p:txBody>
          <a:bodyPr/>
          <a:lstStyle/>
          <a:p>
            <a:fld id="{4B8F84F9-510A-41F3-A3BC-25F2D69C80C0}" type="slidenum">
              <a:rPr lang="en-US" smtClean="0"/>
              <a:t>9</a:t>
            </a:fld>
            <a:endParaRPr lang="en-US"/>
          </a:p>
        </p:txBody>
      </p:sp>
    </p:spTree>
    <p:extLst>
      <p:ext uri="{BB962C8B-B14F-4D97-AF65-F5344CB8AC3E}">
        <p14:creationId xmlns:p14="http://schemas.microsoft.com/office/powerpoint/2010/main" val="14000732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7CFC4F8-AB1D-4035-883D-7AF1084F4C11}" type="datetime1">
              <a:rPr lang="en-US" smtClean="0"/>
              <a:t>4/11/2023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4CE64293-1FDE-478A-B313-4EAF596F8620}" type="slidenum">
              <a:rPr lang="en-US" smtClean="0"/>
              <a:t>‹#›</a:t>
            </a:fld>
            <a:endParaRPr lang="en-US"/>
          </a:p>
        </p:txBody>
      </p:sp>
    </p:spTree>
    <p:extLst>
      <p:ext uri="{BB962C8B-B14F-4D97-AF65-F5344CB8AC3E}">
        <p14:creationId xmlns:p14="http://schemas.microsoft.com/office/powerpoint/2010/main" val="2886861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624862-4C6B-4E38-8218-E8A59FBA920B}" type="datetime1">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E64293-1FDE-478A-B313-4EAF596F8620}" type="slidenum">
              <a:rPr lang="en-US" smtClean="0"/>
              <a:t>‹#›</a:t>
            </a:fld>
            <a:endParaRPr lang="en-US"/>
          </a:p>
        </p:txBody>
      </p:sp>
    </p:spTree>
    <p:extLst>
      <p:ext uri="{BB962C8B-B14F-4D97-AF65-F5344CB8AC3E}">
        <p14:creationId xmlns:p14="http://schemas.microsoft.com/office/powerpoint/2010/main" val="294239461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624862-4C6B-4E38-8218-E8A59FBA920B}" type="datetime1">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E64293-1FDE-478A-B313-4EAF596F8620}" type="slidenum">
              <a:rPr lang="en-US" smtClean="0"/>
              <a:t>‹#›</a:t>
            </a:fld>
            <a:endParaRPr lang="en-US"/>
          </a:p>
        </p:txBody>
      </p:sp>
    </p:spTree>
    <p:extLst>
      <p:ext uri="{BB962C8B-B14F-4D97-AF65-F5344CB8AC3E}">
        <p14:creationId xmlns:p14="http://schemas.microsoft.com/office/powerpoint/2010/main" val="122439898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624862-4C6B-4E38-8218-E8A59FBA920B}" type="datetime1">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E64293-1FDE-478A-B313-4EAF596F8620}"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953148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624862-4C6B-4E38-8218-E8A59FBA920B}" type="datetime1">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E64293-1FDE-478A-B313-4EAF596F8620}" type="slidenum">
              <a:rPr lang="en-US" smtClean="0"/>
              <a:t>‹#›</a:t>
            </a:fld>
            <a:endParaRPr lang="en-US"/>
          </a:p>
        </p:txBody>
      </p:sp>
    </p:spTree>
    <p:extLst>
      <p:ext uri="{BB962C8B-B14F-4D97-AF65-F5344CB8AC3E}">
        <p14:creationId xmlns:p14="http://schemas.microsoft.com/office/powerpoint/2010/main" val="133584323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6624862-4C6B-4E38-8218-E8A59FBA920B}" type="datetime1">
              <a:rPr lang="en-US" smtClean="0"/>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E64293-1FDE-478A-B313-4EAF596F8620}" type="slidenum">
              <a:rPr lang="en-US" smtClean="0"/>
              <a:t>‹#›</a:t>
            </a:fld>
            <a:endParaRPr lang="en-US"/>
          </a:p>
        </p:txBody>
      </p:sp>
    </p:spTree>
    <p:extLst>
      <p:ext uri="{BB962C8B-B14F-4D97-AF65-F5344CB8AC3E}">
        <p14:creationId xmlns:p14="http://schemas.microsoft.com/office/powerpoint/2010/main" val="328203030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6624862-4C6B-4E38-8218-E8A59FBA920B}" type="datetime1">
              <a:rPr lang="en-US" smtClean="0"/>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E64293-1FDE-478A-B313-4EAF596F8620}" type="slidenum">
              <a:rPr lang="en-US" smtClean="0"/>
              <a:t>‹#›</a:t>
            </a:fld>
            <a:endParaRPr lang="en-US"/>
          </a:p>
        </p:txBody>
      </p:sp>
    </p:spTree>
    <p:extLst>
      <p:ext uri="{BB962C8B-B14F-4D97-AF65-F5344CB8AC3E}">
        <p14:creationId xmlns:p14="http://schemas.microsoft.com/office/powerpoint/2010/main" val="175518363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4971A0-5DD8-4568-AB61-052238796E4D}" type="datetime1">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64293-1FDE-478A-B313-4EAF596F8620}" type="slidenum">
              <a:rPr lang="en-US" smtClean="0"/>
              <a:t>‹#›</a:t>
            </a:fld>
            <a:endParaRPr lang="en-US"/>
          </a:p>
        </p:txBody>
      </p:sp>
    </p:spTree>
    <p:extLst>
      <p:ext uri="{BB962C8B-B14F-4D97-AF65-F5344CB8AC3E}">
        <p14:creationId xmlns:p14="http://schemas.microsoft.com/office/powerpoint/2010/main" val="1802753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964FDB-305D-460E-AABB-D7C74C43ED6E}" type="datetime1">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64293-1FDE-478A-B313-4EAF596F8620}" type="slidenum">
              <a:rPr lang="en-US" smtClean="0"/>
              <a:t>‹#›</a:t>
            </a:fld>
            <a:endParaRPr lang="en-US"/>
          </a:p>
        </p:txBody>
      </p:sp>
    </p:spTree>
    <p:extLst>
      <p:ext uri="{BB962C8B-B14F-4D97-AF65-F5344CB8AC3E}">
        <p14:creationId xmlns:p14="http://schemas.microsoft.com/office/powerpoint/2010/main" val="2369236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6E7E4C-3A17-484C-A688-ABAA11E97500}" type="datetime1">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64293-1FDE-478A-B313-4EAF596F8620}" type="slidenum">
              <a:rPr lang="en-US" smtClean="0"/>
              <a:t>‹#›</a:t>
            </a:fld>
            <a:endParaRPr lang="en-US"/>
          </a:p>
        </p:txBody>
      </p:sp>
    </p:spTree>
    <p:extLst>
      <p:ext uri="{BB962C8B-B14F-4D97-AF65-F5344CB8AC3E}">
        <p14:creationId xmlns:p14="http://schemas.microsoft.com/office/powerpoint/2010/main" val="2644590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982AD5-F7C2-47E4-B94B-80F91B5A39F7}" type="datetime1">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64293-1FDE-478A-B313-4EAF596F8620}" type="slidenum">
              <a:rPr lang="en-US" smtClean="0"/>
              <a:t>‹#›</a:t>
            </a:fld>
            <a:endParaRPr lang="en-US"/>
          </a:p>
        </p:txBody>
      </p:sp>
    </p:spTree>
    <p:extLst>
      <p:ext uri="{BB962C8B-B14F-4D97-AF65-F5344CB8AC3E}">
        <p14:creationId xmlns:p14="http://schemas.microsoft.com/office/powerpoint/2010/main" val="957976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A3540D-DE2A-4388-B308-2682181D2EE6}" type="datetime1">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E64293-1FDE-478A-B313-4EAF596F8620}" type="slidenum">
              <a:rPr lang="en-US" smtClean="0"/>
              <a:t>‹#›</a:t>
            </a:fld>
            <a:endParaRPr lang="en-US"/>
          </a:p>
        </p:txBody>
      </p:sp>
    </p:spTree>
    <p:extLst>
      <p:ext uri="{BB962C8B-B14F-4D97-AF65-F5344CB8AC3E}">
        <p14:creationId xmlns:p14="http://schemas.microsoft.com/office/powerpoint/2010/main" val="3738503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2DC777-B171-4CDD-B48C-A2BC5063D6CF}" type="datetime1">
              <a:rPr lang="en-US" smtClean="0"/>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E64293-1FDE-478A-B313-4EAF596F8620}" type="slidenum">
              <a:rPr lang="en-US" smtClean="0"/>
              <a:t>‹#›</a:t>
            </a:fld>
            <a:endParaRPr lang="en-US"/>
          </a:p>
        </p:txBody>
      </p:sp>
    </p:spTree>
    <p:extLst>
      <p:ext uri="{BB962C8B-B14F-4D97-AF65-F5344CB8AC3E}">
        <p14:creationId xmlns:p14="http://schemas.microsoft.com/office/powerpoint/2010/main" val="2970957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DACD3B-1914-48FB-A2AA-EA25868F4A80}" type="datetime1">
              <a:rPr lang="en-US" smtClean="0"/>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E64293-1FDE-478A-B313-4EAF596F8620}" type="slidenum">
              <a:rPr lang="en-US" smtClean="0"/>
              <a:t>‹#›</a:t>
            </a:fld>
            <a:endParaRPr lang="en-US"/>
          </a:p>
        </p:txBody>
      </p:sp>
    </p:spTree>
    <p:extLst>
      <p:ext uri="{BB962C8B-B14F-4D97-AF65-F5344CB8AC3E}">
        <p14:creationId xmlns:p14="http://schemas.microsoft.com/office/powerpoint/2010/main" val="144376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3A38B3-5521-421D-BF41-952904F15F35}" type="datetime1">
              <a:rPr lang="en-US" smtClean="0"/>
              <a:t>4/11/2023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E64293-1FDE-478A-B313-4EAF596F8620}" type="slidenum">
              <a:rPr lang="en-US" smtClean="0"/>
              <a:t>‹#›</a:t>
            </a:fld>
            <a:endParaRPr lang="en-US"/>
          </a:p>
        </p:txBody>
      </p:sp>
    </p:spTree>
    <p:extLst>
      <p:ext uri="{BB962C8B-B14F-4D97-AF65-F5344CB8AC3E}">
        <p14:creationId xmlns:p14="http://schemas.microsoft.com/office/powerpoint/2010/main" val="3079693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B31847-3B66-4133-B6AD-2DE4B474368B}" type="datetime1">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E64293-1FDE-478A-B313-4EAF596F8620}" type="slidenum">
              <a:rPr lang="en-US" smtClean="0"/>
              <a:t>‹#›</a:t>
            </a:fld>
            <a:endParaRPr lang="en-US"/>
          </a:p>
        </p:txBody>
      </p:sp>
    </p:spTree>
    <p:extLst>
      <p:ext uri="{BB962C8B-B14F-4D97-AF65-F5344CB8AC3E}">
        <p14:creationId xmlns:p14="http://schemas.microsoft.com/office/powerpoint/2010/main" val="2158613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40AA41-EB4A-4EAB-83FE-546A2E87A299}" type="datetime1">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E64293-1FDE-478A-B313-4EAF596F8620}" type="slidenum">
              <a:rPr lang="en-US" smtClean="0"/>
              <a:t>‹#›</a:t>
            </a:fld>
            <a:endParaRPr lang="en-US"/>
          </a:p>
        </p:txBody>
      </p:sp>
    </p:spTree>
    <p:extLst>
      <p:ext uri="{BB962C8B-B14F-4D97-AF65-F5344CB8AC3E}">
        <p14:creationId xmlns:p14="http://schemas.microsoft.com/office/powerpoint/2010/main" val="2071267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6624862-4C6B-4E38-8218-E8A59FBA920B}" type="datetime1">
              <a:rPr lang="en-US" smtClean="0"/>
              <a:t>4/11/2023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CE64293-1FDE-478A-B313-4EAF596F8620}" type="slidenum">
              <a:rPr lang="en-US" smtClean="0"/>
              <a:t>‹#›</a:t>
            </a:fld>
            <a:endParaRPr lang="en-US"/>
          </a:p>
        </p:txBody>
      </p:sp>
    </p:spTree>
    <p:extLst>
      <p:ext uri="{BB962C8B-B14F-4D97-AF65-F5344CB8AC3E}">
        <p14:creationId xmlns:p14="http://schemas.microsoft.com/office/powerpoint/2010/main" val="16868816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nhtsa.gov/technology-innovation/vehicle-cybersecurity" TargetMode="External"/><Relationship Id="rId3" Type="http://schemas.openxmlformats.org/officeDocument/2006/relationships/hyperlink" Target="https://www.perforce.com/blog/kw/automotive-cybersecurity" TargetMode="External"/><Relationship Id="rId7" Type="http://schemas.openxmlformats.org/officeDocument/2006/relationships/hyperlink" Target="https://securityscorecard.com/blog/rise-of-cyber-threats-automotive-industry/"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www.lhpes.com/blog/8-challenges-of-automotive-cybersecurity" TargetMode="External"/><Relationship Id="rId5" Type="http://schemas.openxmlformats.org/officeDocument/2006/relationships/hyperlink" Target="https://www.ai-online.com/2022/05/addressing-security-vulnerabilities-in-automotive-systems/" TargetMode="External"/><Relationship Id="rId4" Type="http://schemas.openxmlformats.org/officeDocument/2006/relationships/hyperlink" Target="https://resources.infosecinstitute.com/topic/information-security-vulnerabilities-automobile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07" name="Group 106">
            <a:extLst>
              <a:ext uri="{FF2B5EF4-FFF2-40B4-BE49-F238E27FC236}">
                <a16:creationId xmlns:a16="http://schemas.microsoft.com/office/drawing/2014/main" id="{316DCFC9-6877-407C-8170-608FCB8E35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8" name="Rectangle 107">
              <a:extLst>
                <a:ext uri="{FF2B5EF4-FFF2-40B4-BE49-F238E27FC236}">
                  <a16:creationId xmlns:a16="http://schemas.microsoft.com/office/drawing/2014/main" id="{F7D8B73A-1349-4BA6-8F85-03A21ED56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9" name="Picture 2">
              <a:extLst>
                <a:ext uri="{FF2B5EF4-FFF2-40B4-BE49-F238E27FC236}">
                  <a16:creationId xmlns:a16="http://schemas.microsoft.com/office/drawing/2014/main" id="{969ADA7C-B6B2-4FD7-AA5E-CC52AAE8CDBD}"/>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grpSp>
        <p:nvGrpSpPr>
          <p:cNvPr id="111" name="Group 110">
            <a:extLst>
              <a:ext uri="{FF2B5EF4-FFF2-40B4-BE49-F238E27FC236}">
                <a16:creationId xmlns:a16="http://schemas.microsoft.com/office/drawing/2014/main" id="{89353FE7-0D03-4AD2-8B8A-60A06F6BDA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12" name="Round Diagonal Corner Rectangle 7">
              <a:extLst>
                <a:ext uri="{FF2B5EF4-FFF2-40B4-BE49-F238E27FC236}">
                  <a16:creationId xmlns:a16="http://schemas.microsoft.com/office/drawing/2014/main" id="{0C7A0320-FBCC-4F40-AF6E-CE65FFB3D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a:extLst>
                <a:ext uri="{FF2B5EF4-FFF2-40B4-BE49-F238E27FC236}">
                  <a16:creationId xmlns:a16="http://schemas.microsoft.com/office/drawing/2014/main" id="{550A26E4-02C9-4F83-A334-0920B8CCF28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14" name="Freeform 32">
                <a:extLst>
                  <a:ext uri="{FF2B5EF4-FFF2-40B4-BE49-F238E27FC236}">
                    <a16:creationId xmlns:a16="http://schemas.microsoft.com/office/drawing/2014/main" id="{06617CD6-4185-402B-8E23-BC5278053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15" name="Freeform 33">
                <a:extLst>
                  <a:ext uri="{FF2B5EF4-FFF2-40B4-BE49-F238E27FC236}">
                    <a16:creationId xmlns:a16="http://schemas.microsoft.com/office/drawing/2014/main" id="{2C305CC9-3511-47F4-BF11-BC635C30C9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16" name="Freeform 34">
                <a:extLst>
                  <a:ext uri="{FF2B5EF4-FFF2-40B4-BE49-F238E27FC236}">
                    <a16:creationId xmlns:a16="http://schemas.microsoft.com/office/drawing/2014/main" id="{5C70C5D1-31E4-48B9-AEB6-6460A2B81F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17" name="Freeform 37">
                <a:extLst>
                  <a:ext uri="{FF2B5EF4-FFF2-40B4-BE49-F238E27FC236}">
                    <a16:creationId xmlns:a16="http://schemas.microsoft.com/office/drawing/2014/main" id="{1F033CE1-D380-43F1-81EC-97B6C86F3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18" name="Freeform 35">
                <a:extLst>
                  <a:ext uri="{FF2B5EF4-FFF2-40B4-BE49-F238E27FC236}">
                    <a16:creationId xmlns:a16="http://schemas.microsoft.com/office/drawing/2014/main" id="{6997F95D-DC27-48A3-850A-2308C3C08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19" name="Freeform 36">
                <a:extLst>
                  <a:ext uri="{FF2B5EF4-FFF2-40B4-BE49-F238E27FC236}">
                    <a16:creationId xmlns:a16="http://schemas.microsoft.com/office/drawing/2014/main" id="{569AE469-76B7-4FFE-B68B-0D7A77413F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0" name="Freeform 38">
                <a:extLst>
                  <a:ext uri="{FF2B5EF4-FFF2-40B4-BE49-F238E27FC236}">
                    <a16:creationId xmlns:a16="http://schemas.microsoft.com/office/drawing/2014/main" id="{DD99CF64-0E82-4D1A-BD2A-08942182F4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1" name="Freeform 39">
                <a:extLst>
                  <a:ext uri="{FF2B5EF4-FFF2-40B4-BE49-F238E27FC236}">
                    <a16:creationId xmlns:a16="http://schemas.microsoft.com/office/drawing/2014/main" id="{98C12D33-1747-4B24-89ED-F441AE4A0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2" name="Freeform 40">
                <a:extLst>
                  <a:ext uri="{FF2B5EF4-FFF2-40B4-BE49-F238E27FC236}">
                    <a16:creationId xmlns:a16="http://schemas.microsoft.com/office/drawing/2014/main" id="{A60200CC-BAEC-4310-8C9B-F7BB783E98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3" name="Rectangle 41">
                <a:extLst>
                  <a:ext uri="{FF2B5EF4-FFF2-40B4-BE49-F238E27FC236}">
                    <a16:creationId xmlns:a16="http://schemas.microsoft.com/office/drawing/2014/main" id="{2A7F40BF-B0BE-4B09-87EE-F56632B7ED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124" name="Freeform 32">
                <a:extLst>
                  <a:ext uri="{FF2B5EF4-FFF2-40B4-BE49-F238E27FC236}">
                    <a16:creationId xmlns:a16="http://schemas.microsoft.com/office/drawing/2014/main" id="{353978AF-8FB9-4A61-A2EA-1995A14F3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5" name="Freeform 33">
                <a:extLst>
                  <a:ext uri="{FF2B5EF4-FFF2-40B4-BE49-F238E27FC236}">
                    <a16:creationId xmlns:a16="http://schemas.microsoft.com/office/drawing/2014/main" id="{B20F89C3-4BAD-42AA-8D31-6F6DF17FE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6" name="Freeform 34">
                <a:extLst>
                  <a:ext uri="{FF2B5EF4-FFF2-40B4-BE49-F238E27FC236}">
                    <a16:creationId xmlns:a16="http://schemas.microsoft.com/office/drawing/2014/main" id="{A60FE276-3FF2-4622-BF99-D4E4B249E5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7" name="Freeform 37">
                <a:extLst>
                  <a:ext uri="{FF2B5EF4-FFF2-40B4-BE49-F238E27FC236}">
                    <a16:creationId xmlns:a16="http://schemas.microsoft.com/office/drawing/2014/main" id="{B05A0D3F-808B-48D6-A821-1FE9E86E8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8" name="Freeform 35">
                <a:extLst>
                  <a:ext uri="{FF2B5EF4-FFF2-40B4-BE49-F238E27FC236}">
                    <a16:creationId xmlns:a16="http://schemas.microsoft.com/office/drawing/2014/main" id="{69F7D438-BAA0-4DAD-9BC5-198B677A7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9" name="Freeform 36">
                <a:extLst>
                  <a:ext uri="{FF2B5EF4-FFF2-40B4-BE49-F238E27FC236}">
                    <a16:creationId xmlns:a16="http://schemas.microsoft.com/office/drawing/2014/main" id="{EC63B186-43B8-4552-AFDB-A544240A7C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0" name="Freeform 38">
                <a:extLst>
                  <a:ext uri="{FF2B5EF4-FFF2-40B4-BE49-F238E27FC236}">
                    <a16:creationId xmlns:a16="http://schemas.microsoft.com/office/drawing/2014/main" id="{8542E82D-01AD-4BD8-8C5F-A6CDAD039B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1" name="Freeform 39">
                <a:extLst>
                  <a:ext uri="{FF2B5EF4-FFF2-40B4-BE49-F238E27FC236}">
                    <a16:creationId xmlns:a16="http://schemas.microsoft.com/office/drawing/2014/main" id="{6285CF32-2BD3-47D0-9A6C-3EE7FD639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2" name="Freeform 40">
                <a:extLst>
                  <a:ext uri="{FF2B5EF4-FFF2-40B4-BE49-F238E27FC236}">
                    <a16:creationId xmlns:a16="http://schemas.microsoft.com/office/drawing/2014/main" id="{FA36D129-7B33-4379-B9EE-5624B95766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3" name="Rectangle 41">
                <a:extLst>
                  <a:ext uri="{FF2B5EF4-FFF2-40B4-BE49-F238E27FC236}">
                    <a16:creationId xmlns:a16="http://schemas.microsoft.com/office/drawing/2014/main" id="{0229A187-4E69-4262-B001-C5F0B55225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884C5397-6293-1987-EC8B-D4DFFB71EE85}"/>
              </a:ext>
            </a:extLst>
          </p:cNvPr>
          <p:cNvSpPr>
            <a:spLocks noGrp="1"/>
          </p:cNvSpPr>
          <p:nvPr>
            <p:ph type="ctrTitle"/>
          </p:nvPr>
        </p:nvSpPr>
        <p:spPr>
          <a:xfrm>
            <a:off x="2667000" y="2328334"/>
            <a:ext cx="6858000" cy="1367896"/>
          </a:xfrm>
        </p:spPr>
        <p:txBody>
          <a:bodyPr>
            <a:noAutofit/>
          </a:bodyPr>
          <a:lstStyle/>
          <a:p>
            <a:pPr algn="ctr"/>
            <a:r>
              <a:rPr lang="en-US" sz="3200" b="1" dirty="0">
                <a:latin typeface="Times New Roman" panose="02020603050405020304" pitchFamily="18" charset="0"/>
                <a:cs typeface="Times New Roman" panose="02020603050405020304" pitchFamily="18" charset="0"/>
              </a:rPr>
              <a:t>Automotive Information System Security Vulnerabilities</a:t>
            </a:r>
          </a:p>
        </p:txBody>
      </p:sp>
      <p:sp>
        <p:nvSpPr>
          <p:cNvPr id="3" name="Subtitle 2">
            <a:extLst>
              <a:ext uri="{FF2B5EF4-FFF2-40B4-BE49-F238E27FC236}">
                <a16:creationId xmlns:a16="http://schemas.microsoft.com/office/drawing/2014/main" id="{4D200BCC-063B-5079-16B5-9020060E4DEC}"/>
              </a:ext>
            </a:extLst>
          </p:cNvPr>
          <p:cNvSpPr>
            <a:spLocks noGrp="1"/>
          </p:cNvSpPr>
          <p:nvPr>
            <p:ph type="subTitle" idx="1"/>
          </p:nvPr>
        </p:nvSpPr>
        <p:spPr>
          <a:xfrm>
            <a:off x="2667001" y="3602038"/>
            <a:ext cx="6857999" cy="953029"/>
          </a:xfrm>
        </p:spPr>
        <p:txBody>
          <a:bodyPr>
            <a:normAutofit/>
          </a:bodyPr>
          <a:lstStyle/>
          <a:p>
            <a:pPr algn="ctr">
              <a:lnSpc>
                <a:spcPct val="110000"/>
              </a:lnSpc>
              <a:spcBef>
                <a:spcPts val="0"/>
              </a:spcBef>
            </a:pPr>
            <a:r>
              <a:rPr lang="en-US" sz="1000" dirty="0">
                <a:latin typeface="Times New Roman" panose="02020603050405020304" pitchFamily="18" charset="0"/>
                <a:cs typeface="Times New Roman" panose="02020603050405020304" pitchFamily="18" charset="0"/>
              </a:rPr>
              <a:t>Wesley Cassel</a:t>
            </a:r>
          </a:p>
          <a:p>
            <a:pPr algn="ctr">
              <a:lnSpc>
                <a:spcPct val="110000"/>
              </a:lnSpc>
              <a:spcBef>
                <a:spcPts val="0"/>
              </a:spcBef>
            </a:pPr>
            <a:r>
              <a:rPr lang="en-US" sz="1000" dirty="0">
                <a:latin typeface="Times New Roman" panose="02020603050405020304" pitchFamily="18" charset="0"/>
                <a:cs typeface="Times New Roman" panose="02020603050405020304" pitchFamily="18" charset="0"/>
              </a:rPr>
              <a:t>Charleston Southern University</a:t>
            </a:r>
          </a:p>
          <a:p>
            <a:pPr algn="ctr">
              <a:lnSpc>
                <a:spcPct val="110000"/>
              </a:lnSpc>
              <a:spcBef>
                <a:spcPts val="0"/>
              </a:spcBef>
            </a:pPr>
            <a:r>
              <a:rPr lang="en-US" sz="1000" dirty="0">
                <a:latin typeface="Times New Roman" panose="02020603050405020304" pitchFamily="18" charset="0"/>
                <a:cs typeface="Times New Roman" panose="02020603050405020304" pitchFamily="18" charset="0"/>
              </a:rPr>
              <a:t>Principles of Cybersecurity 405</a:t>
            </a:r>
          </a:p>
          <a:p>
            <a:pPr algn="ctr">
              <a:lnSpc>
                <a:spcPct val="110000"/>
              </a:lnSpc>
              <a:spcBef>
                <a:spcPts val="0"/>
              </a:spcBef>
            </a:pPr>
            <a:r>
              <a:rPr lang="en-US" sz="1000" dirty="0">
                <a:latin typeface="Times New Roman" panose="02020603050405020304" pitchFamily="18" charset="0"/>
                <a:cs typeface="Times New Roman" panose="02020603050405020304" pitchFamily="18" charset="0"/>
              </a:rPr>
              <a:t>Dr. Hill</a:t>
            </a:r>
          </a:p>
          <a:p>
            <a:pPr algn="ctr">
              <a:lnSpc>
                <a:spcPct val="110000"/>
              </a:lnSpc>
              <a:spcBef>
                <a:spcPts val="0"/>
              </a:spcBef>
            </a:pPr>
            <a:r>
              <a:rPr lang="en-US" sz="1000" dirty="0">
                <a:latin typeface="Times New Roman" panose="02020603050405020304" pitchFamily="18" charset="0"/>
                <a:cs typeface="Times New Roman" panose="02020603050405020304" pitchFamily="18" charset="0"/>
              </a:rPr>
              <a:t>March 12, 2023</a:t>
            </a:r>
          </a:p>
        </p:txBody>
      </p:sp>
      <p:sp>
        <p:nvSpPr>
          <p:cNvPr id="4" name="Slide Number Placeholder 3">
            <a:extLst>
              <a:ext uri="{FF2B5EF4-FFF2-40B4-BE49-F238E27FC236}">
                <a16:creationId xmlns:a16="http://schemas.microsoft.com/office/drawing/2014/main" id="{D6743CB2-5975-29E8-5419-96F91716A62A}"/>
              </a:ext>
            </a:extLst>
          </p:cNvPr>
          <p:cNvSpPr>
            <a:spLocks noGrp="1"/>
          </p:cNvSpPr>
          <p:nvPr>
            <p:ph type="sldNum" sz="quarter" idx="12"/>
          </p:nvPr>
        </p:nvSpPr>
        <p:spPr>
          <a:xfrm>
            <a:off x="9896911" y="5410199"/>
            <a:ext cx="771089" cy="365125"/>
          </a:xfrm>
        </p:spPr>
        <p:txBody>
          <a:bodyPr>
            <a:normAutofit/>
          </a:bodyPr>
          <a:lstStyle/>
          <a:p>
            <a:pPr>
              <a:spcAft>
                <a:spcPts val="600"/>
              </a:spcAft>
            </a:pPr>
            <a:fld id="{4CE64293-1FDE-478A-B313-4EAF596F8620}" type="slidenum">
              <a:rPr lang="en-US" smtClean="0"/>
              <a:pPr>
                <a:spcAft>
                  <a:spcPts val="600"/>
                </a:spcAft>
              </a:pPr>
              <a:t>1</a:t>
            </a:fld>
            <a:endParaRPr lang="en-US" dirty="0"/>
          </a:p>
        </p:txBody>
      </p:sp>
    </p:spTree>
    <p:extLst>
      <p:ext uri="{BB962C8B-B14F-4D97-AF65-F5344CB8AC3E}">
        <p14:creationId xmlns:p14="http://schemas.microsoft.com/office/powerpoint/2010/main" val="2038316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29AE0-6CC8-871E-7A3E-CCDA1E0FA755}"/>
              </a:ext>
            </a:extLst>
          </p:cNvPr>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Finding Vulnerabilities</a:t>
            </a:r>
          </a:p>
        </p:txBody>
      </p:sp>
      <p:sp>
        <p:nvSpPr>
          <p:cNvPr id="3" name="Content Placeholder 2">
            <a:extLst>
              <a:ext uri="{FF2B5EF4-FFF2-40B4-BE49-F238E27FC236}">
                <a16:creationId xmlns:a16="http://schemas.microsoft.com/office/drawing/2014/main" id="{02590DBB-8C35-11ED-AABA-9B2D6FF3D542}"/>
              </a:ext>
            </a:extLst>
          </p:cNvPr>
          <p:cNvSpPr>
            <a:spLocks noGrp="1"/>
          </p:cNvSpPr>
          <p:nvPr>
            <p:ph idx="1"/>
          </p:nvPr>
        </p:nvSpPr>
        <p:spPr>
          <a:xfrm>
            <a:off x="1141412" y="2249486"/>
            <a:ext cx="9905999" cy="4187889"/>
          </a:xfrm>
        </p:spPr>
        <p:txBody>
          <a:bodyPr>
            <a:normAutofit fontScale="92500" lnSpcReduction="20000"/>
          </a:bodyPr>
          <a:lstStyle/>
          <a:p>
            <a:pPr marL="0" indent="0">
              <a:buNone/>
            </a:pPr>
            <a:r>
              <a:rPr lang="en-US" sz="2600" b="1" dirty="0"/>
              <a:t>(</a:t>
            </a:r>
            <a:r>
              <a:rPr lang="en-US" sz="2600" b="1" dirty="0" err="1"/>
              <a:t>Jenik</a:t>
            </a:r>
            <a:r>
              <a:rPr lang="en-US" sz="2600" b="1" dirty="0"/>
              <a:t>, 2022) gives the following information on finding vulnerabilities:</a:t>
            </a:r>
            <a:endParaRPr lang="en-US" sz="2600" dirty="0"/>
          </a:p>
          <a:p>
            <a:r>
              <a:rPr lang="en-US" sz="2600" dirty="0"/>
              <a:t>The two main ways are called DAST and SAST.</a:t>
            </a:r>
          </a:p>
          <a:p>
            <a:r>
              <a:rPr lang="en-US" sz="2600" dirty="0"/>
              <a:t>DAST (dynamic application security testing) is black box testing from the outside in.</a:t>
            </a:r>
          </a:p>
          <a:p>
            <a:pPr lvl="1"/>
            <a:r>
              <a:rPr lang="en-US" sz="2200" dirty="0"/>
              <a:t>DAST doesn’t require access to the source code and tests the software as it runs.</a:t>
            </a:r>
          </a:p>
          <a:p>
            <a:pPr lvl="1"/>
            <a:r>
              <a:rPr lang="en-US" sz="2200" dirty="0"/>
              <a:t>It looks at the code through the eyes of a potential cybercriminal, looking for weak spots.</a:t>
            </a:r>
          </a:p>
          <a:p>
            <a:r>
              <a:rPr lang="en-US" sz="2600" dirty="0"/>
              <a:t>SAST (static application security testing) is white box testing.</a:t>
            </a:r>
          </a:p>
          <a:p>
            <a:pPr lvl="1"/>
            <a:r>
              <a:rPr lang="en-US" sz="2200" dirty="0"/>
              <a:t>It requires access to the source code.</a:t>
            </a:r>
          </a:p>
          <a:p>
            <a:pPr lvl="1"/>
            <a:r>
              <a:rPr lang="en-US" sz="2200" dirty="0"/>
              <a:t>It does a deep dive into the applications framework to spot vulnerabilities.</a:t>
            </a:r>
          </a:p>
          <a:p>
            <a:pPr lvl="1"/>
            <a:r>
              <a:rPr lang="en-US" sz="2200" dirty="0"/>
              <a:t>Its testing is from the inside out and is done early in the development process.</a:t>
            </a:r>
          </a:p>
        </p:txBody>
      </p:sp>
      <p:sp>
        <p:nvSpPr>
          <p:cNvPr id="4" name="Slide Number Placeholder 3">
            <a:extLst>
              <a:ext uri="{FF2B5EF4-FFF2-40B4-BE49-F238E27FC236}">
                <a16:creationId xmlns:a16="http://schemas.microsoft.com/office/drawing/2014/main" id="{54A52EF0-B678-5E8C-8C91-7C5CD5A4C78F}"/>
              </a:ext>
            </a:extLst>
          </p:cNvPr>
          <p:cNvSpPr>
            <a:spLocks noGrp="1"/>
          </p:cNvSpPr>
          <p:nvPr>
            <p:ph type="sldNum" sz="quarter" idx="12"/>
          </p:nvPr>
        </p:nvSpPr>
        <p:spPr/>
        <p:txBody>
          <a:bodyPr/>
          <a:lstStyle/>
          <a:p>
            <a:fld id="{4CE64293-1FDE-478A-B313-4EAF596F8620}" type="slidenum">
              <a:rPr lang="en-US" smtClean="0"/>
              <a:t>10</a:t>
            </a:fld>
            <a:endParaRPr lang="en-US"/>
          </a:p>
        </p:txBody>
      </p:sp>
    </p:spTree>
    <p:extLst>
      <p:ext uri="{BB962C8B-B14F-4D97-AF65-F5344CB8AC3E}">
        <p14:creationId xmlns:p14="http://schemas.microsoft.com/office/powerpoint/2010/main" val="3237820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29AE0-6CC8-871E-7A3E-CCDA1E0FA755}"/>
              </a:ext>
            </a:extLst>
          </p:cNvPr>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Protection Methods</a:t>
            </a:r>
            <a:endParaRPr lang="en-US" sz="6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2590DBB-8C35-11ED-AABA-9B2D6FF3D542}"/>
              </a:ext>
            </a:extLst>
          </p:cNvPr>
          <p:cNvSpPr>
            <a:spLocks noGrp="1"/>
          </p:cNvSpPr>
          <p:nvPr>
            <p:ph idx="1"/>
          </p:nvPr>
        </p:nvSpPr>
        <p:spPr>
          <a:xfrm>
            <a:off x="1141412" y="2249486"/>
            <a:ext cx="9905999" cy="4187889"/>
          </a:xfrm>
        </p:spPr>
        <p:txBody>
          <a:bodyPr>
            <a:normAutofit/>
          </a:bodyPr>
          <a:lstStyle/>
          <a:p>
            <a:pPr marL="0" indent="0">
              <a:buNone/>
            </a:pPr>
            <a:r>
              <a:rPr lang="en-US" b="1" dirty="0"/>
              <a:t>(Vehicle Cybersecurity) gives the following protection methods:</a:t>
            </a:r>
          </a:p>
          <a:p>
            <a:r>
              <a:rPr lang="en-US" dirty="0"/>
              <a:t>A risk-based prioritized identification process for safety-critical systems.</a:t>
            </a:r>
          </a:p>
          <a:p>
            <a:r>
              <a:rPr lang="en-US" dirty="0"/>
              <a:t>Timely detection and rapid response to potential cybersecurity incidents.</a:t>
            </a:r>
          </a:p>
          <a:p>
            <a:r>
              <a:rPr lang="en-US" dirty="0"/>
              <a:t>Architectures, methods, and measures that design cyber resiliency and rapid recover for when incidents occur.</a:t>
            </a:r>
          </a:p>
          <a:p>
            <a:r>
              <a:rPr lang="en-US" dirty="0"/>
              <a:t>Methods for effectively sharing information across the industry in order to quickly adapt the solutions obtained.</a:t>
            </a:r>
          </a:p>
        </p:txBody>
      </p:sp>
      <p:sp>
        <p:nvSpPr>
          <p:cNvPr id="4" name="Slide Number Placeholder 3">
            <a:extLst>
              <a:ext uri="{FF2B5EF4-FFF2-40B4-BE49-F238E27FC236}">
                <a16:creationId xmlns:a16="http://schemas.microsoft.com/office/drawing/2014/main" id="{54A52EF0-B678-5E8C-8C91-7C5CD5A4C78F}"/>
              </a:ext>
            </a:extLst>
          </p:cNvPr>
          <p:cNvSpPr>
            <a:spLocks noGrp="1"/>
          </p:cNvSpPr>
          <p:nvPr>
            <p:ph type="sldNum" sz="quarter" idx="12"/>
          </p:nvPr>
        </p:nvSpPr>
        <p:spPr/>
        <p:txBody>
          <a:bodyPr/>
          <a:lstStyle/>
          <a:p>
            <a:fld id="{4CE64293-1FDE-478A-B313-4EAF596F8620}" type="slidenum">
              <a:rPr lang="en-US" smtClean="0"/>
              <a:t>11</a:t>
            </a:fld>
            <a:endParaRPr lang="en-US"/>
          </a:p>
        </p:txBody>
      </p:sp>
    </p:spTree>
    <p:extLst>
      <p:ext uri="{BB962C8B-B14F-4D97-AF65-F5344CB8AC3E}">
        <p14:creationId xmlns:p14="http://schemas.microsoft.com/office/powerpoint/2010/main" val="3378657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29AE0-6CC8-871E-7A3E-CCDA1E0FA755}"/>
              </a:ext>
            </a:extLst>
          </p:cNvPr>
          <p:cNvSpPr>
            <a:spLocks noGrp="1"/>
          </p:cNvSpPr>
          <p:nvPr>
            <p:ph type="title"/>
          </p:nvPr>
        </p:nvSpPr>
        <p:spPr>
          <a:xfrm>
            <a:off x="1141411" y="210760"/>
            <a:ext cx="9905998" cy="1478570"/>
          </a:xfrm>
        </p:spPr>
        <p:txBody>
          <a:bodyPr>
            <a:normAutofit/>
          </a:bodyPr>
          <a:lstStyle/>
          <a:p>
            <a:r>
              <a:rPr lang="en-US" sz="4800" b="1" dirty="0">
                <a:latin typeface="Times New Roman" panose="02020603050405020304" pitchFamily="18" charset="0"/>
                <a:cs typeface="Times New Roman" panose="02020603050405020304" pitchFamily="18" charset="0"/>
              </a:rPr>
              <a:t>Protection Methods</a:t>
            </a:r>
          </a:p>
        </p:txBody>
      </p:sp>
      <p:sp>
        <p:nvSpPr>
          <p:cNvPr id="3" name="Content Placeholder 2">
            <a:extLst>
              <a:ext uri="{FF2B5EF4-FFF2-40B4-BE49-F238E27FC236}">
                <a16:creationId xmlns:a16="http://schemas.microsoft.com/office/drawing/2014/main" id="{02590DBB-8C35-11ED-AABA-9B2D6FF3D542}"/>
              </a:ext>
            </a:extLst>
          </p:cNvPr>
          <p:cNvSpPr>
            <a:spLocks noGrp="1"/>
          </p:cNvSpPr>
          <p:nvPr>
            <p:ph idx="1"/>
          </p:nvPr>
        </p:nvSpPr>
        <p:spPr>
          <a:xfrm>
            <a:off x="1141411" y="1689330"/>
            <a:ext cx="10011271" cy="4559069"/>
          </a:xfrm>
        </p:spPr>
        <p:txBody>
          <a:bodyPr>
            <a:noAutofit/>
          </a:bodyPr>
          <a:lstStyle/>
          <a:p>
            <a:pPr marL="0" indent="0">
              <a:buNone/>
            </a:pPr>
            <a:r>
              <a:rPr lang="en-US" b="1" dirty="0"/>
              <a:t>(The rise of cyber threats) gives the following on protection methods:</a:t>
            </a:r>
            <a:endParaRPr lang="en-US" dirty="0"/>
          </a:p>
          <a:p>
            <a:r>
              <a:rPr lang="en-US" dirty="0"/>
              <a:t>The International Standardization Organization and Society of Automotive Engineers published a vehicles Cybersecurity standard 21434 that lays out the cybersecurity regulations and requirements for automotives.</a:t>
            </a:r>
          </a:p>
          <a:p>
            <a:r>
              <a:rPr lang="en-US" dirty="0"/>
              <a:t>Upgrades to data security protocols can be done to ensure everything is secure.</a:t>
            </a:r>
          </a:p>
          <a:p>
            <a:r>
              <a:rPr lang="en-US" dirty="0"/>
              <a:t>Train staff to better identify cyber threats.</a:t>
            </a:r>
          </a:p>
          <a:p>
            <a:r>
              <a:rPr lang="en-US" dirty="0"/>
              <a:t>Maintain cohesion across multiple applications across manufactures.</a:t>
            </a:r>
          </a:p>
          <a:p>
            <a:r>
              <a:rPr lang="en-US" dirty="0"/>
              <a:t>Ensure secure interfaces for things like Bluetooth to ensure optimal automotive cybersecurity.</a:t>
            </a:r>
          </a:p>
        </p:txBody>
      </p:sp>
      <p:sp>
        <p:nvSpPr>
          <p:cNvPr id="4" name="Slide Number Placeholder 3">
            <a:extLst>
              <a:ext uri="{FF2B5EF4-FFF2-40B4-BE49-F238E27FC236}">
                <a16:creationId xmlns:a16="http://schemas.microsoft.com/office/drawing/2014/main" id="{54A52EF0-B678-5E8C-8C91-7C5CD5A4C78F}"/>
              </a:ext>
            </a:extLst>
          </p:cNvPr>
          <p:cNvSpPr>
            <a:spLocks noGrp="1"/>
          </p:cNvSpPr>
          <p:nvPr>
            <p:ph type="sldNum" sz="quarter" idx="12"/>
          </p:nvPr>
        </p:nvSpPr>
        <p:spPr/>
        <p:txBody>
          <a:bodyPr/>
          <a:lstStyle/>
          <a:p>
            <a:fld id="{4CE64293-1FDE-478A-B313-4EAF596F8620}" type="slidenum">
              <a:rPr lang="en-US" smtClean="0"/>
              <a:t>12</a:t>
            </a:fld>
            <a:endParaRPr lang="en-US"/>
          </a:p>
        </p:txBody>
      </p:sp>
    </p:spTree>
    <p:extLst>
      <p:ext uri="{BB962C8B-B14F-4D97-AF65-F5344CB8AC3E}">
        <p14:creationId xmlns:p14="http://schemas.microsoft.com/office/powerpoint/2010/main" val="1012901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29AE0-6CC8-871E-7A3E-CCDA1E0FA755}"/>
              </a:ext>
            </a:extLst>
          </p:cNvPr>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Protection Methods</a:t>
            </a:r>
          </a:p>
        </p:txBody>
      </p:sp>
      <p:sp>
        <p:nvSpPr>
          <p:cNvPr id="3" name="Content Placeholder 2">
            <a:extLst>
              <a:ext uri="{FF2B5EF4-FFF2-40B4-BE49-F238E27FC236}">
                <a16:creationId xmlns:a16="http://schemas.microsoft.com/office/drawing/2014/main" id="{02590DBB-8C35-11ED-AABA-9B2D6FF3D542}"/>
              </a:ext>
            </a:extLst>
          </p:cNvPr>
          <p:cNvSpPr>
            <a:spLocks noGrp="1"/>
          </p:cNvSpPr>
          <p:nvPr>
            <p:ph idx="1"/>
          </p:nvPr>
        </p:nvSpPr>
        <p:spPr>
          <a:xfrm>
            <a:off x="1141412" y="2249486"/>
            <a:ext cx="9905999" cy="4187889"/>
          </a:xfrm>
        </p:spPr>
        <p:txBody>
          <a:bodyPr>
            <a:normAutofit/>
          </a:bodyPr>
          <a:lstStyle/>
          <a:p>
            <a:pPr marL="0" indent="0">
              <a:buNone/>
            </a:pPr>
            <a:r>
              <a:rPr lang="en-US" b="1" dirty="0"/>
              <a:t>(Automotive Cybersecurity) gives the following information on protection methods:</a:t>
            </a:r>
            <a:endParaRPr lang="en-US" dirty="0"/>
          </a:p>
          <a:p>
            <a:r>
              <a:rPr lang="en-US" dirty="0"/>
              <a:t>Use design review, manual analysis, and automated static analysis.</a:t>
            </a:r>
          </a:p>
          <a:p>
            <a:r>
              <a:rPr lang="en-US" dirty="0"/>
              <a:t>Make sure you are aware of all the black box components and keep them updated.</a:t>
            </a:r>
          </a:p>
          <a:p>
            <a:r>
              <a:rPr lang="en-US" dirty="0"/>
              <a:t>Don’t assume everything is within your own system. Pay attention to items that may be pulling from a website.</a:t>
            </a:r>
          </a:p>
        </p:txBody>
      </p:sp>
      <p:sp>
        <p:nvSpPr>
          <p:cNvPr id="4" name="Slide Number Placeholder 3">
            <a:extLst>
              <a:ext uri="{FF2B5EF4-FFF2-40B4-BE49-F238E27FC236}">
                <a16:creationId xmlns:a16="http://schemas.microsoft.com/office/drawing/2014/main" id="{54A52EF0-B678-5E8C-8C91-7C5CD5A4C78F}"/>
              </a:ext>
            </a:extLst>
          </p:cNvPr>
          <p:cNvSpPr>
            <a:spLocks noGrp="1"/>
          </p:cNvSpPr>
          <p:nvPr>
            <p:ph type="sldNum" sz="quarter" idx="12"/>
          </p:nvPr>
        </p:nvSpPr>
        <p:spPr/>
        <p:txBody>
          <a:bodyPr/>
          <a:lstStyle/>
          <a:p>
            <a:fld id="{4CE64293-1FDE-478A-B313-4EAF596F8620}" type="slidenum">
              <a:rPr lang="en-US" smtClean="0"/>
              <a:t>13</a:t>
            </a:fld>
            <a:endParaRPr lang="en-US"/>
          </a:p>
        </p:txBody>
      </p:sp>
    </p:spTree>
    <p:extLst>
      <p:ext uri="{BB962C8B-B14F-4D97-AF65-F5344CB8AC3E}">
        <p14:creationId xmlns:p14="http://schemas.microsoft.com/office/powerpoint/2010/main" val="38868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F22EE4-46DB-05A3-4B68-C638C8908CCF}"/>
              </a:ext>
            </a:extLst>
          </p:cNvPr>
          <p:cNvSpPr>
            <a:spLocks noGrp="1"/>
          </p:cNvSpPr>
          <p:nvPr>
            <p:ph idx="1"/>
          </p:nvPr>
        </p:nvSpPr>
        <p:spPr>
          <a:xfrm>
            <a:off x="736599" y="273153"/>
            <a:ext cx="10850797" cy="5975246"/>
          </a:xfrm>
        </p:spPr>
        <p:txBody>
          <a:bodyPr>
            <a:noAutofit/>
          </a:bodyPr>
          <a:lstStyle/>
          <a:p>
            <a:pPr marL="0" indent="0" algn="ctr">
              <a:lnSpc>
                <a:spcPct val="200000"/>
              </a:lnSpc>
              <a:buNone/>
            </a:pPr>
            <a:r>
              <a:rPr lang="en-US" sz="2000" b="1" dirty="0">
                <a:latin typeface="Times New Roman" panose="02020603050405020304" pitchFamily="18" charset="0"/>
                <a:cs typeface="Times New Roman" panose="02020603050405020304" pitchFamily="18" charset="0"/>
              </a:rPr>
              <a:t>References</a:t>
            </a:r>
          </a:p>
          <a:p>
            <a:r>
              <a:rPr lang="en-US" sz="2000" i="1" dirty="0">
                <a:effectLst/>
                <a:latin typeface="Times New Roman" panose="02020603050405020304" pitchFamily="18" charset="0"/>
                <a:cs typeface="Times New Roman" panose="02020603050405020304" pitchFamily="18" charset="0"/>
              </a:rPr>
              <a:t>Automotive cybersecurity: How to prevent vulnerabilities in software</a:t>
            </a:r>
            <a:r>
              <a:rPr lang="en-US" sz="2000" dirty="0">
                <a:effectLst/>
                <a:latin typeface="Times New Roman" panose="02020603050405020304" pitchFamily="18" charset="0"/>
                <a:cs typeface="Times New Roman" panose="02020603050405020304" pitchFamily="18" charset="0"/>
              </a:rPr>
              <a:t>. Perforce Software. (2019, June 20). </a:t>
            </a:r>
            <a:r>
              <a:rPr lang="en-US" sz="2000" dirty="0">
                <a:effectLst/>
                <a:latin typeface="Times New Roman" panose="02020603050405020304" pitchFamily="18" charset="0"/>
                <a:cs typeface="Times New Roman" panose="02020603050405020304" pitchFamily="18" charset="0"/>
                <a:hlinkClick r:id="rId3"/>
              </a:rPr>
              <a:t>https://www.perforce.com/blog/kw/automotive-cybersecurity</a:t>
            </a:r>
            <a:endParaRPr lang="en-US" sz="2000" dirty="0">
              <a:effectLst/>
              <a:latin typeface="Times New Roman" panose="02020603050405020304" pitchFamily="18" charset="0"/>
              <a:cs typeface="Times New Roman" panose="02020603050405020304" pitchFamily="18" charset="0"/>
            </a:endParaRPr>
          </a:p>
          <a:p>
            <a:r>
              <a:rPr lang="en-US" sz="2000" dirty="0" err="1">
                <a:effectLst/>
                <a:latin typeface="Times New Roman" panose="02020603050405020304" pitchFamily="18" charset="0"/>
                <a:cs typeface="Times New Roman" panose="02020603050405020304" pitchFamily="18" charset="0"/>
              </a:rPr>
              <a:t>Dimov</a:t>
            </a:r>
            <a:r>
              <a:rPr lang="en-US" sz="2000" dirty="0">
                <a:effectLst/>
                <a:latin typeface="Times New Roman" panose="02020603050405020304" pitchFamily="18" charset="0"/>
                <a:cs typeface="Times New Roman" panose="02020603050405020304" pitchFamily="18" charset="0"/>
              </a:rPr>
              <a:t>, D. (2015, January 13). </a:t>
            </a:r>
            <a:r>
              <a:rPr lang="en-US" sz="2000" i="1" dirty="0">
                <a:effectLst/>
                <a:latin typeface="Times New Roman" panose="02020603050405020304" pitchFamily="18" charset="0"/>
                <a:cs typeface="Times New Roman" panose="02020603050405020304" pitchFamily="18" charset="0"/>
              </a:rPr>
              <a:t>Information security vulnerabilities of automobiles</a:t>
            </a:r>
            <a:r>
              <a:rPr lang="en-US" sz="2000" dirty="0">
                <a:effectLst/>
                <a:latin typeface="Times New Roman" panose="02020603050405020304" pitchFamily="18" charset="0"/>
                <a:cs typeface="Times New Roman" panose="02020603050405020304" pitchFamily="18" charset="0"/>
              </a:rPr>
              <a:t>. Infosec Resources. </a:t>
            </a:r>
            <a:r>
              <a:rPr lang="en-US" sz="2000" dirty="0">
                <a:effectLst/>
                <a:latin typeface="Times New Roman" panose="02020603050405020304" pitchFamily="18" charset="0"/>
                <a:cs typeface="Times New Roman" panose="02020603050405020304" pitchFamily="18" charset="0"/>
                <a:hlinkClick r:id="rId4"/>
              </a:rPr>
              <a:t>https://resources.infosecinstitute.com/topic/information-security-vulnerabilities-automobiles/</a:t>
            </a:r>
            <a:endParaRPr lang="en-US" sz="2000" dirty="0">
              <a:effectLst/>
              <a:latin typeface="Times New Roman" panose="02020603050405020304" pitchFamily="18" charset="0"/>
              <a:cs typeface="Times New Roman" panose="02020603050405020304" pitchFamily="18" charset="0"/>
            </a:endParaRPr>
          </a:p>
          <a:p>
            <a:r>
              <a:rPr lang="en-US" sz="2000" dirty="0" err="1">
                <a:effectLst/>
                <a:latin typeface="Times New Roman" panose="02020603050405020304" pitchFamily="18" charset="0"/>
                <a:cs typeface="Times New Roman" panose="02020603050405020304" pitchFamily="18" charset="0"/>
              </a:rPr>
              <a:t>Jenik</a:t>
            </a:r>
            <a:r>
              <a:rPr lang="en-US" sz="2000" dirty="0">
                <a:effectLst/>
                <a:latin typeface="Times New Roman" panose="02020603050405020304" pitchFamily="18" charset="0"/>
                <a:cs typeface="Times New Roman" panose="02020603050405020304" pitchFamily="18" charset="0"/>
              </a:rPr>
              <a:t>, A. (2022, May 14). </a:t>
            </a:r>
            <a:r>
              <a:rPr lang="en-US" sz="2000" i="1" dirty="0">
                <a:effectLst/>
                <a:latin typeface="Times New Roman" panose="02020603050405020304" pitchFamily="18" charset="0"/>
                <a:cs typeface="Times New Roman" panose="02020603050405020304" pitchFamily="18" charset="0"/>
              </a:rPr>
              <a:t>Addressing security vulnerabilities in Automotive Systems</a:t>
            </a:r>
            <a:r>
              <a:rPr lang="en-US" sz="2000" dirty="0">
                <a:effectLst/>
                <a:latin typeface="Times New Roman" panose="02020603050405020304" pitchFamily="18" charset="0"/>
                <a:cs typeface="Times New Roman" panose="02020603050405020304" pitchFamily="18" charset="0"/>
              </a:rPr>
              <a:t>. AI Online. </a:t>
            </a:r>
            <a:r>
              <a:rPr lang="en-US" sz="2000" dirty="0">
                <a:effectLst/>
                <a:latin typeface="Times New Roman" panose="02020603050405020304" pitchFamily="18" charset="0"/>
                <a:cs typeface="Times New Roman" panose="02020603050405020304" pitchFamily="18" charset="0"/>
                <a:hlinkClick r:id="rId5"/>
              </a:rPr>
              <a:t>https://www.ai-online.com/2022/05/addressing-security-vulnerabilities-in-automotive-systems/</a:t>
            </a:r>
            <a:endParaRPr lang="en-US" sz="2000" dirty="0">
              <a:effectLst/>
              <a:latin typeface="Times New Roman" panose="02020603050405020304" pitchFamily="18" charset="0"/>
              <a:cs typeface="Times New Roman" panose="02020603050405020304" pitchFamily="18" charset="0"/>
            </a:endParaRPr>
          </a:p>
          <a:p>
            <a:r>
              <a:rPr lang="en-US" sz="2000" dirty="0" err="1">
                <a:effectLst/>
                <a:latin typeface="Times New Roman" panose="02020603050405020304" pitchFamily="18" charset="0"/>
                <a:cs typeface="Times New Roman" panose="02020603050405020304" pitchFamily="18" charset="0"/>
              </a:rPr>
              <a:t>Neemeh</a:t>
            </a:r>
            <a:r>
              <a:rPr lang="en-US" sz="2000" dirty="0">
                <a:effectLst/>
                <a:latin typeface="Times New Roman" panose="02020603050405020304" pitchFamily="18" charset="0"/>
                <a:cs typeface="Times New Roman" panose="02020603050405020304" pitchFamily="18" charset="0"/>
              </a:rPr>
              <a:t>, S. (2020, October 2). </a:t>
            </a:r>
            <a:r>
              <a:rPr lang="en-US" sz="2000" i="1" dirty="0">
                <a:effectLst/>
                <a:latin typeface="Times New Roman" panose="02020603050405020304" pitchFamily="18" charset="0"/>
                <a:cs typeface="Times New Roman" panose="02020603050405020304" pitchFamily="18" charset="0"/>
              </a:rPr>
              <a:t>8 challenges of Automotive Cybersecurity</a:t>
            </a:r>
            <a:r>
              <a:rPr lang="en-US" sz="2000" dirty="0">
                <a:effectLst/>
                <a:latin typeface="Times New Roman" panose="02020603050405020304" pitchFamily="18" charset="0"/>
                <a:cs typeface="Times New Roman" panose="02020603050405020304" pitchFamily="18" charset="0"/>
              </a:rPr>
              <a:t>. Functional Safety Global Leaders. Retrieved April 10, 2023, from </a:t>
            </a:r>
            <a:r>
              <a:rPr lang="en-US" sz="2000" dirty="0">
                <a:effectLst/>
                <a:latin typeface="Times New Roman" panose="02020603050405020304" pitchFamily="18" charset="0"/>
                <a:cs typeface="Times New Roman" panose="02020603050405020304" pitchFamily="18" charset="0"/>
                <a:hlinkClick r:id="rId6"/>
              </a:rPr>
              <a:t>https://www.lhpes.com/blog/8-challenges-of-automotive-cybersecurity</a:t>
            </a:r>
            <a:endParaRPr lang="en-US" sz="2000" dirty="0">
              <a:effectLst/>
              <a:latin typeface="Times New Roman" panose="02020603050405020304" pitchFamily="18" charset="0"/>
              <a:cs typeface="Times New Roman" panose="02020603050405020304" pitchFamily="18" charset="0"/>
            </a:endParaRPr>
          </a:p>
          <a:p>
            <a:r>
              <a:rPr lang="en-US" sz="2000" i="1" dirty="0">
                <a:effectLst/>
                <a:latin typeface="Times New Roman" panose="02020603050405020304" pitchFamily="18" charset="0"/>
                <a:cs typeface="Times New Roman" panose="02020603050405020304" pitchFamily="18" charset="0"/>
              </a:rPr>
              <a:t>The rise of cyber threats in the automotive industry</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SecurityScorecard</a:t>
            </a:r>
            <a:r>
              <a:rPr lang="en-US" sz="2000" dirty="0">
                <a:effectLst/>
                <a:latin typeface="Times New Roman" panose="02020603050405020304" pitchFamily="18" charset="0"/>
                <a:cs typeface="Times New Roman" panose="02020603050405020304" pitchFamily="18" charset="0"/>
              </a:rPr>
              <a:t>. (2022, January 24). </a:t>
            </a:r>
            <a:r>
              <a:rPr lang="en-US" sz="2000" dirty="0">
                <a:effectLst/>
                <a:latin typeface="Times New Roman" panose="02020603050405020304" pitchFamily="18" charset="0"/>
                <a:cs typeface="Times New Roman" panose="02020603050405020304" pitchFamily="18" charset="0"/>
                <a:hlinkClick r:id="rId7"/>
              </a:rPr>
              <a:t>https://securityscorecard.com/blog/rise-of-cyber-threats-automotive-industry/</a:t>
            </a:r>
            <a:r>
              <a:rPr lang="en-US" sz="2000" dirty="0">
                <a:effectLst/>
                <a:latin typeface="Times New Roman" panose="02020603050405020304" pitchFamily="18" charset="0"/>
                <a:cs typeface="Times New Roman" panose="02020603050405020304" pitchFamily="18" charset="0"/>
              </a:rPr>
              <a:t> </a:t>
            </a:r>
          </a:p>
          <a:p>
            <a:r>
              <a:rPr lang="en-US" sz="2000" i="1" dirty="0">
                <a:effectLst/>
                <a:latin typeface="Times New Roman" panose="02020603050405020304" pitchFamily="18" charset="0"/>
                <a:cs typeface="Times New Roman" panose="02020603050405020304" pitchFamily="18" charset="0"/>
              </a:rPr>
              <a:t>Vehicle cybersecurity</a:t>
            </a:r>
            <a:r>
              <a:rPr lang="en-US" sz="2000" dirty="0">
                <a:effectLst/>
                <a:latin typeface="Times New Roman" panose="02020603050405020304" pitchFamily="18" charset="0"/>
                <a:cs typeface="Times New Roman" panose="02020603050405020304" pitchFamily="18" charset="0"/>
              </a:rPr>
              <a:t>. NHTSA. (n.d.). </a:t>
            </a:r>
            <a:r>
              <a:rPr lang="en-US" sz="2000" dirty="0">
                <a:effectLst/>
                <a:latin typeface="Times New Roman" panose="02020603050405020304" pitchFamily="18" charset="0"/>
                <a:cs typeface="Times New Roman" panose="02020603050405020304" pitchFamily="18" charset="0"/>
                <a:hlinkClick r:id="rId8"/>
              </a:rPr>
              <a:t>https://www.nhtsa.gov/technology-innovation/vehicle-cybersecurity</a:t>
            </a:r>
            <a:endParaRPr lang="en-US" sz="2000" dirty="0">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0FA021F-056E-B582-9470-D36EB6EA5E79}"/>
              </a:ext>
            </a:extLst>
          </p:cNvPr>
          <p:cNvSpPr>
            <a:spLocks noGrp="1"/>
          </p:cNvSpPr>
          <p:nvPr>
            <p:ph type="sldNum" sz="quarter" idx="12"/>
          </p:nvPr>
        </p:nvSpPr>
        <p:spPr/>
        <p:txBody>
          <a:bodyPr/>
          <a:lstStyle/>
          <a:p>
            <a:fld id="{4CE64293-1FDE-478A-B313-4EAF596F8620}" type="slidenum">
              <a:rPr lang="en-US" smtClean="0"/>
              <a:t>14</a:t>
            </a:fld>
            <a:endParaRPr lang="en-US"/>
          </a:p>
        </p:txBody>
      </p:sp>
    </p:spTree>
    <p:extLst>
      <p:ext uri="{BB962C8B-B14F-4D97-AF65-F5344CB8AC3E}">
        <p14:creationId xmlns:p14="http://schemas.microsoft.com/office/powerpoint/2010/main" val="3704131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29AE0-6CC8-871E-7A3E-CCDA1E0FA755}"/>
              </a:ext>
            </a:extLst>
          </p:cNvPr>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What is Vehicle Cybersecurity</a:t>
            </a:r>
          </a:p>
        </p:txBody>
      </p:sp>
      <p:sp>
        <p:nvSpPr>
          <p:cNvPr id="3" name="Content Placeholder 2">
            <a:extLst>
              <a:ext uri="{FF2B5EF4-FFF2-40B4-BE49-F238E27FC236}">
                <a16:creationId xmlns:a16="http://schemas.microsoft.com/office/drawing/2014/main" id="{02590DBB-8C35-11ED-AABA-9B2D6FF3D542}"/>
              </a:ext>
            </a:extLst>
          </p:cNvPr>
          <p:cNvSpPr>
            <a:spLocks noGrp="1"/>
          </p:cNvSpPr>
          <p:nvPr>
            <p:ph idx="1"/>
          </p:nvPr>
        </p:nvSpPr>
        <p:spPr>
          <a:xfrm>
            <a:off x="1141412" y="2249486"/>
            <a:ext cx="9905999" cy="4187889"/>
          </a:xfrm>
        </p:spPr>
        <p:txBody>
          <a:bodyPr>
            <a:normAutofit/>
          </a:bodyPr>
          <a:lstStyle/>
          <a:p>
            <a:pPr marL="0" indent="0">
              <a:buNone/>
            </a:pPr>
            <a:r>
              <a:rPr lang="en-US" b="1" dirty="0"/>
              <a:t>(Vehicle Cybersecurity) gives the following information about Vehicle Cybersecurity:</a:t>
            </a:r>
          </a:p>
          <a:p>
            <a:r>
              <a:rPr lang="en-US" dirty="0"/>
              <a:t>Vehicle cybersecurity ensures that systems and components that govern safety are protected from attacks, unauthorized access, damage, or any interference with safety features.</a:t>
            </a:r>
          </a:p>
        </p:txBody>
      </p:sp>
      <p:sp>
        <p:nvSpPr>
          <p:cNvPr id="4" name="Slide Number Placeholder 3">
            <a:extLst>
              <a:ext uri="{FF2B5EF4-FFF2-40B4-BE49-F238E27FC236}">
                <a16:creationId xmlns:a16="http://schemas.microsoft.com/office/drawing/2014/main" id="{54A52EF0-B678-5E8C-8C91-7C5CD5A4C78F}"/>
              </a:ext>
            </a:extLst>
          </p:cNvPr>
          <p:cNvSpPr>
            <a:spLocks noGrp="1"/>
          </p:cNvSpPr>
          <p:nvPr>
            <p:ph type="sldNum" sz="quarter" idx="12"/>
          </p:nvPr>
        </p:nvSpPr>
        <p:spPr/>
        <p:txBody>
          <a:bodyPr/>
          <a:lstStyle/>
          <a:p>
            <a:fld id="{4CE64293-1FDE-478A-B313-4EAF596F8620}" type="slidenum">
              <a:rPr lang="en-US" smtClean="0"/>
              <a:t>2</a:t>
            </a:fld>
            <a:endParaRPr lang="en-US"/>
          </a:p>
        </p:txBody>
      </p:sp>
    </p:spTree>
    <p:extLst>
      <p:ext uri="{BB962C8B-B14F-4D97-AF65-F5344CB8AC3E}">
        <p14:creationId xmlns:p14="http://schemas.microsoft.com/office/powerpoint/2010/main" val="2378426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EDD32-D8C3-E5F2-7D65-8FB016AFA74A}"/>
              </a:ext>
            </a:extLst>
          </p:cNvPr>
          <p:cNvSpPr>
            <a:spLocks noGrp="1"/>
          </p:cNvSpPr>
          <p:nvPr>
            <p:ph type="title"/>
          </p:nvPr>
        </p:nvSpPr>
        <p:spPr>
          <a:xfrm>
            <a:off x="1141411" y="609601"/>
            <a:ext cx="10745789" cy="1478570"/>
          </a:xfrm>
        </p:spPr>
        <p:txBody>
          <a:bodyPr>
            <a:noAutofit/>
          </a:bodyPr>
          <a:lstStyle/>
          <a:p>
            <a:r>
              <a:rPr lang="en-US" sz="4800" b="1" dirty="0">
                <a:latin typeface="Times New Roman" panose="02020603050405020304" pitchFamily="18" charset="0"/>
                <a:cs typeface="Times New Roman" panose="02020603050405020304" pitchFamily="18" charset="0"/>
              </a:rPr>
              <a:t>Importance of Cybersecurity for Automotives</a:t>
            </a:r>
          </a:p>
        </p:txBody>
      </p:sp>
      <p:sp>
        <p:nvSpPr>
          <p:cNvPr id="3" name="Content Placeholder 2">
            <a:extLst>
              <a:ext uri="{FF2B5EF4-FFF2-40B4-BE49-F238E27FC236}">
                <a16:creationId xmlns:a16="http://schemas.microsoft.com/office/drawing/2014/main" id="{96CEB7A6-D7F7-D464-594A-378C5933A11E}"/>
              </a:ext>
            </a:extLst>
          </p:cNvPr>
          <p:cNvSpPr>
            <a:spLocks noGrp="1"/>
          </p:cNvSpPr>
          <p:nvPr>
            <p:ph idx="1"/>
          </p:nvPr>
        </p:nvSpPr>
        <p:spPr>
          <a:xfrm>
            <a:off x="1141412" y="2258723"/>
            <a:ext cx="9988406" cy="3541714"/>
          </a:xfrm>
        </p:spPr>
        <p:txBody>
          <a:bodyPr>
            <a:normAutofit/>
          </a:bodyPr>
          <a:lstStyle/>
          <a:p>
            <a:pPr marL="0" indent="0">
              <a:buNone/>
            </a:pPr>
            <a:r>
              <a:rPr lang="en-US" sz="2400" b="1" dirty="0"/>
              <a:t>(Automotive Cybersecurity) gives the following information on the importance of automotive cybersecurity:</a:t>
            </a:r>
          </a:p>
          <a:p>
            <a:r>
              <a:rPr lang="en-US" sz="2400" dirty="0"/>
              <a:t>Ensures that an automotive software is secure.</a:t>
            </a:r>
          </a:p>
          <a:p>
            <a:r>
              <a:rPr lang="en-US" dirty="0"/>
              <a:t>Ensures the safety of passengers.</a:t>
            </a:r>
          </a:p>
          <a:p>
            <a:r>
              <a:rPr lang="en-US" sz="2400" dirty="0"/>
              <a:t>Ensures manufactures and developers are protected.</a:t>
            </a:r>
          </a:p>
          <a:p>
            <a:r>
              <a:rPr lang="en-US" dirty="0"/>
              <a:t>Ensures damage to reputations does not occur</a:t>
            </a:r>
            <a:r>
              <a:rPr lang="en-US" sz="2400" dirty="0"/>
              <a:t>.</a:t>
            </a:r>
          </a:p>
        </p:txBody>
      </p:sp>
      <p:sp>
        <p:nvSpPr>
          <p:cNvPr id="4" name="Slide Number Placeholder 3">
            <a:extLst>
              <a:ext uri="{FF2B5EF4-FFF2-40B4-BE49-F238E27FC236}">
                <a16:creationId xmlns:a16="http://schemas.microsoft.com/office/drawing/2014/main" id="{8327E1A8-99E2-41CF-4D6B-28683825BB59}"/>
              </a:ext>
            </a:extLst>
          </p:cNvPr>
          <p:cNvSpPr>
            <a:spLocks noGrp="1"/>
          </p:cNvSpPr>
          <p:nvPr>
            <p:ph type="sldNum" sz="quarter" idx="12"/>
          </p:nvPr>
        </p:nvSpPr>
        <p:spPr/>
        <p:txBody>
          <a:bodyPr/>
          <a:lstStyle/>
          <a:p>
            <a:fld id="{4CE64293-1FDE-478A-B313-4EAF596F8620}" type="slidenum">
              <a:rPr lang="en-US" smtClean="0"/>
              <a:t>3</a:t>
            </a:fld>
            <a:endParaRPr lang="en-US"/>
          </a:p>
        </p:txBody>
      </p:sp>
    </p:spTree>
    <p:extLst>
      <p:ext uri="{BB962C8B-B14F-4D97-AF65-F5344CB8AC3E}">
        <p14:creationId xmlns:p14="http://schemas.microsoft.com/office/powerpoint/2010/main" val="819754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E75A2-78A4-B86D-5975-3857DA47B35F}"/>
              </a:ext>
            </a:extLst>
          </p:cNvPr>
          <p:cNvSpPr>
            <a:spLocks noGrp="1"/>
          </p:cNvSpPr>
          <p:nvPr>
            <p:ph type="title"/>
          </p:nvPr>
        </p:nvSpPr>
        <p:spPr/>
        <p:txBody>
          <a:bodyPr>
            <a:noAutofit/>
          </a:bodyPr>
          <a:lstStyle/>
          <a:p>
            <a:r>
              <a:rPr lang="en-US" sz="4800" b="1" dirty="0">
                <a:latin typeface="Times New Roman" panose="02020603050405020304" pitchFamily="18" charset="0"/>
                <a:cs typeface="Times New Roman" panose="02020603050405020304" pitchFamily="18" charset="0"/>
              </a:rPr>
              <a:t>Automotive Cybersecurity Vulnerabilities</a:t>
            </a:r>
          </a:p>
        </p:txBody>
      </p:sp>
      <p:sp>
        <p:nvSpPr>
          <p:cNvPr id="3" name="Content Placeholder 2">
            <a:extLst>
              <a:ext uri="{FF2B5EF4-FFF2-40B4-BE49-F238E27FC236}">
                <a16:creationId xmlns:a16="http://schemas.microsoft.com/office/drawing/2014/main" id="{316DE144-7AE7-6D51-B216-C74386EB5B55}"/>
              </a:ext>
            </a:extLst>
          </p:cNvPr>
          <p:cNvSpPr>
            <a:spLocks noGrp="1"/>
          </p:cNvSpPr>
          <p:nvPr>
            <p:ph idx="1"/>
          </p:nvPr>
        </p:nvSpPr>
        <p:spPr>
          <a:xfrm>
            <a:off x="1141412" y="2249486"/>
            <a:ext cx="9905999" cy="3840417"/>
          </a:xfrm>
        </p:spPr>
        <p:txBody>
          <a:bodyPr>
            <a:noAutofit/>
          </a:bodyPr>
          <a:lstStyle/>
          <a:p>
            <a:pPr marL="0" indent="0">
              <a:buNone/>
            </a:pPr>
            <a:r>
              <a:rPr lang="en-US" b="1" dirty="0"/>
              <a:t>(Automotive Cybersecurity) gives the following information on vulnerabilities:</a:t>
            </a:r>
          </a:p>
          <a:p>
            <a:r>
              <a:rPr lang="en-US" dirty="0"/>
              <a:t>The two key vulnerabilities are Memory Buffer problems and Code Injections.</a:t>
            </a:r>
          </a:p>
          <a:p>
            <a:pPr lvl="1"/>
            <a:r>
              <a:rPr lang="en-US" dirty="0"/>
              <a:t>Memory Buffer problems mean that a software can read or write to locations outside the boundaries of the memory buffer. This can result in a buffer overflow.</a:t>
            </a:r>
          </a:p>
          <a:p>
            <a:pPr lvl="1"/>
            <a:r>
              <a:rPr lang="en-US" dirty="0"/>
              <a:t>Code injections affect interpreted environments and usually affect infotainment systems and other complex vehicle systems.</a:t>
            </a:r>
          </a:p>
        </p:txBody>
      </p:sp>
      <p:sp>
        <p:nvSpPr>
          <p:cNvPr id="4" name="Slide Number Placeholder 3">
            <a:extLst>
              <a:ext uri="{FF2B5EF4-FFF2-40B4-BE49-F238E27FC236}">
                <a16:creationId xmlns:a16="http://schemas.microsoft.com/office/drawing/2014/main" id="{D13F564C-AC40-231E-9E41-AAD58C4786CC}"/>
              </a:ext>
            </a:extLst>
          </p:cNvPr>
          <p:cNvSpPr>
            <a:spLocks noGrp="1"/>
          </p:cNvSpPr>
          <p:nvPr>
            <p:ph type="sldNum" sz="quarter" idx="12"/>
          </p:nvPr>
        </p:nvSpPr>
        <p:spPr/>
        <p:txBody>
          <a:bodyPr/>
          <a:lstStyle/>
          <a:p>
            <a:fld id="{4CE64293-1FDE-478A-B313-4EAF596F8620}" type="slidenum">
              <a:rPr lang="en-US" smtClean="0"/>
              <a:t>4</a:t>
            </a:fld>
            <a:endParaRPr lang="en-US"/>
          </a:p>
        </p:txBody>
      </p:sp>
    </p:spTree>
    <p:extLst>
      <p:ext uri="{BB962C8B-B14F-4D97-AF65-F5344CB8AC3E}">
        <p14:creationId xmlns:p14="http://schemas.microsoft.com/office/powerpoint/2010/main" val="1004257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E75A2-78A4-B86D-5975-3857DA47B35F}"/>
              </a:ext>
            </a:extLst>
          </p:cNvPr>
          <p:cNvSpPr>
            <a:spLocks noGrp="1"/>
          </p:cNvSpPr>
          <p:nvPr>
            <p:ph type="title"/>
          </p:nvPr>
        </p:nvSpPr>
        <p:spPr/>
        <p:txBody>
          <a:bodyPr>
            <a:noAutofit/>
          </a:bodyPr>
          <a:lstStyle/>
          <a:p>
            <a:r>
              <a:rPr lang="en-US" sz="4800" b="1" dirty="0">
                <a:latin typeface="Times New Roman" panose="02020603050405020304" pitchFamily="18" charset="0"/>
                <a:cs typeface="Times New Roman" panose="02020603050405020304" pitchFamily="18" charset="0"/>
              </a:rPr>
              <a:t>Areas of Attacks</a:t>
            </a:r>
          </a:p>
        </p:txBody>
      </p:sp>
      <p:sp>
        <p:nvSpPr>
          <p:cNvPr id="3" name="Content Placeholder 2">
            <a:extLst>
              <a:ext uri="{FF2B5EF4-FFF2-40B4-BE49-F238E27FC236}">
                <a16:creationId xmlns:a16="http://schemas.microsoft.com/office/drawing/2014/main" id="{316DE144-7AE7-6D51-B216-C74386EB5B55}"/>
              </a:ext>
            </a:extLst>
          </p:cNvPr>
          <p:cNvSpPr>
            <a:spLocks noGrp="1"/>
          </p:cNvSpPr>
          <p:nvPr>
            <p:ph idx="1"/>
          </p:nvPr>
        </p:nvSpPr>
        <p:spPr>
          <a:xfrm>
            <a:off x="1141412" y="2249486"/>
            <a:ext cx="9905999" cy="3840417"/>
          </a:xfrm>
        </p:spPr>
        <p:txBody>
          <a:bodyPr>
            <a:noAutofit/>
          </a:bodyPr>
          <a:lstStyle/>
          <a:p>
            <a:pPr marL="0" indent="0">
              <a:buNone/>
            </a:pPr>
            <a:r>
              <a:rPr lang="en-US" b="1" dirty="0"/>
              <a:t>(</a:t>
            </a:r>
            <a:r>
              <a:rPr lang="en-US" b="1" dirty="0" err="1"/>
              <a:t>Dimov</a:t>
            </a:r>
            <a:r>
              <a:rPr lang="en-US" b="1" dirty="0"/>
              <a:t>, 2015) gives the following information on common areas of attacks:</a:t>
            </a:r>
          </a:p>
          <a:p>
            <a:r>
              <a:rPr lang="en-US" dirty="0"/>
              <a:t>Door Locks</a:t>
            </a:r>
          </a:p>
          <a:p>
            <a:r>
              <a:rPr lang="en-US" dirty="0"/>
              <a:t>Infotainment Systems</a:t>
            </a:r>
          </a:p>
          <a:p>
            <a:r>
              <a:rPr lang="en-US" dirty="0"/>
              <a:t>MP3 Players</a:t>
            </a:r>
          </a:p>
          <a:p>
            <a:r>
              <a:rPr lang="en-US" dirty="0"/>
              <a:t>Systems for On-board Diagnostics</a:t>
            </a:r>
          </a:p>
          <a:p>
            <a:r>
              <a:rPr lang="en-US" dirty="0"/>
              <a:t>Telematics Systems</a:t>
            </a:r>
          </a:p>
        </p:txBody>
      </p:sp>
      <p:sp>
        <p:nvSpPr>
          <p:cNvPr id="4" name="Slide Number Placeholder 3">
            <a:extLst>
              <a:ext uri="{FF2B5EF4-FFF2-40B4-BE49-F238E27FC236}">
                <a16:creationId xmlns:a16="http://schemas.microsoft.com/office/drawing/2014/main" id="{D13F564C-AC40-231E-9E41-AAD58C4786CC}"/>
              </a:ext>
            </a:extLst>
          </p:cNvPr>
          <p:cNvSpPr>
            <a:spLocks noGrp="1"/>
          </p:cNvSpPr>
          <p:nvPr>
            <p:ph type="sldNum" sz="quarter" idx="12"/>
          </p:nvPr>
        </p:nvSpPr>
        <p:spPr/>
        <p:txBody>
          <a:bodyPr/>
          <a:lstStyle/>
          <a:p>
            <a:fld id="{4CE64293-1FDE-478A-B313-4EAF596F8620}" type="slidenum">
              <a:rPr lang="en-US" smtClean="0"/>
              <a:t>5</a:t>
            </a:fld>
            <a:endParaRPr lang="en-US"/>
          </a:p>
        </p:txBody>
      </p:sp>
    </p:spTree>
    <p:extLst>
      <p:ext uri="{BB962C8B-B14F-4D97-AF65-F5344CB8AC3E}">
        <p14:creationId xmlns:p14="http://schemas.microsoft.com/office/powerpoint/2010/main" val="936843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E75A2-78A4-B86D-5975-3857DA47B35F}"/>
              </a:ext>
            </a:extLst>
          </p:cNvPr>
          <p:cNvSpPr>
            <a:spLocks noGrp="1"/>
          </p:cNvSpPr>
          <p:nvPr>
            <p:ph type="title"/>
          </p:nvPr>
        </p:nvSpPr>
        <p:spPr>
          <a:xfrm>
            <a:off x="1141413" y="399865"/>
            <a:ext cx="9905998" cy="1478570"/>
          </a:xfrm>
        </p:spPr>
        <p:txBody>
          <a:bodyPr>
            <a:noAutofit/>
          </a:bodyPr>
          <a:lstStyle/>
          <a:p>
            <a:r>
              <a:rPr lang="en-US" sz="4800" b="1" dirty="0">
                <a:latin typeface="Times New Roman" panose="02020603050405020304" pitchFamily="18" charset="0"/>
                <a:cs typeface="Times New Roman" panose="02020603050405020304" pitchFamily="18" charset="0"/>
              </a:rPr>
              <a:t>Areas of Attacks</a:t>
            </a:r>
          </a:p>
        </p:txBody>
      </p:sp>
      <p:sp>
        <p:nvSpPr>
          <p:cNvPr id="3" name="Content Placeholder 2">
            <a:extLst>
              <a:ext uri="{FF2B5EF4-FFF2-40B4-BE49-F238E27FC236}">
                <a16:creationId xmlns:a16="http://schemas.microsoft.com/office/drawing/2014/main" id="{316DE144-7AE7-6D51-B216-C74386EB5B55}"/>
              </a:ext>
            </a:extLst>
          </p:cNvPr>
          <p:cNvSpPr>
            <a:spLocks noGrp="1"/>
          </p:cNvSpPr>
          <p:nvPr>
            <p:ph idx="1"/>
          </p:nvPr>
        </p:nvSpPr>
        <p:spPr>
          <a:xfrm>
            <a:off x="1141413" y="1878433"/>
            <a:ext cx="9905999" cy="3840417"/>
          </a:xfrm>
        </p:spPr>
        <p:txBody>
          <a:bodyPr>
            <a:noAutofit/>
          </a:bodyPr>
          <a:lstStyle/>
          <a:p>
            <a:pPr marL="0" indent="0">
              <a:buNone/>
            </a:pPr>
            <a:r>
              <a:rPr lang="en-US" b="1" dirty="0"/>
              <a:t>(</a:t>
            </a:r>
            <a:r>
              <a:rPr lang="en-US" b="1" dirty="0" err="1"/>
              <a:t>Dimov</a:t>
            </a:r>
            <a:r>
              <a:rPr lang="en-US" b="1" dirty="0"/>
              <a:t>, 2015) gives the following information on common areas of attacks:</a:t>
            </a:r>
          </a:p>
          <a:p>
            <a:r>
              <a:rPr lang="en-US" dirty="0"/>
              <a:t>Door Locks</a:t>
            </a:r>
          </a:p>
          <a:p>
            <a:pPr lvl="1"/>
            <a:r>
              <a:rPr lang="en-US" dirty="0"/>
              <a:t>The radio frequency remote keyless system can be hacked by emitting a fake signal from a wireless key fob in order to open the doors.</a:t>
            </a:r>
          </a:p>
          <a:p>
            <a:r>
              <a:rPr lang="en-US" dirty="0"/>
              <a:t>Infotainment Systems</a:t>
            </a:r>
          </a:p>
          <a:p>
            <a:pPr lvl="1"/>
            <a:r>
              <a:rPr lang="en-US" dirty="0"/>
              <a:t>Infotainment systems are a collection of hardware devices installed on transportation devices that display navigation and other information, as well as provide audio or video entertainment. </a:t>
            </a:r>
          </a:p>
          <a:p>
            <a:pPr lvl="1"/>
            <a:r>
              <a:rPr lang="en-US" dirty="0"/>
              <a:t>Such systems can allow users to install mobile apps, which may contain malware.</a:t>
            </a:r>
          </a:p>
          <a:p>
            <a:pPr lvl="1"/>
            <a:r>
              <a:rPr lang="en-US" dirty="0"/>
              <a:t>Even if the system only allows certain apps, a user may jailbreak the system in order to install more, potentially dangerous, apps.</a:t>
            </a:r>
          </a:p>
        </p:txBody>
      </p:sp>
      <p:sp>
        <p:nvSpPr>
          <p:cNvPr id="4" name="Slide Number Placeholder 3">
            <a:extLst>
              <a:ext uri="{FF2B5EF4-FFF2-40B4-BE49-F238E27FC236}">
                <a16:creationId xmlns:a16="http://schemas.microsoft.com/office/drawing/2014/main" id="{D13F564C-AC40-231E-9E41-AAD58C4786CC}"/>
              </a:ext>
            </a:extLst>
          </p:cNvPr>
          <p:cNvSpPr>
            <a:spLocks noGrp="1"/>
          </p:cNvSpPr>
          <p:nvPr>
            <p:ph type="sldNum" sz="quarter" idx="12"/>
          </p:nvPr>
        </p:nvSpPr>
        <p:spPr/>
        <p:txBody>
          <a:bodyPr/>
          <a:lstStyle/>
          <a:p>
            <a:fld id="{4CE64293-1FDE-478A-B313-4EAF596F8620}" type="slidenum">
              <a:rPr lang="en-US" smtClean="0"/>
              <a:t>6</a:t>
            </a:fld>
            <a:endParaRPr lang="en-US"/>
          </a:p>
        </p:txBody>
      </p:sp>
    </p:spTree>
    <p:extLst>
      <p:ext uri="{BB962C8B-B14F-4D97-AF65-F5344CB8AC3E}">
        <p14:creationId xmlns:p14="http://schemas.microsoft.com/office/powerpoint/2010/main" val="482023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E75A2-78A4-B86D-5975-3857DA47B35F}"/>
              </a:ext>
            </a:extLst>
          </p:cNvPr>
          <p:cNvSpPr>
            <a:spLocks noGrp="1"/>
          </p:cNvSpPr>
          <p:nvPr>
            <p:ph type="title"/>
          </p:nvPr>
        </p:nvSpPr>
        <p:spPr>
          <a:xfrm>
            <a:off x="1141413" y="149696"/>
            <a:ext cx="9905998" cy="1478570"/>
          </a:xfrm>
        </p:spPr>
        <p:txBody>
          <a:bodyPr>
            <a:noAutofit/>
          </a:bodyPr>
          <a:lstStyle/>
          <a:p>
            <a:r>
              <a:rPr lang="en-US" sz="4800" b="1" dirty="0">
                <a:latin typeface="Times New Roman" panose="02020603050405020304" pitchFamily="18" charset="0"/>
                <a:cs typeface="Times New Roman" panose="02020603050405020304" pitchFamily="18" charset="0"/>
              </a:rPr>
              <a:t>Areas of Attacks</a:t>
            </a:r>
          </a:p>
        </p:txBody>
      </p:sp>
      <p:sp>
        <p:nvSpPr>
          <p:cNvPr id="3" name="Content Placeholder 2">
            <a:extLst>
              <a:ext uri="{FF2B5EF4-FFF2-40B4-BE49-F238E27FC236}">
                <a16:creationId xmlns:a16="http://schemas.microsoft.com/office/drawing/2014/main" id="{316DE144-7AE7-6D51-B216-C74386EB5B55}"/>
              </a:ext>
            </a:extLst>
          </p:cNvPr>
          <p:cNvSpPr>
            <a:spLocks noGrp="1"/>
          </p:cNvSpPr>
          <p:nvPr>
            <p:ph idx="1"/>
          </p:nvPr>
        </p:nvSpPr>
        <p:spPr>
          <a:xfrm>
            <a:off x="1141413" y="1628266"/>
            <a:ext cx="9905999" cy="3840417"/>
          </a:xfrm>
        </p:spPr>
        <p:txBody>
          <a:bodyPr>
            <a:noAutofit/>
          </a:bodyPr>
          <a:lstStyle/>
          <a:p>
            <a:pPr marL="0" indent="0">
              <a:buNone/>
            </a:pPr>
            <a:r>
              <a:rPr lang="en-US" b="1" dirty="0"/>
              <a:t>(</a:t>
            </a:r>
            <a:r>
              <a:rPr lang="en-US" b="1" dirty="0" err="1"/>
              <a:t>Dimov</a:t>
            </a:r>
            <a:r>
              <a:rPr lang="en-US" b="1" dirty="0"/>
              <a:t>, 2015) gives the following information on common areas of attack:</a:t>
            </a:r>
          </a:p>
          <a:p>
            <a:r>
              <a:rPr lang="en-US" dirty="0"/>
              <a:t>MP3 Players</a:t>
            </a:r>
          </a:p>
          <a:p>
            <a:pPr lvl="1"/>
            <a:r>
              <a:rPr lang="en-US" dirty="0"/>
              <a:t>Hackers may use MP3 players as an entry point by infecting digital music files.</a:t>
            </a:r>
          </a:p>
          <a:p>
            <a:r>
              <a:rPr lang="en-US" dirty="0"/>
              <a:t>Systems for On-board Diagnostics</a:t>
            </a:r>
          </a:p>
          <a:p>
            <a:pPr lvl="1"/>
            <a:r>
              <a:rPr lang="en-US" dirty="0"/>
              <a:t>On-board Diagnostic systems are utilized to tell vehicle owners or technicians the status of various vehicle components and are usually done so through connecting to a port.</a:t>
            </a:r>
          </a:p>
          <a:p>
            <a:pPr lvl="1"/>
            <a:r>
              <a:rPr lang="en-US" dirty="0"/>
              <a:t>Hackers may install malware onto the car through said port.</a:t>
            </a:r>
          </a:p>
          <a:p>
            <a:r>
              <a:rPr lang="en-US" dirty="0"/>
              <a:t>Telematics Systems</a:t>
            </a:r>
          </a:p>
          <a:p>
            <a:pPr lvl="1"/>
            <a:r>
              <a:rPr lang="en-US" dirty="0"/>
              <a:t>Telematic Systems are in-care electronic systems that perform various tasks.</a:t>
            </a:r>
          </a:p>
          <a:p>
            <a:pPr lvl="1"/>
            <a:r>
              <a:rPr lang="en-US" dirty="0"/>
              <a:t>Hackers may receive unauthorized access to the wireless networks the telematics are plugged into and use that to shut off the systems.</a:t>
            </a:r>
          </a:p>
        </p:txBody>
      </p:sp>
      <p:sp>
        <p:nvSpPr>
          <p:cNvPr id="4" name="Slide Number Placeholder 3">
            <a:extLst>
              <a:ext uri="{FF2B5EF4-FFF2-40B4-BE49-F238E27FC236}">
                <a16:creationId xmlns:a16="http://schemas.microsoft.com/office/drawing/2014/main" id="{D13F564C-AC40-231E-9E41-AAD58C4786CC}"/>
              </a:ext>
            </a:extLst>
          </p:cNvPr>
          <p:cNvSpPr>
            <a:spLocks noGrp="1"/>
          </p:cNvSpPr>
          <p:nvPr>
            <p:ph type="sldNum" sz="quarter" idx="12"/>
          </p:nvPr>
        </p:nvSpPr>
        <p:spPr/>
        <p:txBody>
          <a:bodyPr/>
          <a:lstStyle/>
          <a:p>
            <a:fld id="{4CE64293-1FDE-478A-B313-4EAF596F8620}" type="slidenum">
              <a:rPr lang="en-US" smtClean="0"/>
              <a:t>7</a:t>
            </a:fld>
            <a:endParaRPr lang="en-US"/>
          </a:p>
        </p:txBody>
      </p:sp>
    </p:spTree>
    <p:extLst>
      <p:ext uri="{BB962C8B-B14F-4D97-AF65-F5344CB8AC3E}">
        <p14:creationId xmlns:p14="http://schemas.microsoft.com/office/powerpoint/2010/main" val="1566545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E75A2-78A4-B86D-5975-3857DA47B35F}"/>
              </a:ext>
            </a:extLst>
          </p:cNvPr>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Challenges</a:t>
            </a:r>
          </a:p>
        </p:txBody>
      </p:sp>
      <p:sp>
        <p:nvSpPr>
          <p:cNvPr id="3" name="Content Placeholder 2">
            <a:extLst>
              <a:ext uri="{FF2B5EF4-FFF2-40B4-BE49-F238E27FC236}">
                <a16:creationId xmlns:a16="http://schemas.microsoft.com/office/drawing/2014/main" id="{316DE144-7AE7-6D51-B216-C74386EB5B55}"/>
              </a:ext>
            </a:extLst>
          </p:cNvPr>
          <p:cNvSpPr>
            <a:spLocks noGrp="1"/>
          </p:cNvSpPr>
          <p:nvPr>
            <p:ph idx="1"/>
          </p:nvPr>
        </p:nvSpPr>
        <p:spPr>
          <a:xfrm>
            <a:off x="1141412" y="2249486"/>
            <a:ext cx="9905999" cy="3840417"/>
          </a:xfrm>
        </p:spPr>
        <p:txBody>
          <a:bodyPr>
            <a:noAutofit/>
          </a:bodyPr>
          <a:lstStyle/>
          <a:p>
            <a:pPr marL="0" indent="0">
              <a:buNone/>
            </a:pPr>
            <a:r>
              <a:rPr lang="en-US" b="1" dirty="0"/>
              <a:t>(</a:t>
            </a:r>
            <a:r>
              <a:rPr lang="en-US" b="1" dirty="0" err="1"/>
              <a:t>Neemeh</a:t>
            </a:r>
            <a:r>
              <a:rPr lang="en-US" b="1" dirty="0"/>
              <a:t>, 2020) gives the following information on the challenges:</a:t>
            </a:r>
          </a:p>
          <a:p>
            <a:r>
              <a:rPr lang="en-US" dirty="0"/>
              <a:t>Bloated Software creates exposure as there are more potential entry vectors.</a:t>
            </a:r>
          </a:p>
          <a:p>
            <a:r>
              <a:rPr lang="en-US" dirty="0"/>
              <a:t>Supply Chain Creates Vulnerabilities as vehicles constantly integrate new third-party software, components, and applications that all have their own patch specification and standards to uphold. Sometimes a different supplier may pass on vulnerabilities to other ones when integrated into the automobile.</a:t>
            </a:r>
          </a:p>
          <a:p>
            <a:r>
              <a:rPr lang="en-US" dirty="0"/>
              <a:t>IT cyber solutions don’t easily translate and map to an automotive.</a:t>
            </a:r>
          </a:p>
          <a:p>
            <a:r>
              <a:rPr lang="en-US" dirty="0"/>
              <a:t>OEM and Suppliers don’t have an entire view of the vehicle or a clear understanding of the ECU internals.</a:t>
            </a:r>
          </a:p>
        </p:txBody>
      </p:sp>
      <p:sp>
        <p:nvSpPr>
          <p:cNvPr id="4" name="Slide Number Placeholder 3">
            <a:extLst>
              <a:ext uri="{FF2B5EF4-FFF2-40B4-BE49-F238E27FC236}">
                <a16:creationId xmlns:a16="http://schemas.microsoft.com/office/drawing/2014/main" id="{D13F564C-AC40-231E-9E41-AAD58C4786CC}"/>
              </a:ext>
            </a:extLst>
          </p:cNvPr>
          <p:cNvSpPr>
            <a:spLocks noGrp="1"/>
          </p:cNvSpPr>
          <p:nvPr>
            <p:ph type="sldNum" sz="quarter" idx="12"/>
          </p:nvPr>
        </p:nvSpPr>
        <p:spPr/>
        <p:txBody>
          <a:bodyPr/>
          <a:lstStyle/>
          <a:p>
            <a:fld id="{4CE64293-1FDE-478A-B313-4EAF596F8620}" type="slidenum">
              <a:rPr lang="en-US" smtClean="0"/>
              <a:t>8</a:t>
            </a:fld>
            <a:endParaRPr lang="en-US"/>
          </a:p>
        </p:txBody>
      </p:sp>
    </p:spTree>
    <p:extLst>
      <p:ext uri="{BB962C8B-B14F-4D97-AF65-F5344CB8AC3E}">
        <p14:creationId xmlns:p14="http://schemas.microsoft.com/office/powerpoint/2010/main" val="1430650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E75A2-78A4-B86D-5975-3857DA47B35F}"/>
              </a:ext>
            </a:extLst>
          </p:cNvPr>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Challenges</a:t>
            </a:r>
          </a:p>
        </p:txBody>
      </p:sp>
      <p:sp>
        <p:nvSpPr>
          <p:cNvPr id="3" name="Content Placeholder 2">
            <a:extLst>
              <a:ext uri="{FF2B5EF4-FFF2-40B4-BE49-F238E27FC236}">
                <a16:creationId xmlns:a16="http://schemas.microsoft.com/office/drawing/2014/main" id="{316DE144-7AE7-6D51-B216-C74386EB5B55}"/>
              </a:ext>
            </a:extLst>
          </p:cNvPr>
          <p:cNvSpPr>
            <a:spLocks noGrp="1"/>
          </p:cNvSpPr>
          <p:nvPr>
            <p:ph idx="1"/>
          </p:nvPr>
        </p:nvSpPr>
        <p:spPr>
          <a:xfrm>
            <a:off x="1141412" y="2249486"/>
            <a:ext cx="9905999" cy="3840417"/>
          </a:xfrm>
        </p:spPr>
        <p:txBody>
          <a:bodyPr>
            <a:noAutofit/>
          </a:bodyPr>
          <a:lstStyle/>
          <a:p>
            <a:pPr marL="0" indent="0">
              <a:buNone/>
            </a:pPr>
            <a:r>
              <a:rPr lang="en-US" b="1" dirty="0"/>
              <a:t>(</a:t>
            </a:r>
            <a:r>
              <a:rPr lang="en-US" b="1" dirty="0" err="1"/>
              <a:t>Neemeh</a:t>
            </a:r>
            <a:r>
              <a:rPr lang="en-US" b="1" dirty="0"/>
              <a:t>, 2020) gives the following information on the challenges:</a:t>
            </a:r>
          </a:p>
          <a:p>
            <a:r>
              <a:rPr lang="en-US" dirty="0"/>
              <a:t>Multiple Interconnected systems make it difficult to combine each system into a single cohesive configuration.</a:t>
            </a:r>
          </a:p>
          <a:p>
            <a:r>
              <a:rPr lang="en-US" dirty="0"/>
              <a:t>Consequences of a malfunction can be drastic and result in dire situations.</a:t>
            </a:r>
          </a:p>
          <a:p>
            <a:r>
              <a:rPr lang="en-US" dirty="0"/>
              <a:t>Time from the concept of a vehicle to its production is four years, meaning all major decisions are made years in advance.</a:t>
            </a:r>
          </a:p>
          <a:p>
            <a:pPr lvl="1"/>
            <a:r>
              <a:rPr lang="en-US" dirty="0"/>
              <a:t>This can result in many bugs being hidden and pathways going without scrutinization.</a:t>
            </a:r>
          </a:p>
          <a:p>
            <a:r>
              <a:rPr lang="en-US" dirty="0"/>
              <a:t>Automotive Cybersecurity requires urgent attention as there is a large risk if safety features are not operating.</a:t>
            </a:r>
          </a:p>
        </p:txBody>
      </p:sp>
      <p:sp>
        <p:nvSpPr>
          <p:cNvPr id="4" name="Slide Number Placeholder 3">
            <a:extLst>
              <a:ext uri="{FF2B5EF4-FFF2-40B4-BE49-F238E27FC236}">
                <a16:creationId xmlns:a16="http://schemas.microsoft.com/office/drawing/2014/main" id="{D13F564C-AC40-231E-9E41-AAD58C4786CC}"/>
              </a:ext>
            </a:extLst>
          </p:cNvPr>
          <p:cNvSpPr>
            <a:spLocks noGrp="1"/>
          </p:cNvSpPr>
          <p:nvPr>
            <p:ph type="sldNum" sz="quarter" idx="12"/>
          </p:nvPr>
        </p:nvSpPr>
        <p:spPr/>
        <p:txBody>
          <a:bodyPr/>
          <a:lstStyle/>
          <a:p>
            <a:fld id="{4CE64293-1FDE-478A-B313-4EAF596F8620}" type="slidenum">
              <a:rPr lang="en-US" smtClean="0"/>
              <a:t>9</a:t>
            </a:fld>
            <a:endParaRPr lang="en-US"/>
          </a:p>
        </p:txBody>
      </p:sp>
    </p:spTree>
    <p:extLst>
      <p:ext uri="{BB962C8B-B14F-4D97-AF65-F5344CB8AC3E}">
        <p14:creationId xmlns:p14="http://schemas.microsoft.com/office/powerpoint/2010/main" val="19978513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1710</TotalTime>
  <Words>2322</Words>
  <Application>Microsoft Office PowerPoint</Application>
  <PresentationFormat>Widescreen</PresentationFormat>
  <Paragraphs>133</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Tw Cen MT</vt:lpstr>
      <vt:lpstr>Circuit</vt:lpstr>
      <vt:lpstr>Automotive Information System Security Vulnerabilities</vt:lpstr>
      <vt:lpstr>What is Vehicle Cybersecurity</vt:lpstr>
      <vt:lpstr>Importance of Cybersecurity for Automotives</vt:lpstr>
      <vt:lpstr>Automotive Cybersecurity Vulnerabilities</vt:lpstr>
      <vt:lpstr>Areas of Attacks</vt:lpstr>
      <vt:lpstr>Areas of Attacks</vt:lpstr>
      <vt:lpstr>Areas of Attacks</vt:lpstr>
      <vt:lpstr>Challenges</vt:lpstr>
      <vt:lpstr>Challenges</vt:lpstr>
      <vt:lpstr>Finding Vulnerabilities</vt:lpstr>
      <vt:lpstr>Protection Methods</vt:lpstr>
      <vt:lpstr>Protection Methods</vt:lpstr>
      <vt:lpstr>Protection Methods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Wesley L. Cassel</dc:creator>
  <cp:lastModifiedBy>Wesasaurus Rex</cp:lastModifiedBy>
  <cp:revision>137</cp:revision>
  <dcterms:created xsi:type="dcterms:W3CDTF">2023-02-12T02:25:52Z</dcterms:created>
  <dcterms:modified xsi:type="dcterms:W3CDTF">2023-04-11T12:48:04Z</dcterms:modified>
</cp:coreProperties>
</file>