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9" r:id="rId4"/>
    <p:sldId id="260" r:id="rId5"/>
    <p:sldId id="269" r:id="rId6"/>
    <p:sldId id="261" r:id="rId7"/>
    <p:sldId id="270" r:id="rId8"/>
    <p:sldId id="267" r:id="rId9"/>
    <p:sldId id="271" r:id="rId10"/>
    <p:sldId id="263" r:id="rId11"/>
    <p:sldId id="266" r:id="rId12"/>
    <p:sldId id="265" r:id="rId13"/>
    <p:sldId id="264" r:id="rId14"/>
    <p:sldId id="268" r:id="rId15"/>
    <p:sldId id="25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82" autoAdjust="0"/>
    <p:restoredTop sz="57597" autoAdjust="0"/>
  </p:normalViewPr>
  <p:slideViewPr>
    <p:cSldViewPr snapToGrid="0">
      <p:cViewPr varScale="1">
        <p:scale>
          <a:sx n="64" d="100"/>
          <a:sy n="64" d="100"/>
        </p:scale>
        <p:origin x="72"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D5986-1908-4F42-A92A-F7E651884D61}" type="datetimeFigureOut">
              <a:rPr lang="en-US" smtClean="0"/>
              <a:t>4/10/2023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F84F9-510A-41F3-A3BC-25F2D69C80C0}" type="slidenum">
              <a:rPr lang="en-US" smtClean="0"/>
              <a:t>‹#›</a:t>
            </a:fld>
            <a:endParaRPr lang="en-US"/>
          </a:p>
        </p:txBody>
      </p:sp>
    </p:spTree>
    <p:extLst>
      <p:ext uri="{BB962C8B-B14F-4D97-AF65-F5344CB8AC3E}">
        <p14:creationId xmlns:p14="http://schemas.microsoft.com/office/powerpoint/2010/main" val="3734156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8F84F9-510A-41F3-A3BC-25F2D69C80C0}" type="slidenum">
              <a:rPr lang="en-US" smtClean="0"/>
              <a:t>1</a:t>
            </a:fld>
            <a:endParaRPr lang="en-US"/>
          </a:p>
        </p:txBody>
      </p:sp>
    </p:spTree>
    <p:extLst>
      <p:ext uri="{BB962C8B-B14F-4D97-AF65-F5344CB8AC3E}">
        <p14:creationId xmlns:p14="http://schemas.microsoft.com/office/powerpoint/2010/main" val="3476134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Social media is also under fire and a trendy place for cyber crimes to occur. Social media attacks are when cyber criminals use social media to target victims (Sharma, 2021). In 2022 over 400 malicious iOS and Android apps were discovered to be targeting mobile users in order to steal their Facebook login info </a:t>
            </a:r>
            <a:r>
              <a:rPr lang="en-US" sz="1200" b="0" i="0" dirty="0"/>
              <a:t>(Griffiths, 2023). 43% of these apps were simple photo editors with funny filters, and 15% were business utility apps (Griffiths, 2023). Cyber criminals will also create a relationship with an individual and then claim that they need the money for emergencies or a plane ticket to visit (Griffiths, 2023).  </a:t>
            </a:r>
            <a:endParaRPr lang="en-US" dirty="0"/>
          </a:p>
        </p:txBody>
      </p:sp>
      <p:sp>
        <p:nvSpPr>
          <p:cNvPr id="4" name="Slide Number Placeholder 3"/>
          <p:cNvSpPr>
            <a:spLocks noGrp="1"/>
          </p:cNvSpPr>
          <p:nvPr>
            <p:ph type="sldNum" sz="quarter" idx="5"/>
          </p:nvPr>
        </p:nvSpPr>
        <p:spPr/>
        <p:txBody>
          <a:bodyPr/>
          <a:lstStyle/>
          <a:p>
            <a:fld id="{4B8F84F9-510A-41F3-A3BC-25F2D69C80C0}" type="slidenum">
              <a:rPr lang="en-US" smtClean="0"/>
              <a:t>10</a:t>
            </a:fld>
            <a:endParaRPr lang="en-US"/>
          </a:p>
        </p:txBody>
      </p:sp>
    </p:spTree>
    <p:extLst>
      <p:ext uri="{BB962C8B-B14F-4D97-AF65-F5344CB8AC3E}">
        <p14:creationId xmlns:p14="http://schemas.microsoft.com/office/powerpoint/2010/main" val="2800631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trends are predicted to continue developing in the upcoming years (Sharma, 2021). The trends predicted to continue and develop are phishing, ransomware, social media attacks, application programming interface attacks, the weaponization of operational technology, and cloud migration attacks (Sharma, 2021).</a:t>
            </a:r>
          </a:p>
        </p:txBody>
      </p:sp>
      <p:sp>
        <p:nvSpPr>
          <p:cNvPr id="4" name="Slide Number Placeholder 3"/>
          <p:cNvSpPr>
            <a:spLocks noGrp="1"/>
          </p:cNvSpPr>
          <p:nvPr>
            <p:ph type="sldNum" sz="quarter" idx="5"/>
          </p:nvPr>
        </p:nvSpPr>
        <p:spPr/>
        <p:txBody>
          <a:bodyPr/>
          <a:lstStyle/>
          <a:p>
            <a:fld id="{4B8F84F9-510A-41F3-A3BC-25F2D69C80C0}" type="slidenum">
              <a:rPr lang="en-US" smtClean="0"/>
              <a:t>11</a:t>
            </a:fld>
            <a:endParaRPr lang="en-US"/>
          </a:p>
        </p:txBody>
      </p:sp>
    </p:spTree>
    <p:extLst>
      <p:ext uri="{BB962C8B-B14F-4D97-AF65-F5344CB8AC3E}">
        <p14:creationId xmlns:p14="http://schemas.microsoft.com/office/powerpoint/2010/main" val="1760308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API is a connection between programs that allows two applications to interact </a:t>
            </a:r>
            <a:r>
              <a:rPr lang="en-US" sz="1200" b="0" dirty="0"/>
              <a:t>(Sharma, 2021).  API’s may become targets as they become an additional entry vector for supply chain attacks (Sharma, 2021). The Internet of Things and 5G traffic between API services make them prime targets, especially when considering that API attacks generally go undetected due to how they are considered trusted paths (Sharma, 2021). </a:t>
            </a:r>
            <a:endParaRPr lang="en-US" b="0" dirty="0"/>
          </a:p>
        </p:txBody>
      </p:sp>
      <p:sp>
        <p:nvSpPr>
          <p:cNvPr id="4" name="Slide Number Placeholder 3"/>
          <p:cNvSpPr>
            <a:spLocks noGrp="1"/>
          </p:cNvSpPr>
          <p:nvPr>
            <p:ph type="sldNum" sz="quarter" idx="5"/>
          </p:nvPr>
        </p:nvSpPr>
        <p:spPr/>
        <p:txBody>
          <a:bodyPr/>
          <a:lstStyle/>
          <a:p>
            <a:fld id="{4B8F84F9-510A-41F3-A3BC-25F2D69C80C0}" type="slidenum">
              <a:rPr lang="en-US" smtClean="0"/>
              <a:t>12</a:t>
            </a:fld>
            <a:endParaRPr lang="en-US"/>
          </a:p>
        </p:txBody>
      </p:sp>
    </p:spTree>
    <p:extLst>
      <p:ext uri="{BB962C8B-B14F-4D97-AF65-F5344CB8AC3E}">
        <p14:creationId xmlns:p14="http://schemas.microsoft.com/office/powerpoint/2010/main" val="3865861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An upcoming trend is the threat of cyber criminals weaponizing operational technology. Operational technology </a:t>
            </a:r>
            <a:r>
              <a:rPr lang="en-US" dirty="0"/>
              <a:t>is a computing and communication system that controls </a:t>
            </a:r>
            <a:r>
              <a:rPr lang="en-US" sz="1200" dirty="0"/>
              <a:t>a plethora of industrial operations and gathers data in real time </a:t>
            </a:r>
            <a:r>
              <a:rPr lang="en-US" sz="1200" b="0" dirty="0"/>
              <a:t>(Sharma, 2021). Cyber criminals may use this technology and weaponize it (Sharma, 2021). The technology has </a:t>
            </a:r>
            <a:r>
              <a:rPr lang="en-US" dirty="0"/>
              <a:t>already evolved from simply shutting down a plant, to compromising the integrity of industrial environments </a:t>
            </a:r>
            <a:r>
              <a:rPr lang="en-US" sz="1200" b="0" dirty="0"/>
              <a:t>(Sharma, 2021).</a:t>
            </a:r>
            <a:endParaRPr lang="en-US" dirty="0"/>
          </a:p>
        </p:txBody>
      </p:sp>
      <p:sp>
        <p:nvSpPr>
          <p:cNvPr id="4" name="Slide Number Placeholder 3"/>
          <p:cNvSpPr>
            <a:spLocks noGrp="1"/>
          </p:cNvSpPr>
          <p:nvPr>
            <p:ph type="sldNum" sz="quarter" idx="5"/>
          </p:nvPr>
        </p:nvSpPr>
        <p:spPr/>
        <p:txBody>
          <a:bodyPr/>
          <a:lstStyle/>
          <a:p>
            <a:fld id="{4B8F84F9-510A-41F3-A3BC-25F2D69C80C0}" type="slidenum">
              <a:rPr lang="en-US" smtClean="0"/>
              <a:t>13</a:t>
            </a:fld>
            <a:endParaRPr lang="en-US"/>
          </a:p>
        </p:txBody>
      </p:sp>
    </p:spTree>
    <p:extLst>
      <p:ext uri="{BB962C8B-B14F-4D97-AF65-F5344CB8AC3E}">
        <p14:creationId xmlns:p14="http://schemas.microsoft.com/office/powerpoint/2010/main" val="513602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has been a massive influx of people online due to things like covid. As a result, nearly half of organization’s have moved business critical functions to the cloud (Sharma, 2021). This mass migration may result in specific cloud requirements being overlooked and could result in an opening for a cloud attack (Sharma, 2021). A cloud attack is any cyber attack that targets off-site service platforms that provide storage, computing, or hosting services (</a:t>
            </a:r>
            <a:r>
              <a:rPr lang="en-US" i="1" dirty="0"/>
              <a:t>Cloud Cyber Attacks</a:t>
            </a:r>
            <a:r>
              <a:rPr lang="en-US" dirty="0"/>
              <a: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B8F84F9-510A-41F3-A3BC-25F2D69C80C0}" type="slidenum">
              <a:rPr lang="en-US" smtClean="0"/>
              <a:t>14</a:t>
            </a:fld>
            <a:endParaRPr lang="en-US"/>
          </a:p>
        </p:txBody>
      </p:sp>
    </p:spTree>
    <p:extLst>
      <p:ext uri="{BB962C8B-B14F-4D97-AF65-F5344CB8AC3E}">
        <p14:creationId xmlns:p14="http://schemas.microsoft.com/office/powerpoint/2010/main" val="658308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8F84F9-510A-41F3-A3BC-25F2D69C80C0}" type="slidenum">
              <a:rPr lang="en-US" smtClean="0"/>
              <a:t>15</a:t>
            </a:fld>
            <a:endParaRPr lang="en-US"/>
          </a:p>
        </p:txBody>
      </p:sp>
    </p:spTree>
    <p:extLst>
      <p:ext uri="{BB962C8B-B14F-4D97-AF65-F5344CB8AC3E}">
        <p14:creationId xmlns:p14="http://schemas.microsoft.com/office/powerpoint/2010/main" val="1190548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properly understand cyber crime trends, one must understand what a cyber crime is. A cyber crime is c</a:t>
            </a:r>
            <a:r>
              <a:rPr lang="en-US" sz="1200" dirty="0"/>
              <a:t>riminal activity in which a computer, computer network, or a networked device is targeted or utilized </a:t>
            </a:r>
            <a:r>
              <a:rPr lang="en-US" sz="1200" b="1" dirty="0"/>
              <a:t>(</a:t>
            </a:r>
            <a:r>
              <a:rPr lang="en-US" sz="1200" b="0" i="1" dirty="0"/>
              <a:t>What is cybercrime</a:t>
            </a:r>
            <a:r>
              <a:rPr lang="en-US" sz="1200" b="0" dirty="0"/>
              <a:t>, 2022)</a:t>
            </a:r>
            <a:r>
              <a:rPr lang="en-US" sz="1200" dirty="0"/>
              <a:t>. It is typically committed for a profit; however, could also be done for political or personal reasons </a:t>
            </a:r>
            <a:r>
              <a:rPr lang="en-US" sz="1200" b="0" i="0" dirty="0"/>
              <a:t>(</a:t>
            </a:r>
            <a:r>
              <a:rPr lang="en-US" sz="1200" b="0" i="1" dirty="0"/>
              <a:t>What is cybercrime</a:t>
            </a:r>
            <a:r>
              <a:rPr lang="en-US" sz="1200" b="0" i="0" dirty="0"/>
              <a:t>, 2022)</a:t>
            </a:r>
            <a:r>
              <a:rPr lang="en-US" sz="1200" dirty="0"/>
              <a:t>.</a:t>
            </a:r>
            <a:r>
              <a:rPr lang="en-US" dirty="0"/>
              <a:t> An example of a political cyber crime could be someone hacking a government official’s computer to leak important documents, and a personal cyber crime could be someone hacking an old friend because they refused to pay them back after borrowing a large amount of money. Now that we know what a cyber crime is, we can discuss cyber crime trends.</a:t>
            </a:r>
          </a:p>
        </p:txBody>
      </p:sp>
      <p:sp>
        <p:nvSpPr>
          <p:cNvPr id="4" name="Slide Number Placeholder 3"/>
          <p:cNvSpPr>
            <a:spLocks noGrp="1"/>
          </p:cNvSpPr>
          <p:nvPr>
            <p:ph type="sldNum" sz="quarter" idx="5"/>
          </p:nvPr>
        </p:nvSpPr>
        <p:spPr/>
        <p:txBody>
          <a:bodyPr/>
          <a:lstStyle/>
          <a:p>
            <a:fld id="{4B8F84F9-510A-41F3-A3BC-25F2D69C80C0}" type="slidenum">
              <a:rPr lang="en-US" smtClean="0"/>
              <a:t>2</a:t>
            </a:fld>
            <a:endParaRPr lang="en-US"/>
          </a:p>
        </p:txBody>
      </p:sp>
    </p:spTree>
    <p:extLst>
      <p:ext uri="{BB962C8B-B14F-4D97-AF65-F5344CB8AC3E}">
        <p14:creationId xmlns:p14="http://schemas.microsoft.com/office/powerpoint/2010/main" val="2213684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plethora of trends in cyber crime. These trends include Phishing, Data breaches, Ransomware, Investment fraud, Supply Chain attacks, Internet of Things device attacks or IoT’s, and Social Media attacks (Griffiths, 2023).</a:t>
            </a:r>
          </a:p>
        </p:txBody>
      </p:sp>
      <p:sp>
        <p:nvSpPr>
          <p:cNvPr id="4" name="Slide Number Placeholder 3"/>
          <p:cNvSpPr>
            <a:spLocks noGrp="1"/>
          </p:cNvSpPr>
          <p:nvPr>
            <p:ph type="sldNum" sz="quarter" idx="5"/>
          </p:nvPr>
        </p:nvSpPr>
        <p:spPr/>
        <p:txBody>
          <a:bodyPr/>
          <a:lstStyle/>
          <a:p>
            <a:fld id="{4B8F84F9-510A-41F3-A3BC-25F2D69C80C0}" type="slidenum">
              <a:rPr lang="en-US" smtClean="0"/>
              <a:t>3</a:t>
            </a:fld>
            <a:endParaRPr lang="en-US"/>
          </a:p>
        </p:txBody>
      </p:sp>
    </p:spTree>
    <p:extLst>
      <p:ext uri="{BB962C8B-B14F-4D97-AF65-F5344CB8AC3E}">
        <p14:creationId xmlns:p14="http://schemas.microsoft.com/office/powerpoint/2010/main" val="419836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When it comes to trending cyber crimes, phishing is one of the most common cyber crimes </a:t>
            </a:r>
            <a:r>
              <a:rPr lang="en-US" dirty="0"/>
              <a:t>(Griffiths, 2023). Phishing is when spam emails, texts, or other forms of communication are sent in order to trick victims into undermining their security </a:t>
            </a:r>
            <a:r>
              <a:rPr lang="en-US" i="1" dirty="0"/>
              <a:t>(What is cybercrime, 2022). </a:t>
            </a:r>
            <a:r>
              <a:rPr lang="en-US" dirty="0"/>
              <a:t>In 2021 alone, over 300,000 users fell victim to phishing attacks and 1 billion emails were exposed, affecting 1 in every 5 users (Griffiths, 2023). Interestingly enough, phishing has the lowest loss to victims, as victims only lose on average $136 to phishing (Griffiths, 2023). </a:t>
            </a:r>
            <a:endParaRPr lang="en-US" sz="1200" b="0" i="0" dirty="0"/>
          </a:p>
        </p:txBody>
      </p:sp>
      <p:sp>
        <p:nvSpPr>
          <p:cNvPr id="4" name="Slide Number Placeholder 3"/>
          <p:cNvSpPr>
            <a:spLocks noGrp="1"/>
          </p:cNvSpPr>
          <p:nvPr>
            <p:ph type="sldNum" sz="quarter" idx="5"/>
          </p:nvPr>
        </p:nvSpPr>
        <p:spPr/>
        <p:txBody>
          <a:bodyPr/>
          <a:lstStyle/>
          <a:p>
            <a:fld id="{4B8F84F9-510A-41F3-A3BC-25F2D69C80C0}" type="slidenum">
              <a:rPr lang="en-US" smtClean="0"/>
              <a:t>4</a:t>
            </a:fld>
            <a:endParaRPr lang="en-US"/>
          </a:p>
        </p:txBody>
      </p:sp>
    </p:spTree>
    <p:extLst>
      <p:ext uri="{BB962C8B-B14F-4D97-AF65-F5344CB8AC3E}">
        <p14:creationId xmlns:p14="http://schemas.microsoft.com/office/powerpoint/2010/main" val="444938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contrast to phishing, investment fraud is the most costly form of cyber crime (Griffiths, 2023). Investment fraud is the activity of providing false information so that someone will invest in something (</a:t>
            </a:r>
            <a:r>
              <a:rPr lang="en-US" i="1" dirty="0"/>
              <a:t>investment fraud</a:t>
            </a:r>
            <a:r>
              <a:rPr lang="en-US" dirty="0"/>
              <a:t>). Investment fraud costs roughly $70,000 per victim (Griffiths, 2023). In 2021, the US lost around $1.4 billion to investment scams (Griffiths, 2023). </a:t>
            </a:r>
            <a:endParaRPr lang="en-US" sz="1200" b="0" i="0" dirty="0"/>
          </a:p>
        </p:txBody>
      </p:sp>
      <p:sp>
        <p:nvSpPr>
          <p:cNvPr id="4" name="Slide Number Placeholder 3"/>
          <p:cNvSpPr>
            <a:spLocks noGrp="1"/>
          </p:cNvSpPr>
          <p:nvPr>
            <p:ph type="sldNum" sz="quarter" idx="5"/>
          </p:nvPr>
        </p:nvSpPr>
        <p:spPr/>
        <p:txBody>
          <a:bodyPr/>
          <a:lstStyle/>
          <a:p>
            <a:fld id="{4B8F84F9-510A-41F3-A3BC-25F2D69C80C0}" type="slidenum">
              <a:rPr lang="en-US" smtClean="0"/>
              <a:t>5</a:t>
            </a:fld>
            <a:endParaRPr lang="en-US"/>
          </a:p>
        </p:txBody>
      </p:sp>
    </p:spTree>
    <p:extLst>
      <p:ext uri="{BB962C8B-B14F-4D97-AF65-F5344CB8AC3E}">
        <p14:creationId xmlns:p14="http://schemas.microsoft.com/office/powerpoint/2010/main" val="3985553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Ransomware is another extremely trendy cyber crime. </a:t>
            </a:r>
            <a:r>
              <a:rPr lang="en-US" dirty="0"/>
              <a:t>Ransomware is malware that requires the victim to pay a ransom to access files that are usually encrypted (Merriam-Webster). </a:t>
            </a:r>
            <a:r>
              <a:rPr lang="en-US" sz="1200" b="0" i="0" dirty="0"/>
              <a:t>In just the first half of 2022 around 236 million ransomware attacks were reported (Griffiths, 2023). In the US, 60% of organizations have their data encrypted during a successful ransomware attack (Griffiths, 2023). $1 million has been spent in 2021 in order to fix these ransomware attacks (Griffiths, 2023). </a:t>
            </a:r>
            <a:endParaRPr lang="en-US" dirty="0"/>
          </a:p>
        </p:txBody>
      </p:sp>
      <p:sp>
        <p:nvSpPr>
          <p:cNvPr id="4" name="Slide Number Placeholder 3"/>
          <p:cNvSpPr>
            <a:spLocks noGrp="1"/>
          </p:cNvSpPr>
          <p:nvPr>
            <p:ph type="sldNum" sz="quarter" idx="5"/>
          </p:nvPr>
        </p:nvSpPr>
        <p:spPr/>
        <p:txBody>
          <a:bodyPr/>
          <a:lstStyle/>
          <a:p>
            <a:fld id="{4B8F84F9-510A-41F3-A3BC-25F2D69C80C0}" type="slidenum">
              <a:rPr lang="en-US" smtClean="0"/>
              <a:t>6</a:t>
            </a:fld>
            <a:endParaRPr lang="en-US"/>
          </a:p>
        </p:txBody>
      </p:sp>
    </p:spTree>
    <p:extLst>
      <p:ext uri="{BB962C8B-B14F-4D97-AF65-F5344CB8AC3E}">
        <p14:creationId xmlns:p14="http://schemas.microsoft.com/office/powerpoint/2010/main" val="22935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Data breaches have seen a massive upsurge over the years. </a:t>
            </a:r>
            <a:r>
              <a:rPr lang="en-US" sz="1200" dirty="0"/>
              <a:t>A data breach occurs when private information can be seen by unauthorized people (</a:t>
            </a:r>
            <a:r>
              <a:rPr lang="en-US" sz="1200" i="1" dirty="0"/>
              <a:t>data breach</a:t>
            </a:r>
            <a:r>
              <a:rPr lang="en-US" sz="1200" dirty="0"/>
              <a:t>). </a:t>
            </a:r>
            <a:r>
              <a:rPr lang="en-US" sz="1200" b="0" i="0" dirty="0"/>
              <a:t>Since 2001, the number of victims as a result of data breaches has gone up from 6 per hour to 97 per hour (Griffiths, 2023). The number of data breaches spiked a large amount as a result of Covid-19 (Griffiths, 2023). In 2019, the number of victims per hour was roughly 53 victims; however, in 2020, the number of victims jumped to 90, almost doubling in victims (Griffiths, 2023). Data breaches cost victims on average $12,124 and cost business’s roughly $4.35 million yearly </a:t>
            </a:r>
            <a:r>
              <a:rPr lang="en-US" sz="1200" b="0" i="0"/>
              <a:t>(Griffiths, 2023).</a:t>
            </a:r>
            <a:endParaRPr lang="en-US" dirty="0"/>
          </a:p>
        </p:txBody>
      </p:sp>
      <p:sp>
        <p:nvSpPr>
          <p:cNvPr id="4" name="Slide Number Placeholder 3"/>
          <p:cNvSpPr>
            <a:spLocks noGrp="1"/>
          </p:cNvSpPr>
          <p:nvPr>
            <p:ph type="sldNum" sz="quarter" idx="5"/>
          </p:nvPr>
        </p:nvSpPr>
        <p:spPr/>
        <p:txBody>
          <a:bodyPr/>
          <a:lstStyle/>
          <a:p>
            <a:fld id="{4B8F84F9-510A-41F3-A3BC-25F2D69C80C0}" type="slidenum">
              <a:rPr lang="en-US" smtClean="0"/>
              <a:t>7</a:t>
            </a:fld>
            <a:endParaRPr lang="en-US"/>
          </a:p>
        </p:txBody>
      </p:sp>
    </p:spTree>
    <p:extLst>
      <p:ext uri="{BB962C8B-B14F-4D97-AF65-F5344CB8AC3E}">
        <p14:creationId xmlns:p14="http://schemas.microsoft.com/office/powerpoint/2010/main" val="4115286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growing trend in cyber criminal activity is that of supply chain attacks </a:t>
            </a:r>
            <a:r>
              <a:rPr lang="en-US" sz="1200" b="0" i="0" dirty="0"/>
              <a:t>(Griffiths, 2023). </a:t>
            </a:r>
            <a:r>
              <a:rPr lang="en-US" dirty="0"/>
              <a:t>A supply chain attack is where a cyber attacker targets an organization’s supply chain and the weak links between it (Gillis, 2022). </a:t>
            </a:r>
            <a:r>
              <a:rPr lang="en-US" sz="1200" b="0" i="0" dirty="0"/>
              <a:t>It is estimated </a:t>
            </a:r>
            <a:r>
              <a:rPr lang="en-US" dirty="0"/>
              <a:t>roughly 40% of cyber threats are occurring indirectly through the supply chain </a:t>
            </a:r>
            <a:r>
              <a:rPr lang="en-US" sz="1200" b="0" i="0" dirty="0"/>
              <a:t>(Griffiths, 2023). To show you how impactful these attacks could be, if Atlassian, which is used by 83% of fortune 500 companies, was discovered to have a vulnerability and then had a supply chain attack almost 200,000 companies would be affected (Griffiths, 2023).</a:t>
            </a:r>
            <a:endParaRPr lang="en-US" dirty="0"/>
          </a:p>
        </p:txBody>
      </p:sp>
      <p:sp>
        <p:nvSpPr>
          <p:cNvPr id="4" name="Slide Number Placeholder 3"/>
          <p:cNvSpPr>
            <a:spLocks noGrp="1"/>
          </p:cNvSpPr>
          <p:nvPr>
            <p:ph type="sldNum" sz="quarter" idx="5"/>
          </p:nvPr>
        </p:nvSpPr>
        <p:spPr/>
        <p:txBody>
          <a:bodyPr/>
          <a:lstStyle/>
          <a:p>
            <a:fld id="{4B8F84F9-510A-41F3-A3BC-25F2D69C80C0}" type="slidenum">
              <a:rPr lang="en-US" smtClean="0"/>
              <a:t>8</a:t>
            </a:fld>
            <a:endParaRPr lang="en-US"/>
          </a:p>
        </p:txBody>
      </p:sp>
    </p:spTree>
    <p:extLst>
      <p:ext uri="{BB962C8B-B14F-4D97-AF65-F5344CB8AC3E}">
        <p14:creationId xmlns:p14="http://schemas.microsoft.com/office/powerpoint/2010/main" val="804643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Internet of Things devices is becoming an increasingly concerning source of attacks. </a:t>
            </a:r>
            <a:r>
              <a:rPr lang="en-US" dirty="0"/>
              <a:t>Internet of Things devices are devices utilized to automate tedious workflow and reduce the margin of error (Griffiths, 2023). I</a:t>
            </a:r>
            <a:r>
              <a:rPr lang="en-US" sz="1200" b="0" i="0" dirty="0"/>
              <a:t>f an Internet of Things device is vulnerable then hackers could track shipments, cut fuel from energy vehicles, or extort ransom by disabling fleets (Griffiths, 2023).</a:t>
            </a:r>
            <a:endParaRPr lang="en-US" dirty="0"/>
          </a:p>
        </p:txBody>
      </p:sp>
      <p:sp>
        <p:nvSpPr>
          <p:cNvPr id="4" name="Slide Number Placeholder 3"/>
          <p:cNvSpPr>
            <a:spLocks noGrp="1"/>
          </p:cNvSpPr>
          <p:nvPr>
            <p:ph type="sldNum" sz="quarter" idx="5"/>
          </p:nvPr>
        </p:nvSpPr>
        <p:spPr/>
        <p:txBody>
          <a:bodyPr/>
          <a:lstStyle/>
          <a:p>
            <a:fld id="{4B8F84F9-510A-41F3-A3BC-25F2D69C80C0}" type="slidenum">
              <a:rPr lang="en-US" smtClean="0"/>
              <a:t>9</a:t>
            </a:fld>
            <a:endParaRPr lang="en-US"/>
          </a:p>
        </p:txBody>
      </p:sp>
    </p:spTree>
    <p:extLst>
      <p:ext uri="{BB962C8B-B14F-4D97-AF65-F5344CB8AC3E}">
        <p14:creationId xmlns:p14="http://schemas.microsoft.com/office/powerpoint/2010/main" val="4218357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7CFC4F8-AB1D-4035-883D-7AF1084F4C11}" type="datetime1">
              <a:rPr lang="en-US" smtClean="0"/>
              <a:t>4/10/2023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CE64293-1FDE-478A-B313-4EAF596F8620}" type="slidenum">
              <a:rPr lang="en-US" smtClean="0"/>
              <a:t>‹#›</a:t>
            </a:fld>
            <a:endParaRPr lang="en-US"/>
          </a:p>
        </p:txBody>
      </p:sp>
    </p:spTree>
    <p:extLst>
      <p:ext uri="{BB962C8B-B14F-4D97-AF65-F5344CB8AC3E}">
        <p14:creationId xmlns:p14="http://schemas.microsoft.com/office/powerpoint/2010/main" val="2886861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624862-4C6B-4E38-8218-E8A59FBA920B}"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64293-1FDE-478A-B313-4EAF596F8620}" type="slidenum">
              <a:rPr lang="en-US" smtClean="0"/>
              <a:t>‹#›</a:t>
            </a:fld>
            <a:endParaRPr lang="en-US"/>
          </a:p>
        </p:txBody>
      </p:sp>
    </p:spTree>
    <p:extLst>
      <p:ext uri="{BB962C8B-B14F-4D97-AF65-F5344CB8AC3E}">
        <p14:creationId xmlns:p14="http://schemas.microsoft.com/office/powerpoint/2010/main" val="294239461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624862-4C6B-4E38-8218-E8A59FBA920B}"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64293-1FDE-478A-B313-4EAF596F8620}" type="slidenum">
              <a:rPr lang="en-US" smtClean="0"/>
              <a:t>‹#›</a:t>
            </a:fld>
            <a:endParaRPr lang="en-US"/>
          </a:p>
        </p:txBody>
      </p:sp>
    </p:spTree>
    <p:extLst>
      <p:ext uri="{BB962C8B-B14F-4D97-AF65-F5344CB8AC3E}">
        <p14:creationId xmlns:p14="http://schemas.microsoft.com/office/powerpoint/2010/main" val="122439898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624862-4C6B-4E38-8218-E8A59FBA920B}"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64293-1FDE-478A-B313-4EAF596F862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953148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624862-4C6B-4E38-8218-E8A59FBA920B}"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64293-1FDE-478A-B313-4EAF596F8620}" type="slidenum">
              <a:rPr lang="en-US" smtClean="0"/>
              <a:t>‹#›</a:t>
            </a:fld>
            <a:endParaRPr lang="en-US"/>
          </a:p>
        </p:txBody>
      </p:sp>
    </p:spTree>
    <p:extLst>
      <p:ext uri="{BB962C8B-B14F-4D97-AF65-F5344CB8AC3E}">
        <p14:creationId xmlns:p14="http://schemas.microsoft.com/office/powerpoint/2010/main" val="133584323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624862-4C6B-4E38-8218-E8A59FBA920B}" type="datetime1">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E64293-1FDE-478A-B313-4EAF596F8620}" type="slidenum">
              <a:rPr lang="en-US" smtClean="0"/>
              <a:t>‹#›</a:t>
            </a:fld>
            <a:endParaRPr lang="en-US"/>
          </a:p>
        </p:txBody>
      </p:sp>
    </p:spTree>
    <p:extLst>
      <p:ext uri="{BB962C8B-B14F-4D97-AF65-F5344CB8AC3E}">
        <p14:creationId xmlns:p14="http://schemas.microsoft.com/office/powerpoint/2010/main" val="32820303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624862-4C6B-4E38-8218-E8A59FBA920B}" type="datetime1">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E64293-1FDE-478A-B313-4EAF596F8620}" type="slidenum">
              <a:rPr lang="en-US" smtClean="0"/>
              <a:t>‹#›</a:t>
            </a:fld>
            <a:endParaRPr lang="en-US"/>
          </a:p>
        </p:txBody>
      </p:sp>
    </p:spTree>
    <p:extLst>
      <p:ext uri="{BB962C8B-B14F-4D97-AF65-F5344CB8AC3E}">
        <p14:creationId xmlns:p14="http://schemas.microsoft.com/office/powerpoint/2010/main" val="175518363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4971A0-5DD8-4568-AB61-052238796E4D}"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64293-1FDE-478A-B313-4EAF596F8620}" type="slidenum">
              <a:rPr lang="en-US" smtClean="0"/>
              <a:t>‹#›</a:t>
            </a:fld>
            <a:endParaRPr lang="en-US"/>
          </a:p>
        </p:txBody>
      </p:sp>
    </p:spTree>
    <p:extLst>
      <p:ext uri="{BB962C8B-B14F-4D97-AF65-F5344CB8AC3E}">
        <p14:creationId xmlns:p14="http://schemas.microsoft.com/office/powerpoint/2010/main" val="180275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64FDB-305D-460E-AABB-D7C74C43ED6E}"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64293-1FDE-478A-B313-4EAF596F8620}" type="slidenum">
              <a:rPr lang="en-US" smtClean="0"/>
              <a:t>‹#›</a:t>
            </a:fld>
            <a:endParaRPr lang="en-US"/>
          </a:p>
        </p:txBody>
      </p:sp>
    </p:spTree>
    <p:extLst>
      <p:ext uri="{BB962C8B-B14F-4D97-AF65-F5344CB8AC3E}">
        <p14:creationId xmlns:p14="http://schemas.microsoft.com/office/powerpoint/2010/main" val="2369236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6E7E4C-3A17-484C-A688-ABAA11E97500}"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64293-1FDE-478A-B313-4EAF596F8620}" type="slidenum">
              <a:rPr lang="en-US" smtClean="0"/>
              <a:t>‹#›</a:t>
            </a:fld>
            <a:endParaRPr lang="en-US"/>
          </a:p>
        </p:txBody>
      </p:sp>
    </p:spTree>
    <p:extLst>
      <p:ext uri="{BB962C8B-B14F-4D97-AF65-F5344CB8AC3E}">
        <p14:creationId xmlns:p14="http://schemas.microsoft.com/office/powerpoint/2010/main" val="2644590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82AD5-F7C2-47E4-B94B-80F91B5A39F7}"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64293-1FDE-478A-B313-4EAF596F8620}" type="slidenum">
              <a:rPr lang="en-US" smtClean="0"/>
              <a:t>‹#›</a:t>
            </a:fld>
            <a:endParaRPr lang="en-US"/>
          </a:p>
        </p:txBody>
      </p:sp>
    </p:spTree>
    <p:extLst>
      <p:ext uri="{BB962C8B-B14F-4D97-AF65-F5344CB8AC3E}">
        <p14:creationId xmlns:p14="http://schemas.microsoft.com/office/powerpoint/2010/main" val="95797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A3540D-DE2A-4388-B308-2682181D2EE6}"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64293-1FDE-478A-B313-4EAF596F8620}" type="slidenum">
              <a:rPr lang="en-US" smtClean="0"/>
              <a:t>‹#›</a:t>
            </a:fld>
            <a:endParaRPr lang="en-US"/>
          </a:p>
        </p:txBody>
      </p:sp>
    </p:spTree>
    <p:extLst>
      <p:ext uri="{BB962C8B-B14F-4D97-AF65-F5344CB8AC3E}">
        <p14:creationId xmlns:p14="http://schemas.microsoft.com/office/powerpoint/2010/main" val="3738503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2DC777-B171-4CDD-B48C-A2BC5063D6CF}" type="datetime1">
              <a:rPr lang="en-US" smtClean="0"/>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E64293-1FDE-478A-B313-4EAF596F8620}" type="slidenum">
              <a:rPr lang="en-US" smtClean="0"/>
              <a:t>‹#›</a:t>
            </a:fld>
            <a:endParaRPr lang="en-US"/>
          </a:p>
        </p:txBody>
      </p:sp>
    </p:spTree>
    <p:extLst>
      <p:ext uri="{BB962C8B-B14F-4D97-AF65-F5344CB8AC3E}">
        <p14:creationId xmlns:p14="http://schemas.microsoft.com/office/powerpoint/2010/main" val="2970957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DACD3B-1914-48FB-A2AA-EA25868F4A80}" type="datetime1">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E64293-1FDE-478A-B313-4EAF596F8620}" type="slidenum">
              <a:rPr lang="en-US" smtClean="0"/>
              <a:t>‹#›</a:t>
            </a:fld>
            <a:endParaRPr lang="en-US"/>
          </a:p>
        </p:txBody>
      </p:sp>
    </p:spTree>
    <p:extLst>
      <p:ext uri="{BB962C8B-B14F-4D97-AF65-F5344CB8AC3E}">
        <p14:creationId xmlns:p14="http://schemas.microsoft.com/office/powerpoint/2010/main" val="144376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3A38B3-5521-421D-BF41-952904F15F35}" type="datetime1">
              <a:rPr lang="en-US" smtClean="0"/>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E64293-1FDE-478A-B313-4EAF596F8620}" type="slidenum">
              <a:rPr lang="en-US" smtClean="0"/>
              <a:t>‹#›</a:t>
            </a:fld>
            <a:endParaRPr lang="en-US"/>
          </a:p>
        </p:txBody>
      </p:sp>
    </p:spTree>
    <p:extLst>
      <p:ext uri="{BB962C8B-B14F-4D97-AF65-F5344CB8AC3E}">
        <p14:creationId xmlns:p14="http://schemas.microsoft.com/office/powerpoint/2010/main" val="3079693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B31847-3B66-4133-B6AD-2DE4B474368B}"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64293-1FDE-478A-B313-4EAF596F8620}" type="slidenum">
              <a:rPr lang="en-US" smtClean="0"/>
              <a:t>‹#›</a:t>
            </a:fld>
            <a:endParaRPr lang="en-US"/>
          </a:p>
        </p:txBody>
      </p:sp>
    </p:spTree>
    <p:extLst>
      <p:ext uri="{BB962C8B-B14F-4D97-AF65-F5344CB8AC3E}">
        <p14:creationId xmlns:p14="http://schemas.microsoft.com/office/powerpoint/2010/main" val="2158613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40AA41-EB4A-4EAB-83FE-546A2E87A299}"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64293-1FDE-478A-B313-4EAF596F8620}" type="slidenum">
              <a:rPr lang="en-US" smtClean="0"/>
              <a:t>‹#›</a:t>
            </a:fld>
            <a:endParaRPr lang="en-US"/>
          </a:p>
        </p:txBody>
      </p:sp>
    </p:spTree>
    <p:extLst>
      <p:ext uri="{BB962C8B-B14F-4D97-AF65-F5344CB8AC3E}">
        <p14:creationId xmlns:p14="http://schemas.microsoft.com/office/powerpoint/2010/main" val="2071267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6624862-4C6B-4E38-8218-E8A59FBA920B}" type="datetime1">
              <a:rPr lang="en-US" smtClean="0"/>
              <a:t>4/10/2023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CE64293-1FDE-478A-B313-4EAF596F8620}" type="slidenum">
              <a:rPr lang="en-US" smtClean="0"/>
              <a:t>‹#›</a:t>
            </a:fld>
            <a:endParaRPr lang="en-US"/>
          </a:p>
        </p:txBody>
      </p:sp>
    </p:spTree>
    <p:extLst>
      <p:ext uri="{BB962C8B-B14F-4D97-AF65-F5344CB8AC3E}">
        <p14:creationId xmlns:p14="http://schemas.microsoft.com/office/powerpoint/2010/main" val="16868816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merriam-webster.com/dictionary/ransomware" TargetMode="External"/><Relationship Id="rId3" Type="http://schemas.openxmlformats.org/officeDocument/2006/relationships/hyperlink" Target="https://www.triskelelabs.com/blog/cloud-cyber-attacks-the-latest-cloud-computing-security-issues" TargetMode="External"/><Relationship Id="rId7" Type="http://schemas.openxmlformats.org/officeDocument/2006/relationships/hyperlink" Target="https://dictionary.cambridge.org/us/dictionary/english/investment-fraud"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aag-it.com/the-latest-cyber-crime-statistics/" TargetMode="External"/><Relationship Id="rId11" Type="http://schemas.openxmlformats.org/officeDocument/2006/relationships/hyperlink" Target="https://www.kaspersky.com/resource-center/threats/what-is-cybercrime" TargetMode="External"/><Relationship Id="rId5" Type="http://schemas.openxmlformats.org/officeDocument/2006/relationships/hyperlink" Target="https://www.techtarget.com/searchsecurity/definition/supply-chain-attack" TargetMode="External"/><Relationship Id="rId10" Type="http://schemas.openxmlformats.org/officeDocument/2006/relationships/hyperlink" Target="https://dictionary.cambridge.org/dictionary/english/internet-of-things?q=Internet+of+Things" TargetMode="External"/><Relationship Id="rId4" Type="http://schemas.openxmlformats.org/officeDocument/2006/relationships/hyperlink" Target="https://dictionary.cambridge.org/dictionary/english/data-breach" TargetMode="External"/><Relationship Id="rId9" Type="http://schemas.openxmlformats.org/officeDocument/2006/relationships/hyperlink" Target="https://www.thenationalnews.com/business/technology/2021/12/29/top-10-cyber-crime-trends-to-watch-out-for-in-2022/"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7" name="Group 106">
            <a:extLst>
              <a:ext uri="{FF2B5EF4-FFF2-40B4-BE49-F238E27FC236}">
                <a16:creationId xmlns:a16="http://schemas.microsoft.com/office/drawing/2014/main" id="{316DCFC9-6877-407C-8170-608FCB8E35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8" name="Rectangle 107">
              <a:extLst>
                <a:ext uri="{FF2B5EF4-FFF2-40B4-BE49-F238E27FC236}">
                  <a16:creationId xmlns:a16="http://schemas.microsoft.com/office/drawing/2014/main" id="{F7D8B73A-1349-4BA6-8F85-03A21ED56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Picture 2">
              <a:extLst>
                <a:ext uri="{FF2B5EF4-FFF2-40B4-BE49-F238E27FC236}">
                  <a16:creationId xmlns:a16="http://schemas.microsoft.com/office/drawing/2014/main" id="{969ADA7C-B6B2-4FD7-AA5E-CC52AAE8CDB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grpSp>
        <p:nvGrpSpPr>
          <p:cNvPr id="111" name="Group 110">
            <a:extLst>
              <a:ext uri="{FF2B5EF4-FFF2-40B4-BE49-F238E27FC236}">
                <a16:creationId xmlns:a16="http://schemas.microsoft.com/office/drawing/2014/main" id="{89353FE7-0D03-4AD2-8B8A-60A06F6BDA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12" name="Round Diagonal Corner Rectangle 7">
              <a:extLst>
                <a:ext uri="{FF2B5EF4-FFF2-40B4-BE49-F238E27FC236}">
                  <a16:creationId xmlns:a16="http://schemas.microsoft.com/office/drawing/2014/main" id="{0C7A0320-FBCC-4F40-AF6E-CE65FFB3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a:extLst>
                <a:ext uri="{FF2B5EF4-FFF2-40B4-BE49-F238E27FC236}">
                  <a16:creationId xmlns:a16="http://schemas.microsoft.com/office/drawing/2014/main" id="{550A26E4-02C9-4F83-A334-0920B8CCF2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14" name="Freeform 32">
                <a:extLst>
                  <a:ext uri="{FF2B5EF4-FFF2-40B4-BE49-F238E27FC236}">
                    <a16:creationId xmlns:a16="http://schemas.microsoft.com/office/drawing/2014/main" id="{06617CD6-4185-402B-8E23-BC527805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15" name="Freeform 33">
                <a:extLst>
                  <a:ext uri="{FF2B5EF4-FFF2-40B4-BE49-F238E27FC236}">
                    <a16:creationId xmlns:a16="http://schemas.microsoft.com/office/drawing/2014/main" id="{2C305CC9-3511-47F4-BF11-BC635C30C9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16" name="Freeform 34">
                <a:extLst>
                  <a:ext uri="{FF2B5EF4-FFF2-40B4-BE49-F238E27FC236}">
                    <a16:creationId xmlns:a16="http://schemas.microsoft.com/office/drawing/2014/main" id="{5C70C5D1-31E4-48B9-AEB6-6460A2B81F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17" name="Freeform 37">
                <a:extLst>
                  <a:ext uri="{FF2B5EF4-FFF2-40B4-BE49-F238E27FC236}">
                    <a16:creationId xmlns:a16="http://schemas.microsoft.com/office/drawing/2014/main" id="{1F033CE1-D380-43F1-81EC-97B6C86F3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18" name="Freeform 35">
                <a:extLst>
                  <a:ext uri="{FF2B5EF4-FFF2-40B4-BE49-F238E27FC236}">
                    <a16:creationId xmlns:a16="http://schemas.microsoft.com/office/drawing/2014/main" id="{6997F95D-DC27-48A3-850A-2308C3C08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19" name="Freeform 36">
                <a:extLst>
                  <a:ext uri="{FF2B5EF4-FFF2-40B4-BE49-F238E27FC236}">
                    <a16:creationId xmlns:a16="http://schemas.microsoft.com/office/drawing/2014/main" id="{569AE469-76B7-4FFE-B68B-0D7A77413F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0" name="Freeform 38">
                <a:extLst>
                  <a:ext uri="{FF2B5EF4-FFF2-40B4-BE49-F238E27FC236}">
                    <a16:creationId xmlns:a16="http://schemas.microsoft.com/office/drawing/2014/main" id="{DD99CF64-0E82-4D1A-BD2A-08942182F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1" name="Freeform 39">
                <a:extLst>
                  <a:ext uri="{FF2B5EF4-FFF2-40B4-BE49-F238E27FC236}">
                    <a16:creationId xmlns:a16="http://schemas.microsoft.com/office/drawing/2014/main" id="{98C12D33-1747-4B24-89ED-F441AE4A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2" name="Freeform 40">
                <a:extLst>
                  <a:ext uri="{FF2B5EF4-FFF2-40B4-BE49-F238E27FC236}">
                    <a16:creationId xmlns:a16="http://schemas.microsoft.com/office/drawing/2014/main" id="{A60200CC-BAEC-4310-8C9B-F7BB783E9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3" name="Rectangle 41">
                <a:extLst>
                  <a:ext uri="{FF2B5EF4-FFF2-40B4-BE49-F238E27FC236}">
                    <a16:creationId xmlns:a16="http://schemas.microsoft.com/office/drawing/2014/main" id="{2A7F40BF-B0BE-4B09-87EE-F56632B7ED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124" name="Freeform 32">
                <a:extLst>
                  <a:ext uri="{FF2B5EF4-FFF2-40B4-BE49-F238E27FC236}">
                    <a16:creationId xmlns:a16="http://schemas.microsoft.com/office/drawing/2014/main" id="{353978AF-8FB9-4A61-A2EA-1995A14F3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5" name="Freeform 33">
                <a:extLst>
                  <a:ext uri="{FF2B5EF4-FFF2-40B4-BE49-F238E27FC236}">
                    <a16:creationId xmlns:a16="http://schemas.microsoft.com/office/drawing/2014/main" id="{B20F89C3-4BAD-42AA-8D31-6F6DF17FE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6" name="Freeform 34">
                <a:extLst>
                  <a:ext uri="{FF2B5EF4-FFF2-40B4-BE49-F238E27FC236}">
                    <a16:creationId xmlns:a16="http://schemas.microsoft.com/office/drawing/2014/main" id="{A60FE276-3FF2-4622-BF99-D4E4B249E5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7" name="Freeform 37">
                <a:extLst>
                  <a:ext uri="{FF2B5EF4-FFF2-40B4-BE49-F238E27FC236}">
                    <a16:creationId xmlns:a16="http://schemas.microsoft.com/office/drawing/2014/main" id="{B05A0D3F-808B-48D6-A821-1FE9E86E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8" name="Freeform 35">
                <a:extLst>
                  <a:ext uri="{FF2B5EF4-FFF2-40B4-BE49-F238E27FC236}">
                    <a16:creationId xmlns:a16="http://schemas.microsoft.com/office/drawing/2014/main" id="{69F7D438-BAA0-4DAD-9BC5-198B677A7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9" name="Freeform 36">
                <a:extLst>
                  <a:ext uri="{FF2B5EF4-FFF2-40B4-BE49-F238E27FC236}">
                    <a16:creationId xmlns:a16="http://schemas.microsoft.com/office/drawing/2014/main" id="{EC63B186-43B8-4552-AFDB-A544240A7C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0" name="Freeform 38">
                <a:extLst>
                  <a:ext uri="{FF2B5EF4-FFF2-40B4-BE49-F238E27FC236}">
                    <a16:creationId xmlns:a16="http://schemas.microsoft.com/office/drawing/2014/main" id="{8542E82D-01AD-4BD8-8C5F-A6CDAD039B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1" name="Freeform 39">
                <a:extLst>
                  <a:ext uri="{FF2B5EF4-FFF2-40B4-BE49-F238E27FC236}">
                    <a16:creationId xmlns:a16="http://schemas.microsoft.com/office/drawing/2014/main" id="{6285CF32-2BD3-47D0-9A6C-3EE7FD639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2" name="Freeform 40">
                <a:extLst>
                  <a:ext uri="{FF2B5EF4-FFF2-40B4-BE49-F238E27FC236}">
                    <a16:creationId xmlns:a16="http://schemas.microsoft.com/office/drawing/2014/main" id="{FA36D129-7B33-4379-B9EE-5624B95766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3" name="Rectangle 41">
                <a:extLst>
                  <a:ext uri="{FF2B5EF4-FFF2-40B4-BE49-F238E27FC236}">
                    <a16:creationId xmlns:a16="http://schemas.microsoft.com/office/drawing/2014/main" id="{0229A187-4E69-4262-B001-C5F0B55225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884C5397-6293-1987-EC8B-D4DFFB71EE85}"/>
              </a:ext>
            </a:extLst>
          </p:cNvPr>
          <p:cNvSpPr>
            <a:spLocks noGrp="1"/>
          </p:cNvSpPr>
          <p:nvPr>
            <p:ph type="ctrTitle"/>
          </p:nvPr>
        </p:nvSpPr>
        <p:spPr>
          <a:xfrm>
            <a:off x="2667000" y="2328334"/>
            <a:ext cx="6858000" cy="1367896"/>
          </a:xfrm>
        </p:spPr>
        <p:txBody>
          <a:bodyPr>
            <a:normAutofit/>
          </a:bodyPr>
          <a:lstStyle/>
          <a:p>
            <a:pPr algn="ctr"/>
            <a:r>
              <a:rPr lang="en-US" sz="4400" b="1" dirty="0">
                <a:latin typeface="Times New Roman" panose="02020603050405020304" pitchFamily="18" charset="0"/>
                <a:cs typeface="Times New Roman" panose="02020603050405020304" pitchFamily="18" charset="0"/>
              </a:rPr>
              <a:t>Trends in Cyber Crime</a:t>
            </a:r>
          </a:p>
        </p:txBody>
      </p:sp>
      <p:sp>
        <p:nvSpPr>
          <p:cNvPr id="3" name="Subtitle 2">
            <a:extLst>
              <a:ext uri="{FF2B5EF4-FFF2-40B4-BE49-F238E27FC236}">
                <a16:creationId xmlns:a16="http://schemas.microsoft.com/office/drawing/2014/main" id="{4D200BCC-063B-5079-16B5-9020060E4DEC}"/>
              </a:ext>
            </a:extLst>
          </p:cNvPr>
          <p:cNvSpPr>
            <a:spLocks noGrp="1"/>
          </p:cNvSpPr>
          <p:nvPr>
            <p:ph type="subTitle" idx="1"/>
          </p:nvPr>
        </p:nvSpPr>
        <p:spPr>
          <a:xfrm>
            <a:off x="2667001" y="3602038"/>
            <a:ext cx="6857999" cy="953029"/>
          </a:xfrm>
        </p:spPr>
        <p:txBody>
          <a:bodyPr>
            <a:normAutofit/>
          </a:bodyPr>
          <a:lstStyle/>
          <a:p>
            <a:pPr algn="ctr">
              <a:lnSpc>
                <a:spcPct val="110000"/>
              </a:lnSpc>
              <a:spcBef>
                <a:spcPts val="0"/>
              </a:spcBef>
            </a:pPr>
            <a:r>
              <a:rPr lang="en-US" sz="1000" dirty="0">
                <a:latin typeface="Times New Roman" panose="02020603050405020304" pitchFamily="18" charset="0"/>
                <a:cs typeface="Times New Roman" panose="02020603050405020304" pitchFamily="18" charset="0"/>
              </a:rPr>
              <a:t>Wesley Cassel</a:t>
            </a:r>
          </a:p>
          <a:p>
            <a:pPr algn="ctr">
              <a:lnSpc>
                <a:spcPct val="110000"/>
              </a:lnSpc>
              <a:spcBef>
                <a:spcPts val="0"/>
              </a:spcBef>
            </a:pPr>
            <a:r>
              <a:rPr lang="en-US" sz="1000" dirty="0">
                <a:latin typeface="Times New Roman" panose="02020603050405020304" pitchFamily="18" charset="0"/>
                <a:cs typeface="Times New Roman" panose="02020603050405020304" pitchFamily="18" charset="0"/>
              </a:rPr>
              <a:t>Charleston Southern University</a:t>
            </a:r>
          </a:p>
          <a:p>
            <a:pPr algn="ctr">
              <a:lnSpc>
                <a:spcPct val="110000"/>
              </a:lnSpc>
              <a:spcBef>
                <a:spcPts val="0"/>
              </a:spcBef>
            </a:pPr>
            <a:r>
              <a:rPr lang="en-US" sz="1000" dirty="0">
                <a:latin typeface="Times New Roman" panose="02020603050405020304" pitchFamily="18" charset="0"/>
                <a:cs typeface="Times New Roman" panose="02020603050405020304" pitchFamily="18" charset="0"/>
              </a:rPr>
              <a:t>Principles of Cybersecurity 405</a:t>
            </a:r>
          </a:p>
          <a:p>
            <a:pPr algn="ctr">
              <a:lnSpc>
                <a:spcPct val="110000"/>
              </a:lnSpc>
              <a:spcBef>
                <a:spcPts val="0"/>
              </a:spcBef>
            </a:pPr>
            <a:r>
              <a:rPr lang="en-US" sz="1000" dirty="0">
                <a:latin typeface="Times New Roman" panose="02020603050405020304" pitchFamily="18" charset="0"/>
                <a:cs typeface="Times New Roman" panose="02020603050405020304" pitchFamily="18" charset="0"/>
              </a:rPr>
              <a:t>Dr. Hill</a:t>
            </a:r>
          </a:p>
          <a:p>
            <a:pPr algn="ctr">
              <a:lnSpc>
                <a:spcPct val="110000"/>
              </a:lnSpc>
              <a:spcBef>
                <a:spcPts val="0"/>
              </a:spcBef>
            </a:pPr>
            <a:r>
              <a:rPr lang="en-US" sz="1000" dirty="0">
                <a:latin typeface="Times New Roman" panose="02020603050405020304" pitchFamily="18" charset="0"/>
                <a:cs typeface="Times New Roman" panose="02020603050405020304" pitchFamily="18" charset="0"/>
              </a:rPr>
              <a:t>February 15, 2023</a:t>
            </a:r>
          </a:p>
        </p:txBody>
      </p:sp>
      <p:sp>
        <p:nvSpPr>
          <p:cNvPr id="4" name="Slide Number Placeholder 3">
            <a:extLst>
              <a:ext uri="{FF2B5EF4-FFF2-40B4-BE49-F238E27FC236}">
                <a16:creationId xmlns:a16="http://schemas.microsoft.com/office/drawing/2014/main" id="{D6743CB2-5975-29E8-5419-96F91716A62A}"/>
              </a:ext>
            </a:extLst>
          </p:cNvPr>
          <p:cNvSpPr>
            <a:spLocks noGrp="1"/>
          </p:cNvSpPr>
          <p:nvPr>
            <p:ph type="sldNum" sz="quarter" idx="12"/>
          </p:nvPr>
        </p:nvSpPr>
        <p:spPr>
          <a:xfrm>
            <a:off x="9896911" y="5410199"/>
            <a:ext cx="771089" cy="365125"/>
          </a:xfrm>
        </p:spPr>
        <p:txBody>
          <a:bodyPr>
            <a:normAutofit/>
          </a:bodyPr>
          <a:lstStyle/>
          <a:p>
            <a:pPr>
              <a:spcAft>
                <a:spcPts val="600"/>
              </a:spcAft>
            </a:pPr>
            <a:fld id="{4CE64293-1FDE-478A-B313-4EAF596F8620}" type="slidenum">
              <a:rPr lang="en-US" smtClean="0"/>
              <a:pPr>
                <a:spcAft>
                  <a:spcPts val="600"/>
                </a:spcAft>
              </a:pPr>
              <a:t>1</a:t>
            </a:fld>
            <a:endParaRPr lang="en-US" dirty="0"/>
          </a:p>
        </p:txBody>
      </p:sp>
    </p:spTree>
    <p:extLst>
      <p:ext uri="{BB962C8B-B14F-4D97-AF65-F5344CB8AC3E}">
        <p14:creationId xmlns:p14="http://schemas.microsoft.com/office/powerpoint/2010/main" val="2038316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D1CFD-9D50-E241-6686-5D6BB0572359}"/>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Social Media Attacks</a:t>
            </a:r>
            <a:endParaRPr lang="en-US" sz="4800" dirty="0"/>
          </a:p>
        </p:txBody>
      </p:sp>
      <p:sp>
        <p:nvSpPr>
          <p:cNvPr id="3" name="Content Placeholder 2">
            <a:extLst>
              <a:ext uri="{FF2B5EF4-FFF2-40B4-BE49-F238E27FC236}">
                <a16:creationId xmlns:a16="http://schemas.microsoft.com/office/drawing/2014/main" id="{F43078BD-30A5-8A78-68AF-A8E6EE68A8CC}"/>
              </a:ext>
            </a:extLst>
          </p:cNvPr>
          <p:cNvSpPr>
            <a:spLocks noGrp="1"/>
          </p:cNvSpPr>
          <p:nvPr>
            <p:ph idx="1"/>
          </p:nvPr>
        </p:nvSpPr>
        <p:spPr>
          <a:xfrm>
            <a:off x="1141412" y="2249486"/>
            <a:ext cx="9905999" cy="3989995"/>
          </a:xfrm>
        </p:spPr>
        <p:txBody>
          <a:bodyPr>
            <a:normAutofit fontScale="92500" lnSpcReduction="20000"/>
          </a:bodyPr>
          <a:lstStyle/>
          <a:p>
            <a:pPr marL="0" indent="0">
              <a:buNone/>
            </a:pPr>
            <a:r>
              <a:rPr lang="en-US" sz="2600" b="1" dirty="0"/>
              <a:t>(Griffiths, 2023) gives the following information on Social Media attacks:</a:t>
            </a:r>
            <a:endParaRPr lang="en-US" sz="2600" dirty="0"/>
          </a:p>
          <a:p>
            <a:r>
              <a:rPr lang="en-US" sz="2600" dirty="0"/>
              <a:t>Social media attacks are when a cyber criminal uses social media to scope out and target victims for scams.</a:t>
            </a:r>
          </a:p>
          <a:p>
            <a:r>
              <a:rPr lang="en-US" sz="2600" dirty="0"/>
              <a:t>In 2022 over 400 malicious iOS and Android apps were targeting mobile users in order to steal their Facebook login credentials.</a:t>
            </a:r>
          </a:p>
          <a:p>
            <a:pPr lvl="1"/>
            <a:r>
              <a:rPr lang="en-US" sz="2200" dirty="0"/>
              <a:t>43% of these were photo editors.</a:t>
            </a:r>
          </a:p>
          <a:p>
            <a:pPr lvl="1"/>
            <a:r>
              <a:rPr lang="en-US" sz="2200" dirty="0"/>
              <a:t>15% were business utility apps.</a:t>
            </a:r>
          </a:p>
          <a:p>
            <a:r>
              <a:rPr lang="en-US" sz="2800" dirty="0"/>
              <a:t>Cyber criminals will also build a relationship with a target, and attempt to get the victim to send them money.</a:t>
            </a:r>
            <a:endParaRPr lang="en-US" sz="2600" dirty="0"/>
          </a:p>
          <a:p>
            <a:endParaRPr lang="en-US" sz="2600" dirty="0"/>
          </a:p>
          <a:p>
            <a:endParaRPr lang="en-US" sz="2600" dirty="0"/>
          </a:p>
        </p:txBody>
      </p:sp>
      <p:sp>
        <p:nvSpPr>
          <p:cNvPr id="4" name="Slide Number Placeholder 3">
            <a:extLst>
              <a:ext uri="{FF2B5EF4-FFF2-40B4-BE49-F238E27FC236}">
                <a16:creationId xmlns:a16="http://schemas.microsoft.com/office/drawing/2014/main" id="{11F9B8A8-495D-4A0B-A924-283F21EB4BE1}"/>
              </a:ext>
            </a:extLst>
          </p:cNvPr>
          <p:cNvSpPr>
            <a:spLocks noGrp="1"/>
          </p:cNvSpPr>
          <p:nvPr>
            <p:ph type="sldNum" sz="quarter" idx="12"/>
          </p:nvPr>
        </p:nvSpPr>
        <p:spPr/>
        <p:txBody>
          <a:bodyPr/>
          <a:lstStyle/>
          <a:p>
            <a:fld id="{4CE64293-1FDE-478A-B313-4EAF596F8620}" type="slidenum">
              <a:rPr lang="en-US" smtClean="0"/>
              <a:t>10</a:t>
            </a:fld>
            <a:endParaRPr lang="en-US"/>
          </a:p>
        </p:txBody>
      </p:sp>
    </p:spTree>
    <p:extLst>
      <p:ext uri="{BB962C8B-B14F-4D97-AF65-F5344CB8AC3E}">
        <p14:creationId xmlns:p14="http://schemas.microsoft.com/office/powerpoint/2010/main" val="2283684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DD32-D8C3-E5F2-7D65-8FB016AFA74A}"/>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Cyber Crime and Upcoming Trends</a:t>
            </a:r>
          </a:p>
        </p:txBody>
      </p:sp>
      <p:sp>
        <p:nvSpPr>
          <p:cNvPr id="3" name="Content Placeholder 2">
            <a:extLst>
              <a:ext uri="{FF2B5EF4-FFF2-40B4-BE49-F238E27FC236}">
                <a16:creationId xmlns:a16="http://schemas.microsoft.com/office/drawing/2014/main" id="{96CEB7A6-D7F7-D464-594A-378C5933A11E}"/>
              </a:ext>
            </a:extLst>
          </p:cNvPr>
          <p:cNvSpPr>
            <a:spLocks noGrp="1"/>
          </p:cNvSpPr>
          <p:nvPr>
            <p:ph idx="1"/>
          </p:nvPr>
        </p:nvSpPr>
        <p:spPr>
          <a:xfrm>
            <a:off x="1141412" y="2249486"/>
            <a:ext cx="9905999" cy="3998913"/>
          </a:xfrm>
        </p:spPr>
        <p:txBody>
          <a:bodyPr>
            <a:normAutofit fontScale="77500" lnSpcReduction="20000"/>
          </a:bodyPr>
          <a:lstStyle/>
          <a:p>
            <a:pPr marL="0" indent="0">
              <a:buNone/>
            </a:pPr>
            <a:r>
              <a:rPr lang="en-US" sz="3100" b="1" dirty="0"/>
              <a:t>(Sharma, 2021) predicts the following cyber crimes to continue or newly develop in the years ahead:</a:t>
            </a:r>
          </a:p>
          <a:p>
            <a:r>
              <a:rPr lang="en-US" sz="3100" dirty="0"/>
              <a:t>Phishing</a:t>
            </a:r>
          </a:p>
          <a:p>
            <a:r>
              <a:rPr lang="en-US" sz="3100" dirty="0"/>
              <a:t>Ransomware</a:t>
            </a:r>
          </a:p>
          <a:p>
            <a:r>
              <a:rPr lang="en-US" sz="3100" dirty="0"/>
              <a:t>Social media attacks</a:t>
            </a:r>
          </a:p>
          <a:p>
            <a:r>
              <a:rPr lang="en-US" sz="3100" dirty="0"/>
              <a:t>Application Programming Interface (API) attacks</a:t>
            </a:r>
          </a:p>
          <a:p>
            <a:r>
              <a:rPr lang="en-US" sz="3100" dirty="0"/>
              <a:t>Weaponizing operational technology environments</a:t>
            </a:r>
          </a:p>
          <a:p>
            <a:r>
              <a:rPr lang="en-US" sz="3100" dirty="0"/>
              <a:t>Cloud migration attacks</a:t>
            </a:r>
          </a:p>
          <a:p>
            <a:endParaRPr lang="en-US" dirty="0"/>
          </a:p>
        </p:txBody>
      </p:sp>
      <p:sp>
        <p:nvSpPr>
          <p:cNvPr id="4" name="Slide Number Placeholder 3">
            <a:extLst>
              <a:ext uri="{FF2B5EF4-FFF2-40B4-BE49-F238E27FC236}">
                <a16:creationId xmlns:a16="http://schemas.microsoft.com/office/drawing/2014/main" id="{8327E1A8-99E2-41CF-4D6B-28683825BB59}"/>
              </a:ext>
            </a:extLst>
          </p:cNvPr>
          <p:cNvSpPr>
            <a:spLocks noGrp="1"/>
          </p:cNvSpPr>
          <p:nvPr>
            <p:ph type="sldNum" sz="quarter" idx="12"/>
          </p:nvPr>
        </p:nvSpPr>
        <p:spPr/>
        <p:txBody>
          <a:bodyPr/>
          <a:lstStyle/>
          <a:p>
            <a:fld id="{4CE64293-1FDE-478A-B313-4EAF596F8620}" type="slidenum">
              <a:rPr lang="en-US" smtClean="0"/>
              <a:t>11</a:t>
            </a:fld>
            <a:endParaRPr lang="en-US"/>
          </a:p>
        </p:txBody>
      </p:sp>
    </p:spTree>
    <p:extLst>
      <p:ext uri="{BB962C8B-B14F-4D97-AF65-F5344CB8AC3E}">
        <p14:creationId xmlns:p14="http://schemas.microsoft.com/office/powerpoint/2010/main" val="1592848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7525-0AAE-174D-60CF-F8EE5CA7F48A}"/>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API Attacks</a:t>
            </a:r>
            <a:endParaRPr lang="en-US" sz="4800" dirty="0"/>
          </a:p>
        </p:txBody>
      </p:sp>
      <p:sp>
        <p:nvSpPr>
          <p:cNvPr id="3" name="Content Placeholder 2">
            <a:extLst>
              <a:ext uri="{FF2B5EF4-FFF2-40B4-BE49-F238E27FC236}">
                <a16:creationId xmlns:a16="http://schemas.microsoft.com/office/drawing/2014/main" id="{04CBC0A4-08D3-4AF5-C801-E6EDC6F48DC2}"/>
              </a:ext>
            </a:extLst>
          </p:cNvPr>
          <p:cNvSpPr>
            <a:spLocks noGrp="1"/>
          </p:cNvSpPr>
          <p:nvPr>
            <p:ph idx="1"/>
          </p:nvPr>
        </p:nvSpPr>
        <p:spPr/>
        <p:txBody>
          <a:bodyPr>
            <a:normAutofit fontScale="92500"/>
          </a:bodyPr>
          <a:lstStyle/>
          <a:p>
            <a:pPr marL="0" indent="0">
              <a:buNone/>
            </a:pPr>
            <a:r>
              <a:rPr lang="en-US" sz="2400" b="1" dirty="0"/>
              <a:t>(Sharma, 2021) gives the following information on API attacks:</a:t>
            </a:r>
            <a:endParaRPr lang="en-US" sz="2400" dirty="0"/>
          </a:p>
          <a:p>
            <a:r>
              <a:rPr lang="en-US" dirty="0"/>
              <a:t>An API is the connection between programs that allows two applications to interact.</a:t>
            </a:r>
          </a:p>
          <a:p>
            <a:r>
              <a:rPr lang="en-US" sz="2400" dirty="0"/>
              <a:t>API’s may become a target as they become an additional entry vector for supply chain attacks.</a:t>
            </a:r>
          </a:p>
          <a:p>
            <a:r>
              <a:rPr lang="en-US" sz="2400" dirty="0"/>
              <a:t>IoT and 5G traffic between API services make them prime targets.</a:t>
            </a:r>
          </a:p>
          <a:p>
            <a:r>
              <a:rPr lang="en-US" sz="2400" dirty="0"/>
              <a:t>API attacks generally go undetected as they are considered trusted paths and lack the same level of security controls.</a:t>
            </a:r>
          </a:p>
          <a:p>
            <a:endParaRPr lang="en-US" sz="2400" dirty="0"/>
          </a:p>
        </p:txBody>
      </p:sp>
      <p:sp>
        <p:nvSpPr>
          <p:cNvPr id="4" name="Slide Number Placeholder 3">
            <a:extLst>
              <a:ext uri="{FF2B5EF4-FFF2-40B4-BE49-F238E27FC236}">
                <a16:creationId xmlns:a16="http://schemas.microsoft.com/office/drawing/2014/main" id="{C6090713-FB58-6680-1AC6-778C0A9BE718}"/>
              </a:ext>
            </a:extLst>
          </p:cNvPr>
          <p:cNvSpPr>
            <a:spLocks noGrp="1"/>
          </p:cNvSpPr>
          <p:nvPr>
            <p:ph type="sldNum" sz="quarter" idx="12"/>
          </p:nvPr>
        </p:nvSpPr>
        <p:spPr/>
        <p:txBody>
          <a:bodyPr/>
          <a:lstStyle/>
          <a:p>
            <a:fld id="{4CE64293-1FDE-478A-B313-4EAF596F8620}" type="slidenum">
              <a:rPr lang="en-US" smtClean="0"/>
              <a:t>12</a:t>
            </a:fld>
            <a:endParaRPr lang="en-US"/>
          </a:p>
        </p:txBody>
      </p:sp>
    </p:spTree>
    <p:extLst>
      <p:ext uri="{BB962C8B-B14F-4D97-AF65-F5344CB8AC3E}">
        <p14:creationId xmlns:p14="http://schemas.microsoft.com/office/powerpoint/2010/main" val="4267104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6F52-D134-EA00-7202-B490DC4EF492}"/>
              </a:ext>
            </a:extLst>
          </p:cNvPr>
          <p:cNvSpPr>
            <a:spLocks noGrp="1"/>
          </p:cNvSpPr>
          <p:nvPr>
            <p:ph type="title"/>
          </p:nvPr>
        </p:nvSpPr>
        <p:spPr/>
        <p:txBody>
          <a:bodyPr>
            <a:noAutofit/>
          </a:bodyPr>
          <a:lstStyle/>
          <a:p>
            <a:r>
              <a:rPr lang="en-US" sz="4800" b="1" dirty="0">
                <a:latin typeface="Times New Roman" panose="02020603050405020304" pitchFamily="18" charset="0"/>
                <a:cs typeface="Times New Roman" panose="02020603050405020304" pitchFamily="18" charset="0"/>
              </a:rPr>
              <a:t>Weaponizing Operational Technology Environment</a:t>
            </a:r>
            <a:endParaRPr lang="en-US" sz="4800" dirty="0"/>
          </a:p>
        </p:txBody>
      </p:sp>
      <p:sp>
        <p:nvSpPr>
          <p:cNvPr id="3" name="Content Placeholder 2">
            <a:extLst>
              <a:ext uri="{FF2B5EF4-FFF2-40B4-BE49-F238E27FC236}">
                <a16:creationId xmlns:a16="http://schemas.microsoft.com/office/drawing/2014/main" id="{EFE082A3-3AD6-E7E0-AB2B-E2858DAFB509}"/>
              </a:ext>
            </a:extLst>
          </p:cNvPr>
          <p:cNvSpPr>
            <a:spLocks noGrp="1"/>
          </p:cNvSpPr>
          <p:nvPr>
            <p:ph idx="1"/>
          </p:nvPr>
        </p:nvSpPr>
        <p:spPr/>
        <p:txBody>
          <a:bodyPr>
            <a:normAutofit/>
          </a:bodyPr>
          <a:lstStyle/>
          <a:p>
            <a:pPr marL="0" indent="0">
              <a:buNone/>
            </a:pPr>
            <a:r>
              <a:rPr lang="en-US" sz="2400" b="1" dirty="0"/>
              <a:t>(Sharma, 2021) gives the following information on the risks of Weaponizing Operational Technology Environment:</a:t>
            </a:r>
          </a:p>
          <a:p>
            <a:r>
              <a:rPr lang="en-US" dirty="0"/>
              <a:t>Operational technology is a computing and communication system that controls </a:t>
            </a:r>
            <a:r>
              <a:rPr lang="en-US" sz="2400" dirty="0"/>
              <a:t>a plethora of industrial operations and gathers data in real-time.</a:t>
            </a:r>
          </a:p>
          <a:p>
            <a:r>
              <a:rPr lang="en-US" dirty="0"/>
              <a:t>Cyber criminals may eventually weaponize operational technology</a:t>
            </a:r>
          </a:p>
          <a:p>
            <a:pPr lvl="1"/>
            <a:r>
              <a:rPr lang="en-US" dirty="0"/>
              <a:t>The technology has already evolved from simply shutting down a plant, to compromising the integrity of industrial environments.</a:t>
            </a:r>
          </a:p>
        </p:txBody>
      </p:sp>
      <p:sp>
        <p:nvSpPr>
          <p:cNvPr id="4" name="Slide Number Placeholder 3">
            <a:extLst>
              <a:ext uri="{FF2B5EF4-FFF2-40B4-BE49-F238E27FC236}">
                <a16:creationId xmlns:a16="http://schemas.microsoft.com/office/drawing/2014/main" id="{941C20A5-DE50-53B4-1362-AC48C060F733}"/>
              </a:ext>
            </a:extLst>
          </p:cNvPr>
          <p:cNvSpPr>
            <a:spLocks noGrp="1"/>
          </p:cNvSpPr>
          <p:nvPr>
            <p:ph type="sldNum" sz="quarter" idx="12"/>
          </p:nvPr>
        </p:nvSpPr>
        <p:spPr/>
        <p:txBody>
          <a:bodyPr/>
          <a:lstStyle/>
          <a:p>
            <a:fld id="{4CE64293-1FDE-478A-B313-4EAF596F8620}" type="slidenum">
              <a:rPr lang="en-US" smtClean="0"/>
              <a:t>13</a:t>
            </a:fld>
            <a:endParaRPr lang="en-US"/>
          </a:p>
        </p:txBody>
      </p:sp>
    </p:spTree>
    <p:extLst>
      <p:ext uri="{BB962C8B-B14F-4D97-AF65-F5344CB8AC3E}">
        <p14:creationId xmlns:p14="http://schemas.microsoft.com/office/powerpoint/2010/main" val="3472090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6F52-D134-EA00-7202-B490DC4EF492}"/>
              </a:ext>
            </a:extLst>
          </p:cNvPr>
          <p:cNvSpPr>
            <a:spLocks noGrp="1"/>
          </p:cNvSpPr>
          <p:nvPr>
            <p:ph type="title"/>
          </p:nvPr>
        </p:nvSpPr>
        <p:spPr/>
        <p:txBody>
          <a:bodyPr>
            <a:noAutofit/>
          </a:bodyPr>
          <a:lstStyle/>
          <a:p>
            <a:r>
              <a:rPr lang="en-US" sz="4800" b="1" dirty="0">
                <a:latin typeface="Times New Roman" panose="02020603050405020304" pitchFamily="18" charset="0"/>
                <a:cs typeface="Times New Roman" panose="02020603050405020304" pitchFamily="18" charset="0"/>
              </a:rPr>
              <a:t>Cloud Migration Threats</a:t>
            </a:r>
            <a:endParaRPr lang="en-US" sz="4800" dirty="0"/>
          </a:p>
        </p:txBody>
      </p:sp>
      <p:sp>
        <p:nvSpPr>
          <p:cNvPr id="3" name="Content Placeholder 2">
            <a:extLst>
              <a:ext uri="{FF2B5EF4-FFF2-40B4-BE49-F238E27FC236}">
                <a16:creationId xmlns:a16="http://schemas.microsoft.com/office/drawing/2014/main" id="{EFE082A3-3AD6-E7E0-AB2B-E2858DAFB509}"/>
              </a:ext>
            </a:extLst>
          </p:cNvPr>
          <p:cNvSpPr>
            <a:spLocks noGrp="1"/>
          </p:cNvSpPr>
          <p:nvPr>
            <p:ph idx="1"/>
          </p:nvPr>
        </p:nvSpPr>
        <p:spPr/>
        <p:txBody>
          <a:bodyPr>
            <a:normAutofit fontScale="92500"/>
          </a:bodyPr>
          <a:lstStyle/>
          <a:p>
            <a:r>
              <a:rPr lang="en-US" dirty="0"/>
              <a:t>A cloud attack is any cyber attack that targets off-site service platforms that provide storage, computing, or hosting services (</a:t>
            </a:r>
            <a:r>
              <a:rPr lang="en-US" i="1" dirty="0"/>
              <a:t>Cloud Cyber Attacks</a:t>
            </a:r>
            <a:r>
              <a:rPr lang="en-US" dirty="0"/>
              <a:t>).</a:t>
            </a:r>
          </a:p>
          <a:p>
            <a:pPr marL="0" indent="0">
              <a:buNone/>
            </a:pPr>
            <a:r>
              <a:rPr lang="en-US" sz="2400" b="1" dirty="0"/>
              <a:t>(Sharma, 2021) gives the following information on the risks of Cloud Migration:</a:t>
            </a:r>
          </a:p>
          <a:p>
            <a:r>
              <a:rPr lang="en-US" sz="2400" dirty="0"/>
              <a:t>Roughly half of organizations moved business-critical functions to the cloud.</a:t>
            </a:r>
          </a:p>
          <a:p>
            <a:r>
              <a:rPr lang="en-US" sz="2400" dirty="0"/>
              <a:t>This mass migration requires specific considerations that may be overlooked.</a:t>
            </a:r>
          </a:p>
          <a:p>
            <a:r>
              <a:rPr lang="en-US" sz="2400" dirty="0"/>
              <a:t>Detecting and preventing malicious activity is different in the cloud and such a migration may leave an opening for an attack on the cloud.</a:t>
            </a:r>
          </a:p>
          <a:p>
            <a:endParaRPr lang="en-US" sz="2000" dirty="0"/>
          </a:p>
        </p:txBody>
      </p:sp>
      <p:sp>
        <p:nvSpPr>
          <p:cNvPr id="4" name="Slide Number Placeholder 3">
            <a:extLst>
              <a:ext uri="{FF2B5EF4-FFF2-40B4-BE49-F238E27FC236}">
                <a16:creationId xmlns:a16="http://schemas.microsoft.com/office/drawing/2014/main" id="{941C20A5-DE50-53B4-1362-AC48C060F733}"/>
              </a:ext>
            </a:extLst>
          </p:cNvPr>
          <p:cNvSpPr>
            <a:spLocks noGrp="1"/>
          </p:cNvSpPr>
          <p:nvPr>
            <p:ph type="sldNum" sz="quarter" idx="12"/>
          </p:nvPr>
        </p:nvSpPr>
        <p:spPr/>
        <p:txBody>
          <a:bodyPr/>
          <a:lstStyle/>
          <a:p>
            <a:fld id="{4CE64293-1FDE-478A-B313-4EAF596F8620}" type="slidenum">
              <a:rPr lang="en-US" smtClean="0"/>
              <a:t>14</a:t>
            </a:fld>
            <a:endParaRPr lang="en-US"/>
          </a:p>
        </p:txBody>
      </p:sp>
    </p:spTree>
    <p:extLst>
      <p:ext uri="{BB962C8B-B14F-4D97-AF65-F5344CB8AC3E}">
        <p14:creationId xmlns:p14="http://schemas.microsoft.com/office/powerpoint/2010/main" val="1106436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F22EE4-46DB-05A3-4B68-C638C8908CCF}"/>
              </a:ext>
            </a:extLst>
          </p:cNvPr>
          <p:cNvSpPr>
            <a:spLocks noGrp="1"/>
          </p:cNvSpPr>
          <p:nvPr>
            <p:ph idx="1"/>
          </p:nvPr>
        </p:nvSpPr>
        <p:spPr>
          <a:xfrm>
            <a:off x="800100" y="374754"/>
            <a:ext cx="10718800" cy="5975246"/>
          </a:xfrm>
        </p:spPr>
        <p:txBody>
          <a:bodyPr>
            <a:normAutofit fontScale="25000" lnSpcReduction="20000"/>
          </a:bodyPr>
          <a:lstStyle/>
          <a:p>
            <a:pPr marL="0" indent="0" algn="ctr">
              <a:lnSpc>
                <a:spcPct val="200000"/>
              </a:lnSpc>
              <a:buNone/>
            </a:pPr>
            <a:r>
              <a:rPr lang="en-US" sz="5200" b="1" dirty="0">
                <a:latin typeface="Times New Roman" panose="02020603050405020304" pitchFamily="18" charset="0"/>
                <a:cs typeface="Times New Roman" panose="02020603050405020304" pitchFamily="18" charset="0"/>
              </a:rPr>
              <a:t>References</a:t>
            </a:r>
          </a:p>
          <a:p>
            <a:pPr marL="0" indent="0">
              <a:lnSpc>
                <a:spcPct val="200000"/>
              </a:lnSpc>
              <a:spcBef>
                <a:spcPts val="0"/>
              </a:spcBef>
              <a:buNone/>
            </a:pPr>
            <a:r>
              <a:rPr lang="en-US" sz="5200" i="1" dirty="0">
                <a:effectLst/>
                <a:latin typeface="Times New Roman" panose="02020603050405020304" pitchFamily="18" charset="0"/>
                <a:cs typeface="Times New Roman" panose="02020603050405020304" pitchFamily="18" charset="0"/>
              </a:rPr>
              <a:t>Cloud cyber attacks: The latest cloud computing security issues</a:t>
            </a:r>
            <a:r>
              <a:rPr lang="en-US" sz="5200" dirty="0">
                <a:effectLst/>
                <a:latin typeface="Times New Roman" panose="02020603050405020304" pitchFamily="18" charset="0"/>
                <a:cs typeface="Times New Roman" panose="02020603050405020304" pitchFamily="18" charset="0"/>
              </a:rPr>
              <a:t>. Triskele Labs. </a:t>
            </a:r>
            <a:r>
              <a:rPr lang="en-US" sz="5200" dirty="0">
                <a:effectLst/>
                <a:latin typeface="Times New Roman" panose="02020603050405020304" pitchFamily="18" charset="0"/>
                <a:cs typeface="Times New Roman" panose="02020603050405020304" pitchFamily="18" charset="0"/>
                <a:hlinkClick r:id="rId3"/>
              </a:rPr>
              <a:t>https://www.triskelelabs.com/blog/cloud-cyber-attacks-the-latest-cloud-computing-security-issues</a:t>
            </a:r>
            <a:endParaRPr lang="en-US" sz="5200" dirty="0">
              <a:latin typeface="Times New Roman" panose="02020603050405020304" pitchFamily="18" charset="0"/>
              <a:cs typeface="Times New Roman" panose="02020603050405020304" pitchFamily="18" charset="0"/>
            </a:endParaRPr>
          </a:p>
          <a:p>
            <a:pPr marL="0" indent="0">
              <a:lnSpc>
                <a:spcPct val="200000"/>
              </a:lnSpc>
              <a:spcBef>
                <a:spcPts val="0"/>
              </a:spcBef>
              <a:buNone/>
            </a:pPr>
            <a:r>
              <a:rPr lang="en-US" sz="5200" i="1" dirty="0">
                <a:latin typeface="Times New Roman" panose="02020603050405020304" pitchFamily="18" charset="0"/>
                <a:cs typeface="Times New Roman" panose="02020603050405020304" pitchFamily="18" charset="0"/>
              </a:rPr>
              <a:t>Data breach</a:t>
            </a:r>
            <a:r>
              <a:rPr lang="en-US" sz="5200" dirty="0">
                <a:latin typeface="Times New Roman" panose="02020603050405020304" pitchFamily="18" charset="0"/>
                <a:cs typeface="Times New Roman" panose="02020603050405020304" pitchFamily="18" charset="0"/>
              </a:rPr>
              <a:t>. DATA BREACH definition | Cambridge English Dictionary </a:t>
            </a:r>
            <a:r>
              <a:rPr lang="en-US" sz="5200" dirty="0">
                <a:latin typeface="Times New Roman" panose="02020603050405020304" pitchFamily="18" charset="0"/>
                <a:cs typeface="Times New Roman" panose="02020603050405020304" pitchFamily="18" charset="0"/>
                <a:hlinkClick r:id="rId4"/>
              </a:rPr>
              <a:t>https://dictionary.cambridge.org/dictionary/english/data-breach</a:t>
            </a:r>
            <a:r>
              <a:rPr lang="en-US" sz="5200" dirty="0">
                <a:latin typeface="Times New Roman" panose="02020603050405020304" pitchFamily="18" charset="0"/>
                <a:cs typeface="Times New Roman" panose="02020603050405020304" pitchFamily="18" charset="0"/>
              </a:rPr>
              <a:t> </a:t>
            </a:r>
          </a:p>
          <a:p>
            <a:pPr marL="0" indent="0">
              <a:lnSpc>
                <a:spcPct val="200000"/>
              </a:lnSpc>
              <a:spcBef>
                <a:spcPts val="0"/>
              </a:spcBef>
              <a:buNone/>
            </a:pPr>
            <a:r>
              <a:rPr lang="en-US" sz="5200" dirty="0">
                <a:effectLst/>
                <a:latin typeface="Times New Roman" panose="02020603050405020304" pitchFamily="18" charset="0"/>
                <a:cs typeface="Times New Roman" panose="02020603050405020304" pitchFamily="18" charset="0"/>
              </a:rPr>
              <a:t>Gillis, A. S. (2022, October 18). </a:t>
            </a:r>
            <a:r>
              <a:rPr lang="en-US" sz="5200" i="1" dirty="0">
                <a:effectLst/>
                <a:latin typeface="Times New Roman" panose="02020603050405020304" pitchFamily="18" charset="0"/>
                <a:cs typeface="Times New Roman" panose="02020603050405020304" pitchFamily="18" charset="0"/>
              </a:rPr>
              <a:t>What is a supply chain attack?</a:t>
            </a:r>
            <a:r>
              <a:rPr lang="en-US" sz="5200" dirty="0">
                <a:effectLst/>
                <a:latin typeface="Times New Roman" panose="02020603050405020304" pitchFamily="18" charset="0"/>
                <a:cs typeface="Times New Roman" panose="02020603050405020304" pitchFamily="18" charset="0"/>
              </a:rPr>
              <a:t> TechTarget. </a:t>
            </a:r>
            <a:r>
              <a:rPr lang="en-US" sz="5200" dirty="0">
                <a:effectLst/>
                <a:latin typeface="Times New Roman" panose="02020603050405020304" pitchFamily="18" charset="0"/>
                <a:cs typeface="Times New Roman" panose="02020603050405020304" pitchFamily="18" charset="0"/>
                <a:hlinkClick r:id="rId5"/>
              </a:rPr>
              <a:t>https://www.techtarget.com/searchsecurity/definition/supply-chain-attack</a:t>
            </a:r>
            <a:r>
              <a:rPr lang="en-US" sz="5200" dirty="0">
                <a:effectLst/>
                <a:latin typeface="Times New Roman" panose="02020603050405020304" pitchFamily="18" charset="0"/>
                <a:cs typeface="Times New Roman" panose="02020603050405020304" pitchFamily="18" charset="0"/>
              </a:rPr>
              <a:t> </a:t>
            </a:r>
            <a:endParaRPr lang="en-US" sz="5200" dirty="0">
              <a:latin typeface="Times New Roman" panose="02020603050405020304" pitchFamily="18" charset="0"/>
              <a:cs typeface="Times New Roman" panose="02020603050405020304" pitchFamily="18" charset="0"/>
            </a:endParaRPr>
          </a:p>
          <a:p>
            <a:pPr marL="0" indent="0">
              <a:lnSpc>
                <a:spcPct val="200000"/>
              </a:lnSpc>
              <a:spcBef>
                <a:spcPts val="0"/>
              </a:spcBef>
              <a:buNone/>
            </a:pPr>
            <a:r>
              <a:rPr lang="en-US" sz="5200" dirty="0">
                <a:latin typeface="Times New Roman" panose="02020603050405020304" pitchFamily="18" charset="0"/>
                <a:cs typeface="Times New Roman" panose="02020603050405020304" pitchFamily="18" charset="0"/>
              </a:rPr>
              <a:t>Griffiths, C. (2023, February 10). </a:t>
            </a:r>
            <a:r>
              <a:rPr lang="en-US" sz="5200" i="1" dirty="0">
                <a:latin typeface="Times New Roman" panose="02020603050405020304" pitchFamily="18" charset="0"/>
                <a:cs typeface="Times New Roman" panose="02020603050405020304" pitchFamily="18" charset="0"/>
              </a:rPr>
              <a:t>The latest Cyber Crime Statistics (updated February 2023)</a:t>
            </a:r>
            <a:r>
              <a:rPr lang="en-US" sz="5200" dirty="0">
                <a:latin typeface="Times New Roman" panose="02020603050405020304" pitchFamily="18" charset="0"/>
                <a:cs typeface="Times New Roman" panose="02020603050405020304" pitchFamily="18" charset="0"/>
              </a:rPr>
              <a:t>. AAG IT Services. </a:t>
            </a:r>
            <a:r>
              <a:rPr lang="en-US" sz="5200" dirty="0">
                <a:latin typeface="Times New Roman" panose="02020603050405020304" pitchFamily="18" charset="0"/>
                <a:cs typeface="Times New Roman" panose="02020603050405020304" pitchFamily="18" charset="0"/>
                <a:hlinkClick r:id="rId6"/>
              </a:rPr>
              <a:t>https://aag-it.com/the-latest-cyber-crime-statistics/</a:t>
            </a:r>
            <a:endParaRPr lang="en-US" sz="5200" dirty="0">
              <a:latin typeface="Times New Roman" panose="02020603050405020304" pitchFamily="18" charset="0"/>
              <a:cs typeface="Times New Roman" panose="02020603050405020304" pitchFamily="18" charset="0"/>
            </a:endParaRPr>
          </a:p>
          <a:p>
            <a:pPr marL="0" indent="0">
              <a:lnSpc>
                <a:spcPct val="200000"/>
              </a:lnSpc>
              <a:buNone/>
            </a:pPr>
            <a:r>
              <a:rPr lang="en-US" sz="5200" i="1" dirty="0">
                <a:latin typeface="Times New Roman" panose="02020603050405020304" pitchFamily="18" charset="0"/>
                <a:cs typeface="Times New Roman" panose="02020603050405020304" pitchFamily="18" charset="0"/>
              </a:rPr>
              <a:t>Investment fraud</a:t>
            </a:r>
            <a:r>
              <a:rPr lang="en-US" sz="5200" dirty="0">
                <a:latin typeface="Times New Roman" panose="02020603050405020304" pitchFamily="18" charset="0"/>
                <a:cs typeface="Times New Roman" panose="02020603050405020304" pitchFamily="18" charset="0"/>
              </a:rPr>
              <a:t>. INVESTMENT FRAUD definition | Cambridge English Dictionary </a:t>
            </a:r>
            <a:r>
              <a:rPr lang="en-US" sz="5200" dirty="0">
                <a:latin typeface="Times New Roman" panose="02020603050405020304" pitchFamily="18" charset="0"/>
                <a:cs typeface="Times New Roman" panose="02020603050405020304" pitchFamily="18" charset="0"/>
                <a:hlinkClick r:id="rId7"/>
              </a:rPr>
              <a:t>https://dictionary.cambridge.org/us/dictionary/english/investment-fraud</a:t>
            </a:r>
            <a:endParaRPr lang="en-US" sz="5200" dirty="0">
              <a:latin typeface="Times New Roman" panose="02020603050405020304" pitchFamily="18" charset="0"/>
              <a:cs typeface="Times New Roman" panose="02020603050405020304" pitchFamily="18" charset="0"/>
            </a:endParaRPr>
          </a:p>
          <a:p>
            <a:pPr marL="0" indent="0">
              <a:lnSpc>
                <a:spcPct val="200000"/>
              </a:lnSpc>
              <a:buNone/>
            </a:pPr>
            <a:r>
              <a:rPr lang="en-US" sz="5200" dirty="0">
                <a:effectLst/>
                <a:latin typeface="Times New Roman" panose="02020603050405020304" pitchFamily="18" charset="0"/>
                <a:cs typeface="Times New Roman" panose="02020603050405020304" pitchFamily="18" charset="0"/>
              </a:rPr>
              <a:t>Merriam-Webster. </a:t>
            </a:r>
            <a:r>
              <a:rPr lang="en-US" sz="5200" i="1" dirty="0">
                <a:effectLst/>
                <a:latin typeface="Times New Roman" panose="02020603050405020304" pitchFamily="18" charset="0"/>
                <a:cs typeface="Times New Roman" panose="02020603050405020304" pitchFamily="18" charset="0"/>
              </a:rPr>
              <a:t>Ransomware definition &amp; meaning</a:t>
            </a:r>
            <a:r>
              <a:rPr lang="en-US" sz="5200" dirty="0">
                <a:effectLst/>
                <a:latin typeface="Times New Roman" panose="02020603050405020304" pitchFamily="18" charset="0"/>
                <a:cs typeface="Times New Roman" panose="02020603050405020304" pitchFamily="18" charset="0"/>
              </a:rPr>
              <a:t>. Merriam-Webster. </a:t>
            </a:r>
            <a:r>
              <a:rPr lang="en-US" sz="5200" dirty="0">
                <a:effectLst/>
                <a:latin typeface="Times New Roman" panose="02020603050405020304" pitchFamily="18" charset="0"/>
                <a:cs typeface="Times New Roman" panose="02020603050405020304" pitchFamily="18" charset="0"/>
                <a:hlinkClick r:id="rId8"/>
              </a:rPr>
              <a:t>https://www.merriam-webster.com/dictionary/ransomware</a:t>
            </a:r>
            <a:r>
              <a:rPr lang="en-US" sz="5200" dirty="0">
                <a:effectLst/>
                <a:latin typeface="Times New Roman" panose="02020603050405020304" pitchFamily="18" charset="0"/>
                <a:cs typeface="Times New Roman" panose="02020603050405020304" pitchFamily="18" charset="0"/>
              </a:rPr>
              <a:t> </a:t>
            </a:r>
            <a:endParaRPr lang="en-US" sz="5200" dirty="0">
              <a:latin typeface="Times New Roman" panose="02020603050405020304" pitchFamily="18" charset="0"/>
              <a:cs typeface="Times New Roman" panose="02020603050405020304" pitchFamily="18" charset="0"/>
            </a:endParaRPr>
          </a:p>
          <a:p>
            <a:pPr marL="0" indent="0">
              <a:lnSpc>
                <a:spcPct val="200000"/>
              </a:lnSpc>
              <a:buNone/>
            </a:pPr>
            <a:r>
              <a:rPr lang="en-US" sz="5200" dirty="0">
                <a:latin typeface="Times New Roman" panose="02020603050405020304" pitchFamily="18" charset="0"/>
                <a:cs typeface="Times New Roman" panose="02020603050405020304" pitchFamily="18" charset="0"/>
              </a:rPr>
              <a:t>Sharma, A. (2021, December 29). </a:t>
            </a:r>
            <a:r>
              <a:rPr lang="en-US" sz="5200" i="1" dirty="0">
                <a:latin typeface="Times New Roman" panose="02020603050405020304" pitchFamily="18" charset="0"/>
                <a:cs typeface="Times New Roman" panose="02020603050405020304" pitchFamily="18" charset="0"/>
              </a:rPr>
              <a:t>Top 10 cyber crime trends to watch for in 2022</a:t>
            </a:r>
            <a:r>
              <a:rPr lang="en-US" sz="5200" dirty="0">
                <a:latin typeface="Times New Roman" panose="02020603050405020304" pitchFamily="18" charset="0"/>
                <a:cs typeface="Times New Roman" panose="02020603050405020304" pitchFamily="18" charset="0"/>
              </a:rPr>
              <a:t>. The National. </a:t>
            </a:r>
            <a:r>
              <a:rPr lang="en-US" sz="5200" dirty="0">
                <a:latin typeface="Times New Roman" panose="02020603050405020304" pitchFamily="18" charset="0"/>
                <a:cs typeface="Times New Roman" panose="02020603050405020304" pitchFamily="18" charset="0"/>
                <a:hlinkClick r:id="rId9"/>
              </a:rPr>
              <a:t>https://www.thenationalnews.com/business/technology/2021/12/29/top-10-cyber-crime-trends-to-watch-out-for-in-2022/</a:t>
            </a:r>
            <a:endParaRPr lang="en-US" sz="5200" dirty="0">
              <a:latin typeface="Times New Roman" panose="02020603050405020304" pitchFamily="18" charset="0"/>
              <a:cs typeface="Times New Roman" panose="02020603050405020304" pitchFamily="18" charset="0"/>
            </a:endParaRPr>
          </a:p>
          <a:p>
            <a:pPr marL="0" indent="0">
              <a:lnSpc>
                <a:spcPct val="200000"/>
              </a:lnSpc>
              <a:spcBef>
                <a:spcPts val="0"/>
              </a:spcBef>
              <a:buNone/>
            </a:pPr>
            <a:r>
              <a:rPr lang="en-US" sz="5200" i="1" dirty="0">
                <a:latin typeface="Times New Roman" panose="02020603050405020304" pitchFamily="18" charset="0"/>
                <a:cs typeface="Times New Roman" panose="02020603050405020304" pitchFamily="18" charset="0"/>
              </a:rPr>
              <a:t>The internet of things</a:t>
            </a:r>
            <a:r>
              <a:rPr lang="en-US" sz="5200" dirty="0">
                <a:latin typeface="Times New Roman" panose="02020603050405020304" pitchFamily="18" charset="0"/>
                <a:cs typeface="Times New Roman" panose="02020603050405020304" pitchFamily="18" charset="0"/>
              </a:rPr>
              <a:t>. THE INTERNET OF THINGS definition | Cambridge English Dictionary </a:t>
            </a:r>
            <a:r>
              <a:rPr lang="en-US" sz="5200" dirty="0">
                <a:latin typeface="Times New Roman" panose="02020603050405020304" pitchFamily="18" charset="0"/>
                <a:cs typeface="Times New Roman" panose="02020603050405020304" pitchFamily="18" charset="0"/>
                <a:hlinkClick r:id="rId10"/>
              </a:rPr>
              <a:t>https://dictionary.cambridge.org/dictionary/english/internet-of-things?q=Internet+of+Things</a:t>
            </a:r>
            <a:r>
              <a:rPr lang="en-US" sz="5200" dirty="0">
                <a:latin typeface="Times New Roman" panose="02020603050405020304" pitchFamily="18" charset="0"/>
                <a:cs typeface="Times New Roman" panose="02020603050405020304" pitchFamily="18" charset="0"/>
              </a:rPr>
              <a:t> </a:t>
            </a:r>
          </a:p>
          <a:p>
            <a:pPr marL="0" indent="0">
              <a:lnSpc>
                <a:spcPct val="200000"/>
              </a:lnSpc>
              <a:spcBef>
                <a:spcPts val="0"/>
              </a:spcBef>
              <a:buNone/>
            </a:pPr>
            <a:r>
              <a:rPr lang="en-US" sz="5200" i="1" dirty="0">
                <a:latin typeface="Times New Roman" panose="02020603050405020304" pitchFamily="18" charset="0"/>
                <a:cs typeface="Times New Roman" panose="02020603050405020304" pitchFamily="18" charset="0"/>
              </a:rPr>
              <a:t>What is cybercrime? How to protect yourself from Cybercrime</a:t>
            </a:r>
            <a:r>
              <a:rPr lang="en-US" sz="5200" dirty="0">
                <a:latin typeface="Times New Roman" panose="02020603050405020304" pitchFamily="18" charset="0"/>
                <a:cs typeface="Times New Roman" panose="02020603050405020304" pitchFamily="18" charset="0"/>
              </a:rPr>
              <a:t>. www.kaspersky.com. (2022, September 30). </a:t>
            </a:r>
            <a:r>
              <a:rPr lang="en-US" sz="5200" dirty="0">
                <a:latin typeface="Times New Roman" panose="02020603050405020304" pitchFamily="18" charset="0"/>
                <a:cs typeface="Times New Roman" panose="02020603050405020304" pitchFamily="18" charset="0"/>
                <a:hlinkClick r:id="rId11"/>
              </a:rPr>
              <a:t>https://www.kaspersky.com/resource-center/threats/what-is-cybercrime</a:t>
            </a:r>
            <a:r>
              <a:rPr lang="en-US" sz="5200" dirty="0">
                <a:latin typeface="Times New Roman" panose="02020603050405020304" pitchFamily="18" charset="0"/>
                <a:cs typeface="Times New Roman" panose="02020603050405020304" pitchFamily="18" charset="0"/>
              </a:rPr>
              <a:t> </a:t>
            </a:r>
          </a:p>
          <a:p>
            <a:pPr marL="0" indent="0">
              <a:lnSpc>
                <a:spcPct val="200000"/>
              </a:lnSpc>
              <a:spcBef>
                <a:spcPts val="0"/>
              </a:spcBef>
              <a:buNone/>
            </a:pPr>
            <a:endParaRPr lang="en-US" sz="5200" dirty="0">
              <a:effectLst/>
            </a:endParaRPr>
          </a:p>
          <a:p>
            <a:pPr marL="0" indent="0">
              <a:lnSpc>
                <a:spcPct val="200000"/>
              </a:lnSpc>
              <a:spcBef>
                <a:spcPts val="0"/>
              </a:spcBef>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0FA021F-056E-B582-9470-D36EB6EA5E79}"/>
              </a:ext>
            </a:extLst>
          </p:cNvPr>
          <p:cNvSpPr>
            <a:spLocks noGrp="1"/>
          </p:cNvSpPr>
          <p:nvPr>
            <p:ph type="sldNum" sz="quarter" idx="12"/>
          </p:nvPr>
        </p:nvSpPr>
        <p:spPr/>
        <p:txBody>
          <a:bodyPr/>
          <a:lstStyle/>
          <a:p>
            <a:fld id="{4CE64293-1FDE-478A-B313-4EAF596F8620}" type="slidenum">
              <a:rPr lang="en-US" smtClean="0"/>
              <a:t>15</a:t>
            </a:fld>
            <a:endParaRPr lang="en-US"/>
          </a:p>
        </p:txBody>
      </p:sp>
    </p:spTree>
    <p:extLst>
      <p:ext uri="{BB962C8B-B14F-4D97-AF65-F5344CB8AC3E}">
        <p14:creationId xmlns:p14="http://schemas.microsoft.com/office/powerpoint/2010/main" val="370413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DD32-D8C3-E5F2-7D65-8FB016AFA74A}"/>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What is Cyber Crime</a:t>
            </a:r>
          </a:p>
        </p:txBody>
      </p:sp>
      <p:sp>
        <p:nvSpPr>
          <p:cNvPr id="3" name="Content Placeholder 2">
            <a:extLst>
              <a:ext uri="{FF2B5EF4-FFF2-40B4-BE49-F238E27FC236}">
                <a16:creationId xmlns:a16="http://schemas.microsoft.com/office/drawing/2014/main" id="{96CEB7A6-D7F7-D464-594A-378C5933A11E}"/>
              </a:ext>
            </a:extLst>
          </p:cNvPr>
          <p:cNvSpPr>
            <a:spLocks noGrp="1"/>
          </p:cNvSpPr>
          <p:nvPr>
            <p:ph idx="1"/>
          </p:nvPr>
        </p:nvSpPr>
        <p:spPr>
          <a:xfrm>
            <a:off x="1141412" y="2258723"/>
            <a:ext cx="9988406" cy="3541714"/>
          </a:xfrm>
        </p:spPr>
        <p:txBody>
          <a:bodyPr>
            <a:normAutofit/>
          </a:bodyPr>
          <a:lstStyle/>
          <a:p>
            <a:pPr marL="0" indent="0">
              <a:buNone/>
            </a:pPr>
            <a:r>
              <a:rPr lang="en-US" sz="2400" b="1" dirty="0"/>
              <a:t>(</a:t>
            </a:r>
            <a:r>
              <a:rPr lang="en-US" sz="2400" b="1" i="1" dirty="0"/>
              <a:t>What is cybercrime</a:t>
            </a:r>
            <a:r>
              <a:rPr lang="en-US" sz="2400" b="1" dirty="0"/>
              <a:t>, 2022) gives the following information about cyber crime:</a:t>
            </a:r>
          </a:p>
          <a:p>
            <a:r>
              <a:rPr lang="en-US" sz="2400" dirty="0"/>
              <a:t>Cyber crime is criminal activity in which a computer, computer network, or a networked device are targeted or utilized.</a:t>
            </a:r>
          </a:p>
          <a:p>
            <a:r>
              <a:rPr lang="en-US" sz="2400" dirty="0"/>
              <a:t>It is typically committed for a profit; however, could also be done for political or personal reasons. </a:t>
            </a:r>
          </a:p>
        </p:txBody>
      </p:sp>
      <p:sp>
        <p:nvSpPr>
          <p:cNvPr id="4" name="Slide Number Placeholder 3">
            <a:extLst>
              <a:ext uri="{FF2B5EF4-FFF2-40B4-BE49-F238E27FC236}">
                <a16:creationId xmlns:a16="http://schemas.microsoft.com/office/drawing/2014/main" id="{8327E1A8-99E2-41CF-4D6B-28683825BB59}"/>
              </a:ext>
            </a:extLst>
          </p:cNvPr>
          <p:cNvSpPr>
            <a:spLocks noGrp="1"/>
          </p:cNvSpPr>
          <p:nvPr>
            <p:ph type="sldNum" sz="quarter" idx="12"/>
          </p:nvPr>
        </p:nvSpPr>
        <p:spPr/>
        <p:txBody>
          <a:bodyPr/>
          <a:lstStyle/>
          <a:p>
            <a:fld id="{4CE64293-1FDE-478A-B313-4EAF596F8620}" type="slidenum">
              <a:rPr lang="en-US" smtClean="0"/>
              <a:t>2</a:t>
            </a:fld>
            <a:endParaRPr lang="en-US"/>
          </a:p>
        </p:txBody>
      </p:sp>
    </p:spTree>
    <p:extLst>
      <p:ext uri="{BB962C8B-B14F-4D97-AF65-F5344CB8AC3E}">
        <p14:creationId xmlns:p14="http://schemas.microsoft.com/office/powerpoint/2010/main" val="819754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E75A2-78A4-B86D-5975-3857DA47B35F}"/>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What Trends Occur in Cyber Crime</a:t>
            </a:r>
          </a:p>
        </p:txBody>
      </p:sp>
      <p:sp>
        <p:nvSpPr>
          <p:cNvPr id="3" name="Content Placeholder 2">
            <a:extLst>
              <a:ext uri="{FF2B5EF4-FFF2-40B4-BE49-F238E27FC236}">
                <a16:creationId xmlns:a16="http://schemas.microsoft.com/office/drawing/2014/main" id="{316DE144-7AE7-6D51-B216-C74386EB5B55}"/>
              </a:ext>
            </a:extLst>
          </p:cNvPr>
          <p:cNvSpPr>
            <a:spLocks noGrp="1"/>
          </p:cNvSpPr>
          <p:nvPr>
            <p:ph idx="1"/>
          </p:nvPr>
        </p:nvSpPr>
        <p:spPr>
          <a:xfrm>
            <a:off x="1141412" y="2249486"/>
            <a:ext cx="9905999" cy="3840417"/>
          </a:xfrm>
        </p:spPr>
        <p:txBody>
          <a:bodyPr>
            <a:noAutofit/>
          </a:bodyPr>
          <a:lstStyle/>
          <a:p>
            <a:pPr marL="0" indent="0">
              <a:buNone/>
            </a:pPr>
            <a:r>
              <a:rPr lang="en-US" b="1" dirty="0"/>
              <a:t>(Griffiths, 2023) reports that the current cyber crime trends include:</a:t>
            </a:r>
          </a:p>
          <a:p>
            <a:r>
              <a:rPr lang="en-US" dirty="0"/>
              <a:t>Phishing</a:t>
            </a:r>
          </a:p>
          <a:p>
            <a:r>
              <a:rPr lang="en-US" dirty="0"/>
              <a:t>Data breaches</a:t>
            </a:r>
          </a:p>
          <a:p>
            <a:r>
              <a:rPr lang="en-US" dirty="0"/>
              <a:t>Ransomware</a:t>
            </a:r>
          </a:p>
          <a:p>
            <a:r>
              <a:rPr lang="en-US" dirty="0"/>
              <a:t>Investment fraud</a:t>
            </a:r>
          </a:p>
          <a:p>
            <a:r>
              <a:rPr lang="en-US" dirty="0"/>
              <a:t>Supply Chain attacks</a:t>
            </a:r>
          </a:p>
          <a:p>
            <a:r>
              <a:rPr lang="en-US" dirty="0"/>
              <a:t>Internet of Things (IoT) device attacks</a:t>
            </a:r>
          </a:p>
          <a:p>
            <a:r>
              <a:rPr lang="en-US" dirty="0"/>
              <a:t>Social Media attacks</a:t>
            </a:r>
          </a:p>
        </p:txBody>
      </p:sp>
      <p:sp>
        <p:nvSpPr>
          <p:cNvPr id="4" name="Slide Number Placeholder 3">
            <a:extLst>
              <a:ext uri="{FF2B5EF4-FFF2-40B4-BE49-F238E27FC236}">
                <a16:creationId xmlns:a16="http://schemas.microsoft.com/office/drawing/2014/main" id="{D13F564C-AC40-231E-9E41-AAD58C4786CC}"/>
              </a:ext>
            </a:extLst>
          </p:cNvPr>
          <p:cNvSpPr>
            <a:spLocks noGrp="1"/>
          </p:cNvSpPr>
          <p:nvPr>
            <p:ph type="sldNum" sz="quarter" idx="12"/>
          </p:nvPr>
        </p:nvSpPr>
        <p:spPr/>
        <p:txBody>
          <a:bodyPr/>
          <a:lstStyle/>
          <a:p>
            <a:fld id="{4CE64293-1FDE-478A-B313-4EAF596F8620}" type="slidenum">
              <a:rPr lang="en-US" smtClean="0"/>
              <a:t>3</a:t>
            </a:fld>
            <a:endParaRPr lang="en-US"/>
          </a:p>
        </p:txBody>
      </p:sp>
    </p:spTree>
    <p:extLst>
      <p:ext uri="{BB962C8B-B14F-4D97-AF65-F5344CB8AC3E}">
        <p14:creationId xmlns:p14="http://schemas.microsoft.com/office/powerpoint/2010/main" val="1004257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9AE0-6CC8-871E-7A3E-CCDA1E0FA755}"/>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Phishing</a:t>
            </a:r>
          </a:p>
        </p:txBody>
      </p:sp>
      <p:sp>
        <p:nvSpPr>
          <p:cNvPr id="3" name="Content Placeholder 2">
            <a:extLst>
              <a:ext uri="{FF2B5EF4-FFF2-40B4-BE49-F238E27FC236}">
                <a16:creationId xmlns:a16="http://schemas.microsoft.com/office/drawing/2014/main" id="{02590DBB-8C35-11ED-AABA-9B2D6FF3D542}"/>
              </a:ext>
            </a:extLst>
          </p:cNvPr>
          <p:cNvSpPr>
            <a:spLocks noGrp="1"/>
          </p:cNvSpPr>
          <p:nvPr>
            <p:ph idx="1"/>
          </p:nvPr>
        </p:nvSpPr>
        <p:spPr>
          <a:xfrm>
            <a:off x="1141412" y="2249486"/>
            <a:ext cx="9905999" cy="4187889"/>
          </a:xfrm>
        </p:spPr>
        <p:txBody>
          <a:bodyPr>
            <a:normAutofit fontScale="92500"/>
          </a:bodyPr>
          <a:lstStyle/>
          <a:p>
            <a:r>
              <a:rPr lang="en-US" dirty="0"/>
              <a:t>Phishing is when spam emails, texts, or other forms of communication are sent in order to trick victims into undermining their security </a:t>
            </a:r>
            <a:r>
              <a:rPr lang="en-US" i="1" dirty="0"/>
              <a:t>(What is cybercrime, 2022).</a:t>
            </a:r>
          </a:p>
          <a:p>
            <a:pPr marL="0" indent="0">
              <a:buNone/>
            </a:pPr>
            <a:r>
              <a:rPr lang="en-US" b="1" dirty="0"/>
              <a:t>(Griffiths, 2023) gives the following information on phishing:</a:t>
            </a:r>
          </a:p>
          <a:p>
            <a:r>
              <a:rPr lang="en-US" dirty="0"/>
              <a:t>Phishing is one of the most common cyber crimes.</a:t>
            </a:r>
          </a:p>
          <a:p>
            <a:r>
              <a:rPr lang="en-US" dirty="0"/>
              <a:t>In 2021, 323,972 users fell victim to Phishing attacks.</a:t>
            </a:r>
          </a:p>
          <a:p>
            <a:r>
              <a:rPr lang="en-US" dirty="0"/>
              <a:t>In 2021, 1 billion emails were exposed, affecting 1 in 5 users.</a:t>
            </a:r>
          </a:p>
          <a:p>
            <a:r>
              <a:rPr lang="en-US" dirty="0"/>
              <a:t>Phishing had the lowest loss to victims, with individuals losing on average $136 to phishing.</a:t>
            </a:r>
          </a:p>
        </p:txBody>
      </p:sp>
      <p:sp>
        <p:nvSpPr>
          <p:cNvPr id="4" name="Slide Number Placeholder 3">
            <a:extLst>
              <a:ext uri="{FF2B5EF4-FFF2-40B4-BE49-F238E27FC236}">
                <a16:creationId xmlns:a16="http://schemas.microsoft.com/office/drawing/2014/main" id="{54A52EF0-B678-5E8C-8C91-7C5CD5A4C78F}"/>
              </a:ext>
            </a:extLst>
          </p:cNvPr>
          <p:cNvSpPr>
            <a:spLocks noGrp="1"/>
          </p:cNvSpPr>
          <p:nvPr>
            <p:ph type="sldNum" sz="quarter" idx="12"/>
          </p:nvPr>
        </p:nvSpPr>
        <p:spPr/>
        <p:txBody>
          <a:bodyPr/>
          <a:lstStyle/>
          <a:p>
            <a:fld id="{4CE64293-1FDE-478A-B313-4EAF596F8620}" type="slidenum">
              <a:rPr lang="en-US" smtClean="0"/>
              <a:t>4</a:t>
            </a:fld>
            <a:endParaRPr lang="en-US"/>
          </a:p>
        </p:txBody>
      </p:sp>
    </p:spTree>
    <p:extLst>
      <p:ext uri="{BB962C8B-B14F-4D97-AF65-F5344CB8AC3E}">
        <p14:creationId xmlns:p14="http://schemas.microsoft.com/office/powerpoint/2010/main" val="3378657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9AE0-6CC8-871E-7A3E-CCDA1E0FA755}"/>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Investment Fraud</a:t>
            </a:r>
          </a:p>
        </p:txBody>
      </p:sp>
      <p:sp>
        <p:nvSpPr>
          <p:cNvPr id="3" name="Content Placeholder 2">
            <a:extLst>
              <a:ext uri="{FF2B5EF4-FFF2-40B4-BE49-F238E27FC236}">
                <a16:creationId xmlns:a16="http://schemas.microsoft.com/office/drawing/2014/main" id="{02590DBB-8C35-11ED-AABA-9B2D6FF3D542}"/>
              </a:ext>
            </a:extLst>
          </p:cNvPr>
          <p:cNvSpPr>
            <a:spLocks noGrp="1"/>
          </p:cNvSpPr>
          <p:nvPr>
            <p:ph idx="1"/>
          </p:nvPr>
        </p:nvSpPr>
        <p:spPr>
          <a:xfrm>
            <a:off x="1141412" y="2249486"/>
            <a:ext cx="9905999" cy="4187889"/>
          </a:xfrm>
        </p:spPr>
        <p:txBody>
          <a:bodyPr>
            <a:normAutofit/>
          </a:bodyPr>
          <a:lstStyle/>
          <a:p>
            <a:r>
              <a:rPr lang="en-US" dirty="0"/>
              <a:t>Investment fraud is the activity of providing false information so that someone will invest into something (investment fraud).</a:t>
            </a:r>
          </a:p>
          <a:p>
            <a:pPr marL="0" indent="0">
              <a:buNone/>
            </a:pPr>
            <a:r>
              <a:rPr lang="en-US" b="1" dirty="0"/>
              <a:t>(Griffiths, 2023) gives the following information on investment fraud:</a:t>
            </a:r>
            <a:endParaRPr lang="en-US" dirty="0"/>
          </a:p>
          <a:p>
            <a:r>
              <a:rPr lang="en-US" dirty="0"/>
              <a:t>Investment fraud cost an average of $70,811 per victim, making it the most costly form of cyber crime.</a:t>
            </a:r>
          </a:p>
          <a:p>
            <a:r>
              <a:rPr lang="en-US" dirty="0"/>
              <a:t>In 2021, the United States lost around $1.4 billion to investment scams.</a:t>
            </a:r>
          </a:p>
        </p:txBody>
      </p:sp>
      <p:sp>
        <p:nvSpPr>
          <p:cNvPr id="4" name="Slide Number Placeholder 3">
            <a:extLst>
              <a:ext uri="{FF2B5EF4-FFF2-40B4-BE49-F238E27FC236}">
                <a16:creationId xmlns:a16="http://schemas.microsoft.com/office/drawing/2014/main" id="{54A52EF0-B678-5E8C-8C91-7C5CD5A4C78F}"/>
              </a:ext>
            </a:extLst>
          </p:cNvPr>
          <p:cNvSpPr>
            <a:spLocks noGrp="1"/>
          </p:cNvSpPr>
          <p:nvPr>
            <p:ph type="sldNum" sz="quarter" idx="12"/>
          </p:nvPr>
        </p:nvSpPr>
        <p:spPr/>
        <p:txBody>
          <a:bodyPr/>
          <a:lstStyle/>
          <a:p>
            <a:fld id="{4CE64293-1FDE-478A-B313-4EAF596F8620}" type="slidenum">
              <a:rPr lang="en-US" smtClean="0"/>
              <a:t>5</a:t>
            </a:fld>
            <a:endParaRPr lang="en-US"/>
          </a:p>
        </p:txBody>
      </p:sp>
    </p:spTree>
    <p:extLst>
      <p:ext uri="{BB962C8B-B14F-4D97-AF65-F5344CB8AC3E}">
        <p14:creationId xmlns:p14="http://schemas.microsoft.com/office/powerpoint/2010/main" val="3237820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E7389-AC2B-56CE-A3DC-38AB76CBD63A}"/>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Ransomware</a:t>
            </a:r>
            <a:endParaRPr lang="en-US" sz="4800" dirty="0"/>
          </a:p>
        </p:txBody>
      </p:sp>
      <p:sp>
        <p:nvSpPr>
          <p:cNvPr id="3" name="Content Placeholder 2">
            <a:extLst>
              <a:ext uri="{FF2B5EF4-FFF2-40B4-BE49-F238E27FC236}">
                <a16:creationId xmlns:a16="http://schemas.microsoft.com/office/drawing/2014/main" id="{C85702C9-9415-4206-FB90-AEE625BC378C}"/>
              </a:ext>
            </a:extLst>
          </p:cNvPr>
          <p:cNvSpPr>
            <a:spLocks noGrp="1"/>
          </p:cNvSpPr>
          <p:nvPr>
            <p:ph idx="1"/>
          </p:nvPr>
        </p:nvSpPr>
        <p:spPr>
          <a:xfrm>
            <a:off x="1141412" y="2249486"/>
            <a:ext cx="9905999" cy="4240214"/>
          </a:xfrm>
        </p:spPr>
        <p:txBody>
          <a:bodyPr>
            <a:noAutofit/>
          </a:bodyPr>
          <a:lstStyle/>
          <a:p>
            <a:r>
              <a:rPr lang="en-US" dirty="0"/>
              <a:t>Ransomware is malware that requires the victim to pay a ransom to access files that are usually encrypted (Merriam-Webster).</a:t>
            </a:r>
          </a:p>
          <a:p>
            <a:pPr marL="0" indent="0">
              <a:buNone/>
            </a:pPr>
            <a:r>
              <a:rPr lang="en-US" b="1" dirty="0"/>
              <a:t>(Griffiths, 2023) gives the following information on ransomware:</a:t>
            </a:r>
            <a:endParaRPr lang="en-US" dirty="0"/>
          </a:p>
          <a:p>
            <a:r>
              <a:rPr lang="en-US" dirty="0"/>
              <a:t>236.1 million ransomware attacks were reported in the first half of 2022.</a:t>
            </a:r>
          </a:p>
          <a:p>
            <a:r>
              <a:rPr lang="en-US" dirty="0"/>
              <a:t>In the united states, 60% of US organizations have their data encrypted in a successful ransomware attack.</a:t>
            </a:r>
          </a:p>
          <a:p>
            <a:r>
              <a:rPr lang="en-US" dirty="0"/>
              <a:t>$1.08 million is spent on average in 2021 to correct these Ransomware attacks.</a:t>
            </a:r>
          </a:p>
        </p:txBody>
      </p:sp>
      <p:sp>
        <p:nvSpPr>
          <p:cNvPr id="4" name="Slide Number Placeholder 3">
            <a:extLst>
              <a:ext uri="{FF2B5EF4-FFF2-40B4-BE49-F238E27FC236}">
                <a16:creationId xmlns:a16="http://schemas.microsoft.com/office/drawing/2014/main" id="{FD7FA06C-B90F-1314-DA56-BFD0AAF0F1A9}"/>
              </a:ext>
            </a:extLst>
          </p:cNvPr>
          <p:cNvSpPr>
            <a:spLocks noGrp="1"/>
          </p:cNvSpPr>
          <p:nvPr>
            <p:ph type="sldNum" sz="quarter" idx="12"/>
          </p:nvPr>
        </p:nvSpPr>
        <p:spPr/>
        <p:txBody>
          <a:bodyPr/>
          <a:lstStyle/>
          <a:p>
            <a:fld id="{4CE64293-1FDE-478A-B313-4EAF596F8620}" type="slidenum">
              <a:rPr lang="en-US" smtClean="0"/>
              <a:t>6</a:t>
            </a:fld>
            <a:endParaRPr lang="en-US"/>
          </a:p>
        </p:txBody>
      </p:sp>
    </p:spTree>
    <p:extLst>
      <p:ext uri="{BB962C8B-B14F-4D97-AF65-F5344CB8AC3E}">
        <p14:creationId xmlns:p14="http://schemas.microsoft.com/office/powerpoint/2010/main" val="645314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E7389-AC2B-56CE-A3DC-38AB76CBD63A}"/>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Data Breaches</a:t>
            </a:r>
            <a:endParaRPr lang="en-US" sz="4800" dirty="0"/>
          </a:p>
        </p:txBody>
      </p:sp>
      <p:sp>
        <p:nvSpPr>
          <p:cNvPr id="3" name="Content Placeholder 2">
            <a:extLst>
              <a:ext uri="{FF2B5EF4-FFF2-40B4-BE49-F238E27FC236}">
                <a16:creationId xmlns:a16="http://schemas.microsoft.com/office/drawing/2014/main" id="{C85702C9-9415-4206-FB90-AEE625BC378C}"/>
              </a:ext>
            </a:extLst>
          </p:cNvPr>
          <p:cNvSpPr>
            <a:spLocks noGrp="1"/>
          </p:cNvSpPr>
          <p:nvPr>
            <p:ph idx="1"/>
          </p:nvPr>
        </p:nvSpPr>
        <p:spPr>
          <a:xfrm>
            <a:off x="1141412" y="2249486"/>
            <a:ext cx="9905999" cy="4240214"/>
          </a:xfrm>
        </p:spPr>
        <p:txBody>
          <a:bodyPr>
            <a:noAutofit/>
          </a:bodyPr>
          <a:lstStyle/>
          <a:p>
            <a:r>
              <a:rPr lang="en-US" sz="2000" dirty="0"/>
              <a:t>A data breach occurs when private information can be seen by unauthorized people (</a:t>
            </a:r>
            <a:r>
              <a:rPr lang="en-US" sz="2000" i="1" dirty="0"/>
              <a:t>data breach</a:t>
            </a:r>
            <a:r>
              <a:rPr lang="en-US" sz="2000" dirty="0"/>
              <a:t>).</a:t>
            </a:r>
          </a:p>
          <a:p>
            <a:pPr marL="0" indent="0">
              <a:buNone/>
            </a:pPr>
            <a:r>
              <a:rPr lang="en-US" sz="2000" b="1" dirty="0"/>
              <a:t>(Griffiths, 2023) gives the following information on Data breaches:</a:t>
            </a:r>
            <a:endParaRPr lang="en-US" sz="2000" dirty="0"/>
          </a:p>
          <a:p>
            <a:r>
              <a:rPr lang="en-US" sz="2000" dirty="0"/>
              <a:t>Since 2001, the victim count of data breaches has gone up from 6 per hour to 97 per hour.</a:t>
            </a:r>
          </a:p>
          <a:p>
            <a:r>
              <a:rPr lang="en-US" sz="2000" b="0" i="0" dirty="0"/>
              <a:t>The number of data breaches spiked a large amount as a result of Covid-19.</a:t>
            </a:r>
          </a:p>
          <a:p>
            <a:r>
              <a:rPr lang="en-US" sz="2000" b="0" i="0" dirty="0"/>
              <a:t>In 2019, the number of victims per hour was roughly 53 victims; however, in 2020, the number of victims jumped to 90, almost doubling in victims. </a:t>
            </a:r>
          </a:p>
          <a:p>
            <a:r>
              <a:rPr lang="en-US" sz="2000" dirty="0"/>
              <a:t>Data breaches cost an average of $12,124.</a:t>
            </a:r>
          </a:p>
          <a:p>
            <a:r>
              <a:rPr lang="en-US" sz="2000" dirty="0"/>
              <a:t>The cost data breaches provide has seen an increase in businesses, as in 2022, data breaches cost businesses $4.35 million. </a:t>
            </a:r>
          </a:p>
          <a:p>
            <a:endParaRPr lang="en-US" sz="1500" dirty="0"/>
          </a:p>
        </p:txBody>
      </p:sp>
      <p:sp>
        <p:nvSpPr>
          <p:cNvPr id="4" name="Slide Number Placeholder 3">
            <a:extLst>
              <a:ext uri="{FF2B5EF4-FFF2-40B4-BE49-F238E27FC236}">
                <a16:creationId xmlns:a16="http://schemas.microsoft.com/office/drawing/2014/main" id="{FD7FA06C-B90F-1314-DA56-BFD0AAF0F1A9}"/>
              </a:ext>
            </a:extLst>
          </p:cNvPr>
          <p:cNvSpPr>
            <a:spLocks noGrp="1"/>
          </p:cNvSpPr>
          <p:nvPr>
            <p:ph type="sldNum" sz="quarter" idx="12"/>
          </p:nvPr>
        </p:nvSpPr>
        <p:spPr/>
        <p:txBody>
          <a:bodyPr/>
          <a:lstStyle/>
          <a:p>
            <a:fld id="{4CE64293-1FDE-478A-B313-4EAF596F8620}" type="slidenum">
              <a:rPr lang="en-US" smtClean="0"/>
              <a:t>7</a:t>
            </a:fld>
            <a:endParaRPr lang="en-US"/>
          </a:p>
        </p:txBody>
      </p:sp>
    </p:spTree>
    <p:extLst>
      <p:ext uri="{BB962C8B-B14F-4D97-AF65-F5344CB8AC3E}">
        <p14:creationId xmlns:p14="http://schemas.microsoft.com/office/powerpoint/2010/main" val="1679393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D1CFD-9D50-E241-6686-5D6BB0572359}"/>
              </a:ext>
            </a:extLst>
          </p:cNvPr>
          <p:cNvSpPr>
            <a:spLocks noGrp="1"/>
          </p:cNvSpPr>
          <p:nvPr>
            <p:ph type="title"/>
          </p:nvPr>
        </p:nvSpPr>
        <p:spPr>
          <a:xfrm>
            <a:off x="1141413" y="517934"/>
            <a:ext cx="9905998" cy="1478570"/>
          </a:xfrm>
        </p:spPr>
        <p:txBody>
          <a:bodyPr>
            <a:normAutofit/>
          </a:bodyPr>
          <a:lstStyle/>
          <a:p>
            <a:r>
              <a:rPr lang="en-US" sz="4800" b="1" dirty="0">
                <a:latin typeface="Times New Roman" panose="02020603050405020304" pitchFamily="18" charset="0"/>
                <a:cs typeface="Times New Roman" panose="02020603050405020304" pitchFamily="18" charset="0"/>
              </a:rPr>
              <a:t>Supply Chain Attacks</a:t>
            </a:r>
            <a:endParaRPr lang="en-US" sz="4800" dirty="0"/>
          </a:p>
        </p:txBody>
      </p:sp>
      <p:sp>
        <p:nvSpPr>
          <p:cNvPr id="3" name="Content Placeholder 2">
            <a:extLst>
              <a:ext uri="{FF2B5EF4-FFF2-40B4-BE49-F238E27FC236}">
                <a16:creationId xmlns:a16="http://schemas.microsoft.com/office/drawing/2014/main" id="{F43078BD-30A5-8A78-68AF-A8E6EE68A8CC}"/>
              </a:ext>
            </a:extLst>
          </p:cNvPr>
          <p:cNvSpPr>
            <a:spLocks noGrp="1"/>
          </p:cNvSpPr>
          <p:nvPr>
            <p:ph idx="1"/>
          </p:nvPr>
        </p:nvSpPr>
        <p:spPr>
          <a:xfrm>
            <a:off x="836612" y="2097088"/>
            <a:ext cx="10515600" cy="4530725"/>
          </a:xfrm>
        </p:spPr>
        <p:txBody>
          <a:bodyPr>
            <a:normAutofit lnSpcReduction="10000"/>
          </a:bodyPr>
          <a:lstStyle/>
          <a:p>
            <a:r>
              <a:rPr lang="en-US" dirty="0"/>
              <a:t>A supply chain attack is where a cyber attacker targets an organizations supply chain and the weak links between it (Gillis, 2022).</a:t>
            </a:r>
          </a:p>
          <a:p>
            <a:pPr marL="0" indent="0">
              <a:buNone/>
            </a:pPr>
            <a:r>
              <a:rPr lang="en-US" b="1" dirty="0"/>
              <a:t>(Griffiths, 2023) gives the following information on Supply Chain attacks:</a:t>
            </a:r>
            <a:endParaRPr lang="en-US" dirty="0"/>
          </a:p>
          <a:p>
            <a:r>
              <a:rPr lang="en-US" dirty="0"/>
              <a:t>Supply chain attacks are a growing form of cyber crime.</a:t>
            </a:r>
          </a:p>
          <a:p>
            <a:r>
              <a:rPr lang="en-US" dirty="0"/>
              <a:t>It is estimated roughly 40% of cyber threats are occurring indirectly through the supply chain.</a:t>
            </a:r>
          </a:p>
          <a:p>
            <a:r>
              <a:rPr lang="en-US" dirty="0"/>
              <a:t>An example of the impact supply chain attacks could have is Atlassian.</a:t>
            </a:r>
          </a:p>
          <a:p>
            <a:pPr lvl="1"/>
            <a:r>
              <a:rPr lang="en-US" dirty="0"/>
              <a:t>Atlassian is used by 83% of fortune 500 companies and in 2022 cyber criminals exposed a severe vulnerability Atlassian had.</a:t>
            </a:r>
          </a:p>
          <a:p>
            <a:pPr lvl="1"/>
            <a:r>
              <a:rPr lang="en-US" dirty="0"/>
              <a:t>The impact of the data leak could result in almost 200,000 companies being affected.</a:t>
            </a:r>
          </a:p>
        </p:txBody>
      </p:sp>
      <p:sp>
        <p:nvSpPr>
          <p:cNvPr id="4" name="Slide Number Placeholder 3">
            <a:extLst>
              <a:ext uri="{FF2B5EF4-FFF2-40B4-BE49-F238E27FC236}">
                <a16:creationId xmlns:a16="http://schemas.microsoft.com/office/drawing/2014/main" id="{11F9B8A8-495D-4A0B-A924-283F21EB4BE1}"/>
              </a:ext>
            </a:extLst>
          </p:cNvPr>
          <p:cNvSpPr>
            <a:spLocks noGrp="1"/>
          </p:cNvSpPr>
          <p:nvPr>
            <p:ph type="sldNum" sz="quarter" idx="12"/>
          </p:nvPr>
        </p:nvSpPr>
        <p:spPr/>
        <p:txBody>
          <a:bodyPr/>
          <a:lstStyle/>
          <a:p>
            <a:fld id="{4CE64293-1FDE-478A-B313-4EAF596F8620}" type="slidenum">
              <a:rPr lang="en-US" smtClean="0"/>
              <a:t>8</a:t>
            </a:fld>
            <a:endParaRPr lang="en-US"/>
          </a:p>
        </p:txBody>
      </p:sp>
    </p:spTree>
    <p:extLst>
      <p:ext uri="{BB962C8B-B14F-4D97-AF65-F5344CB8AC3E}">
        <p14:creationId xmlns:p14="http://schemas.microsoft.com/office/powerpoint/2010/main" val="471578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D1CFD-9D50-E241-6686-5D6BB0572359}"/>
              </a:ext>
            </a:extLst>
          </p:cNvPr>
          <p:cNvSpPr>
            <a:spLocks noGrp="1"/>
          </p:cNvSpPr>
          <p:nvPr>
            <p:ph type="title"/>
          </p:nvPr>
        </p:nvSpPr>
        <p:spPr>
          <a:xfrm>
            <a:off x="1141413" y="517934"/>
            <a:ext cx="9905998" cy="1478570"/>
          </a:xfrm>
        </p:spPr>
        <p:txBody>
          <a:bodyPr>
            <a:normAutofit/>
          </a:bodyPr>
          <a:lstStyle/>
          <a:p>
            <a:r>
              <a:rPr lang="en-US" sz="4800" b="1" dirty="0">
                <a:latin typeface="Times New Roman" panose="02020603050405020304" pitchFamily="18" charset="0"/>
                <a:cs typeface="Times New Roman" panose="02020603050405020304" pitchFamily="18" charset="0"/>
              </a:rPr>
              <a:t>IoT Devices</a:t>
            </a:r>
            <a:endParaRPr lang="en-US" sz="4800" dirty="0"/>
          </a:p>
        </p:txBody>
      </p:sp>
      <p:sp>
        <p:nvSpPr>
          <p:cNvPr id="3" name="Content Placeholder 2">
            <a:extLst>
              <a:ext uri="{FF2B5EF4-FFF2-40B4-BE49-F238E27FC236}">
                <a16:creationId xmlns:a16="http://schemas.microsoft.com/office/drawing/2014/main" id="{F43078BD-30A5-8A78-68AF-A8E6EE68A8CC}"/>
              </a:ext>
            </a:extLst>
          </p:cNvPr>
          <p:cNvSpPr>
            <a:spLocks noGrp="1"/>
          </p:cNvSpPr>
          <p:nvPr>
            <p:ph idx="1"/>
          </p:nvPr>
        </p:nvSpPr>
        <p:spPr>
          <a:xfrm>
            <a:off x="836612" y="2097088"/>
            <a:ext cx="10515600" cy="4530725"/>
          </a:xfrm>
        </p:spPr>
        <p:txBody>
          <a:bodyPr>
            <a:normAutofit/>
          </a:bodyPr>
          <a:lstStyle/>
          <a:p>
            <a:pPr marL="0" indent="0">
              <a:buNone/>
            </a:pPr>
            <a:r>
              <a:rPr lang="en-US" b="1" dirty="0"/>
              <a:t>(Griffiths, 2023) gives the following information on IoT devices:</a:t>
            </a:r>
            <a:endParaRPr lang="en-US" dirty="0"/>
          </a:p>
          <a:p>
            <a:r>
              <a:rPr lang="en-US" dirty="0"/>
              <a:t>IoT devices are devices utilized to automate tedious workflow and reduce the margin of error.</a:t>
            </a:r>
          </a:p>
          <a:p>
            <a:r>
              <a:rPr lang="en-US" dirty="0"/>
              <a:t>IoT devices are vulnerable to hackers as they can take control of an IoT device.</a:t>
            </a:r>
          </a:p>
          <a:p>
            <a:pPr lvl="1"/>
            <a:r>
              <a:rPr lang="en-US" dirty="0"/>
              <a:t>Hackers tracking shipments,</a:t>
            </a:r>
          </a:p>
          <a:p>
            <a:pPr lvl="1"/>
            <a:r>
              <a:rPr lang="en-US" dirty="0"/>
              <a:t>Cutting fuel to emergency vehicles, </a:t>
            </a:r>
          </a:p>
          <a:p>
            <a:pPr lvl="1"/>
            <a:r>
              <a:rPr lang="en-US" dirty="0"/>
              <a:t>Extort ransom by disabling fleets.</a:t>
            </a:r>
          </a:p>
        </p:txBody>
      </p:sp>
      <p:sp>
        <p:nvSpPr>
          <p:cNvPr id="4" name="Slide Number Placeholder 3">
            <a:extLst>
              <a:ext uri="{FF2B5EF4-FFF2-40B4-BE49-F238E27FC236}">
                <a16:creationId xmlns:a16="http://schemas.microsoft.com/office/drawing/2014/main" id="{11F9B8A8-495D-4A0B-A924-283F21EB4BE1}"/>
              </a:ext>
            </a:extLst>
          </p:cNvPr>
          <p:cNvSpPr>
            <a:spLocks noGrp="1"/>
          </p:cNvSpPr>
          <p:nvPr>
            <p:ph type="sldNum" sz="quarter" idx="12"/>
          </p:nvPr>
        </p:nvSpPr>
        <p:spPr/>
        <p:txBody>
          <a:bodyPr/>
          <a:lstStyle/>
          <a:p>
            <a:fld id="{4CE64293-1FDE-478A-B313-4EAF596F8620}" type="slidenum">
              <a:rPr lang="en-US" smtClean="0"/>
              <a:t>9</a:t>
            </a:fld>
            <a:endParaRPr lang="en-US"/>
          </a:p>
        </p:txBody>
      </p:sp>
    </p:spTree>
    <p:extLst>
      <p:ext uri="{BB962C8B-B14F-4D97-AF65-F5344CB8AC3E}">
        <p14:creationId xmlns:p14="http://schemas.microsoft.com/office/powerpoint/2010/main" val="744033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743</TotalTime>
  <Words>2542</Words>
  <Application>Microsoft Office PowerPoint</Application>
  <PresentationFormat>Widescreen</PresentationFormat>
  <Paragraphs>145</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Tw Cen MT</vt:lpstr>
      <vt:lpstr>Circuit</vt:lpstr>
      <vt:lpstr>Trends in Cyber Crime</vt:lpstr>
      <vt:lpstr>What is Cyber Crime</vt:lpstr>
      <vt:lpstr>What Trends Occur in Cyber Crime</vt:lpstr>
      <vt:lpstr>Phishing</vt:lpstr>
      <vt:lpstr>Investment Fraud</vt:lpstr>
      <vt:lpstr>Ransomware</vt:lpstr>
      <vt:lpstr>Data Breaches</vt:lpstr>
      <vt:lpstr>Supply Chain Attacks</vt:lpstr>
      <vt:lpstr>IoT Devices</vt:lpstr>
      <vt:lpstr>Social Media Attacks</vt:lpstr>
      <vt:lpstr>Cyber Crime and Upcoming Trends</vt:lpstr>
      <vt:lpstr>API Attacks</vt:lpstr>
      <vt:lpstr>Weaponizing Operational Technology Environment</vt:lpstr>
      <vt:lpstr>Cloud Migration Threats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Wesley L. Cassel</dc:creator>
  <cp:lastModifiedBy>Wesasaurus Rex</cp:lastModifiedBy>
  <cp:revision>60</cp:revision>
  <dcterms:created xsi:type="dcterms:W3CDTF">2023-02-12T02:25:52Z</dcterms:created>
  <dcterms:modified xsi:type="dcterms:W3CDTF">2023-04-10T20:57:19Z</dcterms:modified>
</cp:coreProperties>
</file>