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3" r:id="rId9"/>
    <p:sldId id="270" r:id="rId10"/>
    <p:sldId id="262" r:id="rId11"/>
    <p:sldId id="27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8"/>
    <a:srgbClr val="F8D7CD"/>
    <a:srgbClr val="ED7D31"/>
    <a:srgbClr val="C4B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>
        <p:scale>
          <a:sx n="66" d="100"/>
          <a:sy n="66" d="100"/>
        </p:scale>
        <p:origin x="2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7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7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9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5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97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1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6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2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2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62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0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2941-E73D-44A6-B6CE-A2EC2F25A153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285F-5982-4456-845A-FFC74AAF02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5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entendendo-o-operador-destructuring-javascript-paula-resende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56405"/>
              </p:ext>
            </p:extLst>
          </p:nvPr>
        </p:nvGraphicFramePr>
        <p:xfrm>
          <a:off x="1390649" y="685800"/>
          <a:ext cx="3000376" cy="24307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1500188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DECLARAÇÕES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148590">
                <a:tc rowSpan="2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VARIÁVEIS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485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</a:rPr>
                        <a:t>let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861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CONSTANTE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</a:rPr>
                        <a:t>const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0074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STRING</a:t>
                      </a:r>
                      <a:br>
                        <a:rPr lang="pt-BR" b="1" dirty="0">
                          <a:latin typeface="Consolas" panose="020B0609020204030204" pitchFamily="49" charset="0"/>
                        </a:rPr>
                      </a:br>
                      <a:r>
                        <a:rPr lang="pt-BR" b="1" dirty="0">
                          <a:latin typeface="Consolas" panose="020B0609020204030204" pitchFamily="49" charset="0"/>
                        </a:rPr>
                        <a:t>BÁSCIA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Consolas" panose="020B0609020204030204" pitchFamily="49" charset="0"/>
                        </a:rPr>
                        <a:t>“”</a:t>
                      </a:r>
                      <a:br>
                        <a:rPr lang="pt-BR" sz="2000" b="1" dirty="0">
                          <a:latin typeface="Consolas" panose="020B0609020204030204" pitchFamily="49" charset="0"/>
                        </a:rPr>
                      </a:br>
                      <a:r>
                        <a:rPr lang="pt-BR" sz="2000" b="1" dirty="0">
                          <a:latin typeface="Consolas" panose="020B0609020204030204" pitchFamily="49" charset="0"/>
                        </a:rPr>
                        <a:t>‘’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639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STRING</a:t>
                      </a:r>
                      <a:br>
                        <a:rPr lang="pt-BR" b="1" dirty="0">
                          <a:latin typeface="Consolas" panose="020B0609020204030204" pitchFamily="49" charset="0"/>
                        </a:rPr>
                      </a:br>
                      <a:r>
                        <a:rPr lang="pt-BR" b="1" dirty="0">
                          <a:latin typeface="Consolas" panose="020B0609020204030204" pitchFamily="49" charset="0"/>
                        </a:rPr>
                        <a:t>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Consolas" panose="020B0609020204030204" pitchFamily="49" charset="0"/>
                        </a:rPr>
                        <a:t>``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01247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3AD39EC-A717-4023-869A-574BD007D5E6}"/>
              </a:ext>
            </a:extLst>
          </p:cNvPr>
          <p:cNvSpPr txBox="1"/>
          <p:nvPr/>
        </p:nvSpPr>
        <p:spPr>
          <a:xfrm>
            <a:off x="1092200" y="4241800"/>
            <a:ext cx="458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VAR:</a:t>
            </a:r>
            <a:r>
              <a:rPr lang="pt-BR" dirty="0"/>
              <a:t> ESCOPO GLOBAL (exceto em funções), SE NÃO INICIALIZADO ENTÃO LHE É ATRIBUÍDO UNDEFINED.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LET: </a:t>
            </a:r>
            <a:r>
              <a:rPr lang="pt-BR" dirty="0"/>
              <a:t>ESCOPO DE BLOCO, SE NÃO INICIALIZADO ENTÃO LHE É ATRIBUÍDO UNDEFINED.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CONST: </a:t>
            </a:r>
            <a:r>
              <a:rPr lang="pt-BR" dirty="0"/>
              <a:t>ESCOPO DE BLOCO, NECESSÁRIOSER INICIALIZADO COM ALGUM VALOR E APÓS ISSO O VALOR NÃO MUDARÁ.</a:t>
            </a:r>
          </a:p>
        </p:txBody>
      </p:sp>
    </p:spTree>
    <p:extLst>
      <p:ext uri="{BB962C8B-B14F-4D97-AF65-F5344CB8AC3E}">
        <p14:creationId xmlns:p14="http://schemas.microsoft.com/office/powerpoint/2010/main" val="419946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12645"/>
              </p:ext>
            </p:extLst>
          </p:nvPr>
        </p:nvGraphicFramePr>
        <p:xfrm>
          <a:off x="203200" y="0"/>
          <a:ext cx="6451600" cy="8717280"/>
        </p:xfrm>
        <a:graphic>
          <a:graphicData uri="http://schemas.openxmlformats.org/drawingml/2006/table">
            <a:tbl>
              <a:tblPr firstRow="1" bandRow="1">
                <a:effectLst/>
                <a:tableStyleId>{8A107856-5554-42FB-B03E-39F5DBC370BA}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27046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PARA FUNÇÃO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405698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Consolas" panose="020B0609020204030204" pitchFamily="49" charset="0"/>
                        </a:rPr>
                        <a:t>DECLARAÇÃO</a:t>
                      </a:r>
                      <a:br>
                        <a:rPr lang="pt-BR" sz="1100" b="1" dirty="0">
                          <a:latin typeface="Consolas" panose="020B0609020204030204" pitchFamily="49" charset="0"/>
                        </a:rPr>
                      </a:b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(sem retorno)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dirty="0" err="1">
                          <a:latin typeface="Consolas" panose="020B0609020204030204" pitchFamily="49" charset="0"/>
                        </a:rPr>
                        <a:t>nomeFuncao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(parâmetros){}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903600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>
                          <a:latin typeface="Consolas" panose="020B0609020204030204" pitchFamily="49" charset="0"/>
                        </a:rPr>
                        <a:t>Com retorno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 err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dirty="0" err="1">
                          <a:latin typeface="Consolas" panose="020B0609020204030204" pitchFamily="49" charset="0"/>
                        </a:rPr>
                        <a:t>nomeFuncao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(parâmetros)</a:t>
                      </a:r>
                    </a:p>
                    <a:p>
                      <a:pPr algn="l"/>
                      <a:r>
                        <a:rPr lang="pt-BR" sz="11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pt-BR" sz="1100" dirty="0" err="1"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retorno;</a:t>
                      </a:r>
                    </a:p>
                    <a:p>
                      <a:pPr algn="l"/>
                      <a:r>
                        <a:rPr lang="pt-BR" sz="11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962526"/>
                  </a:ext>
                </a:extLst>
              </a:tr>
              <a:tr h="7376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ARMAZENANDO UMA FUNÇÃO EM UMA VARIAVEL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imprimirSoma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console.log (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097815"/>
                  </a:ext>
                </a:extLst>
              </a:tr>
              <a:tr h="7376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ARMAZENANDO UMA FUNÇÃO ARROW (=&gt;) EM UMA VARIÁVEL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soma = (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=&gt;</a:t>
                      </a:r>
                    </a:p>
                    <a:p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pt-B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652229"/>
                  </a:ext>
                </a:extLst>
              </a:tr>
              <a:tr h="40569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RETORNO IMPLICITO (reduzir código)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subtracao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=&gt; </a:t>
                      </a:r>
                      <a:r>
                        <a:rPr lang="pt-B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a-b</a:t>
                      </a:r>
                      <a:r>
                        <a:rPr lang="pt-B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134505"/>
                  </a:ext>
                </a:extLst>
              </a:tr>
              <a:tr h="156747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BIND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/>
                      </a:r>
                      <a:br>
                        <a:rPr lang="pt-BR" sz="1100" b="1" baseline="0" dirty="0" smtClean="0">
                          <a:latin typeface="Consolas" panose="020B0609020204030204" pitchFamily="49" charset="0"/>
                        </a:rPr>
                      </a:b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faz </a:t>
                      </a:r>
                      <a:r>
                        <a:rPr lang="pt-BR" sz="1100" b="1" baseline="0" dirty="0" err="1" smtClean="0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pt-BR" sz="1100" b="1" baseline="0" dirty="0" err="1" smtClean="0">
                          <a:latin typeface="Consolas" panose="020B0609020204030204" pitchFamily="49" charset="0"/>
                        </a:rPr>
                        <a:t>referênciar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ao objeto escolhido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pessoa = {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saudacao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"Bom dia!",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falar() {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console.log(</a:t>
                      </a:r>
                      <a:r>
                        <a:rPr lang="pt-BR" sz="11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.saudacao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falarDePessoa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pessoa.falar.bind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(pessoa)</a:t>
                      </a:r>
                    </a:p>
                    <a:p>
                      <a:endParaRPr lang="pt-BR" sz="11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336468"/>
                  </a:ext>
                </a:extLst>
              </a:tr>
              <a:tr h="9036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IIFE</a:t>
                      </a:r>
                      <a:br>
                        <a:rPr lang="pt-BR" sz="1100" b="1" dirty="0" smtClean="0">
                          <a:latin typeface="Consolas" panose="020B0609020204030204" pitchFamily="49" charset="0"/>
                        </a:rPr>
                      </a:b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Expressão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de Função Invocada Imediatamente</a:t>
                      </a:r>
                      <a:br>
                        <a:rPr lang="pt-BR" sz="1100" b="1" baseline="0" dirty="0" smtClean="0">
                          <a:latin typeface="Consolas" panose="020B0609020204030204" pitchFamily="49" charset="0"/>
                        </a:rPr>
                      </a:b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(para fugir do escopo global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console.log('</a:t>
                      </a: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executado na hora')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console.log('foge do escopo mais abrangente')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//chamar função</a:t>
                      </a:r>
                      <a:endParaRPr lang="pt-B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082796"/>
                  </a:ext>
                </a:extLst>
              </a:tr>
              <a:tr h="256327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CALL E APLLY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1" dirty="0" smtClean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Chama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uma função genérica dentro de um objeto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1" baseline="0" dirty="0" smtClean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baseline="0" dirty="0" err="1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getTeste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(desconto = 10){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`(${desconto} - </a:t>
                      </a:r>
                      <a:r>
                        <a:rPr lang="pt-BR" sz="11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this.preco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+ ${</a:t>
                      </a:r>
                      <a:r>
                        <a:rPr lang="pt-BR" sz="11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this.produto</a:t>
                      </a:r>
                      <a:r>
                        <a:rPr lang="pt-BR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}`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kern="1200" baseline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</a:p>
                    <a:p>
                      <a:r>
                        <a:rPr lang="pt-BR" sz="1100" b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10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produto = {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nome: 'Notebook',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100" b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10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4589,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100" b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getPreco</a:t>
                      </a:r>
                      <a:endParaRPr lang="pt-BR" sz="1100" b="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pt-BR" sz="1100" b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pt-BR" sz="1100" b="0" kern="1200" baseline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APPLY</a:t>
                      </a:r>
                      <a:endParaRPr lang="pt-BR" sz="1100" b="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carro = {nome:</a:t>
                      </a:r>
                      <a:r>
                        <a:rPr lang="pt-BR" sz="11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‘tal’, preco:30000</a:t>
                      </a:r>
                      <a:r>
                        <a:rPr lang="pt-B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CALL</a:t>
                      </a:r>
                      <a:r>
                        <a:rPr lang="pt-BR" sz="1100" b="0" i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100" b="0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 parâmetros diretamente</a:t>
                      </a:r>
                      <a:endParaRPr lang="pt-BR" sz="1100" b="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100" b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getPreco.call</a:t>
                      </a:r>
                      <a:r>
                        <a:rPr lang="pt-BR" sz="11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(carro, 0.17, '$')) 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APPLY </a:t>
                      </a:r>
                      <a:r>
                        <a:rPr lang="pt-BR" sz="11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pasagem</a:t>
                      </a:r>
                      <a:r>
                        <a:rPr lang="pt-BR" sz="1100" b="0" i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 parâmetros por </a:t>
                      </a:r>
                      <a:r>
                        <a:rPr lang="pt-BR" sz="11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pt-BR" sz="1100" b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1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100" b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getPreco.apply</a:t>
                      </a:r>
                      <a:r>
                        <a:rPr lang="pt-BR" sz="1100" b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(carro, [0.17, '$']))</a:t>
                      </a:r>
                      <a:r>
                        <a:rPr lang="pt-BR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pt-BR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760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35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74946"/>
              </p:ext>
            </p:extLst>
          </p:nvPr>
        </p:nvGraphicFramePr>
        <p:xfrm>
          <a:off x="203200" y="0"/>
          <a:ext cx="6451600" cy="944880"/>
        </p:xfrm>
        <a:graphic>
          <a:graphicData uri="http://schemas.openxmlformats.org/drawingml/2006/table">
            <a:tbl>
              <a:tblPr firstRow="1" bandRow="1">
                <a:effectLst/>
                <a:tableStyleId>{8A107856-5554-42FB-B03E-39F5DBC370BA}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4277360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27046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PARA FUNÇÃO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405698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SPREAD</a:t>
                      </a:r>
                      <a:br>
                        <a:rPr lang="pt-BR" sz="1100" b="1" dirty="0" smtClean="0">
                          <a:latin typeface="Consolas" panose="020B0609020204030204" pitchFamily="49" charset="0"/>
                        </a:rPr>
                      </a:b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(faz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uma cópia de um objeto/</a:t>
                      </a:r>
                      <a:r>
                        <a:rPr lang="pt-BR" sz="1100" b="1" baseline="0" dirty="0" err="1" smtClean="0"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{ nome: 'Maria', salario: 12300.99 }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clone = {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ativo:true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...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l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2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54925"/>
              </p:ext>
            </p:extLst>
          </p:nvPr>
        </p:nvGraphicFramePr>
        <p:xfrm>
          <a:off x="203200" y="437515"/>
          <a:ext cx="6451600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4359275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LOOP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COMANDO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latin typeface="Consolas" panose="020B0609020204030204" pitchFamily="49" charset="0"/>
                        </a:rPr>
                        <a:t>for ( var variável = 0 ; variável &lt; 10 ; variável ++) </a:t>
                      </a:r>
                    </a:p>
                    <a:p>
                      <a:pPr algn="l"/>
                      <a:r>
                        <a:rPr lang="pt-BR" sz="11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endParaRPr lang="pt-BR" sz="11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pt-BR" sz="11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FOR OF</a:t>
                      </a:r>
                      <a:br>
                        <a:rPr lang="pt-BR" b="1" dirty="0" smtClean="0">
                          <a:latin typeface="Consolas" panose="020B0609020204030204" pitchFamily="49" charset="0"/>
                        </a:rPr>
                      </a:br>
                      <a:r>
                        <a:rPr lang="pt-BR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 em cima de valores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assunstosEcma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'Set', 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Promisse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pt-BR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 in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assunstosEcma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console.log(i)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358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83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95461"/>
              </p:ext>
            </p:extLst>
          </p:nvPr>
        </p:nvGraphicFramePr>
        <p:xfrm>
          <a:off x="203200" y="437515"/>
          <a:ext cx="6451600" cy="7620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64516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HOISTING (içamento)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Variáveis declaradas como var sofrem um içamento, logo são jogadas pra “cima” quando o código é executado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93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17923"/>
              </p:ext>
            </p:extLst>
          </p:nvPr>
        </p:nvGraphicFramePr>
        <p:xfrm>
          <a:off x="203200" y="133350"/>
          <a:ext cx="6451600" cy="81915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555420302"/>
                    </a:ext>
                  </a:extLst>
                </a:gridCol>
              </a:tblGrid>
              <a:tr h="32462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ATRIBUIÇÕES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ATRIBUIR VALOR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062397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ACRESCENTAR/DIMINUIR/ MULTIPLICAR/ DIVIDIR</a:t>
                      </a:r>
                      <a:br>
                        <a:rPr lang="pt-BR" sz="1100" dirty="0">
                          <a:latin typeface="Consolas" panose="020B0609020204030204" pitchFamily="49" charset="0"/>
                        </a:rPr>
                      </a:br>
                      <a:r>
                        <a:rPr lang="pt-BR" sz="1100" dirty="0">
                          <a:latin typeface="Consolas" panose="020B0609020204030204" pitchFamily="49" charset="0"/>
                        </a:rPr>
                        <a:t> VALOR DE UMA VARIÁVEL A OUTRA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+=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b</a:t>
                      </a:r>
                      <a:br>
                        <a:rPr lang="pt-BR" sz="1100" dirty="0">
                          <a:latin typeface="Consolas" panose="020B0609020204030204" pitchFamily="49" charset="0"/>
                        </a:rPr>
                      </a:br>
                      <a:r>
                        <a:rPr lang="pt-BR" sz="1100" dirty="0">
                          <a:latin typeface="Consolas" panose="020B0609020204030204" pitchFamily="49" charset="0"/>
                        </a:rPr>
                        <a:t>(significa: b = </a:t>
                      </a:r>
                      <a:r>
                        <a:rPr lang="pt-BR" sz="1100" dirty="0" err="1">
                          <a:latin typeface="Consolas" panose="020B0609020204030204" pitchFamily="49" charset="0"/>
                        </a:rPr>
                        <a:t>b+a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-=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b</a:t>
                      </a:r>
                      <a:br>
                        <a:rPr lang="pt-BR" sz="1100" dirty="0">
                          <a:latin typeface="Consolas" panose="020B0609020204030204" pitchFamily="49" charset="0"/>
                        </a:rPr>
                      </a:br>
                      <a:r>
                        <a:rPr lang="pt-BR" sz="1100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*=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b</a:t>
                      </a:r>
                      <a:br>
                        <a:rPr lang="pt-BR" sz="1100" dirty="0">
                          <a:latin typeface="Consolas" panose="020B0609020204030204" pitchFamily="49" charset="0"/>
                        </a:rPr>
                      </a:br>
                      <a:r>
                        <a:rPr lang="pt-BR" sz="1100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/=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b</a:t>
                      </a:r>
                      <a:br>
                        <a:rPr lang="pt-BR" sz="1100" dirty="0">
                          <a:latin typeface="Consolas" panose="020B0609020204030204" pitchFamily="49" charset="0"/>
                        </a:rPr>
                      </a:br>
                      <a:r>
                        <a:rPr lang="pt-BR" sz="1100" dirty="0">
                          <a:latin typeface="Consolas" panose="020B0609020204030204" pitchFamily="49" charset="0"/>
                        </a:rPr>
                        <a:t>a %</a:t>
                      </a:r>
                      <a:r>
                        <a:rPr lang="pt-BR" sz="1100" b="1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100" dirty="0">
                          <a:latin typeface="Consolas" panose="020B0609020204030204" pitchFamily="49" charset="0"/>
                        </a:rPr>
                        <a:t>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570181"/>
                  </a:ext>
                </a:extLst>
              </a:tr>
              <a:tr h="2508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DESCTRUCTING (EXTRATOR)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665563"/>
                  </a:ext>
                </a:extLst>
              </a:tr>
              <a:tr h="387332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TIRAR UM ATRIBUTO DE UMA ESTRUTURA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atributod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= estrutura ;</a:t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exemplo: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pessoa =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266700" indent="0"/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nome: "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marL="266700" indent="0"/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idade:5,</a:t>
                      </a:r>
                    </a:p>
                    <a:p>
                      <a:pPr marL="266700" indent="0"/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endereco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444500" indent="0"/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622300" indent="0"/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logadouro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"Rua A",</a:t>
                      </a:r>
                    </a:p>
                    <a:p>
                      <a:pPr marL="622300" indent="0"/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numero: 1000</a:t>
                      </a:r>
                    </a:p>
                    <a:p>
                      <a:pPr marL="444500" indent="0"/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{nome, idade} = pessoa;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console.log(nome, idade);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064071"/>
                  </a:ext>
                </a:extLst>
              </a:tr>
              <a:tr h="287732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TIRAR ATRIBUINDO VARIAVEIS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{nome: n , idade: i} = pessoa;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649452"/>
                  </a:ext>
                </a:extLst>
              </a:tr>
              <a:tr h="190881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Consolas" panose="020B0609020204030204" pitchFamily="49" charset="0"/>
                        </a:rPr>
                        <a:t>USANDO EM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[ 10, 20, 30 ];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conts</a:t>
                      </a: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 a, b, c ] = </a:t>
                      </a:r>
                      <a:r>
                        <a:rPr lang="pt-BR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// 10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// 20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// 30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LADO ESQUERDO DESTRUCTING</a:t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LADO DIREITO CRIANDO UM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994877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0" y="8639175"/>
            <a:ext cx="688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Mais </a:t>
            </a:r>
            <a:r>
              <a:rPr lang="pt-BR" sz="1200" dirty="0" err="1" smtClean="0"/>
              <a:t>em:</a:t>
            </a:r>
            <a:r>
              <a:rPr lang="pt-BR" sz="1200" dirty="0" err="1">
                <a:hlinkClick r:id="rId2"/>
              </a:rPr>
              <a:t>https</a:t>
            </a:r>
            <a:r>
              <a:rPr lang="pt-BR" sz="1200" dirty="0">
                <a:hlinkClick r:id="rId2"/>
              </a:rPr>
              <a:t>://www.linkedin.com/pulse/entendendo-o-operador-destructuring-javascript-paula-resende/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5420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86528"/>
              </p:ext>
            </p:extLst>
          </p:nvPr>
        </p:nvGraphicFramePr>
        <p:xfrm>
          <a:off x="203200" y="152400"/>
          <a:ext cx="6537340" cy="6812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175514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2670234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554203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83744711"/>
                    </a:ext>
                  </a:extLst>
                </a:gridCol>
                <a:gridCol w="295260">
                  <a:extLst>
                    <a:ext uri="{9D8B030D-6E8A-4147-A177-3AD203B41FA5}">
                      <a16:colId xmlns:a16="http://schemas.microsoft.com/office/drawing/2014/main" val="3439704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465410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353605062"/>
                    </a:ext>
                  </a:extLst>
                </a:gridCol>
              </a:tblGrid>
              <a:tr h="324621">
                <a:tc gridSpan="7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ARITIMÉTICOS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COMPARAR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VALOR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IGUALDADE</a:t>
                      </a:r>
                      <a:endParaRPr lang="pt-BR" sz="11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pt-B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100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DIFERENÇA</a:t>
                      </a:r>
                      <a:endParaRPr lang="pt-BR" sz="11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1186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100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MAIOR / MENOR </a:t>
                      </a:r>
                      <a:endParaRPr lang="pt-BR" sz="11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6352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100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MAIOR/MENOR OU IGUAL </a:t>
                      </a:r>
                      <a:endParaRPr lang="pt-BR" sz="11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2189816"/>
                  </a:ext>
                </a:extLst>
              </a:tr>
              <a:tr h="2508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COMPARAR VALOR E TIPO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IGUALDADE</a:t>
                      </a:r>
                      <a:endParaRPr lang="pt-BR" sz="11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pt-B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438444"/>
                  </a:ext>
                </a:extLst>
              </a:tr>
              <a:tr h="250844">
                <a:tc gridSpan="7"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pt-BR" sz="1600" b="1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LÓGICOS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66976"/>
                  </a:ext>
                </a:extLst>
              </a:tr>
              <a:tr h="2508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(E)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395850"/>
                  </a:ext>
                </a:extLst>
              </a:tr>
              <a:tr h="2508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OU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||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08468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(DISJUNÇÃO EXCLUSIVA / OU...OU)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MÉTODO</a:t>
                      </a:r>
                      <a:r>
                        <a:rPr lang="pt-BR" sz="1100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1</a:t>
                      </a:r>
                      <a:endParaRPr lang="pt-BR" sz="11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!!(variavel1 ^</a:t>
                      </a:r>
                      <a:r>
                        <a:rPr lang="pt-B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 variável2)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2831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MÉTODO 2</a:t>
                      </a:r>
                      <a:endParaRPr lang="pt-BR" sz="1100" b="1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7C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variavel1</a:t>
                      </a:r>
                      <a:r>
                        <a:rPr lang="pt-B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 != variavel2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7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4227"/>
                  </a:ext>
                </a:extLst>
              </a:tr>
              <a:tr h="2508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NEGAÇÃO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    !	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31034"/>
                  </a:ext>
                </a:extLst>
              </a:tr>
              <a:tr h="250844">
                <a:tc gridSpan="7"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pt-BR" sz="1600" b="1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UNÁRIOS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60307"/>
                  </a:ext>
                </a:extLst>
              </a:tr>
              <a:tr h="1295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INCREMENTO / DECREMENTO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PRÉ-FIXADA (precedência maior)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pt-B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variável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pt-B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variável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478693"/>
                  </a:ext>
                </a:extLst>
              </a:tr>
              <a:tr h="129540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PÓS-FIXADA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variavel1</a:t>
                      </a:r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++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Variavel1</a:t>
                      </a:r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46374"/>
                  </a:ext>
                </a:extLst>
              </a:tr>
              <a:tr h="243840">
                <a:tc gridSpan="7"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pt-BR" sz="1600" b="1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TERNÁRIOS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4479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DIVIDIDO EM 3 PARTES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Condição1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endParaRPr lang="pt-B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Condição2</a:t>
                      </a:r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04835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Expressão que retorna</a:t>
                      </a:r>
                      <a:r>
                        <a:rPr lang="pt-BR" sz="11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 V/F</a:t>
                      </a:r>
                      <a:endParaRPr lang="pt-BR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Se</a:t>
                      </a:r>
                      <a:r>
                        <a:rPr lang="pt-BR" sz="11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 verdadeiro</a:t>
                      </a:r>
                      <a:endParaRPr lang="pt-BR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nsolas" panose="020B0609020204030204" pitchFamily="49" charset="0"/>
                        </a:rPr>
                        <a:t>Se Falso</a:t>
                      </a:r>
                      <a:endParaRPr lang="pt-BR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1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93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50818"/>
              </p:ext>
            </p:extLst>
          </p:nvPr>
        </p:nvGraphicFramePr>
        <p:xfrm>
          <a:off x="203200" y="133350"/>
          <a:ext cx="64516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555420302"/>
                    </a:ext>
                  </a:extLst>
                </a:gridCol>
              </a:tblGrid>
              <a:tr h="32462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TRATANDO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ERROS</a:t>
                      </a:r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Consolas" panose="020B0609020204030204" pitchFamily="49" charset="0"/>
                        </a:rPr>
                        <a:t>BLOCO</a:t>
                      </a:r>
                      <a:r>
                        <a:rPr lang="pt-BR" sz="1100" baseline="0" dirty="0" smtClean="0">
                          <a:latin typeface="Consolas" panose="020B0609020204030204" pitchFamily="49" charset="0"/>
                        </a:rPr>
                        <a:t> QUE PODE GERAR ALGUM TIPO DE ERRO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 smtClean="0"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pt-BR" sz="1100" dirty="0" smtClean="0">
                          <a:latin typeface="Consolas" panose="020B0609020204030204" pitchFamily="49" charset="0"/>
                        </a:rPr>
                        <a:t>{ }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Consolas" panose="020B0609020204030204" pitchFamily="49" charset="0"/>
                        </a:rPr>
                        <a:t>TRATAR</a:t>
                      </a:r>
                      <a:r>
                        <a:rPr lang="pt-BR" sz="1100" baseline="0" dirty="0" smtClean="0">
                          <a:latin typeface="Consolas" panose="020B0609020204030204" pitchFamily="49" charset="0"/>
                        </a:rPr>
                        <a:t> O ERRO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Consolas" panose="020B0609020204030204" pitchFamily="49" charset="0"/>
                        </a:rPr>
                        <a:t>catch(erro) { }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33874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Consolas" panose="020B0609020204030204" pitchFamily="49" charset="0"/>
                        </a:rPr>
                        <a:t>BLOCO SEMPRE</a:t>
                      </a:r>
                      <a:r>
                        <a:rPr lang="pt-BR" sz="1100" baseline="0" dirty="0" smtClean="0">
                          <a:latin typeface="Consolas" panose="020B0609020204030204" pitchFamily="49" charset="0"/>
                        </a:rPr>
                        <a:t> EXECUTADO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u="sng" dirty="0" err="1" smtClean="0">
                          <a:latin typeface="Consolas" panose="020B0609020204030204" pitchFamily="49" charset="0"/>
                        </a:rPr>
                        <a:t>finally</a:t>
                      </a:r>
                      <a:r>
                        <a:rPr lang="pt-BR" sz="1100" dirty="0" smtClean="0">
                          <a:latin typeface="Consolas" panose="020B0609020204030204" pitchFamily="49" charset="0"/>
                        </a:rPr>
                        <a:t>{ }</a:t>
                      </a:r>
                      <a:endParaRPr lang="pt-BR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32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6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94512"/>
              </p:ext>
            </p:extLst>
          </p:nvPr>
        </p:nvGraphicFramePr>
        <p:xfrm>
          <a:off x="203200" y="133350"/>
          <a:ext cx="6451600" cy="72085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78384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667760">
                  <a:extLst>
                    <a:ext uri="{9D8B030D-6E8A-4147-A177-3AD203B41FA5}">
                      <a16:colId xmlns:a16="http://schemas.microsoft.com/office/drawing/2014/main" val="2555420302"/>
                    </a:ext>
                  </a:extLst>
                </a:gridCol>
              </a:tblGrid>
              <a:tr h="32462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ESTRUTURAS DE CONTROLE</a:t>
                      </a:r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SE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(condição){ 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SE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NÃO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{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33874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SE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NÃO SE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baseline="0" dirty="0" err="1" smtClean="0"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1" baseline="0" dirty="0" err="1" smtClean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(condição) { 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032006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SELEÇÃO MULTIPLA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switch (valor)</a:t>
                      </a:r>
                    </a:p>
                    <a:p>
                      <a:pPr algn="l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            {</a:t>
                      </a:r>
                    </a:p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case </a:t>
                      </a:r>
                      <a:r>
                        <a:rPr lang="pt-BR" sz="1100" b="0" dirty="0" smtClean="0">
                          <a:latin typeface="Consolas" panose="020B0609020204030204" pitchFamily="49" charset="0"/>
                        </a:rPr>
                        <a:t>valor1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algn="ctr"/>
                      <a:r>
                        <a:rPr lang="pt-BR" sz="1100" b="0" dirty="0" err="1" smtClean="0">
                          <a:latin typeface="Consolas" panose="020B0609020204030204" pitchFamily="49" charset="0"/>
                        </a:rPr>
                        <a:t>Codigo</a:t>
                      </a:r>
                      <a:endParaRPr lang="pt-BR" sz="1100" b="0" dirty="0" smtClean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break</a:t>
                      </a:r>
                    </a:p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case </a:t>
                      </a:r>
                      <a:r>
                        <a:rPr lang="pt-BR" sz="1100" b="0" dirty="0" smtClean="0">
                          <a:latin typeface="Consolas" panose="020B0609020204030204" pitchFamily="49" charset="0"/>
                        </a:rPr>
                        <a:t>valor2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algn="ctr"/>
                      <a:r>
                        <a:rPr lang="pt-BR" sz="1100" b="0" dirty="0" err="1" smtClean="0">
                          <a:latin typeface="Consolas" panose="020B0609020204030204" pitchFamily="49" charset="0"/>
                        </a:rPr>
                        <a:t>Codigo</a:t>
                      </a:r>
                      <a:endParaRPr lang="pt-BR" sz="1100" b="0" dirty="0" smtClean="0"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break</a:t>
                      </a:r>
                    </a:p>
                    <a:p>
                      <a:pPr algn="l"/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             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default:</a:t>
                      </a:r>
                    </a:p>
                    <a:p>
                      <a:pPr algn="l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                </a:t>
                      </a:r>
                      <a:r>
                        <a:rPr lang="pt-BR" sz="1100" b="0" dirty="0" err="1" smtClean="0">
                          <a:latin typeface="Consolas" panose="020B0609020204030204" pitchFamily="49" charset="0"/>
                        </a:rPr>
                        <a:t>Codigo</a:t>
                      </a:r>
                      <a:endParaRPr lang="pt-BR" sz="1100" b="0" dirty="0" smtClean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            } 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485802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WHILE (quantidade indeterminada de repetições)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(condição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de parada) {}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272465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WHILE ( executa pelo menos uma vez)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do {} 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(condição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de parada)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884852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FOR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i = 1; i &lt;= 10; i++){}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127404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PERCORRER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VETOR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100" b="1" dirty="0" smtClean="0">
                          <a:latin typeface="Consolas" panose="020B0609020204030204" pitchFamily="49" charset="0"/>
                        </a:rPr>
                        <a:t>for (let i = 0; i &lt; vetor.length; i++) {}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007041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FOR / IN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t-BR" sz="1100" b="1" baseline="0" dirty="0" err="1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atributo in </a:t>
                      </a:r>
                      <a:r>
                        <a:rPr lang="pt-BR" sz="1100" b="1" baseline="0" dirty="0" err="1" smtClean="0"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/vetor/objeto){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Atributo = vetor[atributo]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938475"/>
                  </a:ext>
                </a:extLst>
              </a:tr>
              <a:tr h="250844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16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BREAK E CONTINUE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424155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BREAK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Não age sobre 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e sim no for/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/switch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Causa desvio de fluxo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para fora do laço corrente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atributo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in vetor)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( == 5</a:t>
                      </a:r>
                      <a:r>
                        <a:rPr lang="pt-BR" sz="1100" b="1" smtClean="0">
                          <a:latin typeface="Consolas" panose="020B0609020204030204" pitchFamily="49" charset="0"/>
                        </a:rPr>
                        <a:t>) { break }</a:t>
                      </a:r>
                      <a:endParaRPr lang="pt-BR" sz="1100" b="1" dirty="0" smtClean="0"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   console.log(`${atributo} = ${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nums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[x]}`)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016929"/>
                  </a:ext>
                </a:extLst>
              </a:tr>
              <a:tr h="250844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CONTINUE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Interrompe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a repetição corrente e vai pra próxima repetição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pt-BR" sz="1100" b="1" baseline="0" dirty="0" smtClean="0">
                          <a:latin typeface="Consolas" panose="020B0609020204030204" pitchFamily="49" charset="0"/>
                        </a:rPr>
                        <a:t> atributo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in vetor)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(atributo == 5) { continue }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    console.log(`${atributo} = ${</a:t>
                      </a:r>
                      <a:r>
                        <a:rPr lang="pt-BR" sz="1100" b="1" dirty="0" err="1" smtClean="0">
                          <a:latin typeface="Consolas" panose="020B0609020204030204" pitchFamily="49" charset="0"/>
                        </a:rPr>
                        <a:t>nums</a:t>
                      </a: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[x]}`)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pt-BR" sz="11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940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7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03011"/>
              </p:ext>
            </p:extLst>
          </p:nvPr>
        </p:nvGraphicFramePr>
        <p:xfrm>
          <a:off x="0" y="0"/>
          <a:ext cx="6858000" cy="73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2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898800">
                  <a:extLst>
                    <a:ext uri="{9D8B030D-6E8A-4147-A177-3AD203B41FA5}">
                      <a16:colId xmlns:a16="http://schemas.microsoft.com/office/drawing/2014/main" val="2555420302"/>
                    </a:ext>
                  </a:extLst>
                </a:gridCol>
              </a:tblGrid>
              <a:tr h="39689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NOVIDADES</a:t>
                      </a:r>
                      <a:r>
                        <a:rPr lang="pt-BR" sz="1400" baseline="0" dirty="0" smtClean="0"/>
                        <a:t> ECMASCRIPT</a:t>
                      </a:r>
                      <a:endParaRPr lang="pt-BR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SE</a:t>
                      </a:r>
                      <a:endParaRPr lang="pt-BR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 smtClean="0"/>
                        <a:t>if</a:t>
                      </a:r>
                      <a:r>
                        <a:rPr lang="pt-BR" sz="1200" dirty="0" smtClean="0"/>
                        <a:t>(condição){ }</a:t>
                      </a:r>
                      <a:endParaRPr lang="pt-BR" sz="1200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12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32672"/>
              </p:ext>
            </p:extLst>
          </p:nvPr>
        </p:nvGraphicFramePr>
        <p:xfrm>
          <a:off x="554264" y="146503"/>
          <a:ext cx="5981700" cy="3764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390775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IMPRIMIR NÚMEROS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IMPRIMIR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console.log 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IMPRIMIR VALIDANDO NÚMERO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Consolas" panose="020B0609020204030204" pitchFamily="49" charset="0"/>
                        </a:rPr>
                        <a:t>console.log (</a:t>
                      </a:r>
                      <a:r>
                        <a:rPr lang="it-IT" b="1" dirty="0">
                          <a:latin typeface="Consolas" panose="020B0609020204030204" pitchFamily="49" charset="0"/>
                        </a:rPr>
                        <a:t>Number.isInteger()</a:t>
                      </a:r>
                      <a:r>
                        <a:rPr lang="it-IT" dirty="0">
                          <a:latin typeface="Consolas" panose="020B0609020204030204" pitchFamily="49" charset="0"/>
                        </a:rPr>
                        <a:t>);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639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IMPRIMIR ESCOLHENDO O Nº DE CASA DECIMAIS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variavel.</a:t>
                      </a:r>
                      <a:r>
                        <a:rPr lang="pt-BR" sz="135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toFixed</a:t>
                      </a:r>
                      <a: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052936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IMPRIMIR  NUMERO CONVERTENDO PARA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variavel.</a:t>
                      </a:r>
                      <a:r>
                        <a:rPr lang="pt-BR" sz="135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773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IMPRIMIR NUMERO CONVERTENDO PARA STRING E TRASFORMANDO EM BINARIO / HEXADECIMAL...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variavel.</a:t>
                      </a:r>
                      <a:r>
                        <a:rPr lang="pt-BR" sz="135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variavel.</a:t>
                      </a:r>
                      <a:r>
                        <a:rPr lang="pt-BR" sz="135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pt-BR" sz="135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5931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IMPRIMIR DIZENDO O TIPO DE VARIÁVEL/ 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96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96653"/>
              </p:ext>
            </p:extLst>
          </p:nvPr>
        </p:nvGraphicFramePr>
        <p:xfrm>
          <a:off x="203200" y="219075"/>
          <a:ext cx="6451600" cy="55473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18097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IMPRIMIR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IMPRIMIR POSIÇÃO DA LETRA (começando do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escola.charAt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1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IMPRIMIR A PARTIR DE ALGUMA LETRA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escola.substring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96252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IMPRIMIR A PARTIR DE ALGUMA LETRA E FINALIZAR ANTES DE OUTRA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escola.substring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(1,4));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097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IMPRIMIR CONCATENANDO</a:t>
                      </a:r>
                      <a:br>
                        <a:rPr lang="pt-BR" b="1" dirty="0">
                          <a:latin typeface="Consolas" panose="020B0609020204030204" pitchFamily="49" charset="0"/>
                        </a:rPr>
                      </a:br>
                      <a:r>
                        <a:rPr lang="pt-BR" b="1" dirty="0">
                          <a:latin typeface="Consolas" panose="020B0609020204030204" pitchFamily="49" charset="0"/>
                        </a:rPr>
                        <a:t>(funciona com 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console.log(‘’TEXTO’’.concat(VARIAVEL).concat(‘TEXTO"));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6522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IMPRIMIR SUBSTITUINDO LETRA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(usar expressão regular se quiser tudo)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VARIAVEL.replace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("l","4" ));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06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GERAR ARRAY (OBS. </a:t>
                      </a:r>
                      <a:r>
                        <a:rPr lang="pt-BR" b="1">
                          <a:latin typeface="Consolas" panose="020B0609020204030204" pitchFamily="49" charset="0"/>
                        </a:rPr>
                        <a:t>Definir separador)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console.log("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Ana,Maria,Pedro".split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(','));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319580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TEMPLATE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33942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DECLARAÇÃO</a:t>
                      </a:r>
                    </a:p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(obs. Não é aspas e sim o </a:t>
                      </a:r>
                      <a:r>
                        <a:rPr lang="pt-BR" b="1" dirty="0" err="1">
                          <a:latin typeface="Consolas" panose="020B0609020204030204" pitchFamily="49" charset="0"/>
                        </a:rPr>
                        <a:t>back-tick</a:t>
                      </a:r>
                      <a:r>
                        <a:rPr lang="pt-BR" b="1" dirty="0">
                          <a:latin typeface="Consolas" panose="020B0609020204030204" pitchFamily="49" charset="0"/>
                        </a:rPr>
                        <a:t> SÍMBOLO DA CRASE)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``</a:t>
                      </a:r>
                      <a:endParaRPr lang="pt-BR" sz="135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0539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CONCATENAÇÃO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${}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7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03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3943"/>
              </p:ext>
            </p:extLst>
          </p:nvPr>
        </p:nvGraphicFramePr>
        <p:xfrm>
          <a:off x="203200" y="437515"/>
          <a:ext cx="6451600" cy="58445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TIPOS BOOLEANOS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DECLARAÇÃO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variável = false;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Retornam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console.log("os verdadeiros...")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console.log(!!3); //inteiro positivo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console.log(!!-3); //inteiro negativo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console.log(!!" ");//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preenchida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console.log(!![]);//vetor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console.log(!!{});//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);//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numeros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infinitos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isAtivo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Infinity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96252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Retornam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console.log(!!0);// zero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console.log(!!"");//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vazia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);// nulo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//não é um numero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);//indefinido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console.log(!!(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isAtivo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=false));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097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Retornar apenas os verdadeiros usado operador lógico ou (||)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console.log((""|| 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||0||"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epa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"));// 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retorna o que for verdadeiro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nome = "";</a:t>
                      </a:r>
                    </a:p>
                    <a:p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console.log(nome || "desconhecido");// imprime desconhecido se o nome for vazio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652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37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68288"/>
              </p:ext>
            </p:extLst>
          </p:nvPr>
        </p:nvGraphicFramePr>
        <p:xfrm>
          <a:off x="203200" y="437515"/>
          <a:ext cx="6451600" cy="66979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PARA ARRAY(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é do </a:t>
                      </a:r>
                      <a:r>
                        <a:rPr lang="pt-BR" sz="160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tipo objeto)</a:t>
                      </a:r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DECLARAÇÃO</a:t>
                      </a:r>
                    </a:p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(itens são separados por vírgula, vetor começa do índice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valores = []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ACESSAR ITEM DESEJAD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96252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ATRIBUIR VALOR A UM NOVO ITEM NO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valores[4] = 10;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indicar em qual posição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097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Retornar quantos elementos tem no </a:t>
                      </a:r>
                      <a:r>
                        <a:rPr lang="pt-BR" b="1" dirty="0" err="1">
                          <a:latin typeface="Consolas" panose="020B0609020204030204" pitchFamily="49" charset="0"/>
                        </a:rPr>
                        <a:t>array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valores.length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6522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Colocar elementos de tipos diferentes dentro de um </a:t>
                      </a:r>
                      <a:r>
                        <a:rPr lang="pt-BR" b="1" dirty="0" err="1">
                          <a:latin typeface="Consolas" panose="020B0609020204030204" pitchFamily="49" charset="0"/>
                        </a:rPr>
                        <a:t>array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Valores.push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1345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Deletar ultimo elemento do </a:t>
                      </a:r>
                      <a:r>
                        <a:rPr lang="pt-BR" b="1" dirty="0" err="1" smtClean="0">
                          <a:latin typeface="Consolas" panose="020B0609020204030204" pitchFamily="49" charset="0"/>
                        </a:rPr>
                        <a:t>array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valores.pop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3104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Deletar o primeiro elemento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array.shift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9953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Deletar valor na posição desejada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valores[posição]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6527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Ordenar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baseline="0" dirty="0" err="1" smtClean="0">
                          <a:latin typeface="Consolas" panose="020B0609020204030204" pitchFamily="49" charset="0"/>
                        </a:rPr>
                        <a:t>array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array.sort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8045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1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incluir e excluir a partir de um </a:t>
                      </a:r>
                      <a:r>
                        <a:rPr lang="pt-BR" sz="1350" b="1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Indice</a:t>
                      </a:r>
                      <a:endParaRPr lang="pt-BR" b="1" i="0" u="none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array.splice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(1,2,'elemento1')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Ordem =&gt;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apartir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índice, até tantos índices (se 0 não ocorre exclusão</a:t>
                      </a:r>
                      <a:r>
                        <a:rPr lang="pt-BR" sz="1350" b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não colocar nada ele exclui se colocar ele exclui e depois inclui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2687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u="none" dirty="0" smtClean="0">
                          <a:latin typeface="Consolas" panose="020B0609020204030204" pitchFamily="49" charset="0"/>
                        </a:rPr>
                        <a:t>Pegar parte de </a:t>
                      </a:r>
                      <a:r>
                        <a:rPr lang="pt-BR" b="1" i="0" u="none" dirty="0" err="1" smtClean="0"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pt-BR" b="1" i="0" u="none" dirty="0" smtClean="0">
                          <a:latin typeface="Consolas" panose="020B0609020204030204" pitchFamily="49" charset="0"/>
                        </a:rPr>
                        <a:t> e passar pra novo </a:t>
                      </a:r>
                      <a:r>
                        <a:rPr lang="pt-BR" b="1" i="0" u="none" dirty="0" err="1" smtClean="0">
                          <a:latin typeface="Consolas" panose="020B0609020204030204" pitchFamily="49" charset="0"/>
                        </a:rPr>
                        <a:t>array</a:t>
                      </a:r>
                      <a:endParaRPr lang="pt-BR" b="1" i="0" u="none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array2 = array1.sclice(1,4)</a:t>
                      </a:r>
                      <a:b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pega a partir </a:t>
                      </a:r>
                      <a:r>
                        <a:rPr lang="pt-BR" sz="1350" b="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índice 1 ate o 3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9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28176"/>
              </p:ext>
            </p:extLst>
          </p:nvPr>
        </p:nvGraphicFramePr>
        <p:xfrm>
          <a:off x="145143" y="0"/>
          <a:ext cx="6451600" cy="116738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772229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679371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</a:t>
                      </a:r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PARA PERCORRER 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ARRAY(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é do tipo objeto)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PERCORRER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ARRAY COM FOREACH (OBS. O PRIMEIRO PARAMETRO É O ELEMENTO E O SEGUNDO PARAMETRO É O INDICE e o terceiro é o próprio </a:t>
                      </a:r>
                      <a:r>
                        <a:rPr lang="pt-BR" b="1" baseline="0" dirty="0" err="1" smtClean="0"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array.forEach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(nome,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console.log(`${indice+1}) ${nome}`)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PERCORRER ARRAY E TRASFORMA-LO EM OUTRO COM MAP(com propósito) </a:t>
                      </a:r>
                      <a:br>
                        <a:rPr lang="pt-BR" b="1" dirty="0" smtClean="0">
                          <a:latin typeface="Consolas" panose="020B0609020204030204" pitchFamily="49" charset="0"/>
                        </a:rPr>
                      </a:b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OBS. Gera novo </a:t>
                      </a:r>
                      <a:r>
                        <a:rPr lang="pt-BR" b="1" dirty="0" err="1" smtClean="0">
                          <a:latin typeface="Consolas" panose="020B0609020204030204" pitchFamily="49" charset="0"/>
                        </a:rPr>
                        <a:t>array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[1, 2, 3, 4, 5]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//For com proposito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resultado =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nums.map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 {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* 2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96252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PERCORRER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ARRAY FILTRANDO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COM FILTER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produtos = [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 nome: 'Notebook',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2499,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fragil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 nome: 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4199,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fragil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 nome: 'Copo de Vidro',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12.49,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fragil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 nome: 'Copo de Plástico',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18.99,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fragil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false }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produtos.filter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p.preco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&gt; 2500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097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REDUCE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SOMA O ARRAY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(primeiro elemento é o acumulador segundo elemento é o elemento atual)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PODE PASSAR VALOR INICIAL 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alunos = [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 nome: 'Joao', nota: 7.3, bolsista: false },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 nome: 'Maria', nota: 9.2, bolsista: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 nome: 'Pedro', nota: 9.8, bolsista: false },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 nome: 'Ana', nota: 8.7, bolsista: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alunos.map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 =&gt;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a.nota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resultado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alunos.map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 =&gt;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a.nota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(acumulador, atual)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console.log(acumulador, atual)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acumulador + atual</a:t>
                      </a:r>
                    </a:p>
                    <a:p>
                      <a:r>
                        <a:rPr lang="pt-BR" sz="135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 10)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6522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Concatenando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baseline="0" dirty="0" err="1" smtClean="0">
                          <a:latin typeface="Consolas" panose="020B0609020204030204" pitchFamily="49" charset="0"/>
                        </a:rPr>
                        <a:t>arrays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com COMCAT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filhas = ['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Valesca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Cibalena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filhos = ['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Uoxiton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'Wescley']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todos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filhas.concat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(filhos, 'Nome adicional')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console.log(todos, filhas, filhos)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1345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3104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59953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6527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8045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i="0" u="none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2687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i="0" u="none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6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0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2C6AD0-3B84-4535-B814-EF9C57FF3C11}"/>
              </a:ext>
            </a:extLst>
          </p:cNvPr>
          <p:cNvSpPr txBox="1"/>
          <p:nvPr/>
        </p:nvSpPr>
        <p:spPr>
          <a:xfrm>
            <a:off x="203200" y="8126049"/>
            <a:ext cx="632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OBS. </a:t>
            </a:r>
            <a:r>
              <a:rPr lang="pt-BR" sz="1000" dirty="0"/>
              <a:t>QUANDO SE TRABABALHA COM </a:t>
            </a:r>
            <a:r>
              <a:rPr lang="pt-BR" sz="1000" b="1" dirty="0"/>
              <a:t>TIPOS PRIMITIVOS</a:t>
            </a:r>
            <a:r>
              <a:rPr lang="pt-BR" sz="1000" dirty="0"/>
              <a:t> A PASSSAGEM DE VALORES E FEITA DE FORMA POR VALOR.</a:t>
            </a:r>
            <a:br>
              <a:rPr lang="pt-BR" sz="1000" dirty="0"/>
            </a:b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JÁ, QUANDO SE TRABALHA COM </a:t>
            </a:r>
            <a:r>
              <a:rPr lang="pt-BR" sz="1000" b="1" dirty="0"/>
              <a:t>OBJETO</a:t>
            </a:r>
            <a:r>
              <a:rPr lang="pt-BR" sz="1000" dirty="0"/>
              <a:t>, A PASSAGEM DE VALORES É FEITA POR REFERÊNCIA (APONTAMENTOS).</a:t>
            </a:r>
            <a:br>
              <a:rPr lang="pt-BR" sz="1000" dirty="0"/>
            </a:br>
            <a:r>
              <a:rPr lang="pt-BR" sz="1000" dirty="0"/>
              <a:t/>
            </a:r>
            <a:br>
              <a:rPr lang="pt-BR" sz="1000" dirty="0"/>
            </a:br>
            <a:r>
              <a:rPr lang="pt-BR" sz="1000" b="1" dirty="0"/>
              <a:t>UNDEFINED</a:t>
            </a:r>
            <a:r>
              <a:rPr lang="pt-BR" sz="1000" dirty="0"/>
              <a:t>: Variável que não foi inicializada</a:t>
            </a:r>
            <a:br>
              <a:rPr lang="pt-BR" sz="1000" dirty="0"/>
            </a:br>
            <a:r>
              <a:rPr lang="pt-BR" sz="1000" b="1" dirty="0"/>
              <a:t>NULL</a:t>
            </a:r>
            <a:r>
              <a:rPr lang="pt-BR" sz="1000" dirty="0"/>
              <a:t>: Variável com ausência de valor</a:t>
            </a:r>
          </a:p>
          <a:p>
            <a:endParaRPr lang="pt-BR" sz="10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00851"/>
              </p:ext>
            </p:extLst>
          </p:nvPr>
        </p:nvGraphicFramePr>
        <p:xfrm>
          <a:off x="203200" y="0"/>
          <a:ext cx="6451600" cy="883920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COMANDOS PARA OBJETO </a:t>
                      </a:r>
                      <a:endParaRPr lang="pt-BR" sz="1600" dirty="0" smtClean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(objeto agrupa comportamentos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e valores)</a:t>
                      </a:r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DECLARAÇÃO 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notacao</a:t>
                      </a:r>
                      <a:r>
                        <a:rPr lang="pt-BR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literal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latin typeface="Consolas" panose="020B0609020204030204" pitchFamily="49" charset="0"/>
                        </a:rPr>
                        <a:t>(uso de chaves)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produto ={}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Consolas" panose="020B0609020204030204" pitchFamily="49" charset="0"/>
                        </a:rPr>
                        <a:t>Pode declarar tipos de “chaves” de forma dinâmica dentro de um objeto. Supondo que produto tem um nome e um preço, logo: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produto.nome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“Celular bom”</a:t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produto.preco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96252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latin typeface="Consolas" panose="020B0609020204030204" pitchFamily="49" charset="0"/>
                        </a:rPr>
                        <a:t>PODE-SE DECLARAR UM OBJETO E SUAS CHAVES TAMBÉM DA SEGUINTE FORMA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produto2 = </a:t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nome: “blusa”</a:t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69.00</a:t>
                      </a:r>
                      <a:b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0978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DECLARANDO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COMO OBJECT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obj2 = new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6522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DECLARANDO EM FUNÇÕES CONSTRUTORAS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Produto(nome,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this.nome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nome //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visivel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this.getPrecoComDesconto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() =&gt; {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(1 - 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1345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DECLARANDO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COMO </a:t>
                      </a:r>
                      <a:r>
                        <a:rPr lang="pt-BR" sz="135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 </a:t>
                      </a:r>
                      <a:r>
                        <a:rPr lang="pt-BR" sz="1350" b="1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pt-BR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(padrão de projeto)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criarFuncionario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(nome,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salarioBase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faltas)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nome,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salarioBase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faltas,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getSalario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salarioBase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 30) * (30 - faltas)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}}}</a:t>
                      </a: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3104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com set</a:t>
                      </a:r>
                      <a:br>
                        <a:rPr lang="pt-BR" b="1" baseline="0" dirty="0" smtClean="0">
                          <a:latin typeface="Consolas" panose="020B0609020204030204" pitchFamily="49" charset="0"/>
                        </a:rPr>
                      </a:b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não aceita repetição</a:t>
                      </a:r>
                      <a:br>
                        <a:rPr lang="pt-BR" b="1" baseline="0" dirty="0" smtClean="0">
                          <a:latin typeface="Consolas" panose="020B0609020204030204" pitchFamily="49" charset="0"/>
                        </a:rPr>
                      </a:b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não é indexado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//não aceita repetição /não indexada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 = new Set()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times.add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('Vasco')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times.add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('Flamengo')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times.has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//Verificar se tem valor</a:t>
                      </a:r>
                    </a:p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Times.delete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//Deleta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t-BR" sz="13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809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5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02C6AD0-3B84-4535-B814-EF9C57FF3C11}"/>
              </a:ext>
            </a:extLst>
          </p:cNvPr>
          <p:cNvSpPr txBox="1"/>
          <p:nvPr/>
        </p:nvSpPr>
        <p:spPr>
          <a:xfrm>
            <a:off x="0" y="427391"/>
            <a:ext cx="632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OBS. </a:t>
            </a:r>
            <a:r>
              <a:rPr lang="pt-BR" sz="1000" dirty="0"/>
              <a:t>QUANDO SE TRABABALHA COM </a:t>
            </a:r>
            <a:r>
              <a:rPr lang="pt-BR" sz="1000" b="1" dirty="0"/>
              <a:t>TIPOS PRIMITIVOS</a:t>
            </a:r>
            <a:r>
              <a:rPr lang="pt-BR" sz="1000" dirty="0"/>
              <a:t> A PASSSAGEM DE VALORES E FEITA DE FORMA POR VALOR.</a:t>
            </a:r>
            <a:br>
              <a:rPr lang="pt-BR" sz="1000" dirty="0"/>
            </a:b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JÁ, QUANDO SE TRABALHA COM </a:t>
            </a:r>
            <a:r>
              <a:rPr lang="pt-BR" sz="1000" b="1" dirty="0"/>
              <a:t>OBJETO</a:t>
            </a:r>
            <a:r>
              <a:rPr lang="pt-BR" sz="1000" dirty="0"/>
              <a:t>, A PASSAGEM DE VALORES É FEITA POR REFERÊNCIA (APONTAMENTOS).</a:t>
            </a:r>
            <a:br>
              <a:rPr lang="pt-BR" sz="1000" dirty="0"/>
            </a:br>
            <a:r>
              <a:rPr lang="pt-BR" sz="1000" dirty="0"/>
              <a:t/>
            </a:r>
            <a:br>
              <a:rPr lang="pt-BR" sz="1000" dirty="0"/>
            </a:br>
            <a:r>
              <a:rPr lang="pt-BR" sz="1000" b="1" dirty="0"/>
              <a:t>UNDEFINED</a:t>
            </a:r>
            <a:r>
              <a:rPr lang="pt-BR" sz="1000" dirty="0"/>
              <a:t>: Variável que não foi inicializada</a:t>
            </a:r>
            <a:br>
              <a:rPr lang="pt-BR" sz="1000" dirty="0"/>
            </a:br>
            <a:r>
              <a:rPr lang="pt-BR" sz="1000" b="1" dirty="0"/>
              <a:t>NULL</a:t>
            </a:r>
            <a:r>
              <a:rPr lang="pt-BR" sz="1000" dirty="0"/>
              <a:t>: Variável com ausência de valor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43905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2BF032-A1C7-4669-AED0-C598986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72495"/>
              </p:ext>
            </p:extLst>
          </p:nvPr>
        </p:nvGraphicFramePr>
        <p:xfrm>
          <a:off x="0" y="0"/>
          <a:ext cx="6858000" cy="33985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2740500">
                  <a:extLst>
                    <a:ext uri="{9D8B030D-6E8A-4147-A177-3AD203B41FA5}">
                      <a16:colId xmlns:a16="http://schemas.microsoft.com/office/drawing/2014/main" val="2712503602"/>
                    </a:ext>
                  </a:extLst>
                </a:gridCol>
                <a:gridCol w="4117500">
                  <a:extLst>
                    <a:ext uri="{9D8B030D-6E8A-4147-A177-3AD203B41FA5}">
                      <a16:colId xmlns:a16="http://schemas.microsoft.com/office/drawing/2014/main" val="56485630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CLASSE</a:t>
                      </a:r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7623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DECLARAR</a:t>
                      </a:r>
                      <a:r>
                        <a:rPr lang="pt-BR" b="1" baseline="0" dirty="0" smtClean="0">
                          <a:latin typeface="Consolas" panose="020B0609020204030204" pitchFamily="49" charset="0"/>
                        </a:rPr>
                        <a:t> CLASSE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Avo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(sobrenome)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.sobrenome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sobrenome //o</a:t>
                      </a:r>
                      <a:r>
                        <a:rPr lang="pt-BR" sz="135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sobrenome da classe recebe o sobrenome do parâmetro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99657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latin typeface="Consolas" panose="020B0609020204030204" pitchFamily="49" charset="0"/>
                        </a:rPr>
                        <a:t>EXTENDER</a:t>
                      </a:r>
                      <a:endParaRPr lang="pt-BR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Pai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Avo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(sobrenome,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profissao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'Professor') {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(sobrenome)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pt-BR" sz="135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.profissao</a:t>
                      </a:r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pt-BR" sz="135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profissao</a:t>
                      </a:r>
                      <a:endParaRPr lang="pt-BR" sz="135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r>
                        <a:rPr lang="pt-BR" sz="13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ctr"/>
                      <a:endParaRPr lang="pt-BR" u="sng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61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16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3252</TotalTime>
  <Words>1288</Words>
  <Application>Microsoft Office PowerPoint</Application>
  <PresentationFormat>Apresentação na tela (4:3)</PresentationFormat>
  <Paragraphs>387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Wescley</dc:creator>
  <cp:lastModifiedBy>Wescley</cp:lastModifiedBy>
  <cp:revision>93</cp:revision>
  <dcterms:created xsi:type="dcterms:W3CDTF">2019-03-12T19:52:50Z</dcterms:created>
  <dcterms:modified xsi:type="dcterms:W3CDTF">2019-10-28T20:23:46Z</dcterms:modified>
</cp:coreProperties>
</file>