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776" y="-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6D4A-D5E7-42E5-97D7-EAA8CA890900}" type="datetimeFigureOut">
              <a:rPr lang="pt-BR" smtClean="0"/>
              <a:t>06/07/2019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DCC0-485D-454F-A8EF-35AF4BF7B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04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6D4A-D5E7-42E5-97D7-EAA8CA890900}" type="datetimeFigureOut">
              <a:rPr lang="pt-BR" smtClean="0"/>
              <a:t>06/07/2019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DCC0-485D-454F-A8EF-35AF4BF7B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41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6D4A-D5E7-42E5-97D7-EAA8CA890900}" type="datetimeFigureOut">
              <a:rPr lang="pt-BR" smtClean="0"/>
              <a:t>06/07/2019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DCC0-485D-454F-A8EF-35AF4BF7B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62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6D4A-D5E7-42E5-97D7-EAA8CA890900}" type="datetimeFigureOut">
              <a:rPr lang="pt-BR" smtClean="0"/>
              <a:t>06/07/2019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DCC0-485D-454F-A8EF-35AF4BF7B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4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6D4A-D5E7-42E5-97D7-EAA8CA890900}" type="datetimeFigureOut">
              <a:rPr lang="pt-BR" smtClean="0"/>
              <a:t>06/07/2019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DCC0-485D-454F-A8EF-35AF4BF7B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6D4A-D5E7-42E5-97D7-EAA8CA890900}" type="datetimeFigureOut">
              <a:rPr lang="pt-BR" smtClean="0"/>
              <a:t>06/07/2019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DCC0-485D-454F-A8EF-35AF4BF7B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96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6D4A-D5E7-42E5-97D7-EAA8CA890900}" type="datetimeFigureOut">
              <a:rPr lang="pt-BR" smtClean="0"/>
              <a:t>06/07/2019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DCC0-485D-454F-A8EF-35AF4BF7B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51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6D4A-D5E7-42E5-97D7-EAA8CA890900}" type="datetimeFigureOut">
              <a:rPr lang="pt-BR" smtClean="0"/>
              <a:t>06/07/2019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DCC0-485D-454F-A8EF-35AF4BF7B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9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6D4A-D5E7-42E5-97D7-EAA8CA890900}" type="datetimeFigureOut">
              <a:rPr lang="pt-BR" smtClean="0"/>
              <a:t>06/07/2019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DCC0-485D-454F-A8EF-35AF4BF7B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97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6D4A-D5E7-42E5-97D7-EAA8CA890900}" type="datetimeFigureOut">
              <a:rPr lang="pt-BR" smtClean="0"/>
              <a:t>06/07/2019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DCC0-485D-454F-A8EF-35AF4BF7B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57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6D4A-D5E7-42E5-97D7-EAA8CA890900}" type="datetimeFigureOut">
              <a:rPr lang="pt-BR" smtClean="0"/>
              <a:t>06/07/2019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DCC0-485D-454F-A8EF-35AF4BF7B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91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6D4A-D5E7-42E5-97D7-EAA8CA890900}" type="datetimeFigureOut">
              <a:rPr lang="pt-BR" smtClean="0"/>
              <a:t>06/07/2019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DCC0-485D-454F-A8EF-35AF4BF7B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0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language.operators.precedence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081F776-ABAF-43ED-8129-A911A0671902}"/>
              </a:ext>
            </a:extLst>
          </p:cNvPr>
          <p:cNvSpPr/>
          <p:nvPr/>
        </p:nvSpPr>
        <p:spPr>
          <a:xfrm>
            <a:off x="5410200" y="543580"/>
            <a:ext cx="1447800" cy="2733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chemeClr val="bg1"/>
                </a:solidFill>
              </a:rPr>
              <a:t>Único caractere aceito para declaração de variável é o “_”.</a:t>
            </a:r>
            <a:br>
              <a:rPr lang="pt-BR" sz="1200" b="1" dirty="0">
                <a:solidFill>
                  <a:schemeClr val="bg1"/>
                </a:solidFill>
              </a:rPr>
            </a:br>
            <a:r>
              <a:rPr lang="pt-BR" sz="1200" b="1" dirty="0">
                <a:solidFill>
                  <a:schemeClr val="bg1"/>
                </a:solidFill>
              </a:rPr>
              <a:t>E juntamente com numero n pode ser usado para iniciar</a:t>
            </a:r>
            <a:br>
              <a:rPr lang="pt-BR" sz="1200" b="1" dirty="0">
                <a:solidFill>
                  <a:schemeClr val="bg1"/>
                </a:solidFill>
              </a:rPr>
            </a:br>
            <a:r>
              <a:rPr lang="pt-BR" sz="1200" b="1" dirty="0">
                <a:solidFill>
                  <a:schemeClr val="bg1"/>
                </a:solidFill>
              </a:rPr>
              <a:t>um nome</a:t>
            </a:r>
          </a:p>
          <a:p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F23DCD-1E5B-48EB-B726-A20B60BA71AB}"/>
              </a:ext>
            </a:extLst>
          </p:cNvPr>
          <p:cNvSpPr txBox="1"/>
          <p:nvPr/>
        </p:nvSpPr>
        <p:spPr>
          <a:xfrm>
            <a:off x="268605" y="81915"/>
            <a:ext cx="3767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ARQUIVO DE CONFIGURAÇÃO DO APACHE: </a:t>
            </a:r>
            <a:r>
              <a:rPr lang="pt-BR" sz="1200" dirty="0"/>
              <a:t>HTTPD.CONF</a:t>
            </a:r>
            <a:br>
              <a:rPr lang="pt-BR" sz="1200" dirty="0"/>
            </a:br>
            <a:r>
              <a:rPr lang="pt-BR" sz="1200" b="1" dirty="0"/>
              <a:t>PASTA PADRÃO ROOT DO XAMPP: </a:t>
            </a:r>
            <a:r>
              <a:rPr lang="pt-BR" sz="1200" dirty="0"/>
              <a:t>C:\xampp\htdocs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AF83031-4F4F-4532-9B78-C45659E9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22077"/>
              </p:ext>
            </p:extLst>
          </p:nvPr>
        </p:nvGraphicFramePr>
        <p:xfrm>
          <a:off x="85725" y="543580"/>
          <a:ext cx="5238750" cy="9052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4070">
                  <a:extLst>
                    <a:ext uri="{9D8B030D-6E8A-4147-A177-3AD203B41FA5}">
                      <a16:colId xmlns:a16="http://schemas.microsoft.com/office/drawing/2014/main" val="2789886841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243897335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7593908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CÓDIGO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779058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Indicar que é codificação PHP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&lt;?</a:t>
                      </a:r>
                      <a:r>
                        <a:rPr lang="pt-BR" sz="1200" dirty="0" err="1"/>
                        <a:t>php</a:t>
                      </a:r>
                      <a:r>
                        <a:rPr lang="pt-BR" sz="1200" dirty="0"/>
                        <a:t>        ?&gt;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317697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Print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echo</a:t>
                      </a:r>
                      <a:r>
                        <a:rPr lang="pt-BR" sz="1200" dirty="0"/>
                        <a:t> $variável “ou o que quiser imprimir”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201911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 i="0" dirty="0">
                          <a:solidFill>
                            <a:schemeClr val="bg1"/>
                          </a:solidFill>
                        </a:rPr>
                        <a:t>TIPOS BÁSICOS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4407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Declarar uma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$variável = “” / ‘’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                                </a:t>
                      </a:r>
                      <a:r>
                        <a:rPr lang="pt-BR" sz="1200" b="1" dirty="0"/>
                        <a:t>DIFERENÇA</a:t>
                      </a:r>
                      <a:r>
                        <a:rPr lang="pt-BR" sz="1200" dirty="0"/>
                        <a:t> 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•</a:t>
                      </a:r>
                      <a:r>
                        <a:rPr lang="pt-BR" sz="1200" b="1" dirty="0"/>
                        <a:t>“”(dupla): </a:t>
                      </a:r>
                      <a:r>
                        <a:rPr lang="pt-BR" sz="1200" dirty="0"/>
                        <a:t>é possível usar variável diretamente dentro das aspas.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Exemplo →</a:t>
                      </a:r>
                      <a:r>
                        <a:rPr lang="pt-BR" sz="1200" dirty="0" err="1"/>
                        <a:t>echo</a:t>
                      </a:r>
                      <a:r>
                        <a:rPr lang="pt-BR" sz="1200" dirty="0"/>
                        <a:t> “teste $variável”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• </a:t>
                      </a:r>
                      <a:r>
                        <a:rPr lang="pt-BR" sz="1200" b="1" dirty="0"/>
                        <a:t>‘’(simples): </a:t>
                      </a:r>
                      <a:r>
                        <a:rPr lang="pt-BR" sz="1200" dirty="0"/>
                        <a:t>não é possível usar variável dentro diretamente.</a:t>
                      </a:r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$variável = “” ou ‘’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diferença,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•</a:t>
                      </a:r>
                      <a:r>
                        <a:rPr lang="pt-BR" sz="1200" b="1" dirty="0"/>
                        <a:t>“”:</a:t>
                      </a:r>
                      <a:r>
                        <a:rPr lang="pt-BR" sz="1200" dirty="0"/>
                        <a:t>é possível usar variável diretamente dentro das aspas. Exemplo →</a:t>
                      </a:r>
                      <a:r>
                        <a:rPr lang="pt-BR" sz="1200" dirty="0" err="1"/>
                        <a:t>echo</a:t>
                      </a:r>
                      <a:r>
                        <a:rPr lang="pt-BR" sz="1200" dirty="0"/>
                        <a:t> “teste $variável”</a:t>
                      </a:r>
                      <a:br>
                        <a:rPr lang="pt-BR" sz="1200" dirty="0"/>
                      </a:b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665843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Declarar INTEIRO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/>
                        <a:t>$variavel = número</a:t>
                      </a:r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$</a:t>
                      </a:r>
                      <a:r>
                        <a:rPr lang="pt-BR" sz="1200" dirty="0" err="1"/>
                        <a:t>variavel</a:t>
                      </a:r>
                      <a:r>
                        <a:rPr lang="pt-BR" sz="1200" dirty="0"/>
                        <a:t> = número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7193708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Declarar FLUTUANTE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/>
                        <a:t>$variável = numero.numero</a:t>
                      </a:r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$variável = </a:t>
                      </a:r>
                      <a:r>
                        <a:rPr lang="pt-BR" sz="1200" dirty="0" err="1"/>
                        <a:t>numero.numero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784789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Declarar BOOLEANO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$variável = </a:t>
                      </a:r>
                      <a:r>
                        <a:rPr lang="pt-BR" sz="1200" dirty="0" err="1"/>
                        <a:t>true</a:t>
                      </a:r>
                      <a:r>
                        <a:rPr lang="pt-BR" sz="1200" dirty="0"/>
                        <a:t>/false</a:t>
                      </a:r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$variável = </a:t>
                      </a:r>
                      <a:r>
                        <a:rPr lang="pt-BR" sz="1200" dirty="0" err="1"/>
                        <a:t>true</a:t>
                      </a:r>
                      <a:r>
                        <a:rPr lang="pt-BR" sz="1200" dirty="0"/>
                        <a:t>/false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02836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 i="0" dirty="0">
                          <a:solidFill>
                            <a:schemeClr val="bg1"/>
                          </a:solidFill>
                        </a:rPr>
                        <a:t>TIPOS COMPOSTOS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587995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Declarar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dirty="0"/>
                        <a:t>$</a:t>
                      </a:r>
                      <a:r>
                        <a:rPr lang="pt-BR" sz="1200" b="0" i="0" dirty="0" err="1"/>
                        <a:t>nomeArray</a:t>
                      </a:r>
                      <a:r>
                        <a:rPr lang="pt-BR" sz="1200" b="0" i="0" dirty="0"/>
                        <a:t> = </a:t>
                      </a:r>
                      <a:r>
                        <a:rPr lang="pt-BR" sz="1200" b="0" i="0" dirty="0" err="1"/>
                        <a:t>array</a:t>
                      </a:r>
                      <a:r>
                        <a:rPr lang="pt-BR" sz="1200" b="0" i="0" dirty="0"/>
                        <a:t>(“</a:t>
                      </a:r>
                      <a:r>
                        <a:rPr lang="pt-BR" sz="1200" b="0" i="0" dirty="0" err="1"/>
                        <a:t>item”,”item</a:t>
                      </a:r>
                      <a:r>
                        <a:rPr lang="pt-BR" sz="1200" b="0" i="0" dirty="0"/>
                        <a:t>”...)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8646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Declarar OBJETO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dirty="0"/>
                        <a:t>$</a:t>
                      </a:r>
                      <a:r>
                        <a:rPr lang="pt-BR" sz="1200" b="0" i="0" dirty="0" err="1"/>
                        <a:t>nomeObjeto</a:t>
                      </a:r>
                      <a:r>
                        <a:rPr lang="pt-BR" sz="1200" b="0" i="0" dirty="0"/>
                        <a:t> = new Objeto()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933017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 i="0" dirty="0">
                          <a:solidFill>
                            <a:schemeClr val="bg1"/>
                          </a:solidFill>
                        </a:rPr>
                        <a:t>TIPOS ESPECIAIS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11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Declarar NULO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dirty="0"/>
                        <a:t>$variável = </a:t>
                      </a:r>
                      <a:r>
                        <a:rPr lang="pt-BR" sz="1200" b="0" i="0" dirty="0" err="1"/>
                        <a:t>null</a:t>
                      </a:r>
                      <a:endParaRPr lang="pt-BR" sz="12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4859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Declarar 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dirty="0"/>
                        <a:t>$variável = </a:t>
                      </a:r>
                      <a:r>
                        <a:rPr lang="pt-BR" sz="1200" b="0" i="0" dirty="0" err="1"/>
                        <a:t>fopen</a:t>
                      </a:r>
                      <a:r>
                        <a:rPr lang="pt-BR" sz="1200" b="0" i="0" dirty="0"/>
                        <a:t> (“caminho”, “ação”)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242562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3613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Limpar variável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unset</a:t>
                      </a:r>
                      <a:r>
                        <a:rPr lang="pt-BR" sz="1200" dirty="0"/>
                        <a:t> ($variável)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318421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Exibir o tipo da variável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Var_dump</a:t>
                      </a:r>
                      <a:r>
                        <a:rPr lang="pt-BR" sz="1200" dirty="0"/>
                        <a:t> ($</a:t>
                      </a:r>
                      <a:r>
                        <a:rPr lang="pt-BR" sz="1200" dirty="0" err="1"/>
                        <a:t>variavel</a:t>
                      </a:r>
                      <a:r>
                        <a:rPr lang="pt-BR" sz="12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92379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Verificar se há algo na variável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If</a:t>
                      </a:r>
                      <a:r>
                        <a:rPr lang="pt-BR" sz="1200" dirty="0"/>
                        <a:t> (</a:t>
                      </a:r>
                      <a:r>
                        <a:rPr lang="pt-BR" sz="1200" dirty="0" err="1"/>
                        <a:t>isset</a:t>
                      </a:r>
                      <a:r>
                        <a:rPr lang="pt-BR" sz="1200" dirty="0"/>
                        <a:t>($variável)) {}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881954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50374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Concatenar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“.”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625797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Parar execução do código naquele ponto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exit</a:t>
                      </a:r>
                      <a:r>
                        <a:rPr lang="pt-BR" sz="1200" dirty="0"/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87646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 i="0" dirty="0">
                          <a:solidFill>
                            <a:schemeClr val="bg1"/>
                          </a:solidFill>
                        </a:rPr>
                        <a:t>ARRAYS SUPER GLOBAIS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290721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Pegar Informações de outra pagina por </a:t>
                      </a:r>
                      <a:r>
                        <a:rPr lang="pt-BR" sz="1200" b="1" i="0" dirty="0" err="1"/>
                        <a:t>String</a:t>
                      </a:r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Variavel</a:t>
                      </a:r>
                      <a:r>
                        <a:rPr lang="pt-BR" sz="1200" dirty="0"/>
                        <a:t> = $_GET[“</a:t>
                      </a:r>
                      <a:r>
                        <a:rPr lang="pt-BR" sz="1200" dirty="0" err="1"/>
                        <a:t>variávelPassandoInfo</a:t>
                      </a:r>
                      <a:r>
                        <a:rPr lang="pt-BR" sz="1200" dirty="0"/>
                        <a:t>”]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72809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Fazer um CAST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/>
                        <a:t>Variavel</a:t>
                      </a:r>
                      <a:r>
                        <a:rPr lang="pt-BR" sz="1200" dirty="0"/>
                        <a:t> = (</a:t>
                      </a:r>
                      <a:r>
                        <a:rPr lang="pt-BR" sz="1200" dirty="0" err="1"/>
                        <a:t>int</a:t>
                      </a:r>
                      <a:r>
                        <a:rPr lang="pt-BR" sz="1200" dirty="0"/>
                        <a:t>/tipo...)$_GET[“</a:t>
                      </a:r>
                      <a:r>
                        <a:rPr lang="pt-BR" sz="1200" dirty="0" err="1"/>
                        <a:t>variávelPassandoInfo</a:t>
                      </a:r>
                      <a:r>
                        <a:rPr lang="pt-BR" sz="1200" dirty="0"/>
                        <a:t>”]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2927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Exibir IP DO USUÁRIO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$</a:t>
                      </a:r>
                      <a:r>
                        <a:rPr lang="pt-BR" sz="1200" dirty="0" err="1"/>
                        <a:t>variavel</a:t>
                      </a:r>
                      <a:r>
                        <a:rPr lang="pt-BR" sz="1200" dirty="0"/>
                        <a:t> = $_SERVER["REMOTE_ADDR"];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76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06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081F776-ABAF-43ED-8129-A911A0671902}"/>
              </a:ext>
            </a:extLst>
          </p:cNvPr>
          <p:cNvSpPr/>
          <p:nvPr/>
        </p:nvSpPr>
        <p:spPr>
          <a:xfrm>
            <a:off x="5372100" y="735965"/>
            <a:ext cx="1447800" cy="2733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chemeClr val="bg1"/>
                </a:solidFill>
              </a:rPr>
              <a:t>...</a:t>
            </a:r>
          </a:p>
          <a:p>
            <a:endParaRPr lang="pt-BR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F23DCD-1E5B-48EB-B726-A20B60BA71AB}"/>
              </a:ext>
            </a:extLst>
          </p:cNvPr>
          <p:cNvSpPr txBox="1"/>
          <p:nvPr/>
        </p:nvSpPr>
        <p:spPr>
          <a:xfrm>
            <a:off x="352425" y="371475"/>
            <a:ext cx="701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ESCOPO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AF83031-4F4F-4532-9B78-C45659E9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76319"/>
              </p:ext>
            </p:extLst>
          </p:nvPr>
        </p:nvGraphicFramePr>
        <p:xfrm>
          <a:off x="85725" y="745490"/>
          <a:ext cx="5238750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9375">
                  <a:extLst>
                    <a:ext uri="{9D8B030D-6E8A-4147-A177-3AD203B41FA5}">
                      <a16:colId xmlns:a16="http://schemas.microsoft.com/office/drawing/2014/main" val="2789886841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759390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CÓDIGO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7790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Tornar uma variável global/ variável de fora ser enxergada dentro de uma </a:t>
                      </a:r>
                      <a:r>
                        <a:rPr lang="pt-BR" sz="1200" b="1" i="0" dirty="0" err="1"/>
                        <a:t>function</a:t>
                      </a:r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Global $</a:t>
                      </a:r>
                      <a:r>
                        <a:rPr lang="pt-BR" sz="1200" dirty="0" err="1"/>
                        <a:t>variavel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3176978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EF092F0-422E-4EF0-ADA7-8D71742C5F5A}"/>
              </a:ext>
            </a:extLst>
          </p:cNvPr>
          <p:cNvSpPr txBox="1"/>
          <p:nvPr/>
        </p:nvSpPr>
        <p:spPr>
          <a:xfrm>
            <a:off x="352425" y="1756906"/>
            <a:ext cx="1060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OPERADORES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188CAE4-6553-40DD-8951-F0F745003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58136"/>
              </p:ext>
            </p:extLst>
          </p:nvPr>
        </p:nvGraphicFramePr>
        <p:xfrm>
          <a:off x="85725" y="2130921"/>
          <a:ext cx="5238750" cy="685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9375">
                  <a:extLst>
                    <a:ext uri="{9D8B030D-6E8A-4147-A177-3AD203B41FA5}">
                      <a16:colId xmlns:a16="http://schemas.microsoft.com/office/drawing/2014/main" val="2789886841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7593908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ATRIBUIÇÃO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7790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ADICIONAR mais coisas em uma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.=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3176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SOMAR /DIMINUIR do mesmo valor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+= ou -=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71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PORCENTAGEM DE VALOR “X”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MULTIPLICAR(*)  DE .01 ATÉ 1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exemplo→ $valor *= .5;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60486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>
                          <a:solidFill>
                            <a:schemeClr val="bg1"/>
                          </a:solidFill>
                        </a:rPr>
                        <a:t>ARITIMÉTICOS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9206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SOMA, SUBTRAÇÃO, DIVISÃO, MULTIPLICAÇÃO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+ - /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771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MOD ( RESTO DE DIVISÃO)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637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ELEVAR AO QUADRADO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0558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>
                          <a:solidFill>
                            <a:schemeClr val="bg1"/>
                          </a:solidFill>
                        </a:rPr>
                        <a:t>COMPARAÇÃO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87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Maior , menor, igualdade, diferença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&gt;, &lt; , ==, !=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766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dirty="0"/>
                        <a:t>Igualdade de identidade(tipo)</a:t>
                      </a:r>
                      <a:br>
                        <a:rPr lang="pt-BR" sz="1200" b="1" i="0" dirty="0"/>
                      </a:br>
                      <a:r>
                        <a:rPr lang="pt-BR" sz="1200" b="1" i="0" dirty="0"/>
                        <a:t>Diferença de identidade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===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!==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332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Comparar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var_dump</a:t>
                      </a:r>
                      <a:r>
                        <a:rPr lang="pt-BR" sz="1200" dirty="0"/>
                        <a:t>(fazer comparação)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973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 err="1"/>
                        <a:t>Spaceship</a:t>
                      </a:r>
                      <a:r>
                        <a:rPr lang="pt-BR" sz="1200" b="1" i="0" dirty="0"/>
                        <a:t> (igualdade, menor ou maior) php7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&lt;=&gt;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se maior= -1, se igual = 0, se menor 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8532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Ignorar valores nulos</a:t>
                      </a:r>
                      <a:br>
                        <a:rPr lang="pt-BR" sz="1200" b="1" i="0" dirty="0"/>
                      </a:br>
                      <a:r>
                        <a:rPr lang="pt-BR" sz="1200" b="1" i="0" dirty="0"/>
                        <a:t>OBS. Para no primeiro valor não nulo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??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Exemplo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$a = NULL;</a:t>
                      </a:r>
                    </a:p>
                    <a:p>
                      <a:pPr algn="ctr"/>
                      <a:r>
                        <a:rPr lang="pt-BR" sz="1200" dirty="0"/>
                        <a:t>$b =2;</a:t>
                      </a:r>
                    </a:p>
                    <a:p>
                      <a:pPr algn="ctr"/>
                      <a:r>
                        <a:rPr lang="pt-BR" sz="1200" dirty="0" err="1"/>
                        <a:t>echo</a:t>
                      </a:r>
                      <a:r>
                        <a:rPr lang="pt-BR" sz="1200" dirty="0"/>
                        <a:t> $a ?? $b; IMPRIME SOMENTE “B”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567864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i="0" dirty="0">
                          <a:solidFill>
                            <a:schemeClr val="bg1"/>
                          </a:solidFill>
                        </a:rPr>
                        <a:t>INCREMENTO - DECREMENTO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8374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INCREMENTO(antes = adiciona </a:t>
                      </a:r>
                      <a:r>
                        <a:rPr lang="pt-BR" sz="1200" b="1" i="0" dirty="0" err="1"/>
                        <a:t>valro</a:t>
                      </a:r>
                      <a:r>
                        <a:rPr lang="pt-BR" sz="1200" b="1" i="0" dirty="0"/>
                        <a:t> e imprime ou </a:t>
                      </a:r>
                      <a:br>
                        <a:rPr lang="pt-BR" sz="1200" b="1" i="0" dirty="0"/>
                      </a:br>
                      <a:r>
                        <a:rPr lang="pt-BR" sz="1200" b="1" i="0" dirty="0"/>
                        <a:t>depois = imprime e adiciona valor após)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11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DECREMENTO (antes ou depois)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472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38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ACE0F-5362-42CD-AB8E-AD3A148C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93576"/>
            <a:ext cx="5915025" cy="25636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Precedência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5A7964-C36A-4E3B-9626-FD1E1981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42" y="1117600"/>
            <a:ext cx="5647116" cy="520240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974DB8C-26E8-4154-BC73-2A7C75DF132F}"/>
              </a:ext>
            </a:extLst>
          </p:cNvPr>
          <p:cNvSpPr txBox="1"/>
          <p:nvPr/>
        </p:nvSpPr>
        <p:spPr>
          <a:xfrm>
            <a:off x="0" y="6710664"/>
            <a:ext cx="719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hlinkClick r:id="rId3"/>
              </a:rPr>
              <a:t>https://www.php.net/manual/pt_BR/language.operators.precedence.php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80110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BF23DCD-1E5B-48EB-B726-A20B60BA71AB}"/>
              </a:ext>
            </a:extLst>
          </p:cNvPr>
          <p:cNvSpPr txBox="1"/>
          <p:nvPr/>
        </p:nvSpPr>
        <p:spPr>
          <a:xfrm>
            <a:off x="352425" y="371475"/>
            <a:ext cx="731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STRINGS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AF83031-4F4F-4532-9B78-C45659E9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3722"/>
              </p:ext>
            </p:extLst>
          </p:nvPr>
        </p:nvGraphicFramePr>
        <p:xfrm>
          <a:off x="85725" y="745490"/>
          <a:ext cx="5238750" cy="6126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9375">
                  <a:extLst>
                    <a:ext uri="{9D8B030D-6E8A-4147-A177-3AD203B41FA5}">
                      <a16:colId xmlns:a16="http://schemas.microsoft.com/office/drawing/2014/main" val="2789886841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759390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CÓDIGO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7790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IMPRIMIR COM LETRAS </a:t>
                      </a:r>
                      <a:r>
                        <a:rPr lang="pt-BR" sz="1200" b="1" i="0" u="none" dirty="0"/>
                        <a:t>MAIÚSCULAS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echo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strtoupper</a:t>
                      </a:r>
                      <a:r>
                        <a:rPr lang="pt-BR" sz="1200" dirty="0"/>
                        <a:t>($variável);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3176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dirty="0"/>
                        <a:t>IMPRIMIR COM LETRAS MINÚSCULAS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/>
                        <a:t>echo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strto</a:t>
                      </a:r>
                      <a:r>
                        <a:rPr lang="pt-BR" sz="1200" dirty="0"/>
                        <a:t>($variável);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314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IMPRIMIR 1ª LETRA DAS PALAVRAS EM MAIÚSCULAS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echo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ucwords</a:t>
                      </a:r>
                      <a:r>
                        <a:rPr lang="pt-BR" sz="1200" dirty="0"/>
                        <a:t>($variável);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4517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dirty="0"/>
                        <a:t>IMPRIMIR 1ª  LETRA DA 1ª PALAVRA EM MAIÚSCULA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echo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ucfirst</a:t>
                      </a:r>
                      <a:r>
                        <a:rPr lang="pt-BR" sz="1200" dirty="0"/>
                        <a:t>($variável);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4926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dirty="0"/>
                        <a:t>TROCAR CARACTERE POR OUTRO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$variável = </a:t>
                      </a:r>
                      <a:r>
                        <a:rPr lang="pt-BR" sz="1200" dirty="0" err="1"/>
                        <a:t>str_replace</a:t>
                      </a:r>
                      <a:r>
                        <a:rPr lang="pt-BR" sz="1200" dirty="0"/>
                        <a:t>(“o q buscar”, “o q colocar no lugar”, $variável)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124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Encontrar a posição da primeira ocorrência de uma </a:t>
                      </a:r>
                      <a:r>
                        <a:rPr lang="pt-BR" sz="135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$procurar = </a:t>
                      </a:r>
                      <a:r>
                        <a:rPr lang="pt-BR" sz="1200" dirty="0" err="1"/>
                        <a:t>strpos</a:t>
                      </a:r>
                      <a:r>
                        <a:rPr lang="pt-BR" sz="1200" dirty="0"/>
                        <a:t>($</a:t>
                      </a:r>
                      <a:r>
                        <a:rPr lang="pt-BR" sz="1200" dirty="0" err="1"/>
                        <a:t>variavelTexto</a:t>
                      </a:r>
                      <a:r>
                        <a:rPr lang="pt-BR" sz="1200" dirty="0"/>
                        <a:t>, “</a:t>
                      </a:r>
                      <a:r>
                        <a:rPr lang="pt-BR" sz="1200" dirty="0" err="1"/>
                        <a:t>palavraBuscada</a:t>
                      </a:r>
                      <a:r>
                        <a:rPr lang="pt-BR" sz="1200" dirty="0"/>
                        <a:t>");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3854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Retornar uma parte de uma </a:t>
                      </a:r>
                      <a:r>
                        <a:rPr lang="pt-BR" sz="135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$parte = </a:t>
                      </a:r>
                      <a:r>
                        <a:rPr lang="pt-BR" sz="1200" dirty="0" err="1"/>
                        <a:t>substr</a:t>
                      </a:r>
                      <a:r>
                        <a:rPr lang="pt-BR" sz="1200" dirty="0"/>
                        <a:t>($</a:t>
                      </a:r>
                      <a:r>
                        <a:rPr lang="pt-BR" sz="1200" dirty="0" err="1"/>
                        <a:t>variavel</a:t>
                      </a:r>
                      <a:r>
                        <a:rPr lang="pt-BR" sz="1200" dirty="0"/>
                        <a:t>, inicio(</a:t>
                      </a:r>
                      <a:r>
                        <a:rPr lang="pt-BR" sz="1200" dirty="0" err="1"/>
                        <a:t>temq</a:t>
                      </a:r>
                      <a:r>
                        <a:rPr lang="pt-BR" sz="1200" dirty="0"/>
                        <a:t> ser </a:t>
                      </a:r>
                      <a:r>
                        <a:rPr lang="pt-BR" sz="1200" dirty="0" err="1"/>
                        <a:t>int</a:t>
                      </a:r>
                      <a:r>
                        <a:rPr lang="pt-BR" sz="1200" dirty="0"/>
                        <a:t>), $tamanho);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17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Retornar o tamanho de uma </a:t>
                      </a:r>
                      <a:r>
                        <a:rPr lang="pt-BR" sz="135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srtlen</a:t>
                      </a:r>
                      <a:r>
                        <a:rPr lang="pt-BR" sz="1200" dirty="0"/>
                        <a:t>($palavra);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33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dirty="0"/>
                        <a:t>INCLUIR ARQUIVOS(códigos </a:t>
                      </a:r>
                      <a:r>
                        <a:rPr lang="pt-BR" sz="1200" b="1" i="0" dirty="0" err="1"/>
                        <a:t>php</a:t>
                      </a:r>
                      <a:r>
                        <a:rPr lang="pt-BR" sz="1200" b="1" i="0" dirty="0"/>
                        <a:t> em outro local) com INCLUDE</a:t>
                      </a:r>
                      <a:br>
                        <a:rPr lang="pt-BR" sz="1200" b="1" i="0" dirty="0"/>
                      </a:br>
                      <a:r>
                        <a:rPr lang="pt-BR" sz="1200" b="1" i="0" dirty="0"/>
                        <a:t>•OBS. da acesso ao “include path”;</a:t>
                      </a:r>
                      <a:br>
                        <a:rPr lang="pt-BR" sz="1200" b="1" i="0" dirty="0"/>
                      </a:br>
                      <a:r>
                        <a:rPr lang="pt-BR" sz="1200" b="1" i="0" dirty="0"/>
                        <a:t>•Permite include de remoto.(perigoso)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include “</a:t>
                      </a:r>
                      <a:r>
                        <a:rPr lang="pt-BR" sz="1200" dirty="0" err="1"/>
                        <a:t>caminho_do_arquivo</a:t>
                      </a:r>
                      <a:r>
                        <a:rPr lang="pt-BR" sz="1200" dirty="0"/>
                        <a:t>”;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1775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dirty="0"/>
                        <a:t>INCLUIR ARQUIVOS com REQUIRE</a:t>
                      </a:r>
                      <a:br>
                        <a:rPr lang="pt-BR" sz="1200" b="1" i="0" dirty="0"/>
                      </a:br>
                      <a:r>
                        <a:rPr lang="pt-BR" sz="1200" b="1" i="0" dirty="0"/>
                        <a:t>•Obs. Obriga existência do arquivo. Gera erro fatal caso tenha algum erro no arquivo incluído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/>
                        <a:t>require</a:t>
                      </a:r>
                      <a:r>
                        <a:rPr lang="pt-BR" sz="1200" dirty="0"/>
                        <a:t> “</a:t>
                      </a:r>
                      <a:r>
                        <a:rPr lang="pt-BR" sz="1200" dirty="0" err="1"/>
                        <a:t>caminho_do_arquivo</a:t>
                      </a:r>
                      <a:r>
                        <a:rPr lang="pt-BR" sz="1200" dirty="0"/>
                        <a:t>”;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238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dirty="0"/>
                        <a:t>Incluir arquivos somente 1 vez</a:t>
                      </a:r>
                      <a:br>
                        <a:rPr lang="pt-BR" sz="1200" b="1" i="0" dirty="0"/>
                      </a:br>
                      <a:r>
                        <a:rPr lang="pt-BR" sz="1200" b="1" i="0" dirty="0"/>
                        <a:t>evitando redundância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/>
                        <a:t>require_once</a:t>
                      </a:r>
                      <a:r>
                        <a:rPr lang="pt-BR" sz="1200" dirty="0"/>
                        <a:t> “</a:t>
                      </a:r>
                      <a:r>
                        <a:rPr lang="pt-BR" sz="1200" dirty="0" err="1"/>
                        <a:t>caminho_do_arquivo</a:t>
                      </a:r>
                      <a:r>
                        <a:rPr lang="pt-BR" sz="1200" dirty="0"/>
                        <a:t>”;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/>
                        <a:t>include_once</a:t>
                      </a:r>
                      <a:r>
                        <a:rPr lang="pt-BR" sz="1200" dirty="0"/>
                        <a:t> “</a:t>
                      </a:r>
                      <a:r>
                        <a:rPr lang="pt-BR" sz="1200" dirty="0" err="1"/>
                        <a:t>caminho_do_arquivo</a:t>
                      </a:r>
                      <a:r>
                        <a:rPr lang="pt-BR" sz="1200" dirty="0"/>
                        <a:t>”;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290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51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BF23DCD-1E5B-48EB-B726-A20B60BA71AB}"/>
              </a:ext>
            </a:extLst>
          </p:cNvPr>
          <p:cNvSpPr txBox="1"/>
          <p:nvPr/>
        </p:nvSpPr>
        <p:spPr>
          <a:xfrm>
            <a:off x="352425" y="371475"/>
            <a:ext cx="1960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ESTRUTURAS DE CONTROLE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188CAE4-6553-40DD-8951-F0F745003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034054"/>
              </p:ext>
            </p:extLst>
          </p:nvPr>
        </p:nvGraphicFramePr>
        <p:xfrm>
          <a:off x="133350" y="805954"/>
          <a:ext cx="5238750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9375">
                  <a:extLst>
                    <a:ext uri="{9D8B030D-6E8A-4147-A177-3AD203B41FA5}">
                      <a16:colId xmlns:a16="http://schemas.microsoft.com/office/drawing/2014/main" val="2789886841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759390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FUNÇÃO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CÓDIGO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7790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CONDICIONAL TERNÁRIO (TESTAR CONDIÇÃO SIMPLES EM UMA LINHA)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echo</a:t>
                      </a:r>
                      <a:r>
                        <a:rPr lang="pt-BR" sz="1200" dirty="0"/>
                        <a:t> (condição) </a:t>
                      </a:r>
                      <a:r>
                        <a:rPr lang="pt-BR" sz="1200" b="1" dirty="0"/>
                        <a:t>?</a:t>
                      </a:r>
                      <a:r>
                        <a:rPr lang="pt-BR" sz="1200" dirty="0"/>
                        <a:t> “se sim”: “se não”;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? = então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3176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Switch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switch ($</a:t>
                      </a:r>
                      <a:r>
                        <a:rPr lang="pt-BR" sz="1200" dirty="0" err="1"/>
                        <a:t>diaSemana</a:t>
                      </a:r>
                      <a:r>
                        <a:rPr lang="pt-BR" sz="1200" dirty="0"/>
                        <a:t>)</a:t>
                      </a:r>
                    </a:p>
                    <a:p>
                      <a:pPr algn="ctr"/>
                      <a:r>
                        <a:rPr lang="pt-BR" sz="1200" dirty="0"/>
                        <a:t>	{</a:t>
                      </a:r>
                    </a:p>
                    <a:p>
                      <a:pPr algn="ctr"/>
                      <a:r>
                        <a:rPr lang="pt-BR" sz="1200" dirty="0"/>
                        <a:t>		case 0:</a:t>
                      </a:r>
                    </a:p>
                    <a:p>
                      <a:pPr algn="ctr"/>
                      <a:r>
                        <a:rPr lang="pt-BR" sz="1200" dirty="0"/>
                        <a:t>		</a:t>
                      </a:r>
                      <a:r>
                        <a:rPr lang="pt-BR" sz="1200" dirty="0" err="1"/>
                        <a:t>echo</a:t>
                      </a:r>
                      <a:r>
                        <a:rPr lang="pt-BR" sz="1200" dirty="0"/>
                        <a:t> "domingo";</a:t>
                      </a:r>
                    </a:p>
                    <a:p>
                      <a:pPr algn="ctr"/>
                      <a:r>
                        <a:rPr lang="pt-BR" sz="1200" dirty="0"/>
                        <a:t>		break;</a:t>
                      </a:r>
                    </a:p>
                    <a:p>
                      <a:pPr algn="ctr"/>
                      <a:r>
                        <a:rPr lang="pt-BR" sz="1200" dirty="0"/>
                        <a:t>		case 1:</a:t>
                      </a:r>
                    </a:p>
                    <a:p>
                      <a:pPr algn="ctr"/>
                      <a:r>
                        <a:rPr lang="pt-BR" sz="1200" dirty="0"/>
                        <a:t>		</a:t>
                      </a:r>
                      <a:r>
                        <a:rPr lang="pt-BR" sz="1200" dirty="0" err="1"/>
                        <a:t>echo</a:t>
                      </a:r>
                      <a:r>
                        <a:rPr lang="pt-BR" sz="1200" dirty="0"/>
                        <a:t> "Segunda";</a:t>
                      </a:r>
                    </a:p>
                    <a:p>
                      <a:pPr algn="ctr"/>
                      <a:r>
                        <a:rPr lang="pt-BR" sz="1200" dirty="0"/>
                        <a:t>		break;</a:t>
                      </a:r>
                    </a:p>
                    <a:p>
                      <a:pPr algn="ctr"/>
                      <a:r>
                        <a:rPr lang="pt-BR" sz="1200" dirty="0"/>
                        <a:t>               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71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FOR</a:t>
                      </a:r>
                      <a:br>
                        <a:rPr lang="pt-BR" sz="1200" b="1" i="0" dirty="0"/>
                      </a:br>
                      <a:r>
                        <a:rPr lang="pt-BR" sz="1200" b="1" i="0" dirty="0"/>
                        <a:t>(enquanto ( </a:t>
                      </a:r>
                      <a:r>
                        <a:rPr lang="pt-BR" sz="1200" b="1" i="0" dirty="0" err="1"/>
                        <a:t>variavel</a:t>
                      </a:r>
                      <a:r>
                        <a:rPr lang="pt-BR" sz="1200" b="1" i="0" dirty="0"/>
                        <a:t>,; </a:t>
                      </a:r>
                      <a:r>
                        <a:rPr lang="pt-BR" sz="1200" b="1" i="0" dirty="0" err="1"/>
                        <a:t>variavel</a:t>
                      </a:r>
                      <a:r>
                        <a:rPr lang="pt-BR" sz="1200" b="1" i="0" dirty="0"/>
                        <a:t> &lt;=&gt; CONDIÇÃO; calculo)</a:t>
                      </a:r>
                      <a:br>
                        <a:rPr lang="pt-BR" sz="1200" b="1" i="0" dirty="0"/>
                      </a:br>
                      <a:r>
                        <a:rPr lang="pt-BR" sz="1200" b="1" i="0" dirty="0"/>
                        <a:t>{ faça isso}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n-NO" sz="1200" b="1" dirty="0"/>
                        <a:t>for</a:t>
                      </a:r>
                      <a:r>
                        <a:rPr lang="nn-NO" sz="1200" dirty="0"/>
                        <a:t> (</a:t>
                      </a:r>
                      <a:r>
                        <a:rPr lang="nn-NO" sz="1200" b="1" dirty="0"/>
                        <a:t>$i</a:t>
                      </a:r>
                      <a:r>
                        <a:rPr lang="nn-NO" sz="1200" dirty="0"/>
                        <a:t>=0; </a:t>
                      </a:r>
                      <a:r>
                        <a:rPr lang="nn-NO" sz="1200" b="1" dirty="0"/>
                        <a:t>$i </a:t>
                      </a:r>
                      <a:r>
                        <a:rPr lang="nn-NO" sz="1200" dirty="0"/>
                        <a:t>&lt; ; </a:t>
                      </a:r>
                      <a:r>
                        <a:rPr lang="nn-NO" sz="1200" b="1" dirty="0"/>
                        <a:t>$i</a:t>
                      </a:r>
                      <a:r>
                        <a:rPr lang="nn-NO" sz="1200" dirty="0"/>
                        <a:t>++) { </a:t>
                      </a:r>
                    </a:p>
                    <a:p>
                      <a:pPr algn="ctr"/>
                      <a:r>
                        <a:rPr lang="nn-NO" sz="1200" dirty="0"/>
                        <a:t>	# code...</a:t>
                      </a:r>
                    </a:p>
                    <a:p>
                      <a:pPr algn="ctr"/>
                      <a:r>
                        <a:rPr lang="nn-NO" sz="1200" dirty="0"/>
                        <a:t>}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604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FOREACH</a:t>
                      </a:r>
                      <a:br>
                        <a:rPr lang="pt-BR" sz="1200" b="1" i="0" dirty="0"/>
                      </a:br>
                      <a:r>
                        <a:rPr lang="pt-BR" sz="1200" b="1" i="0" dirty="0"/>
                        <a:t>(FOR PARA ARRAYS/ OBJETOS)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foreach ($</a:t>
                      </a:r>
                      <a:r>
                        <a:rPr lang="en-US" sz="1200" dirty="0" err="1"/>
                        <a:t>variável</a:t>
                      </a:r>
                      <a:r>
                        <a:rPr lang="en-US" sz="1200" dirty="0"/>
                        <a:t> as $index =&gt; $item) {</a:t>
                      </a:r>
                    </a:p>
                    <a:p>
                      <a:pPr algn="ctr"/>
                      <a:r>
                        <a:rPr lang="en-US" sz="1200" dirty="0"/>
                        <a:t>	# code...</a:t>
                      </a:r>
                    </a:p>
                    <a:p>
                      <a:pPr algn="ctr"/>
                      <a:r>
                        <a:rPr lang="en-US" sz="1200" dirty="0"/>
                        <a:t>}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3311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WHILE</a:t>
                      </a:r>
                      <a:br>
                        <a:rPr lang="pt-BR" sz="1200" b="1" i="0" dirty="0"/>
                      </a:br>
                      <a:r>
                        <a:rPr lang="pt-BR" sz="1200" b="1" i="0" dirty="0"/>
                        <a:t>(ENQUANTO condição FOR VERDADE, FAÇA) obs. Usar contador se não da loop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while</a:t>
                      </a:r>
                      <a:r>
                        <a:rPr lang="pt-BR" sz="1200" dirty="0"/>
                        <a:t> ( condição) {</a:t>
                      </a:r>
                    </a:p>
                    <a:p>
                      <a:pPr algn="ctr"/>
                      <a:r>
                        <a:rPr lang="pt-BR" sz="1200" dirty="0"/>
                        <a:t>	# </a:t>
                      </a:r>
                      <a:r>
                        <a:rPr lang="pt-BR" sz="1200" dirty="0" err="1"/>
                        <a:t>code</a:t>
                      </a:r>
                      <a:r>
                        <a:rPr lang="pt-BR" sz="1200" dirty="0"/>
                        <a:t>...</a:t>
                      </a:r>
                    </a:p>
                    <a:p>
                      <a:pPr algn="ctr"/>
                      <a:r>
                        <a:rPr lang="pt-BR" sz="12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7056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i="0" dirty="0"/>
                        <a:t>DO WHILE</a:t>
                      </a:r>
                      <a:br>
                        <a:rPr lang="pt-BR" sz="1200" b="1" i="0" dirty="0"/>
                      </a:br>
                      <a:r>
                        <a:rPr lang="pt-BR" sz="1200" b="1" i="0" dirty="0"/>
                        <a:t>(EXECUTA PELO ENOS UMA VEZ)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do {</a:t>
                      </a:r>
                    </a:p>
                    <a:p>
                      <a:pPr algn="ctr"/>
                      <a:r>
                        <a:rPr lang="pt-BR" sz="1200" dirty="0"/>
                        <a:t>	# </a:t>
                      </a:r>
                      <a:r>
                        <a:rPr lang="pt-BR" sz="1200" dirty="0" err="1"/>
                        <a:t>code</a:t>
                      </a:r>
                      <a:r>
                        <a:rPr lang="pt-BR" sz="1200" dirty="0"/>
                        <a:t>...</a:t>
                      </a:r>
                    </a:p>
                    <a:p>
                      <a:pPr algn="ctr"/>
                      <a:r>
                        <a:rPr lang="pt-BR" sz="1200" dirty="0"/>
                        <a:t>} </a:t>
                      </a:r>
                      <a:r>
                        <a:rPr lang="pt-BR" sz="1200" dirty="0" err="1"/>
                        <a:t>while</a:t>
                      </a:r>
                      <a:r>
                        <a:rPr lang="pt-BR" sz="1200" dirty="0"/>
                        <a:t> </a:t>
                      </a:r>
                      <a:r>
                        <a:rPr lang="pt-BR" sz="1200"/>
                        <a:t>( condição)</a:t>
                      </a:r>
                      <a:endParaRPr lang="pt-B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588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</TotalTime>
  <Words>606</Words>
  <Application>Microsoft Office PowerPoint</Application>
  <PresentationFormat>Papel A4 (210 x 297 mm)</PresentationFormat>
  <Paragraphs>142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Precedência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Wescley</dc:creator>
  <cp:lastModifiedBy>Wescley</cp:lastModifiedBy>
  <cp:revision>43</cp:revision>
  <dcterms:created xsi:type="dcterms:W3CDTF">2019-06-05T13:53:18Z</dcterms:created>
  <dcterms:modified xsi:type="dcterms:W3CDTF">2019-07-06T18:05:49Z</dcterms:modified>
</cp:coreProperties>
</file>