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Bai Jamjuree Bold" charset="1" panose="00000800000000000000"/>
      <p:regular r:id="rId27"/>
    </p:embeddedFont>
    <p:embeddedFont>
      <p:font typeface="Open Sans Bold" charset="1" panose="020B0806030504020204"/>
      <p:regular r:id="rId28"/>
    </p:embeddedFont>
    <p:embeddedFont>
      <p:font typeface="Bai Jamjuree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033020" y="5583704"/>
            <a:ext cx="20599372" cy="1788173"/>
            <a:chOff x="0" y="0"/>
            <a:chExt cx="3505254" cy="3042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5254" cy="304281"/>
            </a:xfrm>
            <a:custGeom>
              <a:avLst/>
              <a:gdLst/>
              <a:ahLst/>
              <a:cxnLst/>
              <a:rect r="r" b="b" t="t" l="l"/>
              <a:pathLst>
                <a:path h="304281" w="3505254">
                  <a:moveTo>
                    <a:pt x="203200" y="0"/>
                  </a:moveTo>
                  <a:lnTo>
                    <a:pt x="3505254" y="0"/>
                  </a:lnTo>
                  <a:lnTo>
                    <a:pt x="3302054" y="304281"/>
                  </a:lnTo>
                  <a:lnTo>
                    <a:pt x="0" y="3042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3302054" cy="34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905711" y="5038308"/>
            <a:ext cx="20599372" cy="1788173"/>
            <a:chOff x="0" y="0"/>
            <a:chExt cx="3505254" cy="3042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5254" cy="304281"/>
            </a:xfrm>
            <a:custGeom>
              <a:avLst/>
              <a:gdLst/>
              <a:ahLst/>
              <a:cxnLst/>
              <a:rect r="r" b="b" t="t" l="l"/>
              <a:pathLst>
                <a:path h="304281" w="3505254">
                  <a:moveTo>
                    <a:pt x="203200" y="0"/>
                  </a:moveTo>
                  <a:lnTo>
                    <a:pt x="3505254" y="0"/>
                  </a:lnTo>
                  <a:lnTo>
                    <a:pt x="3302054" y="304281"/>
                  </a:lnTo>
                  <a:lnTo>
                    <a:pt x="0" y="3042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>
                <a:alpha val="26667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3302054" cy="34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173038" y="3114152"/>
            <a:ext cx="13509777" cy="3363639"/>
            <a:chOff x="0" y="0"/>
            <a:chExt cx="2298866" cy="5723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98866" cy="572367"/>
            </a:xfrm>
            <a:custGeom>
              <a:avLst/>
              <a:gdLst/>
              <a:ahLst/>
              <a:cxnLst/>
              <a:rect r="r" b="b" t="t" l="l"/>
              <a:pathLst>
                <a:path h="572367" w="2298866">
                  <a:moveTo>
                    <a:pt x="203200" y="0"/>
                  </a:moveTo>
                  <a:lnTo>
                    <a:pt x="2298866" y="0"/>
                  </a:lnTo>
                  <a:lnTo>
                    <a:pt x="2095666" y="572367"/>
                  </a:lnTo>
                  <a:lnTo>
                    <a:pt x="0" y="57236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2095666" cy="610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470532" y="6477790"/>
            <a:ext cx="11203877" cy="1008349"/>
          </a:xfrm>
          <a:custGeom>
            <a:avLst/>
            <a:gdLst/>
            <a:ahLst/>
            <a:cxnLst/>
            <a:rect r="r" b="b" t="t" l="l"/>
            <a:pathLst>
              <a:path h="1008349" w="11203877">
                <a:moveTo>
                  <a:pt x="0" y="0"/>
                </a:moveTo>
                <a:lnTo>
                  <a:pt x="11203877" y="0"/>
                </a:lnTo>
                <a:lnTo>
                  <a:pt x="11203877" y="1008349"/>
                </a:lnTo>
                <a:lnTo>
                  <a:pt x="0" y="1008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341074" y="3690992"/>
            <a:ext cx="8946926" cy="224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5"/>
              </a:lnSpc>
            </a:pPr>
            <a:r>
              <a:rPr lang="en-US" b="true" sz="9820" spc="39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SISTEMA</a:t>
            </a:r>
          </a:p>
          <a:p>
            <a:pPr algn="l">
              <a:lnSpc>
                <a:spcPts val="8445"/>
              </a:lnSpc>
            </a:pPr>
            <a:r>
              <a:rPr lang="en-US" b="true" sz="9820" spc="39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OPERACIONAL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260" y="5826656"/>
            <a:ext cx="8710453" cy="82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3706" spc="14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Gabriel Ângelo Mendes de Oliveira</a:t>
            </a:r>
          </a:p>
          <a:p>
            <a:pPr algn="l" marL="0" indent="0" lvl="0">
              <a:lnSpc>
                <a:spcPts val="3187"/>
              </a:lnSpc>
              <a:spcBef>
                <a:spcPct val="0"/>
              </a:spcBef>
            </a:pPr>
            <a:r>
              <a:rPr lang="en-US" b="true" sz="3706" spc="14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Wescley Pinto de Souza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4459" y="3093723"/>
            <a:ext cx="10303849" cy="7193277"/>
          </a:xfrm>
          <a:custGeom>
            <a:avLst/>
            <a:gdLst/>
            <a:ahLst/>
            <a:cxnLst/>
            <a:rect r="r" b="b" t="t" l="l"/>
            <a:pathLst>
              <a:path h="7193277" w="10303849">
                <a:moveTo>
                  <a:pt x="0" y="0"/>
                </a:moveTo>
                <a:lnTo>
                  <a:pt x="10303849" y="0"/>
                </a:lnTo>
                <a:lnTo>
                  <a:pt x="10303849" y="7193277"/>
                </a:lnTo>
                <a:lnTo>
                  <a:pt x="0" y="7193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681" r="0" b="-568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0500" y="142875"/>
            <a:ext cx="9690964" cy="2104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7"/>
              </a:lnSpc>
              <a:spcBef>
                <a:spcPct val="0"/>
              </a:spcBef>
            </a:pPr>
            <a:r>
              <a:rPr lang="en-US" b="true" sz="6997" spc="27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FUNCIONAMENTO DA VIRTUALIZAÇÃO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500" y="542925"/>
            <a:ext cx="7565454" cy="10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CONTÊINERES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3057525"/>
            <a:ext cx="15922584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Além da virtualização, outra forma de isolar aplicações ou subsistemas em um sistema operacional consiste na virtualização do espaço de usuário (userspace).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0500" y="152400"/>
            <a:ext cx="7565454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O QUE SÃO CONTÊINERES?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47750" y="3086100"/>
            <a:ext cx="15633666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Isolam áreas do sistema operacional, chamadas de domínios ou contêineres.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Cada contêiner recebe parte dos recursos do sistema (memória, CPU, disco).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G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arante independência e segurança entre aplicações.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Usuários e processos em um contêiner não interagem com outros.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500" y="152400"/>
            <a:ext cx="10978797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GERENCIAMENTO E ISOLAMENTO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3086100"/>
            <a:ext cx="14386327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Domínio 0: domínio inicial, privilegiado, com acesso de gerência aos outros domínios.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Processos em 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domínios distintos não compartilham recursos nem se comunicam diretamente.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Isolamento garante que falhas ou ataques em um domínio não afetam os demais.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91256" y="4735034"/>
            <a:ext cx="10921029" cy="5117737"/>
          </a:xfrm>
          <a:custGeom>
            <a:avLst/>
            <a:gdLst/>
            <a:ahLst/>
            <a:cxnLst/>
            <a:rect r="r" b="b" t="t" l="l"/>
            <a:pathLst>
              <a:path h="5117737" w="10921029">
                <a:moveTo>
                  <a:pt x="0" y="0"/>
                </a:moveTo>
                <a:lnTo>
                  <a:pt x="10921029" y="0"/>
                </a:lnTo>
                <a:lnTo>
                  <a:pt x="10921029" y="5117738"/>
                </a:lnTo>
                <a:lnTo>
                  <a:pt x="0" y="511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152400"/>
            <a:ext cx="10978797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DIAGRAMA DOS DOMÍNIOS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5453819" cy="124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Cada domínio é independente, com processos e arqu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ivos isolados, sob o mesmo kernel do sistema operacional.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235975" y="5956740"/>
            <a:ext cx="9556351" cy="3981813"/>
          </a:xfrm>
          <a:custGeom>
            <a:avLst/>
            <a:gdLst/>
            <a:ahLst/>
            <a:cxnLst/>
            <a:rect r="r" b="b" t="t" l="l"/>
            <a:pathLst>
              <a:path h="3981813" w="9556351">
                <a:moveTo>
                  <a:pt x="0" y="0"/>
                </a:moveTo>
                <a:lnTo>
                  <a:pt x="9556350" y="0"/>
                </a:lnTo>
                <a:lnTo>
                  <a:pt x="9556350" y="3981813"/>
                </a:lnTo>
                <a:lnTo>
                  <a:pt x="0" y="398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542925"/>
            <a:ext cx="10978797" cy="108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 DOCKER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6816407" cy="3799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O Docker é uma plataforma de código aberto que perm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ite aos desenvolvedores construir, implementar, executar, atualizar e gerenciar containers.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Plataforma para criar, executar e gerenciar contêineres.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Automatiza o empacotamento de aplicações e suas dependências.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Garante funcionamento consistente, independente do sistema operacional.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37462" y="5143500"/>
            <a:ext cx="9413076" cy="4706538"/>
          </a:xfrm>
          <a:custGeom>
            <a:avLst/>
            <a:gdLst/>
            <a:ahLst/>
            <a:cxnLst/>
            <a:rect r="r" b="b" t="t" l="l"/>
            <a:pathLst>
              <a:path h="4706538" w="9413076">
                <a:moveTo>
                  <a:pt x="0" y="0"/>
                </a:moveTo>
                <a:lnTo>
                  <a:pt x="9413076" y="0"/>
                </a:lnTo>
                <a:lnTo>
                  <a:pt x="9413076" y="4706538"/>
                </a:lnTo>
                <a:lnTo>
                  <a:pt x="0" y="4706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152400"/>
            <a:ext cx="12889016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POR QUE O DOCKER É IMPORTANTE?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6920410" cy="251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Tornou o uso de contêineres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simples e acessível para desenvolvedores.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F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acilita a criação, compartilhamento e orquestração de ambientes.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É padrão na indústria para desenvolvimento, testes e implantação de aplicações.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500" y="523875"/>
            <a:ext cx="12889016" cy="96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1"/>
              </a:lnSpc>
              <a:spcBef>
                <a:spcPct val="0"/>
              </a:spcBef>
            </a:pPr>
            <a:r>
              <a:rPr lang="en-US" b="true" sz="6399" spc="25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SISTEMAS EXONÚCLEO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3101758"/>
            <a:ext cx="17522647" cy="315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Em um sistema exonúcleo, o núcleo do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sistema apenas proporciona acesso controlado aos recursos do hardware, mas não implementa nenhuma abstração. Por exemplo, o núcleo provê acesso compartilhado à interface de rede, mas não implementa nenhum protocolo.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5957535"/>
            <a:ext cx="17522647" cy="333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Características do Exonúcleo: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Núcleo simples e minimalista.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Não há abstrações como sistemas de arquivos ou protocolos de rede no núcleo.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O exokernel só controla o acesso seguro/compartilhado ao hardware.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LibOS e aplicações implementam as abstrações necessárias no espaço do usuário.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95171" y="5378363"/>
            <a:ext cx="11097659" cy="5149795"/>
          </a:xfrm>
          <a:custGeom>
            <a:avLst/>
            <a:gdLst/>
            <a:ahLst/>
            <a:cxnLst/>
            <a:rect r="r" b="b" t="t" l="l"/>
            <a:pathLst>
              <a:path h="5149795" w="11097659">
                <a:moveTo>
                  <a:pt x="0" y="0"/>
                </a:moveTo>
                <a:lnTo>
                  <a:pt x="11097658" y="0"/>
                </a:lnTo>
                <a:lnTo>
                  <a:pt x="11097658" y="5149795"/>
                </a:lnTo>
                <a:lnTo>
                  <a:pt x="0" y="514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133350"/>
            <a:ext cx="11352445" cy="192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4"/>
              </a:lnSpc>
              <a:spcBef>
                <a:spcPct val="0"/>
              </a:spcBef>
            </a:pPr>
            <a:r>
              <a:rPr lang="en-US" b="true" sz="6384" spc="25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FUNCIONAMENTO DO EXONÚCLEO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7522647" cy="251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O exokernel gerencia diretamente recursos como memória, disco e rede.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LibOS (bibliotecas no espaço do usuário) criam abstrações, como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sistemas de arquivos e protocolos.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Ap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licações podem personalizar e otimizar o uso dos recursos do hardware.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7953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0500" y="523875"/>
            <a:ext cx="11352445" cy="96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2"/>
              </a:lnSpc>
              <a:spcBef>
                <a:spcPct val="0"/>
              </a:spcBef>
            </a:pPr>
            <a:r>
              <a:rPr lang="en-US" b="true" sz="6400" spc="25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SISTEMA UNINÚCLEO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3086100"/>
            <a:ext cx="16943318" cy="315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Umikernel: núcleo do sistema, bibliotecas e aplicação são compilados juntos em um único bloco de código.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Executa em um espaço de endereçamento único,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em modo privilegiado.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Diminu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 o custo de transição entre aplicação e núcleo, aumentando o desempenho.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6185535"/>
            <a:ext cx="17068017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Vantagens do Unik</a:t>
            </a:r>
            <a:r>
              <a:rPr lang="en-US" sz="36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er</a:t>
            </a:r>
            <a:r>
              <a:rPr lang="en-US" sz="36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n</a:t>
            </a:r>
            <a:r>
              <a:rPr lang="en-US" sz="3600" b="true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el: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Apenas componentes essenciais vão para o código final → sistema compacto e seguro.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Inicialização rápida, baixo consumo de recursos.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Ideal para aplicações únicas (ex: servidores web, DNS, bancos de dados na nuvem).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29576" y="2675273"/>
            <a:ext cx="10595640" cy="6253639"/>
            <a:chOff x="0" y="0"/>
            <a:chExt cx="1802987" cy="10641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987" cy="1064139"/>
            </a:xfrm>
            <a:custGeom>
              <a:avLst/>
              <a:gdLst/>
              <a:ahLst/>
              <a:cxnLst/>
              <a:rect r="r" b="b" t="t" l="l"/>
              <a:pathLst>
                <a:path h="1064139" w="1802987">
                  <a:moveTo>
                    <a:pt x="203200" y="0"/>
                  </a:moveTo>
                  <a:lnTo>
                    <a:pt x="1802987" y="0"/>
                  </a:lnTo>
                  <a:lnTo>
                    <a:pt x="1599788" y="1064139"/>
                  </a:lnTo>
                  <a:lnTo>
                    <a:pt x="0" y="10641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599787" cy="1102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74306" y="2675273"/>
            <a:ext cx="13653095" cy="6253639"/>
            <a:chOff x="0" y="0"/>
            <a:chExt cx="2323254" cy="10641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3254" cy="1064139"/>
            </a:xfrm>
            <a:custGeom>
              <a:avLst/>
              <a:gdLst/>
              <a:ahLst/>
              <a:cxnLst/>
              <a:rect r="r" b="b" t="t" l="l"/>
              <a:pathLst>
                <a:path h="1064139" w="2323254">
                  <a:moveTo>
                    <a:pt x="203200" y="0"/>
                  </a:moveTo>
                  <a:lnTo>
                    <a:pt x="2323254" y="0"/>
                  </a:lnTo>
                  <a:lnTo>
                    <a:pt x="2120054" y="1064139"/>
                  </a:lnTo>
                  <a:lnTo>
                    <a:pt x="0" y="10641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20054" cy="1102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361609" y="2618123"/>
            <a:ext cx="10406652" cy="68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Interação livre entre os componentes e procedimentos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Compilados separadamente e depois linkados entre si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nucleo kernel: onde todo processo é executado possuindo o suporte necessario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Todo módulo executam no mesmo espaço, um módulo com erro pode derrubar o sistema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Alto desempenho porém alto risco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Alta velocidade porém vulnerável</a:t>
            </a:r>
          </a:p>
          <a:p>
            <a:pPr algn="l" marL="637455" indent="-318728" lvl="1">
              <a:lnSpc>
                <a:spcPts val="4133"/>
              </a:lnSpc>
              <a:buFont typeface="Arial"/>
              <a:buChar char="•"/>
            </a:pPr>
            <a:r>
              <a:rPr lang="en-US" b="true" sz="2952" spc="11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Mais compacto porém difícil identificação de problemas</a:t>
            </a:r>
          </a:p>
          <a:p>
            <a:pPr algn="l">
              <a:lnSpc>
                <a:spcPts val="469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1470" y="3779190"/>
            <a:ext cx="6262836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monolitico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2786" y="4913229"/>
            <a:ext cx="13582428" cy="5178052"/>
          </a:xfrm>
          <a:custGeom>
            <a:avLst/>
            <a:gdLst/>
            <a:ahLst/>
            <a:cxnLst/>
            <a:rect r="r" b="b" t="t" l="l"/>
            <a:pathLst>
              <a:path h="5178052" w="13582428">
                <a:moveTo>
                  <a:pt x="0" y="0"/>
                </a:moveTo>
                <a:lnTo>
                  <a:pt x="13582428" y="0"/>
                </a:lnTo>
                <a:lnTo>
                  <a:pt x="13582428" y="5178052"/>
                </a:lnTo>
                <a:lnTo>
                  <a:pt x="0" y="5178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500" y="523875"/>
            <a:ext cx="11352445" cy="97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4"/>
              </a:lnSpc>
              <a:spcBef>
                <a:spcPct val="0"/>
              </a:spcBef>
            </a:pPr>
            <a:r>
              <a:rPr lang="en-US" b="true" sz="6384" spc="25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UNIKERNEL NA PRÁTICA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750" y="3086100"/>
            <a:ext cx="17522647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Cada aplicação tem seu próprio unikernel, rodando como VM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sobre um hipervisor.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Mu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ito utilizado em ambientes de nuvem para serviços isolados e leves.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70879" y="2708032"/>
            <a:ext cx="21229758" cy="3123548"/>
            <a:chOff x="0" y="0"/>
            <a:chExt cx="5591377" cy="822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91377" cy="822663"/>
            </a:xfrm>
            <a:custGeom>
              <a:avLst/>
              <a:gdLst/>
              <a:ahLst/>
              <a:cxnLst/>
              <a:rect r="r" b="b" t="t" l="l"/>
              <a:pathLst>
                <a:path h="822663" w="5591377">
                  <a:moveTo>
                    <a:pt x="0" y="0"/>
                  </a:moveTo>
                  <a:lnTo>
                    <a:pt x="5591377" y="0"/>
                  </a:lnTo>
                  <a:lnTo>
                    <a:pt x="5591377" y="822663"/>
                  </a:lnTo>
                  <a:lnTo>
                    <a:pt x="0" y="822663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591377" cy="860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23482" y="3117281"/>
            <a:ext cx="10841037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79243" y="0"/>
            <a:ext cx="10595640" cy="6253639"/>
            <a:chOff x="0" y="0"/>
            <a:chExt cx="1802987" cy="10641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987" cy="1064139"/>
            </a:xfrm>
            <a:custGeom>
              <a:avLst/>
              <a:gdLst/>
              <a:ahLst/>
              <a:cxnLst/>
              <a:rect r="r" b="b" t="t" l="l"/>
              <a:pathLst>
                <a:path h="1064139" w="1802987">
                  <a:moveTo>
                    <a:pt x="203200" y="0"/>
                  </a:moveTo>
                  <a:lnTo>
                    <a:pt x="1802987" y="0"/>
                  </a:lnTo>
                  <a:lnTo>
                    <a:pt x="1599788" y="1064139"/>
                  </a:lnTo>
                  <a:lnTo>
                    <a:pt x="0" y="10641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599787" cy="1102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05619" y="0"/>
            <a:ext cx="13653095" cy="6253639"/>
            <a:chOff x="0" y="0"/>
            <a:chExt cx="2323254" cy="10641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3254" cy="1064139"/>
            </a:xfrm>
            <a:custGeom>
              <a:avLst/>
              <a:gdLst/>
              <a:ahLst/>
              <a:cxnLst/>
              <a:rect r="r" b="b" t="t" l="l"/>
              <a:pathLst>
                <a:path h="1064139" w="2323254">
                  <a:moveTo>
                    <a:pt x="203200" y="0"/>
                  </a:moveTo>
                  <a:lnTo>
                    <a:pt x="2323254" y="0"/>
                  </a:lnTo>
                  <a:lnTo>
                    <a:pt x="2120054" y="1064139"/>
                  </a:lnTo>
                  <a:lnTo>
                    <a:pt x="0" y="10641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20054" cy="1102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81988" y="-57150"/>
            <a:ext cx="11133406" cy="587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Funcionalidades quase todas executadas fora do núcleo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O restante do código é processado em programas separados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Maior modularidade, maior custo operacional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Maior flexibilidade em cada processo separado, porém maior quantidade de chamadas e maior quantidade de cópias de dados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Maior proteção em espaços de alto nível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Utilizado parcialmente eme núcleos híbridos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4704276"/>
            <a:ext cx="6993815" cy="5245361"/>
          </a:xfrm>
          <a:custGeom>
            <a:avLst/>
            <a:gdLst/>
            <a:ahLst/>
            <a:cxnLst/>
            <a:rect r="r" b="b" t="t" l="l"/>
            <a:pathLst>
              <a:path h="5245361" w="6993815">
                <a:moveTo>
                  <a:pt x="0" y="0"/>
                </a:moveTo>
                <a:lnTo>
                  <a:pt x="6993815" y="0"/>
                </a:lnTo>
                <a:lnTo>
                  <a:pt x="6993815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382182" y="1214778"/>
            <a:ext cx="7536776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Micronúcleo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59141" y="0"/>
            <a:ext cx="10595640" cy="6405137"/>
            <a:chOff x="0" y="0"/>
            <a:chExt cx="1802987" cy="10899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987" cy="1089918"/>
            </a:xfrm>
            <a:custGeom>
              <a:avLst/>
              <a:gdLst/>
              <a:ahLst/>
              <a:cxnLst/>
              <a:rect r="r" b="b" t="t" l="l"/>
              <a:pathLst>
                <a:path h="1089918" w="1802987">
                  <a:moveTo>
                    <a:pt x="203200" y="0"/>
                  </a:moveTo>
                  <a:lnTo>
                    <a:pt x="1802987" y="0"/>
                  </a:lnTo>
                  <a:lnTo>
                    <a:pt x="1599788" y="1089918"/>
                  </a:lnTo>
                  <a:lnTo>
                    <a:pt x="0" y="10899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599787" cy="1128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23485" y="0"/>
            <a:ext cx="13653095" cy="6405137"/>
            <a:chOff x="0" y="0"/>
            <a:chExt cx="2323254" cy="10899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3254" cy="1089918"/>
            </a:xfrm>
            <a:custGeom>
              <a:avLst/>
              <a:gdLst/>
              <a:ahLst/>
              <a:cxnLst/>
              <a:rect r="r" b="b" t="t" l="l"/>
              <a:pathLst>
                <a:path h="1089918" w="2323254">
                  <a:moveTo>
                    <a:pt x="203200" y="0"/>
                  </a:moveTo>
                  <a:lnTo>
                    <a:pt x="2323254" y="0"/>
                  </a:lnTo>
                  <a:lnTo>
                    <a:pt x="2120054" y="1089918"/>
                  </a:lnTo>
                  <a:lnTo>
                    <a:pt x="0" y="10899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20054" cy="1128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834179" y="-51391"/>
            <a:ext cx="11021936" cy="646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Uso de camadas</a:t>
            </a:r>
          </a:p>
          <a:p>
            <a:pPr algn="l" marL="1447626" indent="-482542" lvl="2">
              <a:lnSpc>
                <a:spcPts val="4693"/>
              </a:lnSpc>
              <a:buFont typeface="Arial"/>
              <a:buChar char="⚬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Camada mais baixa realiza interface com o hardware</a:t>
            </a:r>
          </a:p>
          <a:p>
            <a:pPr algn="l" marL="1447626" indent="-482542" lvl="2">
              <a:lnSpc>
                <a:spcPts val="4693"/>
              </a:lnSpc>
              <a:buFont typeface="Arial"/>
              <a:buChar char="⚬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Camada intermediária utilizada principalmente para gerenciamento</a:t>
            </a:r>
          </a:p>
          <a:p>
            <a:pPr algn="l" marL="1447626" indent="-482542" lvl="2">
              <a:lnSpc>
                <a:spcPts val="4693"/>
              </a:lnSpc>
              <a:buFont typeface="Arial"/>
              <a:buChar char="⚬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Camada mais alta interface do núcleo para as chamadas do sistema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Diferentes níveis de acesso e privilégios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Muitas camadas implica em menor velocidade nas chamadas</a:t>
            </a:r>
          </a:p>
          <a:p>
            <a:pPr algn="l" marL="723813" indent="-361906" lvl="1">
              <a:lnSpc>
                <a:spcPts val="4693"/>
              </a:lnSpc>
              <a:buFont typeface="Arial"/>
              <a:buChar char="•"/>
            </a:pPr>
            <a:r>
              <a:rPr lang="en-US" b="true" sz="33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Aplicada muito em subsistemas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83339" y="4932848"/>
            <a:ext cx="7893915" cy="5717108"/>
          </a:xfrm>
          <a:custGeom>
            <a:avLst/>
            <a:gdLst/>
            <a:ahLst/>
            <a:cxnLst/>
            <a:rect r="r" b="b" t="t" l="l"/>
            <a:pathLst>
              <a:path h="5717108" w="7893915">
                <a:moveTo>
                  <a:pt x="0" y="0"/>
                </a:moveTo>
                <a:lnTo>
                  <a:pt x="7893915" y="0"/>
                </a:lnTo>
                <a:lnTo>
                  <a:pt x="7893915" y="5717108"/>
                </a:lnTo>
                <a:lnTo>
                  <a:pt x="0" y="571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9582" y="-165691"/>
            <a:ext cx="5328940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Camadas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98475" y="2785942"/>
            <a:ext cx="10595640" cy="4715115"/>
            <a:chOff x="0" y="0"/>
            <a:chExt cx="1802987" cy="8023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987" cy="802339"/>
            </a:xfrm>
            <a:custGeom>
              <a:avLst/>
              <a:gdLst/>
              <a:ahLst/>
              <a:cxnLst/>
              <a:rect r="r" b="b" t="t" l="l"/>
              <a:pathLst>
                <a:path h="802339" w="1802987">
                  <a:moveTo>
                    <a:pt x="203200" y="0"/>
                  </a:moveTo>
                  <a:lnTo>
                    <a:pt x="1802987" y="0"/>
                  </a:lnTo>
                  <a:lnTo>
                    <a:pt x="1599788" y="802339"/>
                  </a:lnTo>
                  <a:lnTo>
                    <a:pt x="0" y="8023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599787" cy="840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26898" y="2785942"/>
            <a:ext cx="13653095" cy="4715115"/>
            <a:chOff x="0" y="0"/>
            <a:chExt cx="2323254" cy="8023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3254" cy="802339"/>
            </a:xfrm>
            <a:custGeom>
              <a:avLst/>
              <a:gdLst/>
              <a:ahLst/>
              <a:cxnLst/>
              <a:rect r="r" b="b" t="t" l="l"/>
              <a:pathLst>
                <a:path h="802339" w="2323254">
                  <a:moveTo>
                    <a:pt x="203200" y="0"/>
                  </a:moveTo>
                  <a:lnTo>
                    <a:pt x="2323254" y="0"/>
                  </a:lnTo>
                  <a:lnTo>
                    <a:pt x="2120054" y="802339"/>
                  </a:lnTo>
                  <a:lnTo>
                    <a:pt x="0" y="8023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20054" cy="840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346343" y="3098011"/>
            <a:ext cx="10406652" cy="485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5402" indent="-372701" lvl="1">
              <a:lnSpc>
                <a:spcPts val="4833"/>
              </a:lnSpc>
              <a:buFont typeface="Arial"/>
              <a:buChar char="•"/>
            </a:pPr>
            <a:r>
              <a:rPr lang="en-US" b="true" sz="34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Combinação entre monoítico e micronúcleo</a:t>
            </a:r>
          </a:p>
          <a:p>
            <a:pPr algn="l" marL="745402" indent="-372701" lvl="1">
              <a:lnSpc>
                <a:spcPts val="4833"/>
              </a:lnSpc>
              <a:buFont typeface="Arial"/>
              <a:buChar char="•"/>
            </a:pPr>
            <a:r>
              <a:rPr lang="en-US" b="true" sz="34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Pode encontrar arquitetura em camadas</a:t>
            </a:r>
          </a:p>
          <a:p>
            <a:pPr algn="l" marL="745402" indent="-372701" lvl="1">
              <a:lnSpc>
                <a:spcPts val="4833"/>
              </a:lnSpc>
              <a:buFont typeface="Arial"/>
              <a:buChar char="•"/>
            </a:pPr>
            <a:r>
              <a:rPr lang="en-US" b="true" sz="3452" spc="13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Conjunto de modularidade e flexibilidade do micronúcleo e o desempenho e velocidade do núcleo monolítico, com a adição de camadas para subsistemas</a:t>
            </a:r>
          </a:p>
          <a:p>
            <a:pPr algn="l">
              <a:lnSpc>
                <a:spcPts val="4553"/>
              </a:lnSpc>
            </a:pPr>
          </a:p>
          <a:p>
            <a:pPr algn="l">
              <a:lnSpc>
                <a:spcPts val="511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56529" y="3460115"/>
            <a:ext cx="4934843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</a:t>
            </a:r>
          </a:p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híbrido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92752" y="0"/>
            <a:ext cx="8023860" cy="10287000"/>
          </a:xfrm>
          <a:custGeom>
            <a:avLst/>
            <a:gdLst/>
            <a:ahLst/>
            <a:cxnLst/>
            <a:rect r="r" b="b" t="t" l="l"/>
            <a:pathLst>
              <a:path h="10287000" w="8023860">
                <a:moveTo>
                  <a:pt x="0" y="0"/>
                </a:moveTo>
                <a:lnTo>
                  <a:pt x="8023860" y="0"/>
                </a:lnTo>
                <a:lnTo>
                  <a:pt x="80238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74346" y="1198458"/>
            <a:ext cx="5525401" cy="105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6"/>
              </a:lnSpc>
            </a:pPr>
            <a:r>
              <a:rPr lang="en-US" sz="614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Windows 2000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8974" y="151319"/>
            <a:ext cx="7565454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MAQUINA VIRTUAL(VM)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059466" y="4835266"/>
            <a:ext cx="11917736" cy="5095860"/>
          </a:xfrm>
          <a:custGeom>
            <a:avLst/>
            <a:gdLst/>
            <a:ahLst/>
            <a:cxnLst/>
            <a:rect r="r" b="b" t="t" l="l"/>
            <a:pathLst>
              <a:path h="5095860" w="11917736">
                <a:moveTo>
                  <a:pt x="0" y="0"/>
                </a:moveTo>
                <a:lnTo>
                  <a:pt x="11917736" y="0"/>
                </a:lnTo>
                <a:lnTo>
                  <a:pt x="11917736" y="5095860"/>
                </a:lnTo>
                <a:lnTo>
                  <a:pt x="0" y="509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47750" y="3057525"/>
            <a:ext cx="12204375" cy="155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8"/>
              </a:lnSpc>
            </a:pPr>
            <a:r>
              <a:rPr lang="en-US" sz="4534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VM sao computadores virtuais dentro de computadores fisicos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78269" y="-2553652"/>
            <a:ext cx="18377995" cy="4876779"/>
            <a:chOff x="0" y="0"/>
            <a:chExt cx="3127258" cy="82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7258" cy="829848"/>
            </a:xfrm>
            <a:custGeom>
              <a:avLst/>
              <a:gdLst/>
              <a:ahLst/>
              <a:cxnLst/>
              <a:rect r="r" b="b" t="t" l="l"/>
              <a:pathLst>
                <a:path h="829848" w="3127258">
                  <a:moveTo>
                    <a:pt x="203200" y="0"/>
                  </a:moveTo>
                  <a:lnTo>
                    <a:pt x="3127258" y="0"/>
                  </a:lnTo>
                  <a:lnTo>
                    <a:pt x="2924058" y="829848"/>
                  </a:lnTo>
                  <a:lnTo>
                    <a:pt x="0" y="8298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F50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924058" cy="8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0500" y="152400"/>
            <a:ext cx="12497578" cy="217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3"/>
              </a:lnSpc>
              <a:spcBef>
                <a:spcPct val="0"/>
              </a:spcBef>
            </a:pPr>
            <a:r>
              <a:rPr lang="en-US" b="true" sz="7249" spc="28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COMPONENTES DE UMA MÁQUINA VIRTUAL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93388" y="8548231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47750" y="3086100"/>
            <a:ext cx="17068500" cy="443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Host (sistema hospedeiro): 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é a base, composta pelo </a:t>
            </a: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hardware real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(processador, memória, disco etc.) e os recursos básicos.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Hipervisor (camada de virtualização):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fica entre o hardware e os sistemas convidados. Ele gerencia os recursos do host e cria as </a:t>
            </a: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máquinas virtuais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Guests (sistemas convidados):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 cada convidado tem seu próprio </a:t>
            </a:r>
            <a:r>
              <a:rPr lang="en-US" b="true" sz="3600">
                <a:solidFill>
                  <a:srgbClr val="2F50A4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kernel (núcleo do sistema operacional) </a:t>
            </a:r>
            <a:r>
              <a:rPr lang="en-US" sz="3600">
                <a:solidFill>
                  <a:srgbClr val="2F50A4"/>
                </a:solidFill>
                <a:latin typeface="Bai Jamjuree"/>
                <a:ea typeface="Bai Jamjuree"/>
                <a:cs typeface="Bai Jamjuree"/>
                <a:sym typeface="Bai Jamjuree"/>
              </a:rPr>
              <a:t>e aplicativos. Assim, é possível rodar vários sistemas operacionais diferentes sobre o mesmo hardware, isolados entre 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DAG1DbfjnYE</dc:identifier>
  <dcterms:modified xsi:type="dcterms:W3CDTF">2011-08-01T06:04:30Z</dcterms:modified>
  <cp:revision>1</cp:revision>
  <dc:title>Sistema operacional</dc:title>
</cp:coreProperties>
</file>