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1"/>
  </p:notesMasterIdLst>
  <p:handoutMasterIdLst>
    <p:handoutMasterId r:id="rId32"/>
  </p:handoutMasterIdLst>
  <p:sldIdLst>
    <p:sldId id="256" r:id="rId5"/>
    <p:sldId id="317" r:id="rId6"/>
    <p:sldId id="257" r:id="rId7"/>
    <p:sldId id="286" r:id="rId8"/>
    <p:sldId id="289" r:id="rId9"/>
    <p:sldId id="299" r:id="rId10"/>
    <p:sldId id="300" r:id="rId11"/>
    <p:sldId id="301" r:id="rId12"/>
    <p:sldId id="302" r:id="rId13"/>
    <p:sldId id="303" r:id="rId14"/>
    <p:sldId id="288" r:id="rId15"/>
    <p:sldId id="304" r:id="rId16"/>
    <p:sldId id="305" r:id="rId17"/>
    <p:sldId id="295" r:id="rId18"/>
    <p:sldId id="306" r:id="rId19"/>
    <p:sldId id="307" r:id="rId20"/>
    <p:sldId id="308" r:id="rId21"/>
    <p:sldId id="309" r:id="rId22"/>
    <p:sldId id="310" r:id="rId23"/>
    <p:sldId id="311" r:id="rId24"/>
    <p:sldId id="314" r:id="rId25"/>
    <p:sldId id="316" r:id="rId26"/>
    <p:sldId id="290" r:id="rId27"/>
    <p:sldId id="318" r:id="rId28"/>
    <p:sldId id="313" r:id="rId29"/>
    <p:sldId id="29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8FF143-1023-4C02-A8DE-C8C535F33BF0}" v="19" dt="2025-05-31T19:57:09.150"/>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45324" autoAdjust="0"/>
  </p:normalViewPr>
  <p:slideViewPr>
    <p:cSldViewPr snapToGrid="0">
      <p:cViewPr varScale="1">
        <p:scale>
          <a:sx n="50" d="100"/>
          <a:sy n="50" d="100"/>
        </p:scale>
        <p:origin x="2904" y="54"/>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kins, Weslen T." userId="4a01bf34-ec2a-43e9-aec0-8c75420bda36" providerId="ADAL" clId="{3C88E18A-8EFA-4B53-8226-3B1B4AD60A97}"/>
    <pc:docChg chg="undo custSel addSld delSld modSld sldOrd">
      <pc:chgData name="Lakins, Weslen T." userId="4a01bf34-ec2a-43e9-aec0-8c75420bda36" providerId="ADAL" clId="{3C88E18A-8EFA-4B53-8226-3B1B4AD60A97}" dt="2025-05-09T10:00:24.855" v="2482"/>
      <pc:docMkLst>
        <pc:docMk/>
      </pc:docMkLst>
      <pc:sldChg chg="addSp delSp modSp mod ord modAnim modNotesTx">
        <pc:chgData name="Lakins, Weslen T." userId="4a01bf34-ec2a-43e9-aec0-8c75420bda36" providerId="ADAL" clId="{3C88E18A-8EFA-4B53-8226-3B1B4AD60A97}" dt="2025-05-09T09:06:33.918" v="2417" actId="20577"/>
        <pc:sldMkLst>
          <pc:docMk/>
          <pc:sldMk cId="2259308896" sldId="256"/>
        </pc:sldMkLst>
        <pc:spChg chg="mod">
          <ac:chgData name="Lakins, Weslen T." userId="4a01bf34-ec2a-43e9-aec0-8c75420bda36" providerId="ADAL" clId="{3C88E18A-8EFA-4B53-8226-3B1B4AD60A97}" dt="2025-05-09T07:58:59.375" v="1224" actId="1076"/>
          <ac:spMkLst>
            <pc:docMk/>
            <pc:sldMk cId="2259308896" sldId="256"/>
            <ac:spMk id="6" creationId="{9E74C648-7D0F-7251-3064-E98BE9C182AC}"/>
          </ac:spMkLst>
        </pc:spChg>
        <pc:spChg chg="mod">
          <ac:chgData name="Lakins, Weslen T." userId="4a01bf34-ec2a-43e9-aec0-8c75420bda36" providerId="ADAL" clId="{3C88E18A-8EFA-4B53-8226-3B1B4AD60A97}" dt="2025-05-09T07:58:55.400" v="1223" actId="1076"/>
          <ac:spMkLst>
            <pc:docMk/>
            <pc:sldMk cId="2259308896" sldId="256"/>
            <ac:spMk id="7" creationId="{1264BBBA-93A0-244F-6BAB-6E972AF8C205}"/>
          </ac:spMkLst>
        </pc:spChg>
        <pc:picChg chg="add mod">
          <ac:chgData name="Lakins, Weslen T." userId="4a01bf34-ec2a-43e9-aec0-8c75420bda36" providerId="ADAL" clId="{3C88E18A-8EFA-4B53-8226-3B1B4AD60A97}" dt="2025-05-09T07:51:14.444" v="1180" actId="1076"/>
          <ac:picMkLst>
            <pc:docMk/>
            <pc:sldMk cId="2259308896" sldId="256"/>
            <ac:picMk id="8" creationId="{94D4F946-94C6-C8CB-E348-8AF52CB78F87}"/>
          </ac:picMkLst>
        </pc:picChg>
      </pc:sldChg>
      <pc:sldChg chg="addSp modSp mod modTransition modAnim modNotesTx">
        <pc:chgData name="Lakins, Weslen T." userId="4a01bf34-ec2a-43e9-aec0-8c75420bda36" providerId="ADAL" clId="{3C88E18A-8EFA-4B53-8226-3B1B4AD60A97}" dt="2025-05-09T09:56:30.616" v="2461"/>
        <pc:sldMkLst>
          <pc:docMk/>
          <pc:sldMk cId="1325608595" sldId="257"/>
        </pc:sldMkLst>
        <pc:spChg chg="mod">
          <ac:chgData name="Lakins, Weslen T." userId="4a01bf34-ec2a-43e9-aec0-8c75420bda36" providerId="ADAL" clId="{3C88E18A-8EFA-4B53-8226-3B1B4AD60A97}" dt="2025-05-09T07:59:46.697" v="1225" actId="12"/>
          <ac:spMkLst>
            <pc:docMk/>
            <pc:sldMk cId="1325608595" sldId="257"/>
            <ac:spMk id="3" creationId="{22788C46-D0BC-4307-AE55-7601A139E7CB}"/>
          </ac:spMkLst>
        </pc:spChg>
        <pc:picChg chg="add mod">
          <ac:chgData name="Lakins, Weslen T." userId="4a01bf34-ec2a-43e9-aec0-8c75420bda36" providerId="ADAL" clId="{3C88E18A-8EFA-4B53-8226-3B1B4AD60A97}" dt="2025-05-09T08:00:15.456" v="1227" actId="1076"/>
          <ac:picMkLst>
            <pc:docMk/>
            <pc:sldMk cId="1325608595" sldId="257"/>
            <ac:picMk id="5" creationId="{995E4A19-88F6-BC01-0B1E-0AB9247EF560}"/>
          </ac:picMkLst>
        </pc:picChg>
      </pc:sldChg>
      <pc:sldChg chg="addSp delSp modSp mod modClrScheme chgLayout modNotesTx">
        <pc:chgData name="Lakins, Weslen T." userId="4a01bf34-ec2a-43e9-aec0-8c75420bda36" providerId="ADAL" clId="{3C88E18A-8EFA-4B53-8226-3B1B4AD60A97}" dt="2025-05-09T08:00:40.853" v="1230"/>
        <pc:sldMkLst>
          <pc:docMk/>
          <pc:sldMk cId="3662677160" sldId="286"/>
        </pc:sldMkLst>
        <pc:spChg chg="mod ord">
          <ac:chgData name="Lakins, Weslen T." userId="4a01bf34-ec2a-43e9-aec0-8c75420bda36" providerId="ADAL" clId="{3C88E18A-8EFA-4B53-8226-3B1B4AD60A97}" dt="2025-05-09T07:52:58.446" v="1186" actId="700"/>
          <ac:spMkLst>
            <pc:docMk/>
            <pc:sldMk cId="3662677160" sldId="286"/>
            <ac:spMk id="2" creationId="{6F148DD4-4828-CE87-0C5C-42BE175E8DA5}"/>
          </ac:spMkLst>
        </pc:spChg>
        <pc:spChg chg="mod ord">
          <ac:chgData name="Lakins, Weslen T." userId="4a01bf34-ec2a-43e9-aec0-8c75420bda36" providerId="ADAL" clId="{3C88E18A-8EFA-4B53-8226-3B1B4AD60A97}" dt="2025-05-09T07:52:58.446" v="1186" actId="700"/>
          <ac:spMkLst>
            <pc:docMk/>
            <pc:sldMk cId="3662677160" sldId="286"/>
            <ac:spMk id="3" creationId="{33B9637E-9071-C64C-52AB-F6AEABC74606}"/>
          </ac:spMkLst>
        </pc:spChg>
        <pc:picChg chg="add mod">
          <ac:chgData name="Lakins, Weslen T." userId="4a01bf34-ec2a-43e9-aec0-8c75420bda36" providerId="ADAL" clId="{3C88E18A-8EFA-4B53-8226-3B1B4AD60A97}" dt="2025-05-09T08:00:40.853" v="1230"/>
          <ac:picMkLst>
            <pc:docMk/>
            <pc:sldMk cId="3662677160" sldId="286"/>
            <ac:picMk id="8" creationId="{E40FAD42-ACDC-0277-CED9-04A827A420CF}"/>
          </ac:picMkLst>
        </pc:picChg>
      </pc:sldChg>
      <pc:sldChg chg="addSp delSp modSp mod modNotesTx">
        <pc:chgData name="Lakins, Weslen T." userId="4a01bf34-ec2a-43e9-aec0-8c75420bda36" providerId="ADAL" clId="{3C88E18A-8EFA-4B53-8226-3B1B4AD60A97}" dt="2025-05-09T08:11:12.673" v="1371" actId="1076"/>
        <pc:sldMkLst>
          <pc:docMk/>
          <pc:sldMk cId="779750606" sldId="288"/>
        </pc:sldMkLst>
        <pc:spChg chg="mod">
          <ac:chgData name="Lakins, Weslen T." userId="4a01bf34-ec2a-43e9-aec0-8c75420bda36" providerId="ADAL" clId="{3C88E18A-8EFA-4B53-8226-3B1B4AD60A97}" dt="2025-05-09T08:11:12.673" v="1371" actId="1076"/>
          <ac:spMkLst>
            <pc:docMk/>
            <pc:sldMk cId="779750606" sldId="288"/>
            <ac:spMk id="2" creationId="{E3CEE190-899A-46D2-989D-C4BC6A46F946}"/>
          </ac:spMkLst>
        </pc:spChg>
        <pc:picChg chg="add mod">
          <ac:chgData name="Lakins, Weslen T." userId="4a01bf34-ec2a-43e9-aec0-8c75420bda36" providerId="ADAL" clId="{3C88E18A-8EFA-4B53-8226-3B1B4AD60A97}" dt="2025-05-09T08:01:17.026" v="1237"/>
          <ac:picMkLst>
            <pc:docMk/>
            <pc:sldMk cId="779750606" sldId="288"/>
            <ac:picMk id="4" creationId="{ECF175E2-75BB-BED7-E094-4F2C694F3AFE}"/>
          </ac:picMkLst>
        </pc:picChg>
      </pc:sldChg>
      <pc:sldChg chg="addSp modSp mod modClrScheme modAnim chgLayout modNotesTx">
        <pc:chgData name="Lakins, Weslen T." userId="4a01bf34-ec2a-43e9-aec0-8c75420bda36" providerId="ADAL" clId="{3C88E18A-8EFA-4B53-8226-3B1B4AD60A97}" dt="2025-05-09T09:55:36.276" v="2459"/>
        <pc:sldMkLst>
          <pc:docMk/>
          <pc:sldMk cId="2529338794" sldId="289"/>
        </pc:sldMkLst>
        <pc:spChg chg="mod ord">
          <ac:chgData name="Lakins, Weslen T." userId="4a01bf34-ec2a-43e9-aec0-8c75420bda36" providerId="ADAL" clId="{3C88E18A-8EFA-4B53-8226-3B1B4AD60A97}" dt="2025-05-09T07:53:35.497" v="1187" actId="700"/>
          <ac:spMkLst>
            <pc:docMk/>
            <pc:sldMk cId="2529338794" sldId="289"/>
            <ac:spMk id="2" creationId="{6BAF4872-4394-3C57-2997-53BA5D88B982}"/>
          </ac:spMkLst>
        </pc:spChg>
        <pc:spChg chg="mod ord">
          <ac:chgData name="Lakins, Weslen T." userId="4a01bf34-ec2a-43e9-aec0-8c75420bda36" providerId="ADAL" clId="{3C88E18A-8EFA-4B53-8226-3B1B4AD60A97}" dt="2025-05-09T08:06:14.085" v="1285" actId="113"/>
          <ac:spMkLst>
            <pc:docMk/>
            <pc:sldMk cId="2529338794" sldId="289"/>
            <ac:spMk id="3" creationId="{DAF7743C-9A64-6DD7-26EC-7870E2484D2F}"/>
          </ac:spMkLst>
        </pc:spChg>
        <pc:spChg chg="mod ord">
          <ac:chgData name="Lakins, Weslen T." userId="4a01bf34-ec2a-43e9-aec0-8c75420bda36" providerId="ADAL" clId="{3C88E18A-8EFA-4B53-8226-3B1B4AD60A97}" dt="2025-05-09T08:04:59.641" v="1273" actId="14100"/>
          <ac:spMkLst>
            <pc:docMk/>
            <pc:sldMk cId="2529338794" sldId="289"/>
            <ac:spMk id="5" creationId="{7FF5EE67-DE83-C00F-F31C-58A2B46234DB}"/>
          </ac:spMkLst>
        </pc:spChg>
        <pc:picChg chg="add mod">
          <ac:chgData name="Lakins, Weslen T." userId="4a01bf34-ec2a-43e9-aec0-8c75420bda36" providerId="ADAL" clId="{3C88E18A-8EFA-4B53-8226-3B1B4AD60A97}" dt="2025-05-09T08:00:54.172" v="1231"/>
          <ac:picMkLst>
            <pc:docMk/>
            <pc:sldMk cId="2529338794" sldId="289"/>
            <ac:picMk id="4" creationId="{249F1C93-DD68-15BC-E3BF-9C91A15A7925}"/>
          </ac:picMkLst>
        </pc:picChg>
      </pc:sldChg>
      <pc:sldChg chg="addSp modSp mod modAnim modNotesTx">
        <pc:chgData name="Lakins, Weslen T." userId="4a01bf34-ec2a-43e9-aec0-8c75420bda36" providerId="ADAL" clId="{3C88E18A-8EFA-4B53-8226-3B1B4AD60A97}" dt="2025-05-09T09:57:42.948" v="2477"/>
        <pc:sldMkLst>
          <pc:docMk/>
          <pc:sldMk cId="1265939620" sldId="290"/>
        </pc:sldMkLst>
        <pc:spChg chg="mod">
          <ac:chgData name="Lakins, Weslen T." userId="4a01bf34-ec2a-43e9-aec0-8c75420bda36" providerId="ADAL" clId="{3C88E18A-8EFA-4B53-8226-3B1B4AD60A97}" dt="2025-05-09T09:42:53.994" v="2447" actId="20577"/>
          <ac:spMkLst>
            <pc:docMk/>
            <pc:sldMk cId="1265939620" sldId="290"/>
            <ac:spMk id="3" creationId="{D1455C0B-19FB-954B-532A-0A68CAC4E0E4}"/>
          </ac:spMkLst>
        </pc:spChg>
        <pc:picChg chg="add mod">
          <ac:chgData name="Lakins, Weslen T." userId="4a01bf34-ec2a-43e9-aec0-8c75420bda36" providerId="ADAL" clId="{3C88E18A-8EFA-4B53-8226-3B1B4AD60A97}" dt="2025-05-09T08:01:58.461" v="1250"/>
          <ac:picMkLst>
            <pc:docMk/>
            <pc:sldMk cId="1265939620" sldId="290"/>
            <ac:picMk id="4" creationId="{0DB336DA-3A73-8CF6-A25F-62540285F5F1}"/>
          </ac:picMkLst>
        </pc:picChg>
      </pc:sldChg>
      <pc:sldChg chg="modSp del mod modAnim modNotesTx">
        <pc:chgData name="Lakins, Weslen T." userId="4a01bf34-ec2a-43e9-aec0-8c75420bda36" providerId="ADAL" clId="{3C88E18A-8EFA-4B53-8226-3B1B4AD60A97}" dt="2025-05-09T07:39:37.372" v="1118" actId="2696"/>
        <pc:sldMkLst>
          <pc:docMk/>
          <pc:sldMk cId="853261029" sldId="294"/>
        </pc:sldMkLst>
      </pc:sldChg>
      <pc:sldChg chg="addSp delSp modSp mod modClrScheme modAnim chgLayout modNotesTx">
        <pc:chgData name="Lakins, Weslen T." userId="4a01bf34-ec2a-43e9-aec0-8c75420bda36" providerId="ADAL" clId="{3C88E18A-8EFA-4B53-8226-3B1B4AD60A97}" dt="2025-05-09T09:57:13.206" v="2469"/>
        <pc:sldMkLst>
          <pc:docMk/>
          <pc:sldMk cId="907915534" sldId="295"/>
        </pc:sldMkLst>
        <pc:spChg chg="mod ord">
          <ac:chgData name="Lakins, Weslen T." userId="4a01bf34-ec2a-43e9-aec0-8c75420bda36" providerId="ADAL" clId="{3C88E18A-8EFA-4B53-8226-3B1B4AD60A97}" dt="2025-05-09T07:57:26.153" v="1217" actId="14100"/>
          <ac:spMkLst>
            <pc:docMk/>
            <pc:sldMk cId="907915534" sldId="295"/>
            <ac:spMk id="2" creationId="{6FE02FA0-5805-E9D5-E5A1-5B4B485CB096}"/>
          </ac:spMkLst>
        </pc:spChg>
        <pc:spChg chg="mod ord">
          <ac:chgData name="Lakins, Weslen T." userId="4a01bf34-ec2a-43e9-aec0-8c75420bda36" providerId="ADAL" clId="{3C88E18A-8EFA-4B53-8226-3B1B4AD60A97}" dt="2025-05-09T07:54:56.739" v="1200" actId="700"/>
          <ac:spMkLst>
            <pc:docMk/>
            <pc:sldMk cId="907915534" sldId="295"/>
            <ac:spMk id="3" creationId="{A4DF3846-5491-7D92-5AB4-8D43580ACA10}"/>
          </ac:spMkLst>
        </pc:spChg>
        <pc:graphicFrameChg chg="mod ord modGraphic">
          <ac:chgData name="Lakins, Weslen T." userId="4a01bf34-ec2a-43e9-aec0-8c75420bda36" providerId="ADAL" clId="{3C88E18A-8EFA-4B53-8226-3B1B4AD60A97}" dt="2025-05-09T07:57:14.192" v="1216" actId="13243"/>
          <ac:graphicFrameMkLst>
            <pc:docMk/>
            <pc:sldMk cId="907915534" sldId="295"/>
            <ac:graphicFrameMk id="5" creationId="{FD8D3D14-313E-8ED7-7BE9-2E3D506F17E6}"/>
          </ac:graphicFrameMkLst>
        </pc:graphicFrameChg>
        <pc:picChg chg="add mod">
          <ac:chgData name="Lakins, Weslen T." userId="4a01bf34-ec2a-43e9-aec0-8c75420bda36" providerId="ADAL" clId="{3C88E18A-8EFA-4B53-8226-3B1B4AD60A97}" dt="2025-05-09T08:01:26.043" v="1240"/>
          <ac:picMkLst>
            <pc:docMk/>
            <pc:sldMk cId="907915534" sldId="295"/>
            <ac:picMk id="6" creationId="{DEADCA79-CBD3-7A4D-F9E9-866E0287E059}"/>
          </ac:picMkLst>
        </pc:picChg>
      </pc:sldChg>
      <pc:sldChg chg="addSp delSp modSp mod modAnim modNotesTx">
        <pc:chgData name="Lakins, Weslen T." userId="4a01bf34-ec2a-43e9-aec0-8c75420bda36" providerId="ADAL" clId="{3C88E18A-8EFA-4B53-8226-3B1B4AD60A97}" dt="2025-05-09T09:58:10.262" v="2481"/>
        <pc:sldMkLst>
          <pc:docMk/>
          <pc:sldMk cId="1609673525" sldId="296"/>
        </pc:sldMkLst>
        <pc:spChg chg="mod">
          <ac:chgData name="Lakins, Weslen T." userId="4a01bf34-ec2a-43e9-aec0-8c75420bda36" providerId="ADAL" clId="{3C88E18A-8EFA-4B53-8226-3B1B4AD60A97}" dt="2025-05-09T07:40:14.495" v="1150" actId="20577"/>
          <ac:spMkLst>
            <pc:docMk/>
            <pc:sldMk cId="1609673525" sldId="296"/>
            <ac:spMk id="5" creationId="{67BB04B7-47A4-741B-59E0-F0E6F2126E8F}"/>
          </ac:spMkLst>
        </pc:spChg>
        <pc:spChg chg="mod">
          <ac:chgData name="Lakins, Weslen T." userId="4a01bf34-ec2a-43e9-aec0-8c75420bda36" providerId="ADAL" clId="{3C88E18A-8EFA-4B53-8226-3B1B4AD60A97}" dt="2025-05-09T08:03:12.072" v="1261" actId="14100"/>
          <ac:spMkLst>
            <pc:docMk/>
            <pc:sldMk cId="1609673525" sldId="296"/>
            <ac:spMk id="7" creationId="{81C753FD-96EC-101A-B8A4-5F69A189BEF4}"/>
          </ac:spMkLst>
        </pc:spChg>
        <pc:picChg chg="add mod">
          <ac:chgData name="Lakins, Weslen T." userId="4a01bf34-ec2a-43e9-aec0-8c75420bda36" providerId="ADAL" clId="{3C88E18A-8EFA-4B53-8226-3B1B4AD60A97}" dt="2025-05-09T08:02:49.785" v="1254" actId="1076"/>
          <ac:picMkLst>
            <pc:docMk/>
            <pc:sldMk cId="1609673525" sldId="296"/>
            <ac:picMk id="3" creationId="{35122854-46E2-6DB9-FD9B-A75637AA6433}"/>
          </ac:picMkLst>
        </pc:picChg>
      </pc:sldChg>
      <pc:sldChg chg="addSp delSp modSp mod modClrScheme modAnim chgLayout modNotesTx">
        <pc:chgData name="Lakins, Weslen T." userId="4a01bf34-ec2a-43e9-aec0-8c75420bda36" providerId="ADAL" clId="{3C88E18A-8EFA-4B53-8226-3B1B4AD60A97}" dt="2025-05-09T09:56:40.971" v="2462"/>
        <pc:sldMkLst>
          <pc:docMk/>
          <pc:sldMk cId="1473276680" sldId="299"/>
        </pc:sldMkLst>
        <pc:spChg chg="mod ord">
          <ac:chgData name="Lakins, Weslen T." userId="4a01bf34-ec2a-43e9-aec0-8c75420bda36" providerId="ADAL" clId="{3C88E18A-8EFA-4B53-8226-3B1B4AD60A97}" dt="2025-05-09T07:54:21.388" v="1195" actId="700"/>
          <ac:spMkLst>
            <pc:docMk/>
            <pc:sldMk cId="1473276680" sldId="299"/>
            <ac:spMk id="2" creationId="{B09F5BB2-9174-FFBD-22CC-3AFB172B00CE}"/>
          </ac:spMkLst>
        </pc:spChg>
        <pc:spChg chg="mod ord">
          <ac:chgData name="Lakins, Weslen T." userId="4a01bf34-ec2a-43e9-aec0-8c75420bda36" providerId="ADAL" clId="{3C88E18A-8EFA-4B53-8226-3B1B4AD60A97}" dt="2025-05-09T08:06:47.243" v="1296" actId="20577"/>
          <ac:spMkLst>
            <pc:docMk/>
            <pc:sldMk cId="1473276680" sldId="299"/>
            <ac:spMk id="3" creationId="{1D869DC6-82FF-818F-5A6B-65070631833F}"/>
          </ac:spMkLst>
        </pc:spChg>
        <pc:spChg chg="mod ord">
          <ac:chgData name="Lakins, Weslen T." userId="4a01bf34-ec2a-43e9-aec0-8c75420bda36" providerId="ADAL" clId="{3C88E18A-8EFA-4B53-8226-3B1B4AD60A97}" dt="2025-05-09T07:54:21.388" v="1195" actId="700"/>
          <ac:spMkLst>
            <pc:docMk/>
            <pc:sldMk cId="1473276680" sldId="299"/>
            <ac:spMk id="5" creationId="{41D7F90F-CFB1-1856-49A6-723EC406202F}"/>
          </ac:spMkLst>
        </pc:spChg>
        <pc:picChg chg="add mod">
          <ac:chgData name="Lakins, Weslen T." userId="4a01bf34-ec2a-43e9-aec0-8c75420bda36" providerId="ADAL" clId="{3C88E18A-8EFA-4B53-8226-3B1B4AD60A97}" dt="2025-05-09T08:00:59.527" v="1232"/>
          <ac:picMkLst>
            <pc:docMk/>
            <pc:sldMk cId="1473276680" sldId="299"/>
            <ac:picMk id="6" creationId="{DB8E6B58-DFB2-DD15-C8A7-4EC3714584E5}"/>
          </ac:picMkLst>
        </pc:picChg>
      </pc:sldChg>
      <pc:sldChg chg="addSp delSp modSp mod modClrScheme modAnim chgLayout modNotesTx">
        <pc:chgData name="Lakins, Weslen T." userId="4a01bf34-ec2a-43e9-aec0-8c75420bda36" providerId="ADAL" clId="{3C88E18A-8EFA-4B53-8226-3B1B4AD60A97}" dt="2025-05-09T09:56:47.450" v="2463"/>
        <pc:sldMkLst>
          <pc:docMk/>
          <pc:sldMk cId="556050222" sldId="300"/>
        </pc:sldMkLst>
        <pc:spChg chg="mod ord">
          <ac:chgData name="Lakins, Weslen T." userId="4a01bf34-ec2a-43e9-aec0-8c75420bda36" providerId="ADAL" clId="{3C88E18A-8EFA-4B53-8226-3B1B4AD60A97}" dt="2025-05-09T07:54:21.388" v="1195" actId="700"/>
          <ac:spMkLst>
            <pc:docMk/>
            <pc:sldMk cId="556050222" sldId="300"/>
            <ac:spMk id="2" creationId="{3C147AB0-6A05-CB5A-3361-8EF704943E08}"/>
          </ac:spMkLst>
        </pc:spChg>
        <pc:spChg chg="mod ord">
          <ac:chgData name="Lakins, Weslen T." userId="4a01bf34-ec2a-43e9-aec0-8c75420bda36" providerId="ADAL" clId="{3C88E18A-8EFA-4B53-8226-3B1B4AD60A97}" dt="2025-05-09T08:08:16.260" v="1323" actId="113"/>
          <ac:spMkLst>
            <pc:docMk/>
            <pc:sldMk cId="556050222" sldId="300"/>
            <ac:spMk id="3" creationId="{21B11F67-1A24-0A27-F7DE-69915C84C65B}"/>
          </ac:spMkLst>
        </pc:spChg>
        <pc:spChg chg="mod ord">
          <ac:chgData name="Lakins, Weslen T." userId="4a01bf34-ec2a-43e9-aec0-8c75420bda36" providerId="ADAL" clId="{3C88E18A-8EFA-4B53-8226-3B1B4AD60A97}" dt="2025-05-09T07:54:21.388" v="1195" actId="700"/>
          <ac:spMkLst>
            <pc:docMk/>
            <pc:sldMk cId="556050222" sldId="300"/>
            <ac:spMk id="5" creationId="{301094B1-103A-2A68-69C2-B401FB948DF2}"/>
          </ac:spMkLst>
        </pc:spChg>
        <pc:picChg chg="add mod">
          <ac:chgData name="Lakins, Weslen T." userId="4a01bf34-ec2a-43e9-aec0-8c75420bda36" providerId="ADAL" clId="{3C88E18A-8EFA-4B53-8226-3B1B4AD60A97}" dt="2025-05-09T08:01:04.390" v="1233"/>
          <ac:picMkLst>
            <pc:docMk/>
            <pc:sldMk cId="556050222" sldId="300"/>
            <ac:picMk id="6" creationId="{C64B19B4-B974-9498-7FC6-3D69ADA0A11E}"/>
          </ac:picMkLst>
        </pc:picChg>
      </pc:sldChg>
      <pc:sldChg chg="addSp delSp modSp mod modClrScheme modAnim chgLayout modNotesTx">
        <pc:chgData name="Lakins, Weslen T." userId="4a01bf34-ec2a-43e9-aec0-8c75420bda36" providerId="ADAL" clId="{3C88E18A-8EFA-4B53-8226-3B1B4AD60A97}" dt="2025-05-09T10:00:24.855" v="2482"/>
        <pc:sldMkLst>
          <pc:docMk/>
          <pc:sldMk cId="2781567364" sldId="301"/>
        </pc:sldMkLst>
        <pc:spChg chg="mod ord">
          <ac:chgData name="Lakins, Weslen T." userId="4a01bf34-ec2a-43e9-aec0-8c75420bda36" providerId="ADAL" clId="{3C88E18A-8EFA-4B53-8226-3B1B4AD60A97}" dt="2025-05-09T07:54:21.388" v="1195" actId="700"/>
          <ac:spMkLst>
            <pc:docMk/>
            <pc:sldMk cId="2781567364" sldId="301"/>
            <ac:spMk id="2" creationId="{69AE9B35-D3D0-410E-E6DC-8845474AFEC4}"/>
          </ac:spMkLst>
        </pc:spChg>
        <pc:spChg chg="mod ord">
          <ac:chgData name="Lakins, Weslen T." userId="4a01bf34-ec2a-43e9-aec0-8c75420bda36" providerId="ADAL" clId="{3C88E18A-8EFA-4B53-8226-3B1B4AD60A97}" dt="2025-05-09T08:08:10.891" v="1322" actId="113"/>
          <ac:spMkLst>
            <pc:docMk/>
            <pc:sldMk cId="2781567364" sldId="301"/>
            <ac:spMk id="3" creationId="{8B228E9D-C1C4-CC05-A7C4-0DCFDA48FA8A}"/>
          </ac:spMkLst>
        </pc:spChg>
        <pc:spChg chg="mod ord">
          <ac:chgData name="Lakins, Weslen T." userId="4a01bf34-ec2a-43e9-aec0-8c75420bda36" providerId="ADAL" clId="{3C88E18A-8EFA-4B53-8226-3B1B4AD60A97}" dt="2025-05-09T07:54:21.388" v="1195" actId="700"/>
          <ac:spMkLst>
            <pc:docMk/>
            <pc:sldMk cId="2781567364" sldId="301"/>
            <ac:spMk id="5" creationId="{675C6614-B912-71B9-A5CC-C4955B7C39EB}"/>
          </ac:spMkLst>
        </pc:spChg>
        <pc:picChg chg="add mod">
          <ac:chgData name="Lakins, Weslen T." userId="4a01bf34-ec2a-43e9-aec0-8c75420bda36" providerId="ADAL" clId="{3C88E18A-8EFA-4B53-8226-3B1B4AD60A97}" dt="2025-05-09T08:01:07.428" v="1234"/>
          <ac:picMkLst>
            <pc:docMk/>
            <pc:sldMk cId="2781567364" sldId="301"/>
            <ac:picMk id="6" creationId="{4661CE75-37BD-66AC-C2A2-38ED5EFE8C1F}"/>
          </ac:picMkLst>
        </pc:picChg>
      </pc:sldChg>
      <pc:sldChg chg="addSp delSp modSp mod modClrScheme modAnim chgLayout modNotesTx">
        <pc:chgData name="Lakins, Weslen T." userId="4a01bf34-ec2a-43e9-aec0-8c75420bda36" providerId="ADAL" clId="{3C88E18A-8EFA-4B53-8226-3B1B4AD60A97}" dt="2025-05-09T09:56:54.004" v="2465"/>
        <pc:sldMkLst>
          <pc:docMk/>
          <pc:sldMk cId="3637542762" sldId="302"/>
        </pc:sldMkLst>
        <pc:spChg chg="mod ord">
          <ac:chgData name="Lakins, Weslen T." userId="4a01bf34-ec2a-43e9-aec0-8c75420bda36" providerId="ADAL" clId="{3C88E18A-8EFA-4B53-8226-3B1B4AD60A97}" dt="2025-05-09T07:54:21.388" v="1195" actId="700"/>
          <ac:spMkLst>
            <pc:docMk/>
            <pc:sldMk cId="3637542762" sldId="302"/>
            <ac:spMk id="2" creationId="{BAA300F5-D17E-CE4D-84E9-925238C9C1A7}"/>
          </ac:spMkLst>
        </pc:spChg>
        <pc:spChg chg="mod ord">
          <ac:chgData name="Lakins, Weslen T." userId="4a01bf34-ec2a-43e9-aec0-8c75420bda36" providerId="ADAL" clId="{3C88E18A-8EFA-4B53-8226-3B1B4AD60A97}" dt="2025-05-09T08:08:54.465" v="1331" actId="20577"/>
          <ac:spMkLst>
            <pc:docMk/>
            <pc:sldMk cId="3637542762" sldId="302"/>
            <ac:spMk id="3" creationId="{7D5A8E1C-B791-5DBC-F481-01F864A21358}"/>
          </ac:spMkLst>
        </pc:spChg>
        <pc:spChg chg="mod ord">
          <ac:chgData name="Lakins, Weslen T." userId="4a01bf34-ec2a-43e9-aec0-8c75420bda36" providerId="ADAL" clId="{3C88E18A-8EFA-4B53-8226-3B1B4AD60A97}" dt="2025-05-09T07:54:21.388" v="1195" actId="700"/>
          <ac:spMkLst>
            <pc:docMk/>
            <pc:sldMk cId="3637542762" sldId="302"/>
            <ac:spMk id="5" creationId="{DD5F8E86-358C-D6DF-D333-A18BA7E031FB}"/>
          </ac:spMkLst>
        </pc:spChg>
        <pc:picChg chg="add mod">
          <ac:chgData name="Lakins, Weslen T." userId="4a01bf34-ec2a-43e9-aec0-8c75420bda36" providerId="ADAL" clId="{3C88E18A-8EFA-4B53-8226-3B1B4AD60A97}" dt="2025-05-09T08:01:10.460" v="1235"/>
          <ac:picMkLst>
            <pc:docMk/>
            <pc:sldMk cId="3637542762" sldId="302"/>
            <ac:picMk id="6" creationId="{37BACB1D-D9C4-56CA-FDC3-3E8F0592C3F1}"/>
          </ac:picMkLst>
        </pc:picChg>
      </pc:sldChg>
      <pc:sldChg chg="addSp delSp modSp mod modClrScheme modAnim chgLayout modNotesTx">
        <pc:chgData name="Lakins, Weslen T." userId="4a01bf34-ec2a-43e9-aec0-8c75420bda36" providerId="ADAL" clId="{3C88E18A-8EFA-4B53-8226-3B1B4AD60A97}" dt="2025-05-09T09:56:58.466" v="2466"/>
        <pc:sldMkLst>
          <pc:docMk/>
          <pc:sldMk cId="3393856497" sldId="303"/>
        </pc:sldMkLst>
        <pc:spChg chg="mod ord">
          <ac:chgData name="Lakins, Weslen T." userId="4a01bf34-ec2a-43e9-aec0-8c75420bda36" providerId="ADAL" clId="{3C88E18A-8EFA-4B53-8226-3B1B4AD60A97}" dt="2025-05-09T07:54:21.388" v="1195" actId="700"/>
          <ac:spMkLst>
            <pc:docMk/>
            <pc:sldMk cId="3393856497" sldId="303"/>
            <ac:spMk id="2" creationId="{AE4C3A58-8711-426B-B6FE-442B23D01D03}"/>
          </ac:spMkLst>
        </pc:spChg>
        <pc:spChg chg="mod ord">
          <ac:chgData name="Lakins, Weslen T." userId="4a01bf34-ec2a-43e9-aec0-8c75420bda36" providerId="ADAL" clId="{3C88E18A-8EFA-4B53-8226-3B1B4AD60A97}" dt="2025-05-09T08:10:57.393" v="1369" actId="20577"/>
          <ac:spMkLst>
            <pc:docMk/>
            <pc:sldMk cId="3393856497" sldId="303"/>
            <ac:spMk id="3" creationId="{9865BF0C-09E4-4424-BE9E-4EFC1A9027A1}"/>
          </ac:spMkLst>
        </pc:spChg>
        <pc:spChg chg="mod ord">
          <ac:chgData name="Lakins, Weslen T." userId="4a01bf34-ec2a-43e9-aec0-8c75420bda36" providerId="ADAL" clId="{3C88E18A-8EFA-4B53-8226-3B1B4AD60A97}" dt="2025-05-09T07:54:21.388" v="1195" actId="700"/>
          <ac:spMkLst>
            <pc:docMk/>
            <pc:sldMk cId="3393856497" sldId="303"/>
            <ac:spMk id="5" creationId="{A5C46894-D8FF-6174-1D86-3024909F195A}"/>
          </ac:spMkLst>
        </pc:spChg>
        <pc:picChg chg="add mod">
          <ac:chgData name="Lakins, Weslen T." userId="4a01bf34-ec2a-43e9-aec0-8c75420bda36" providerId="ADAL" clId="{3C88E18A-8EFA-4B53-8226-3B1B4AD60A97}" dt="2025-05-09T08:01:13.933" v="1236"/>
          <ac:picMkLst>
            <pc:docMk/>
            <pc:sldMk cId="3393856497" sldId="303"/>
            <ac:picMk id="6" creationId="{07F274B2-36E3-F25F-8BAF-6D9F04D7DF8A}"/>
          </ac:picMkLst>
        </pc:picChg>
      </pc:sldChg>
      <pc:sldChg chg="addSp modSp mod modClrScheme modAnim chgLayout modNotesTx">
        <pc:chgData name="Lakins, Weslen T." userId="4a01bf34-ec2a-43e9-aec0-8c75420bda36" providerId="ADAL" clId="{3C88E18A-8EFA-4B53-8226-3B1B4AD60A97}" dt="2025-05-09T09:57:02.305" v="2467"/>
        <pc:sldMkLst>
          <pc:docMk/>
          <pc:sldMk cId="4074330412" sldId="304"/>
        </pc:sldMkLst>
        <pc:spChg chg="mod ord">
          <ac:chgData name="Lakins, Weslen T." userId="4a01bf34-ec2a-43e9-aec0-8c75420bda36" providerId="ADAL" clId="{3C88E18A-8EFA-4B53-8226-3B1B4AD60A97}" dt="2025-05-09T07:54:56.739" v="1200" actId="700"/>
          <ac:spMkLst>
            <pc:docMk/>
            <pc:sldMk cId="4074330412" sldId="304"/>
            <ac:spMk id="2" creationId="{67233325-7CAC-D4D6-DC0D-52A52AB00E5A}"/>
          </ac:spMkLst>
        </pc:spChg>
        <pc:spChg chg="mod ord">
          <ac:chgData name="Lakins, Weslen T." userId="4a01bf34-ec2a-43e9-aec0-8c75420bda36" providerId="ADAL" clId="{3C88E18A-8EFA-4B53-8226-3B1B4AD60A97}" dt="2025-05-09T08:11:41.599" v="1372" actId="12"/>
          <ac:spMkLst>
            <pc:docMk/>
            <pc:sldMk cId="4074330412" sldId="304"/>
            <ac:spMk id="3" creationId="{28941FA0-D7BA-A668-240E-41D430D520CF}"/>
          </ac:spMkLst>
        </pc:spChg>
        <pc:spChg chg="mod ord">
          <ac:chgData name="Lakins, Weslen T." userId="4a01bf34-ec2a-43e9-aec0-8c75420bda36" providerId="ADAL" clId="{3C88E18A-8EFA-4B53-8226-3B1B4AD60A97}" dt="2025-05-09T07:54:56.739" v="1200" actId="700"/>
          <ac:spMkLst>
            <pc:docMk/>
            <pc:sldMk cId="4074330412" sldId="304"/>
            <ac:spMk id="5" creationId="{B1A2AFC6-99C3-DC60-7404-2E5225BEEDB9}"/>
          </ac:spMkLst>
        </pc:spChg>
        <pc:picChg chg="add mod">
          <ac:chgData name="Lakins, Weslen T." userId="4a01bf34-ec2a-43e9-aec0-8c75420bda36" providerId="ADAL" clId="{3C88E18A-8EFA-4B53-8226-3B1B4AD60A97}" dt="2025-05-09T08:01:20.134" v="1238"/>
          <ac:picMkLst>
            <pc:docMk/>
            <pc:sldMk cId="4074330412" sldId="304"/>
            <ac:picMk id="4" creationId="{98916C35-05D0-F308-D19F-25B9E60787A5}"/>
          </ac:picMkLst>
        </pc:picChg>
      </pc:sldChg>
      <pc:sldChg chg="addSp modSp mod modClrScheme modAnim chgLayout modNotesTx">
        <pc:chgData name="Lakins, Weslen T." userId="4a01bf34-ec2a-43e9-aec0-8c75420bda36" providerId="ADAL" clId="{3C88E18A-8EFA-4B53-8226-3B1B4AD60A97}" dt="2025-05-09T09:57:04.828" v="2468"/>
        <pc:sldMkLst>
          <pc:docMk/>
          <pc:sldMk cId="2490265164" sldId="305"/>
        </pc:sldMkLst>
        <pc:spChg chg="mod ord">
          <ac:chgData name="Lakins, Weslen T." userId="4a01bf34-ec2a-43e9-aec0-8c75420bda36" providerId="ADAL" clId="{3C88E18A-8EFA-4B53-8226-3B1B4AD60A97}" dt="2025-05-09T07:54:56.739" v="1200" actId="700"/>
          <ac:spMkLst>
            <pc:docMk/>
            <pc:sldMk cId="2490265164" sldId="305"/>
            <ac:spMk id="2" creationId="{52AB47B8-B71D-5297-B508-9A5E8840FF98}"/>
          </ac:spMkLst>
        </pc:spChg>
        <pc:spChg chg="mod ord">
          <ac:chgData name="Lakins, Weslen T." userId="4a01bf34-ec2a-43e9-aec0-8c75420bda36" providerId="ADAL" clId="{3C88E18A-8EFA-4B53-8226-3B1B4AD60A97}" dt="2025-05-09T08:12:35.312" v="1380" actId="113"/>
          <ac:spMkLst>
            <pc:docMk/>
            <pc:sldMk cId="2490265164" sldId="305"/>
            <ac:spMk id="3" creationId="{313E3187-E374-8896-3216-B0981517C633}"/>
          </ac:spMkLst>
        </pc:spChg>
        <pc:spChg chg="mod ord">
          <ac:chgData name="Lakins, Weslen T." userId="4a01bf34-ec2a-43e9-aec0-8c75420bda36" providerId="ADAL" clId="{3C88E18A-8EFA-4B53-8226-3B1B4AD60A97}" dt="2025-05-09T07:54:56.739" v="1200" actId="700"/>
          <ac:spMkLst>
            <pc:docMk/>
            <pc:sldMk cId="2490265164" sldId="305"/>
            <ac:spMk id="5" creationId="{157997F1-5DCA-1DA8-491D-3E5920461E91}"/>
          </ac:spMkLst>
        </pc:spChg>
        <pc:picChg chg="add mod">
          <ac:chgData name="Lakins, Weslen T." userId="4a01bf34-ec2a-43e9-aec0-8c75420bda36" providerId="ADAL" clId="{3C88E18A-8EFA-4B53-8226-3B1B4AD60A97}" dt="2025-05-09T08:01:23.164" v="1239"/>
          <ac:picMkLst>
            <pc:docMk/>
            <pc:sldMk cId="2490265164" sldId="305"/>
            <ac:picMk id="4" creationId="{9C2B3F01-E528-51BF-7740-69F1E91384F0}"/>
          </ac:picMkLst>
        </pc:picChg>
      </pc:sldChg>
      <pc:sldChg chg="addSp delSp modSp mod modClrScheme chgLayout">
        <pc:chgData name="Lakins, Weslen T." userId="4a01bf34-ec2a-43e9-aec0-8c75420bda36" providerId="ADAL" clId="{3C88E18A-8EFA-4B53-8226-3B1B4AD60A97}" dt="2025-05-09T08:01:28.999" v="1241"/>
        <pc:sldMkLst>
          <pc:docMk/>
          <pc:sldMk cId="2802500212" sldId="306"/>
        </pc:sldMkLst>
        <pc:spChg chg="mod ord">
          <ac:chgData name="Lakins, Weslen T." userId="4a01bf34-ec2a-43e9-aec0-8c75420bda36" providerId="ADAL" clId="{3C88E18A-8EFA-4B53-8226-3B1B4AD60A97}" dt="2025-05-09T07:57:52.325" v="1221" actId="14100"/>
          <ac:spMkLst>
            <pc:docMk/>
            <pc:sldMk cId="2802500212" sldId="306"/>
            <ac:spMk id="2" creationId="{F293A968-29DB-1A62-24EB-61757FC62134}"/>
          </ac:spMkLst>
        </pc:spChg>
        <pc:spChg chg="mod ord">
          <ac:chgData name="Lakins, Weslen T." userId="4a01bf34-ec2a-43e9-aec0-8c75420bda36" providerId="ADAL" clId="{3C88E18A-8EFA-4B53-8226-3B1B4AD60A97}" dt="2025-05-09T07:57:38.150" v="1218" actId="700"/>
          <ac:spMkLst>
            <pc:docMk/>
            <pc:sldMk cId="2802500212" sldId="306"/>
            <ac:spMk id="3" creationId="{93D015D3-A227-EB3C-192F-F374657F6E76}"/>
          </ac:spMkLst>
        </pc:spChg>
        <pc:picChg chg="add mod">
          <ac:chgData name="Lakins, Weslen T." userId="4a01bf34-ec2a-43e9-aec0-8c75420bda36" providerId="ADAL" clId="{3C88E18A-8EFA-4B53-8226-3B1B4AD60A97}" dt="2025-05-09T08:01:28.999" v="1241"/>
          <ac:picMkLst>
            <pc:docMk/>
            <pc:sldMk cId="2802500212" sldId="306"/>
            <ac:picMk id="6" creationId="{953A32EA-1725-CB27-C673-632BF6EEEAA2}"/>
          </ac:picMkLst>
        </pc:picChg>
      </pc:sldChg>
      <pc:sldChg chg="addSp modSp mod modClrScheme modAnim chgLayout modNotesTx">
        <pc:chgData name="Lakins, Weslen T." userId="4a01bf34-ec2a-43e9-aec0-8c75420bda36" providerId="ADAL" clId="{3C88E18A-8EFA-4B53-8226-3B1B4AD60A97}" dt="2025-05-09T09:57:17.902" v="2470"/>
        <pc:sldMkLst>
          <pc:docMk/>
          <pc:sldMk cId="192239626" sldId="307"/>
        </pc:sldMkLst>
        <pc:spChg chg="mod ord">
          <ac:chgData name="Lakins, Weslen T." userId="4a01bf34-ec2a-43e9-aec0-8c75420bda36" providerId="ADAL" clId="{3C88E18A-8EFA-4B53-8226-3B1B4AD60A97}" dt="2025-05-09T07:58:10.124" v="1222" actId="700"/>
          <ac:spMkLst>
            <pc:docMk/>
            <pc:sldMk cId="192239626" sldId="307"/>
            <ac:spMk id="2" creationId="{A24A97E7-0C16-C480-C837-B784A8576111}"/>
          </ac:spMkLst>
        </pc:spChg>
        <pc:spChg chg="mod ord">
          <ac:chgData name="Lakins, Weslen T." userId="4a01bf34-ec2a-43e9-aec0-8c75420bda36" providerId="ADAL" clId="{3C88E18A-8EFA-4B53-8226-3B1B4AD60A97}" dt="2025-05-09T08:13:10.508" v="1381" actId="12"/>
          <ac:spMkLst>
            <pc:docMk/>
            <pc:sldMk cId="192239626" sldId="307"/>
            <ac:spMk id="3" creationId="{270DE9FD-699A-1A9B-6330-F8B258C64315}"/>
          </ac:spMkLst>
        </pc:spChg>
        <pc:spChg chg="mod ord">
          <ac:chgData name="Lakins, Weslen T." userId="4a01bf34-ec2a-43e9-aec0-8c75420bda36" providerId="ADAL" clId="{3C88E18A-8EFA-4B53-8226-3B1B4AD60A97}" dt="2025-05-09T07:58:10.124" v="1222" actId="700"/>
          <ac:spMkLst>
            <pc:docMk/>
            <pc:sldMk cId="192239626" sldId="307"/>
            <ac:spMk id="5" creationId="{C155AAC2-F33A-78C4-2284-CB13F8E26A39}"/>
          </ac:spMkLst>
        </pc:spChg>
        <pc:picChg chg="add mod">
          <ac:chgData name="Lakins, Weslen T." userId="4a01bf34-ec2a-43e9-aec0-8c75420bda36" providerId="ADAL" clId="{3C88E18A-8EFA-4B53-8226-3B1B4AD60A97}" dt="2025-05-09T08:01:31.889" v="1242"/>
          <ac:picMkLst>
            <pc:docMk/>
            <pc:sldMk cId="192239626" sldId="307"/>
            <ac:picMk id="4" creationId="{6DFE3ABE-76E8-45AB-916D-7BE3F998ED5B}"/>
          </ac:picMkLst>
        </pc:picChg>
      </pc:sldChg>
      <pc:sldChg chg="addSp modSp mod modClrScheme modAnim chgLayout modNotesTx">
        <pc:chgData name="Lakins, Weslen T." userId="4a01bf34-ec2a-43e9-aec0-8c75420bda36" providerId="ADAL" clId="{3C88E18A-8EFA-4B53-8226-3B1B4AD60A97}" dt="2025-05-09T09:57:21.097" v="2471"/>
        <pc:sldMkLst>
          <pc:docMk/>
          <pc:sldMk cId="1336052488" sldId="308"/>
        </pc:sldMkLst>
        <pc:spChg chg="mod ord">
          <ac:chgData name="Lakins, Weslen T." userId="4a01bf34-ec2a-43e9-aec0-8c75420bda36" providerId="ADAL" clId="{3C88E18A-8EFA-4B53-8226-3B1B4AD60A97}" dt="2025-05-09T07:58:10.124" v="1222" actId="700"/>
          <ac:spMkLst>
            <pc:docMk/>
            <pc:sldMk cId="1336052488" sldId="308"/>
            <ac:spMk id="2" creationId="{8BC060A7-9A62-FB9A-296E-79E6C200096A}"/>
          </ac:spMkLst>
        </pc:spChg>
        <pc:spChg chg="mod ord">
          <ac:chgData name="Lakins, Weslen T." userId="4a01bf34-ec2a-43e9-aec0-8c75420bda36" providerId="ADAL" clId="{3C88E18A-8EFA-4B53-8226-3B1B4AD60A97}" dt="2025-05-09T08:13:16.009" v="1382" actId="12"/>
          <ac:spMkLst>
            <pc:docMk/>
            <pc:sldMk cId="1336052488" sldId="308"/>
            <ac:spMk id="3" creationId="{E42DA3EE-07EF-A4A5-353E-225936176617}"/>
          </ac:spMkLst>
        </pc:spChg>
        <pc:spChg chg="mod ord">
          <ac:chgData name="Lakins, Weslen T." userId="4a01bf34-ec2a-43e9-aec0-8c75420bda36" providerId="ADAL" clId="{3C88E18A-8EFA-4B53-8226-3B1B4AD60A97}" dt="2025-05-09T07:58:10.124" v="1222" actId="700"/>
          <ac:spMkLst>
            <pc:docMk/>
            <pc:sldMk cId="1336052488" sldId="308"/>
            <ac:spMk id="5" creationId="{72C99399-C8DB-07E3-37AF-60134D018CEF}"/>
          </ac:spMkLst>
        </pc:spChg>
        <pc:picChg chg="add mod">
          <ac:chgData name="Lakins, Weslen T." userId="4a01bf34-ec2a-43e9-aec0-8c75420bda36" providerId="ADAL" clId="{3C88E18A-8EFA-4B53-8226-3B1B4AD60A97}" dt="2025-05-09T08:01:34.549" v="1243"/>
          <ac:picMkLst>
            <pc:docMk/>
            <pc:sldMk cId="1336052488" sldId="308"/>
            <ac:picMk id="4" creationId="{715D8083-2971-AC26-7416-EF71937A7FB0}"/>
          </ac:picMkLst>
        </pc:picChg>
      </pc:sldChg>
      <pc:sldChg chg="addSp modSp mod modClrScheme modAnim chgLayout modNotesTx">
        <pc:chgData name="Lakins, Weslen T." userId="4a01bf34-ec2a-43e9-aec0-8c75420bda36" providerId="ADAL" clId="{3C88E18A-8EFA-4B53-8226-3B1B4AD60A97}" dt="2025-05-09T09:57:24.613" v="2472"/>
        <pc:sldMkLst>
          <pc:docMk/>
          <pc:sldMk cId="137261074" sldId="309"/>
        </pc:sldMkLst>
        <pc:spChg chg="mod ord">
          <ac:chgData name="Lakins, Weslen T." userId="4a01bf34-ec2a-43e9-aec0-8c75420bda36" providerId="ADAL" clId="{3C88E18A-8EFA-4B53-8226-3B1B4AD60A97}" dt="2025-05-09T07:58:10.124" v="1222" actId="700"/>
          <ac:spMkLst>
            <pc:docMk/>
            <pc:sldMk cId="137261074" sldId="309"/>
            <ac:spMk id="2" creationId="{E042664A-455C-0611-3A26-DD05CF60F998}"/>
          </ac:spMkLst>
        </pc:spChg>
        <pc:spChg chg="mod ord">
          <ac:chgData name="Lakins, Weslen T." userId="4a01bf34-ec2a-43e9-aec0-8c75420bda36" providerId="ADAL" clId="{3C88E18A-8EFA-4B53-8226-3B1B4AD60A97}" dt="2025-05-09T08:13:25.615" v="1384" actId="12"/>
          <ac:spMkLst>
            <pc:docMk/>
            <pc:sldMk cId="137261074" sldId="309"/>
            <ac:spMk id="3" creationId="{3531632D-5018-BF37-B7B0-942C7E0B81BF}"/>
          </ac:spMkLst>
        </pc:spChg>
        <pc:spChg chg="mod ord">
          <ac:chgData name="Lakins, Weslen T." userId="4a01bf34-ec2a-43e9-aec0-8c75420bda36" providerId="ADAL" clId="{3C88E18A-8EFA-4B53-8226-3B1B4AD60A97}" dt="2025-05-09T07:58:10.124" v="1222" actId="700"/>
          <ac:spMkLst>
            <pc:docMk/>
            <pc:sldMk cId="137261074" sldId="309"/>
            <ac:spMk id="5" creationId="{52C62B3A-77ED-601F-384E-BA02846F7662}"/>
          </ac:spMkLst>
        </pc:spChg>
        <pc:picChg chg="add mod">
          <ac:chgData name="Lakins, Weslen T." userId="4a01bf34-ec2a-43e9-aec0-8c75420bda36" providerId="ADAL" clId="{3C88E18A-8EFA-4B53-8226-3B1B4AD60A97}" dt="2025-05-09T08:01:38.007" v="1244"/>
          <ac:picMkLst>
            <pc:docMk/>
            <pc:sldMk cId="137261074" sldId="309"/>
            <ac:picMk id="4" creationId="{3C0F294C-DF20-BCA1-BDE7-9DF8685C7953}"/>
          </ac:picMkLst>
        </pc:picChg>
      </pc:sldChg>
      <pc:sldChg chg="addSp modSp mod modClrScheme modAnim chgLayout modNotesTx">
        <pc:chgData name="Lakins, Weslen T." userId="4a01bf34-ec2a-43e9-aec0-8c75420bda36" providerId="ADAL" clId="{3C88E18A-8EFA-4B53-8226-3B1B4AD60A97}" dt="2025-05-09T09:57:28.966" v="2473"/>
        <pc:sldMkLst>
          <pc:docMk/>
          <pc:sldMk cId="947068248" sldId="310"/>
        </pc:sldMkLst>
        <pc:spChg chg="mod ord">
          <ac:chgData name="Lakins, Weslen T." userId="4a01bf34-ec2a-43e9-aec0-8c75420bda36" providerId="ADAL" clId="{3C88E18A-8EFA-4B53-8226-3B1B4AD60A97}" dt="2025-05-09T07:58:10.124" v="1222" actId="700"/>
          <ac:spMkLst>
            <pc:docMk/>
            <pc:sldMk cId="947068248" sldId="310"/>
            <ac:spMk id="2" creationId="{7FB0994F-D76A-8902-D6F2-23CB5649A03A}"/>
          </ac:spMkLst>
        </pc:spChg>
        <pc:spChg chg="mod ord">
          <ac:chgData name="Lakins, Weslen T." userId="4a01bf34-ec2a-43e9-aec0-8c75420bda36" providerId="ADAL" clId="{3C88E18A-8EFA-4B53-8226-3B1B4AD60A97}" dt="2025-05-09T08:13:31.002" v="1385" actId="12"/>
          <ac:spMkLst>
            <pc:docMk/>
            <pc:sldMk cId="947068248" sldId="310"/>
            <ac:spMk id="3" creationId="{8EB908B5-DD55-DDF8-9685-71C4221DC985}"/>
          </ac:spMkLst>
        </pc:spChg>
        <pc:spChg chg="mod ord">
          <ac:chgData name="Lakins, Weslen T." userId="4a01bf34-ec2a-43e9-aec0-8c75420bda36" providerId="ADAL" clId="{3C88E18A-8EFA-4B53-8226-3B1B4AD60A97}" dt="2025-05-09T07:58:10.124" v="1222" actId="700"/>
          <ac:spMkLst>
            <pc:docMk/>
            <pc:sldMk cId="947068248" sldId="310"/>
            <ac:spMk id="5" creationId="{070EEF42-61AE-4FA4-D248-4D61D0E8EEDF}"/>
          </ac:spMkLst>
        </pc:spChg>
        <pc:picChg chg="add mod">
          <ac:chgData name="Lakins, Weslen T." userId="4a01bf34-ec2a-43e9-aec0-8c75420bda36" providerId="ADAL" clId="{3C88E18A-8EFA-4B53-8226-3B1B4AD60A97}" dt="2025-05-09T08:01:41.330" v="1245"/>
          <ac:picMkLst>
            <pc:docMk/>
            <pc:sldMk cId="947068248" sldId="310"/>
            <ac:picMk id="4" creationId="{A5AB9F25-DC16-F3B2-89B8-111283E456F7}"/>
          </ac:picMkLst>
        </pc:picChg>
      </pc:sldChg>
      <pc:sldChg chg="addSp modSp mod modClrScheme modAnim chgLayout modNotesTx">
        <pc:chgData name="Lakins, Weslen T." userId="4a01bf34-ec2a-43e9-aec0-8c75420bda36" providerId="ADAL" clId="{3C88E18A-8EFA-4B53-8226-3B1B4AD60A97}" dt="2025-05-09T09:57:34.203" v="2474"/>
        <pc:sldMkLst>
          <pc:docMk/>
          <pc:sldMk cId="3573067644" sldId="311"/>
        </pc:sldMkLst>
        <pc:spChg chg="mod ord">
          <ac:chgData name="Lakins, Weslen T." userId="4a01bf34-ec2a-43e9-aec0-8c75420bda36" providerId="ADAL" clId="{3C88E18A-8EFA-4B53-8226-3B1B4AD60A97}" dt="2025-05-09T07:58:10.124" v="1222" actId="700"/>
          <ac:spMkLst>
            <pc:docMk/>
            <pc:sldMk cId="3573067644" sldId="311"/>
            <ac:spMk id="2" creationId="{DA200204-C11A-66AE-BD61-F9BBCA18780B}"/>
          </ac:spMkLst>
        </pc:spChg>
        <pc:spChg chg="mod ord">
          <ac:chgData name="Lakins, Weslen T." userId="4a01bf34-ec2a-43e9-aec0-8c75420bda36" providerId="ADAL" clId="{3C88E18A-8EFA-4B53-8226-3B1B4AD60A97}" dt="2025-05-09T08:13:39.413" v="1386" actId="12"/>
          <ac:spMkLst>
            <pc:docMk/>
            <pc:sldMk cId="3573067644" sldId="311"/>
            <ac:spMk id="3" creationId="{AB6EEA7B-B55D-829D-4052-AAD1ACA18170}"/>
          </ac:spMkLst>
        </pc:spChg>
        <pc:spChg chg="mod ord">
          <ac:chgData name="Lakins, Weslen T." userId="4a01bf34-ec2a-43e9-aec0-8c75420bda36" providerId="ADAL" clId="{3C88E18A-8EFA-4B53-8226-3B1B4AD60A97}" dt="2025-05-09T07:58:10.124" v="1222" actId="700"/>
          <ac:spMkLst>
            <pc:docMk/>
            <pc:sldMk cId="3573067644" sldId="311"/>
            <ac:spMk id="5" creationId="{301794CC-DCA4-2415-DB12-AA4CF39D4B9D}"/>
          </ac:spMkLst>
        </pc:spChg>
        <pc:picChg chg="add mod">
          <ac:chgData name="Lakins, Weslen T." userId="4a01bf34-ec2a-43e9-aec0-8c75420bda36" providerId="ADAL" clId="{3C88E18A-8EFA-4B53-8226-3B1B4AD60A97}" dt="2025-05-09T08:01:43.735" v="1246"/>
          <ac:picMkLst>
            <pc:docMk/>
            <pc:sldMk cId="3573067644" sldId="311"/>
            <ac:picMk id="4" creationId="{9F7B7EAC-451E-64A0-7ACD-59C0182B9C0E}"/>
          </ac:picMkLst>
        </pc:picChg>
      </pc:sldChg>
      <pc:sldChg chg="addSp modSp mod modClrScheme modAnim chgLayout modNotesTx">
        <pc:chgData name="Lakins, Weslen T." userId="4a01bf34-ec2a-43e9-aec0-8c75420bda36" providerId="ADAL" clId="{3C88E18A-8EFA-4B53-8226-3B1B4AD60A97}" dt="2025-05-09T09:57:36.791" v="2475"/>
        <pc:sldMkLst>
          <pc:docMk/>
          <pc:sldMk cId="4255873426" sldId="312"/>
        </pc:sldMkLst>
      </pc:sldChg>
      <pc:sldChg chg="addSp modSp mod modAnim modNotesTx">
        <pc:chgData name="Lakins, Weslen T." userId="4a01bf34-ec2a-43e9-aec0-8c75420bda36" providerId="ADAL" clId="{3C88E18A-8EFA-4B53-8226-3B1B4AD60A97}" dt="2025-05-09T09:57:47.933" v="2479"/>
        <pc:sldMkLst>
          <pc:docMk/>
          <pc:sldMk cId="2883168339" sldId="313"/>
        </pc:sldMkLst>
        <pc:spChg chg="mod">
          <ac:chgData name="Lakins, Weslen T." userId="4a01bf34-ec2a-43e9-aec0-8c75420bda36" providerId="ADAL" clId="{3C88E18A-8EFA-4B53-8226-3B1B4AD60A97}" dt="2025-05-09T09:52:54.036" v="2454" actId="27636"/>
          <ac:spMkLst>
            <pc:docMk/>
            <pc:sldMk cId="2883168339" sldId="313"/>
            <ac:spMk id="3" creationId="{3609D247-D6C5-7E17-AD46-2C43F1CD553F}"/>
          </ac:spMkLst>
        </pc:spChg>
        <pc:picChg chg="add mod">
          <ac:chgData name="Lakins, Weslen T." userId="4a01bf34-ec2a-43e9-aec0-8c75420bda36" providerId="ADAL" clId="{3C88E18A-8EFA-4B53-8226-3B1B4AD60A97}" dt="2025-05-09T08:02:01.823" v="1251"/>
          <ac:picMkLst>
            <pc:docMk/>
            <pc:sldMk cId="2883168339" sldId="313"/>
            <ac:picMk id="4" creationId="{D66FA9E3-D7F4-4F72-98C3-45D5D01D1FA8}"/>
          </ac:picMkLst>
        </pc:picChg>
      </pc:sldChg>
      <pc:sldChg chg="addSp modSp mod modClrScheme modAnim chgLayout modNotesTx">
        <pc:chgData name="Lakins, Weslen T." userId="4a01bf34-ec2a-43e9-aec0-8c75420bda36" providerId="ADAL" clId="{3C88E18A-8EFA-4B53-8226-3B1B4AD60A97}" dt="2025-05-09T09:57:39.930" v="2476"/>
        <pc:sldMkLst>
          <pc:docMk/>
          <pc:sldMk cId="3745251626" sldId="314"/>
        </pc:sldMkLst>
        <pc:spChg chg="mod ord">
          <ac:chgData name="Lakins, Weslen T." userId="4a01bf34-ec2a-43e9-aec0-8c75420bda36" providerId="ADAL" clId="{3C88E18A-8EFA-4B53-8226-3B1B4AD60A97}" dt="2025-05-09T07:58:10.124" v="1222" actId="700"/>
          <ac:spMkLst>
            <pc:docMk/>
            <pc:sldMk cId="3745251626" sldId="314"/>
            <ac:spMk id="2" creationId="{A954A16F-C668-4192-B10E-A00DD691EC24}"/>
          </ac:spMkLst>
        </pc:spChg>
        <pc:spChg chg="mod ord">
          <ac:chgData name="Lakins, Weslen T." userId="4a01bf34-ec2a-43e9-aec0-8c75420bda36" providerId="ADAL" clId="{3C88E18A-8EFA-4B53-8226-3B1B4AD60A97}" dt="2025-05-09T08:13:50.060" v="1388" actId="12"/>
          <ac:spMkLst>
            <pc:docMk/>
            <pc:sldMk cId="3745251626" sldId="314"/>
            <ac:spMk id="3" creationId="{FADC8F7B-6CB5-4137-DF02-1AADAFF81055}"/>
          </ac:spMkLst>
        </pc:spChg>
        <pc:spChg chg="mod ord">
          <ac:chgData name="Lakins, Weslen T." userId="4a01bf34-ec2a-43e9-aec0-8c75420bda36" providerId="ADAL" clId="{3C88E18A-8EFA-4B53-8226-3B1B4AD60A97}" dt="2025-05-09T07:58:10.124" v="1222" actId="700"/>
          <ac:spMkLst>
            <pc:docMk/>
            <pc:sldMk cId="3745251626" sldId="314"/>
            <ac:spMk id="5" creationId="{44FB1C9B-DDFD-DAF0-699D-31E9BDBC52FD}"/>
          </ac:spMkLst>
        </pc:spChg>
        <pc:picChg chg="add mod">
          <ac:chgData name="Lakins, Weslen T." userId="4a01bf34-ec2a-43e9-aec0-8c75420bda36" providerId="ADAL" clId="{3C88E18A-8EFA-4B53-8226-3B1B4AD60A97}" dt="2025-05-09T08:01:51.394" v="1248"/>
          <ac:picMkLst>
            <pc:docMk/>
            <pc:sldMk cId="3745251626" sldId="314"/>
            <ac:picMk id="4" creationId="{56D1A1D2-5FFF-30E8-FF3C-6D56555C41DA}"/>
          </ac:picMkLst>
        </pc:picChg>
      </pc:sldChg>
      <pc:sldChg chg="addSp modSp mod modNotesTx">
        <pc:chgData name="Lakins, Weslen T." userId="4a01bf34-ec2a-43e9-aec0-8c75420bda36" providerId="ADAL" clId="{3C88E18A-8EFA-4B53-8226-3B1B4AD60A97}" dt="2025-05-09T09:52:40.102" v="2452"/>
        <pc:sldMkLst>
          <pc:docMk/>
          <pc:sldMk cId="4060311298" sldId="315"/>
        </pc:sldMkLst>
      </pc:sldChg>
      <pc:sldChg chg="addSp delSp modSp mod">
        <pc:chgData name="Lakins, Weslen T." userId="4a01bf34-ec2a-43e9-aec0-8c75420bda36" providerId="ADAL" clId="{3C88E18A-8EFA-4B53-8226-3B1B4AD60A97}" dt="2025-05-09T08:14:03.690" v="1389" actId="1076"/>
        <pc:sldMkLst>
          <pc:docMk/>
          <pc:sldMk cId="692098111" sldId="316"/>
        </pc:sldMkLst>
        <pc:spChg chg="mod">
          <ac:chgData name="Lakins, Weslen T." userId="4a01bf34-ec2a-43e9-aec0-8c75420bda36" providerId="ADAL" clId="{3C88E18A-8EFA-4B53-8226-3B1B4AD60A97}" dt="2025-05-09T08:14:03.690" v="1389" actId="1076"/>
          <ac:spMkLst>
            <pc:docMk/>
            <pc:sldMk cId="692098111" sldId="316"/>
            <ac:spMk id="2" creationId="{151454E8-5089-92FC-0F56-6403D8D6ACFE}"/>
          </ac:spMkLst>
        </pc:spChg>
        <pc:picChg chg="add mod">
          <ac:chgData name="Lakins, Weslen T." userId="4a01bf34-ec2a-43e9-aec0-8c75420bda36" providerId="ADAL" clId="{3C88E18A-8EFA-4B53-8226-3B1B4AD60A97}" dt="2025-05-09T08:01:54.137" v="1249"/>
          <ac:picMkLst>
            <pc:docMk/>
            <pc:sldMk cId="692098111" sldId="316"/>
            <ac:picMk id="4" creationId="{5F981AC8-0D5E-8D85-693F-CEAE7E67E12A}"/>
          </ac:picMkLst>
        </pc:picChg>
      </pc:sldChg>
      <pc:sldChg chg="addSp modSp mod modTransition modClrScheme chgLayout modNotesTx">
        <pc:chgData name="Lakins, Weslen T." userId="4a01bf34-ec2a-43e9-aec0-8c75420bda36" providerId="ADAL" clId="{3C88E18A-8EFA-4B53-8226-3B1B4AD60A97}" dt="2025-05-09T09:04:59.552" v="2392"/>
        <pc:sldMkLst>
          <pc:docMk/>
          <pc:sldMk cId="3693859742" sldId="317"/>
        </pc:sldMkLst>
        <pc:spChg chg="mod ord">
          <ac:chgData name="Lakins, Weslen T." userId="4a01bf34-ec2a-43e9-aec0-8c75420bda36" providerId="ADAL" clId="{3C88E18A-8EFA-4B53-8226-3B1B4AD60A97}" dt="2025-05-09T09:03:38.119" v="2387" actId="14100"/>
          <ac:spMkLst>
            <pc:docMk/>
            <pc:sldMk cId="3693859742" sldId="317"/>
            <ac:spMk id="2" creationId="{E2AFF51C-53C2-9368-A1C3-B1F534834B81}"/>
          </ac:spMkLst>
        </pc:spChg>
        <pc:spChg chg="mod ord">
          <ac:chgData name="Lakins, Weslen T." userId="4a01bf34-ec2a-43e9-aec0-8c75420bda36" providerId="ADAL" clId="{3C88E18A-8EFA-4B53-8226-3B1B4AD60A97}" dt="2025-05-09T09:03:52.360" v="2391" actId="27636"/>
          <ac:spMkLst>
            <pc:docMk/>
            <pc:sldMk cId="3693859742" sldId="317"/>
            <ac:spMk id="3" creationId="{95247916-3EE9-0932-3CB0-2A74DFA2369A}"/>
          </ac:spMkLst>
        </pc:spChg>
        <pc:spChg chg="mod ord">
          <ac:chgData name="Lakins, Weslen T." userId="4a01bf34-ec2a-43e9-aec0-8c75420bda36" providerId="ADAL" clId="{3C88E18A-8EFA-4B53-8226-3B1B4AD60A97}" dt="2025-05-09T09:03:19.278" v="2381" actId="700"/>
          <ac:spMkLst>
            <pc:docMk/>
            <pc:sldMk cId="3693859742" sldId="317"/>
            <ac:spMk id="4" creationId="{106C60A5-E7F7-6A1F-E975-8B15C8FCDAAB}"/>
          </ac:spMkLst>
        </pc:spChg>
        <pc:picChg chg="add mod">
          <ac:chgData name="Lakins, Weslen T." userId="4a01bf34-ec2a-43e9-aec0-8c75420bda36" providerId="ADAL" clId="{3C88E18A-8EFA-4B53-8226-3B1B4AD60A97}" dt="2025-05-09T09:03:03.086" v="2380"/>
          <ac:picMkLst>
            <pc:docMk/>
            <pc:sldMk cId="3693859742" sldId="317"/>
            <ac:picMk id="5" creationId="{28439586-1E41-5551-5F07-A2073D39354D}"/>
          </ac:picMkLst>
        </pc:picChg>
      </pc:sldChg>
      <pc:sldChg chg="addSp modSp new mod modAnim modNotesTx">
        <pc:chgData name="Lakins, Weslen T." userId="4a01bf34-ec2a-43e9-aec0-8c75420bda36" providerId="ADAL" clId="{3C88E18A-8EFA-4B53-8226-3B1B4AD60A97}" dt="2025-05-09T09:57:45.538" v="2478"/>
        <pc:sldMkLst>
          <pc:docMk/>
          <pc:sldMk cId="1614209410" sldId="318"/>
        </pc:sldMkLst>
        <pc:spChg chg="mod">
          <ac:chgData name="Lakins, Weslen T." userId="4a01bf34-ec2a-43e9-aec0-8c75420bda36" providerId="ADAL" clId="{3C88E18A-8EFA-4B53-8226-3B1B4AD60A97}" dt="2025-05-09T09:53:09.366" v="2456" actId="14100"/>
          <ac:spMkLst>
            <pc:docMk/>
            <pc:sldMk cId="1614209410" sldId="318"/>
            <ac:spMk id="2" creationId="{7C9568BC-E7A3-17C5-715E-0B234D56AAB7}"/>
          </ac:spMkLst>
        </pc:spChg>
        <pc:spChg chg="mod">
          <ac:chgData name="Lakins, Weslen T." userId="4a01bf34-ec2a-43e9-aec0-8c75420bda36" providerId="ADAL" clId="{3C88E18A-8EFA-4B53-8226-3B1B4AD60A97}" dt="2025-05-09T08:29:57.399" v="2230" actId="20577"/>
          <ac:spMkLst>
            <pc:docMk/>
            <pc:sldMk cId="1614209410" sldId="318"/>
            <ac:spMk id="3" creationId="{B404EE5A-3875-F44A-0C72-65AA78EA2F0A}"/>
          </ac:spMkLst>
        </pc:spChg>
        <pc:picChg chg="add mod">
          <ac:chgData name="Lakins, Weslen T." userId="4a01bf34-ec2a-43e9-aec0-8c75420bda36" providerId="ADAL" clId="{3C88E18A-8EFA-4B53-8226-3B1B4AD60A97}" dt="2025-05-09T08:31:15.144" v="2231"/>
          <ac:picMkLst>
            <pc:docMk/>
            <pc:sldMk cId="1614209410" sldId="318"/>
            <ac:picMk id="7" creationId="{0FA7C5E5-701B-D166-1079-407AA2E8E91A}"/>
          </ac:picMkLst>
        </pc:picChg>
      </pc:sldChg>
      <pc:sldChg chg="new del">
        <pc:chgData name="Lakins, Weslen T." userId="4a01bf34-ec2a-43e9-aec0-8c75420bda36" providerId="ADAL" clId="{3C88E18A-8EFA-4B53-8226-3B1B4AD60A97}" dt="2025-05-09T07:52:31.117" v="1184" actId="680"/>
        <pc:sldMkLst>
          <pc:docMk/>
          <pc:sldMk cId="3250514039" sldId="318"/>
        </pc:sldMkLst>
      </pc:sldChg>
      <pc:sldMasterChg chg="delSldLayout">
        <pc:chgData name="Lakins, Weslen T." userId="4a01bf34-ec2a-43e9-aec0-8c75420bda36" providerId="ADAL" clId="{3C88E18A-8EFA-4B53-8226-3B1B4AD60A97}" dt="2025-05-09T07:39:37.372" v="1118" actId="2696"/>
        <pc:sldMasterMkLst>
          <pc:docMk/>
          <pc:sldMasterMk cId="1788353970" sldId="2147483648"/>
        </pc:sldMasterMkLst>
        <pc:sldLayoutChg chg="del">
          <pc:chgData name="Lakins, Weslen T." userId="4a01bf34-ec2a-43e9-aec0-8c75420bda36" providerId="ADAL" clId="{3C88E18A-8EFA-4B53-8226-3B1B4AD60A97}" dt="2025-05-09T07:39:37.372" v="1118" actId="2696"/>
          <pc:sldLayoutMkLst>
            <pc:docMk/>
            <pc:sldMasterMk cId="1788353970" sldId="2147483648"/>
            <pc:sldLayoutMk cId="525656170" sldId="2147483676"/>
          </pc:sldLayoutMkLst>
        </pc:sldLayoutChg>
      </pc:sldMasterChg>
    </pc:docChg>
  </pc:docChgLst>
  <pc:docChgLst>
    <pc:chgData name="Lakins, Weslen T." userId="4a01bf34-ec2a-43e9-aec0-8c75420bda36" providerId="ADAL" clId="{4A8FF143-1023-4C02-A8DE-C8C535F33BF0}"/>
    <pc:docChg chg="undo custSel delSld modSld">
      <pc:chgData name="Lakins, Weslen T." userId="4a01bf34-ec2a-43e9-aec0-8c75420bda36" providerId="ADAL" clId="{4A8FF143-1023-4C02-A8DE-C8C535F33BF0}" dt="2025-05-31T19:57:09.150" v="167"/>
      <pc:docMkLst>
        <pc:docMk/>
      </pc:docMkLst>
      <pc:sldChg chg="modAnim">
        <pc:chgData name="Lakins, Weslen T." userId="4a01bf34-ec2a-43e9-aec0-8c75420bda36" providerId="ADAL" clId="{4A8FF143-1023-4C02-A8DE-C8C535F33BF0}" dt="2025-05-31T19:55:01.033" v="151"/>
        <pc:sldMkLst>
          <pc:docMk/>
          <pc:sldMk cId="2529338794" sldId="289"/>
        </pc:sldMkLst>
      </pc:sldChg>
      <pc:sldChg chg="modAnim">
        <pc:chgData name="Lakins, Weslen T." userId="4a01bf34-ec2a-43e9-aec0-8c75420bda36" providerId="ADAL" clId="{4A8FF143-1023-4C02-A8DE-C8C535F33BF0}" dt="2025-05-31T19:56:56.576" v="165"/>
        <pc:sldMkLst>
          <pc:docMk/>
          <pc:sldMk cId="1265939620" sldId="290"/>
        </pc:sldMkLst>
      </pc:sldChg>
      <pc:sldChg chg="modNotesTx">
        <pc:chgData name="Lakins, Weslen T." userId="4a01bf34-ec2a-43e9-aec0-8c75420bda36" providerId="ADAL" clId="{4A8FF143-1023-4C02-A8DE-C8C535F33BF0}" dt="2025-05-31T19:52:38.011" v="149" actId="15"/>
        <pc:sldMkLst>
          <pc:docMk/>
          <pc:sldMk cId="907915534" sldId="295"/>
        </pc:sldMkLst>
      </pc:sldChg>
      <pc:sldChg chg="addSp modSp mod">
        <pc:chgData name="Lakins, Weslen T." userId="4a01bf34-ec2a-43e9-aec0-8c75420bda36" providerId="ADAL" clId="{4A8FF143-1023-4C02-A8DE-C8C535F33BF0}" dt="2025-05-31T19:47:32.186" v="29" actId="1076"/>
        <pc:sldMkLst>
          <pc:docMk/>
          <pc:sldMk cId="1609673525" sldId="296"/>
        </pc:sldMkLst>
        <pc:spChg chg="mod">
          <ac:chgData name="Lakins, Weslen T." userId="4a01bf34-ec2a-43e9-aec0-8c75420bda36" providerId="ADAL" clId="{4A8FF143-1023-4C02-A8DE-C8C535F33BF0}" dt="2025-05-31T19:46:56.202" v="26" actId="27636"/>
          <ac:spMkLst>
            <pc:docMk/>
            <pc:sldMk cId="1609673525" sldId="296"/>
            <ac:spMk id="5" creationId="{67BB04B7-47A4-741B-59E0-F0E6F2126E8F}"/>
          </ac:spMkLst>
        </pc:spChg>
        <pc:picChg chg="add mod">
          <ac:chgData name="Lakins, Weslen T." userId="4a01bf34-ec2a-43e9-aec0-8c75420bda36" providerId="ADAL" clId="{4A8FF143-1023-4C02-A8DE-C8C535F33BF0}" dt="2025-05-31T19:47:32.186" v="29" actId="1076"/>
          <ac:picMkLst>
            <pc:docMk/>
            <pc:sldMk cId="1609673525" sldId="296"/>
            <ac:picMk id="2" creationId="{5E7D0EC6-4D07-8162-2067-AB5E5AC11875}"/>
          </ac:picMkLst>
        </pc:picChg>
      </pc:sldChg>
      <pc:sldChg chg="modAnim">
        <pc:chgData name="Lakins, Weslen T." userId="4a01bf34-ec2a-43e9-aec0-8c75420bda36" providerId="ADAL" clId="{4A8FF143-1023-4C02-A8DE-C8C535F33BF0}" dt="2025-05-31T19:55:19.575" v="152"/>
        <pc:sldMkLst>
          <pc:docMk/>
          <pc:sldMk cId="1473276680" sldId="299"/>
        </pc:sldMkLst>
      </pc:sldChg>
      <pc:sldChg chg="modAnim">
        <pc:chgData name="Lakins, Weslen T." userId="4a01bf34-ec2a-43e9-aec0-8c75420bda36" providerId="ADAL" clId="{4A8FF143-1023-4C02-A8DE-C8C535F33BF0}" dt="2025-05-31T19:55:26.317" v="153"/>
        <pc:sldMkLst>
          <pc:docMk/>
          <pc:sldMk cId="556050222" sldId="300"/>
        </pc:sldMkLst>
      </pc:sldChg>
      <pc:sldChg chg="modAnim">
        <pc:chgData name="Lakins, Weslen T." userId="4a01bf34-ec2a-43e9-aec0-8c75420bda36" providerId="ADAL" clId="{4A8FF143-1023-4C02-A8DE-C8C535F33BF0}" dt="2025-05-31T19:55:43.573" v="154"/>
        <pc:sldMkLst>
          <pc:docMk/>
          <pc:sldMk cId="2781567364" sldId="301"/>
        </pc:sldMkLst>
      </pc:sldChg>
      <pc:sldChg chg="modAnim modNotesTx">
        <pc:chgData name="Lakins, Weslen T." userId="4a01bf34-ec2a-43e9-aec0-8c75420bda36" providerId="ADAL" clId="{4A8FF143-1023-4C02-A8DE-C8C535F33BF0}" dt="2025-05-31T19:55:49.394" v="155"/>
        <pc:sldMkLst>
          <pc:docMk/>
          <pc:sldMk cId="3637542762" sldId="302"/>
        </pc:sldMkLst>
      </pc:sldChg>
      <pc:sldChg chg="modAnim modNotesTx">
        <pc:chgData name="Lakins, Weslen T." userId="4a01bf34-ec2a-43e9-aec0-8c75420bda36" providerId="ADAL" clId="{4A8FF143-1023-4C02-A8DE-C8C535F33BF0}" dt="2025-05-31T19:55:55.951" v="156"/>
        <pc:sldMkLst>
          <pc:docMk/>
          <pc:sldMk cId="3393856497" sldId="303"/>
        </pc:sldMkLst>
      </pc:sldChg>
      <pc:sldChg chg="modAnim">
        <pc:chgData name="Lakins, Weslen T." userId="4a01bf34-ec2a-43e9-aec0-8c75420bda36" providerId="ADAL" clId="{4A8FF143-1023-4C02-A8DE-C8C535F33BF0}" dt="2025-05-31T19:56:03.781" v="157"/>
        <pc:sldMkLst>
          <pc:docMk/>
          <pc:sldMk cId="4074330412" sldId="304"/>
        </pc:sldMkLst>
      </pc:sldChg>
      <pc:sldChg chg="modAnim">
        <pc:chgData name="Lakins, Weslen T." userId="4a01bf34-ec2a-43e9-aec0-8c75420bda36" providerId="ADAL" clId="{4A8FF143-1023-4C02-A8DE-C8C535F33BF0}" dt="2025-05-31T19:56:11.004" v="158"/>
        <pc:sldMkLst>
          <pc:docMk/>
          <pc:sldMk cId="2490265164" sldId="305"/>
        </pc:sldMkLst>
      </pc:sldChg>
      <pc:sldChg chg="modNotesTx">
        <pc:chgData name="Lakins, Weslen T." userId="4a01bf34-ec2a-43e9-aec0-8c75420bda36" providerId="ADAL" clId="{4A8FF143-1023-4C02-A8DE-C8C535F33BF0}" dt="2025-05-31T19:50:03.157" v="100" actId="20577"/>
        <pc:sldMkLst>
          <pc:docMk/>
          <pc:sldMk cId="2802500212" sldId="306"/>
        </pc:sldMkLst>
      </pc:sldChg>
      <pc:sldChg chg="modAnim">
        <pc:chgData name="Lakins, Weslen T." userId="4a01bf34-ec2a-43e9-aec0-8c75420bda36" providerId="ADAL" clId="{4A8FF143-1023-4C02-A8DE-C8C535F33BF0}" dt="2025-05-31T19:56:22.504" v="159"/>
        <pc:sldMkLst>
          <pc:docMk/>
          <pc:sldMk cId="192239626" sldId="307"/>
        </pc:sldMkLst>
      </pc:sldChg>
      <pc:sldChg chg="modAnim">
        <pc:chgData name="Lakins, Weslen T." userId="4a01bf34-ec2a-43e9-aec0-8c75420bda36" providerId="ADAL" clId="{4A8FF143-1023-4C02-A8DE-C8C535F33BF0}" dt="2025-05-31T19:56:26.943" v="160"/>
        <pc:sldMkLst>
          <pc:docMk/>
          <pc:sldMk cId="1336052488" sldId="308"/>
        </pc:sldMkLst>
      </pc:sldChg>
      <pc:sldChg chg="modAnim">
        <pc:chgData name="Lakins, Weslen T." userId="4a01bf34-ec2a-43e9-aec0-8c75420bda36" providerId="ADAL" clId="{4A8FF143-1023-4C02-A8DE-C8C535F33BF0}" dt="2025-05-31T19:56:32.644" v="161"/>
        <pc:sldMkLst>
          <pc:docMk/>
          <pc:sldMk cId="137261074" sldId="309"/>
        </pc:sldMkLst>
      </pc:sldChg>
      <pc:sldChg chg="modAnim modNotesTx">
        <pc:chgData name="Lakins, Weslen T." userId="4a01bf34-ec2a-43e9-aec0-8c75420bda36" providerId="ADAL" clId="{4A8FF143-1023-4C02-A8DE-C8C535F33BF0}" dt="2025-05-31T19:56:38.672" v="162"/>
        <pc:sldMkLst>
          <pc:docMk/>
          <pc:sldMk cId="947068248" sldId="310"/>
        </pc:sldMkLst>
      </pc:sldChg>
      <pc:sldChg chg="modAnim">
        <pc:chgData name="Lakins, Weslen T." userId="4a01bf34-ec2a-43e9-aec0-8c75420bda36" providerId="ADAL" clId="{4A8FF143-1023-4C02-A8DE-C8C535F33BF0}" dt="2025-05-31T19:56:45.280" v="163"/>
        <pc:sldMkLst>
          <pc:docMk/>
          <pc:sldMk cId="3573067644" sldId="311"/>
        </pc:sldMkLst>
      </pc:sldChg>
      <pc:sldChg chg="modAnim">
        <pc:chgData name="Lakins, Weslen T." userId="4a01bf34-ec2a-43e9-aec0-8c75420bda36" providerId="ADAL" clId="{4A8FF143-1023-4C02-A8DE-C8C535F33BF0}" dt="2025-05-31T19:57:09.150" v="167"/>
        <pc:sldMkLst>
          <pc:docMk/>
          <pc:sldMk cId="2883168339" sldId="313"/>
        </pc:sldMkLst>
      </pc:sldChg>
      <pc:sldChg chg="modAnim">
        <pc:chgData name="Lakins, Weslen T." userId="4a01bf34-ec2a-43e9-aec0-8c75420bda36" providerId="ADAL" clId="{4A8FF143-1023-4C02-A8DE-C8C535F33BF0}" dt="2025-05-31T19:56:49.960" v="164"/>
        <pc:sldMkLst>
          <pc:docMk/>
          <pc:sldMk cId="3745251626" sldId="314"/>
        </pc:sldMkLst>
      </pc:sldChg>
      <pc:sldChg chg="del">
        <pc:chgData name="Lakins, Weslen T." userId="4a01bf34-ec2a-43e9-aec0-8c75420bda36" providerId="ADAL" clId="{4A8FF143-1023-4C02-A8DE-C8C535F33BF0}" dt="2025-05-31T19:46:19.302" v="24" actId="2696"/>
        <pc:sldMkLst>
          <pc:docMk/>
          <pc:sldMk cId="4060311298" sldId="315"/>
        </pc:sldMkLst>
      </pc:sldChg>
      <pc:sldChg chg="modNotesTx">
        <pc:chgData name="Lakins, Weslen T." userId="4a01bf34-ec2a-43e9-aec0-8c75420bda36" providerId="ADAL" clId="{4A8FF143-1023-4C02-A8DE-C8C535F33BF0}" dt="2025-05-31T19:48:07.215" v="56" actId="20577"/>
        <pc:sldMkLst>
          <pc:docMk/>
          <pc:sldMk cId="692098111" sldId="316"/>
        </pc:sldMkLst>
      </pc:sldChg>
      <pc:sldChg chg="modAnim">
        <pc:chgData name="Lakins, Weslen T." userId="4a01bf34-ec2a-43e9-aec0-8c75420bda36" providerId="ADAL" clId="{4A8FF143-1023-4C02-A8DE-C8C535F33BF0}" dt="2025-05-31T19:57:02.090" v="166"/>
        <pc:sldMkLst>
          <pc:docMk/>
          <pc:sldMk cId="1614209410" sldId="318"/>
        </pc:sldMkLst>
      </pc:sldChg>
    </pc:docChg>
  </pc:docChgLst>
  <pc:docChgLst>
    <pc:chgData name="Lakins, Weslen T." userId="4a01bf34-ec2a-43e9-aec0-8c75420bda36" providerId="ADAL" clId="{6ED7BA98-FC7D-974B-9BE7-C50518EA22D6}"/>
    <pc:docChg chg="modSld">
      <pc:chgData name="Lakins, Weslen T." userId="4a01bf34-ec2a-43e9-aec0-8c75420bda36" providerId="ADAL" clId="{6ED7BA98-FC7D-974B-9BE7-C50518EA22D6}" dt="2025-05-09T03:24:49.157" v="1" actId="20577"/>
      <pc:docMkLst>
        <pc:docMk/>
      </pc:docMkLst>
      <pc:sldChg chg="modNotesTx">
        <pc:chgData name="Lakins, Weslen T." userId="4a01bf34-ec2a-43e9-aec0-8c75420bda36" providerId="ADAL" clId="{6ED7BA98-FC7D-974B-9BE7-C50518EA22D6}" dt="2025-05-09T03:24:49.157" v="1" actId="20577"/>
        <pc:sldMkLst>
          <pc:docMk/>
          <pc:sldMk cId="2259308896" sldId="256"/>
        </pc:sldMkLst>
      </pc:sldChg>
    </pc:docChg>
  </pc:docChgLst>
  <pc:docChgLst>
    <pc:chgData name="Weslen Lakins" userId="4b1c8510cef67d18" providerId="LiveId" clId="{39B22BC5-8ADE-46E3-9271-EDF00ABF00E7}"/>
    <pc:docChg chg="undo custSel addSld delSld modSld sldOrd">
      <pc:chgData name="Weslen Lakins" userId="4b1c8510cef67d18" providerId="LiveId" clId="{39B22BC5-8ADE-46E3-9271-EDF00ABF00E7}" dt="2025-04-21T08:01:48.371" v="685"/>
      <pc:docMkLst>
        <pc:docMk/>
      </pc:docMkLst>
      <pc:sldChg chg="modTransition modAnim">
        <pc:chgData name="Weslen Lakins" userId="4b1c8510cef67d18" providerId="LiveId" clId="{39B22BC5-8ADE-46E3-9271-EDF00ABF00E7}" dt="2025-04-21T07:44:49.370" v="552"/>
        <pc:sldMkLst>
          <pc:docMk/>
          <pc:sldMk cId="2259308896" sldId="256"/>
        </pc:sldMkLst>
      </pc:sldChg>
      <pc:sldChg chg="modTransition modAnim">
        <pc:chgData name="Weslen Lakins" userId="4b1c8510cef67d18" providerId="LiveId" clId="{39B22BC5-8ADE-46E3-9271-EDF00ABF00E7}" dt="2025-04-21T07:43:46.340" v="543"/>
        <pc:sldMkLst>
          <pc:docMk/>
          <pc:sldMk cId="1325608595" sldId="257"/>
        </pc:sldMkLst>
      </pc:sldChg>
      <pc:sldChg chg="addSp delSp modSp mod modTransition">
        <pc:chgData name="Weslen Lakins" userId="4b1c8510cef67d18" providerId="LiveId" clId="{39B22BC5-8ADE-46E3-9271-EDF00ABF00E7}" dt="2025-04-21T07:41:49.484" v="533" actId="21"/>
        <pc:sldMkLst>
          <pc:docMk/>
          <pc:sldMk cId="3662677160" sldId="286"/>
        </pc:sldMkLst>
      </pc:sldChg>
      <pc:sldChg chg="modSp modTransition">
        <pc:chgData name="Weslen Lakins" userId="4b1c8510cef67d18" providerId="LiveId" clId="{39B22BC5-8ADE-46E3-9271-EDF00ABF00E7}" dt="2025-04-21T07:47:11.370" v="568"/>
        <pc:sldMkLst>
          <pc:docMk/>
          <pc:sldMk cId="779750606" sldId="288"/>
        </pc:sldMkLst>
        <pc:spChg chg="mod">
          <ac:chgData name="Weslen Lakins" userId="4b1c8510cef67d18" providerId="LiveId" clId="{39B22BC5-8ADE-46E3-9271-EDF00ABF00E7}" dt="2025-04-21T07:21:52.234" v="5"/>
          <ac:spMkLst>
            <pc:docMk/>
            <pc:sldMk cId="779750606" sldId="288"/>
            <ac:spMk id="2" creationId="{E3CEE190-899A-46D2-989D-C4BC6A46F946}"/>
          </ac:spMkLst>
        </pc:spChg>
      </pc:sldChg>
      <pc:sldChg chg="modTransition modAnim">
        <pc:chgData name="Weslen Lakins" userId="4b1c8510cef67d18" providerId="LiveId" clId="{39B22BC5-8ADE-46E3-9271-EDF00ABF00E7}" dt="2025-04-21T07:44:18.470" v="551"/>
        <pc:sldMkLst>
          <pc:docMk/>
          <pc:sldMk cId="2529338794" sldId="289"/>
        </pc:sldMkLst>
      </pc:sldChg>
      <pc:sldChg chg="modSp modTransition modAnim">
        <pc:chgData name="Weslen Lakins" userId="4b1c8510cef67d18" providerId="LiveId" clId="{39B22BC5-8ADE-46E3-9271-EDF00ABF00E7}" dt="2025-04-21T07:51:01.377" v="632"/>
        <pc:sldMkLst>
          <pc:docMk/>
          <pc:sldMk cId="1265939620" sldId="290"/>
        </pc:sldMkLst>
        <pc:spChg chg="mod">
          <ac:chgData name="Weslen Lakins" userId="4b1c8510cef67d18" providerId="LiveId" clId="{39B22BC5-8ADE-46E3-9271-EDF00ABF00E7}" dt="2025-04-21T07:22:54.179" v="16"/>
          <ac:spMkLst>
            <pc:docMk/>
            <pc:sldMk cId="1265939620" sldId="290"/>
            <ac:spMk id="6" creationId="{EDF9E134-98AA-3ECE-E40A-180C85ACD7D5}"/>
          </ac:spMkLst>
        </pc:spChg>
      </pc:sldChg>
      <pc:sldChg chg="del">
        <pc:chgData name="Weslen Lakins" userId="4b1c8510cef67d18" providerId="LiveId" clId="{39B22BC5-8ADE-46E3-9271-EDF00ABF00E7}" dt="2025-04-21T07:36:02.359" v="509" actId="2696"/>
        <pc:sldMkLst>
          <pc:docMk/>
          <pc:sldMk cId="2652102883" sldId="291"/>
        </pc:sldMkLst>
      </pc:sldChg>
      <pc:sldChg chg="del">
        <pc:chgData name="Weslen Lakins" userId="4b1c8510cef67d18" providerId="LiveId" clId="{39B22BC5-8ADE-46E3-9271-EDF00ABF00E7}" dt="2025-04-21T07:27:13.638" v="280" actId="2696"/>
        <pc:sldMkLst>
          <pc:docMk/>
          <pc:sldMk cId="362649583" sldId="292"/>
        </pc:sldMkLst>
      </pc:sldChg>
      <pc:sldChg chg="addSp modSp mod modTransition modAnim">
        <pc:chgData name="Weslen Lakins" userId="4b1c8510cef67d18" providerId="LiveId" clId="{39B22BC5-8ADE-46E3-9271-EDF00ABF00E7}" dt="2025-04-21T07:51:53.618" v="642"/>
        <pc:sldMkLst>
          <pc:docMk/>
          <pc:sldMk cId="853261029" sldId="294"/>
        </pc:sldMkLst>
      </pc:sldChg>
      <pc:sldChg chg="modSp modTransition modAnim">
        <pc:chgData name="Weslen Lakins" userId="4b1c8510cef67d18" providerId="LiveId" clId="{39B22BC5-8ADE-46E3-9271-EDF00ABF00E7}" dt="2025-04-21T07:48:12.848" v="578"/>
        <pc:sldMkLst>
          <pc:docMk/>
          <pc:sldMk cId="907915534" sldId="295"/>
        </pc:sldMkLst>
        <pc:spChg chg="mod">
          <ac:chgData name="Weslen Lakins" userId="4b1c8510cef67d18" providerId="LiveId" clId="{39B22BC5-8ADE-46E3-9271-EDF00ABF00E7}" dt="2025-04-21T07:22:05.843" v="8"/>
          <ac:spMkLst>
            <pc:docMk/>
            <pc:sldMk cId="907915534" sldId="295"/>
            <ac:spMk id="2" creationId="{6FE02FA0-5805-E9D5-E5A1-5B4B485CB096}"/>
          </ac:spMkLst>
        </pc:spChg>
      </pc:sldChg>
      <pc:sldChg chg="modSp mod modTransition modAnim">
        <pc:chgData name="Weslen Lakins" userId="4b1c8510cef67d18" providerId="LiveId" clId="{39B22BC5-8ADE-46E3-9271-EDF00ABF00E7}" dt="2025-04-21T07:52:21.330" v="645"/>
        <pc:sldMkLst>
          <pc:docMk/>
          <pc:sldMk cId="1609673525" sldId="296"/>
        </pc:sldMkLst>
        <pc:spChg chg="mod">
          <ac:chgData name="Weslen Lakins" userId="4b1c8510cef67d18" providerId="LiveId" clId="{39B22BC5-8ADE-46E3-9271-EDF00ABF00E7}" dt="2025-04-21T07:35:20.725" v="501" actId="27636"/>
          <ac:spMkLst>
            <pc:docMk/>
            <pc:sldMk cId="1609673525" sldId="296"/>
            <ac:spMk id="5" creationId="{67BB04B7-47A4-741B-59E0-F0E6F2126E8F}"/>
          </ac:spMkLst>
        </pc:spChg>
        <pc:spChg chg="mod">
          <ac:chgData name="Weslen Lakins" userId="4b1c8510cef67d18" providerId="LiveId" clId="{39B22BC5-8ADE-46E3-9271-EDF00ABF00E7}" dt="2025-04-21T07:35:53.813" v="508" actId="14100"/>
          <ac:spMkLst>
            <pc:docMk/>
            <pc:sldMk cId="1609673525" sldId="296"/>
            <ac:spMk id="7" creationId="{81C753FD-96EC-101A-B8A4-5F69A189BEF4}"/>
          </ac:spMkLst>
        </pc:spChg>
      </pc:sldChg>
      <pc:sldChg chg="del">
        <pc:chgData name="Weslen Lakins" userId="4b1c8510cef67d18" providerId="LiveId" clId="{39B22BC5-8ADE-46E3-9271-EDF00ABF00E7}" dt="2025-04-21T07:31:50.266" v="388" actId="2696"/>
        <pc:sldMkLst>
          <pc:docMk/>
          <pc:sldMk cId="4117153350" sldId="297"/>
        </pc:sldMkLst>
      </pc:sldChg>
      <pc:sldChg chg="del">
        <pc:chgData name="Weslen Lakins" userId="4b1c8510cef67d18" providerId="LiveId" clId="{39B22BC5-8ADE-46E3-9271-EDF00ABF00E7}" dt="2025-04-21T07:24:19.775" v="19" actId="2696"/>
        <pc:sldMkLst>
          <pc:docMk/>
          <pc:sldMk cId="1678163377" sldId="298"/>
        </pc:sldMkLst>
      </pc:sldChg>
      <pc:sldChg chg="modSp modTransition modAnim">
        <pc:chgData name="Weslen Lakins" userId="4b1c8510cef67d18" providerId="LiveId" clId="{39B22BC5-8ADE-46E3-9271-EDF00ABF00E7}" dt="2025-04-21T07:45:31.521" v="555"/>
        <pc:sldMkLst>
          <pc:docMk/>
          <pc:sldMk cId="1473276680" sldId="299"/>
        </pc:sldMkLst>
        <pc:spChg chg="mod">
          <ac:chgData name="Weslen Lakins" userId="4b1c8510cef67d18" providerId="LiveId" clId="{39B22BC5-8ADE-46E3-9271-EDF00ABF00E7}" dt="2025-04-21T07:21:13.096" v="0"/>
          <ac:spMkLst>
            <pc:docMk/>
            <pc:sldMk cId="1473276680" sldId="299"/>
            <ac:spMk id="5" creationId="{41D7F90F-CFB1-1856-49A6-723EC406202F}"/>
          </ac:spMkLst>
        </pc:spChg>
      </pc:sldChg>
      <pc:sldChg chg="modSp modTransition modAnim">
        <pc:chgData name="Weslen Lakins" userId="4b1c8510cef67d18" providerId="LiveId" clId="{39B22BC5-8ADE-46E3-9271-EDF00ABF00E7}" dt="2025-04-21T07:46:05.497" v="558"/>
        <pc:sldMkLst>
          <pc:docMk/>
          <pc:sldMk cId="556050222" sldId="300"/>
        </pc:sldMkLst>
        <pc:spChg chg="mod">
          <ac:chgData name="Weslen Lakins" userId="4b1c8510cef67d18" providerId="LiveId" clId="{39B22BC5-8ADE-46E3-9271-EDF00ABF00E7}" dt="2025-04-21T07:21:30.177" v="1"/>
          <ac:spMkLst>
            <pc:docMk/>
            <pc:sldMk cId="556050222" sldId="300"/>
            <ac:spMk id="5" creationId="{301094B1-103A-2A68-69C2-B401FB948DF2}"/>
          </ac:spMkLst>
        </pc:spChg>
      </pc:sldChg>
      <pc:sldChg chg="modSp modTransition modAnim">
        <pc:chgData name="Weslen Lakins" userId="4b1c8510cef67d18" providerId="LiveId" clId="{39B22BC5-8ADE-46E3-9271-EDF00ABF00E7}" dt="2025-04-21T07:46:42.004" v="564"/>
        <pc:sldMkLst>
          <pc:docMk/>
          <pc:sldMk cId="2781567364" sldId="301"/>
        </pc:sldMkLst>
        <pc:spChg chg="mod">
          <ac:chgData name="Weslen Lakins" userId="4b1c8510cef67d18" providerId="LiveId" clId="{39B22BC5-8ADE-46E3-9271-EDF00ABF00E7}" dt="2025-04-21T07:21:35.488" v="2"/>
          <ac:spMkLst>
            <pc:docMk/>
            <pc:sldMk cId="2781567364" sldId="301"/>
            <ac:spMk id="5" creationId="{675C6614-B912-71B9-A5CC-C4955B7C39EB}"/>
          </ac:spMkLst>
        </pc:spChg>
      </pc:sldChg>
      <pc:sldChg chg="modSp modTransition modAnim">
        <pc:chgData name="Weslen Lakins" userId="4b1c8510cef67d18" providerId="LiveId" clId="{39B22BC5-8ADE-46E3-9271-EDF00ABF00E7}" dt="2025-04-21T07:46:34.913" v="563"/>
        <pc:sldMkLst>
          <pc:docMk/>
          <pc:sldMk cId="3637542762" sldId="302"/>
        </pc:sldMkLst>
        <pc:spChg chg="mod">
          <ac:chgData name="Weslen Lakins" userId="4b1c8510cef67d18" providerId="LiveId" clId="{39B22BC5-8ADE-46E3-9271-EDF00ABF00E7}" dt="2025-04-21T07:21:41.168" v="3"/>
          <ac:spMkLst>
            <pc:docMk/>
            <pc:sldMk cId="3637542762" sldId="302"/>
            <ac:spMk id="5" creationId="{DD5F8E86-358C-D6DF-D333-A18BA7E031FB}"/>
          </ac:spMkLst>
        </pc:spChg>
      </pc:sldChg>
      <pc:sldChg chg="modSp modTransition modAnim">
        <pc:chgData name="Weslen Lakins" userId="4b1c8510cef67d18" providerId="LiveId" clId="{39B22BC5-8ADE-46E3-9271-EDF00ABF00E7}" dt="2025-04-21T07:46:56.370" v="567"/>
        <pc:sldMkLst>
          <pc:docMk/>
          <pc:sldMk cId="3393856497" sldId="303"/>
        </pc:sldMkLst>
        <pc:spChg chg="mod">
          <ac:chgData name="Weslen Lakins" userId="4b1c8510cef67d18" providerId="LiveId" clId="{39B22BC5-8ADE-46E3-9271-EDF00ABF00E7}" dt="2025-04-21T07:21:46.863" v="4"/>
          <ac:spMkLst>
            <pc:docMk/>
            <pc:sldMk cId="3393856497" sldId="303"/>
            <ac:spMk id="5" creationId="{A5C46894-D8FF-6174-1D86-3024909F195A}"/>
          </ac:spMkLst>
        </pc:spChg>
      </pc:sldChg>
      <pc:sldChg chg="modSp modTransition modAnim">
        <pc:chgData name="Weslen Lakins" userId="4b1c8510cef67d18" providerId="LiveId" clId="{39B22BC5-8ADE-46E3-9271-EDF00ABF00E7}" dt="2025-04-21T07:47:44.487" v="571"/>
        <pc:sldMkLst>
          <pc:docMk/>
          <pc:sldMk cId="4074330412" sldId="304"/>
        </pc:sldMkLst>
        <pc:spChg chg="mod">
          <ac:chgData name="Weslen Lakins" userId="4b1c8510cef67d18" providerId="LiveId" clId="{39B22BC5-8ADE-46E3-9271-EDF00ABF00E7}" dt="2025-04-21T07:21:57.855" v="6"/>
          <ac:spMkLst>
            <pc:docMk/>
            <pc:sldMk cId="4074330412" sldId="304"/>
            <ac:spMk id="5" creationId="{B1A2AFC6-99C3-DC60-7404-2E5225BEEDB9}"/>
          </ac:spMkLst>
        </pc:spChg>
      </pc:sldChg>
      <pc:sldChg chg="modSp modTransition modAnim">
        <pc:chgData name="Weslen Lakins" userId="4b1c8510cef67d18" providerId="LiveId" clId="{39B22BC5-8ADE-46E3-9271-EDF00ABF00E7}" dt="2025-04-21T07:47:55.630" v="574"/>
        <pc:sldMkLst>
          <pc:docMk/>
          <pc:sldMk cId="2490265164" sldId="305"/>
        </pc:sldMkLst>
        <pc:spChg chg="mod">
          <ac:chgData name="Weslen Lakins" userId="4b1c8510cef67d18" providerId="LiveId" clId="{39B22BC5-8ADE-46E3-9271-EDF00ABF00E7}" dt="2025-04-21T07:22:01.788" v="7"/>
          <ac:spMkLst>
            <pc:docMk/>
            <pc:sldMk cId="2490265164" sldId="305"/>
            <ac:spMk id="5" creationId="{157997F1-5DCA-1DA8-491D-3E5920461E91}"/>
          </ac:spMkLst>
        </pc:spChg>
      </pc:sldChg>
      <pc:sldChg chg="modTransition">
        <pc:chgData name="Weslen Lakins" userId="4b1c8510cef67d18" providerId="LiveId" clId="{39B22BC5-8ADE-46E3-9271-EDF00ABF00E7}" dt="2025-04-21T07:48:21.328" v="579"/>
        <pc:sldMkLst>
          <pc:docMk/>
          <pc:sldMk cId="2802500212" sldId="306"/>
        </pc:sldMkLst>
      </pc:sldChg>
      <pc:sldChg chg="modSp modTransition modAnim">
        <pc:chgData name="Weslen Lakins" userId="4b1c8510cef67d18" providerId="LiveId" clId="{39B22BC5-8ADE-46E3-9271-EDF00ABF00E7}" dt="2025-04-21T07:48:35.764" v="582"/>
        <pc:sldMkLst>
          <pc:docMk/>
          <pc:sldMk cId="192239626" sldId="307"/>
        </pc:sldMkLst>
        <pc:spChg chg="mod">
          <ac:chgData name="Weslen Lakins" userId="4b1c8510cef67d18" providerId="LiveId" clId="{39B22BC5-8ADE-46E3-9271-EDF00ABF00E7}" dt="2025-04-21T07:22:15.332" v="9"/>
          <ac:spMkLst>
            <pc:docMk/>
            <pc:sldMk cId="192239626" sldId="307"/>
            <ac:spMk id="5" creationId="{C155AAC2-F33A-78C4-2284-CB13F8E26A39}"/>
          </ac:spMkLst>
        </pc:spChg>
      </pc:sldChg>
      <pc:sldChg chg="modSp modTransition modAnim">
        <pc:chgData name="Weslen Lakins" userId="4b1c8510cef67d18" providerId="LiveId" clId="{39B22BC5-8ADE-46E3-9271-EDF00ABF00E7}" dt="2025-04-21T07:48:52.968" v="585"/>
        <pc:sldMkLst>
          <pc:docMk/>
          <pc:sldMk cId="1336052488" sldId="308"/>
        </pc:sldMkLst>
        <pc:spChg chg="mod">
          <ac:chgData name="Weslen Lakins" userId="4b1c8510cef67d18" providerId="LiveId" clId="{39B22BC5-8ADE-46E3-9271-EDF00ABF00E7}" dt="2025-04-21T07:22:20.395" v="10"/>
          <ac:spMkLst>
            <pc:docMk/>
            <pc:sldMk cId="1336052488" sldId="308"/>
            <ac:spMk id="5" creationId="{72C99399-C8DB-07E3-37AF-60134D018CEF}"/>
          </ac:spMkLst>
        </pc:spChg>
      </pc:sldChg>
      <pc:sldChg chg="modSp modTransition modAnim">
        <pc:chgData name="Weslen Lakins" userId="4b1c8510cef67d18" providerId="LiveId" clId="{39B22BC5-8ADE-46E3-9271-EDF00ABF00E7}" dt="2025-04-21T07:49:05.351" v="589"/>
        <pc:sldMkLst>
          <pc:docMk/>
          <pc:sldMk cId="137261074" sldId="309"/>
        </pc:sldMkLst>
        <pc:spChg chg="mod">
          <ac:chgData name="Weslen Lakins" userId="4b1c8510cef67d18" providerId="LiveId" clId="{39B22BC5-8ADE-46E3-9271-EDF00ABF00E7}" dt="2025-04-21T07:22:24.947" v="11"/>
          <ac:spMkLst>
            <pc:docMk/>
            <pc:sldMk cId="137261074" sldId="309"/>
            <ac:spMk id="5" creationId="{52C62B3A-77ED-601F-384E-BA02846F7662}"/>
          </ac:spMkLst>
        </pc:spChg>
      </pc:sldChg>
      <pc:sldChg chg="modSp modTransition modAnim">
        <pc:chgData name="Weslen Lakins" userId="4b1c8510cef67d18" providerId="LiveId" clId="{39B22BC5-8ADE-46E3-9271-EDF00ABF00E7}" dt="2025-04-21T07:49:18.986" v="592"/>
        <pc:sldMkLst>
          <pc:docMk/>
          <pc:sldMk cId="947068248" sldId="310"/>
        </pc:sldMkLst>
        <pc:spChg chg="mod">
          <ac:chgData name="Weslen Lakins" userId="4b1c8510cef67d18" providerId="LiveId" clId="{39B22BC5-8ADE-46E3-9271-EDF00ABF00E7}" dt="2025-04-21T07:22:29.272" v="12"/>
          <ac:spMkLst>
            <pc:docMk/>
            <pc:sldMk cId="947068248" sldId="310"/>
            <ac:spMk id="5" creationId="{070EEF42-61AE-4FA4-D248-4D61D0E8EEDF}"/>
          </ac:spMkLst>
        </pc:spChg>
      </pc:sldChg>
      <pc:sldChg chg="modSp modTransition modAnim">
        <pc:chgData name="Weslen Lakins" userId="4b1c8510cef67d18" providerId="LiveId" clId="{39B22BC5-8ADE-46E3-9271-EDF00ABF00E7}" dt="2025-04-21T07:49:29.365" v="595"/>
        <pc:sldMkLst>
          <pc:docMk/>
          <pc:sldMk cId="3573067644" sldId="311"/>
        </pc:sldMkLst>
        <pc:spChg chg="mod">
          <ac:chgData name="Weslen Lakins" userId="4b1c8510cef67d18" providerId="LiveId" clId="{39B22BC5-8ADE-46E3-9271-EDF00ABF00E7}" dt="2025-04-21T07:22:33.409" v="13"/>
          <ac:spMkLst>
            <pc:docMk/>
            <pc:sldMk cId="3573067644" sldId="311"/>
            <ac:spMk id="5" creationId="{301794CC-DCA4-2415-DB12-AA4CF39D4B9D}"/>
          </ac:spMkLst>
        </pc:spChg>
      </pc:sldChg>
      <pc:sldChg chg="modSp modTransition modAnim">
        <pc:chgData name="Weslen Lakins" userId="4b1c8510cef67d18" providerId="LiveId" clId="{39B22BC5-8ADE-46E3-9271-EDF00ABF00E7}" dt="2025-04-21T07:49:43.646" v="598"/>
        <pc:sldMkLst>
          <pc:docMk/>
          <pc:sldMk cId="4255873426" sldId="312"/>
        </pc:sldMkLst>
      </pc:sldChg>
      <pc:sldChg chg="modSp mod modTransition modAnim">
        <pc:chgData name="Weslen Lakins" userId="4b1c8510cef67d18" providerId="LiveId" clId="{39B22BC5-8ADE-46E3-9271-EDF00ABF00E7}" dt="2025-04-21T07:51:12.625" v="635"/>
        <pc:sldMkLst>
          <pc:docMk/>
          <pc:sldMk cId="2883168339" sldId="313"/>
        </pc:sldMkLst>
        <pc:spChg chg="mod">
          <ac:chgData name="Weslen Lakins" userId="4b1c8510cef67d18" providerId="LiveId" clId="{39B22BC5-8ADE-46E3-9271-EDF00ABF00E7}" dt="2025-04-21T07:23:05.424" v="18"/>
          <ac:spMkLst>
            <pc:docMk/>
            <pc:sldMk cId="2883168339" sldId="313"/>
            <ac:spMk id="6" creationId="{B91E06C0-03F5-9E70-B1F4-5FC768C8395A}"/>
          </ac:spMkLst>
        </pc:spChg>
      </pc:sldChg>
      <pc:sldChg chg="modSp modTransition modAnim">
        <pc:chgData name="Weslen Lakins" userId="4b1c8510cef67d18" providerId="LiveId" clId="{39B22BC5-8ADE-46E3-9271-EDF00ABF00E7}" dt="2025-04-21T07:49:58.157" v="601"/>
        <pc:sldMkLst>
          <pc:docMk/>
          <pc:sldMk cId="3745251626" sldId="314"/>
        </pc:sldMkLst>
        <pc:spChg chg="mod">
          <ac:chgData name="Weslen Lakins" userId="4b1c8510cef67d18" providerId="LiveId" clId="{39B22BC5-8ADE-46E3-9271-EDF00ABF00E7}" dt="2025-04-21T07:22:48.609" v="15"/>
          <ac:spMkLst>
            <pc:docMk/>
            <pc:sldMk cId="3745251626" sldId="314"/>
            <ac:spMk id="5" creationId="{44FB1C9B-DDFD-DAF0-699D-31E9BDBC52FD}"/>
          </ac:spMkLst>
        </pc:spChg>
      </pc:sldChg>
      <pc:sldChg chg="new del">
        <pc:chgData name="Weslen Lakins" userId="4b1c8510cef67d18" providerId="LiveId" clId="{39B22BC5-8ADE-46E3-9271-EDF00ABF00E7}" dt="2025-04-21T07:28:51.674" v="282" actId="680"/>
        <pc:sldMkLst>
          <pc:docMk/>
          <pc:sldMk cId="3346165092" sldId="315"/>
        </pc:sldMkLst>
      </pc:sldChg>
      <pc:sldChg chg="addSp modSp add mod modTransition modAnim">
        <pc:chgData name="Weslen Lakins" userId="4b1c8510cef67d18" providerId="LiveId" clId="{39B22BC5-8ADE-46E3-9271-EDF00ABF00E7}" dt="2025-04-21T07:51:36.879" v="638"/>
        <pc:sldMkLst>
          <pc:docMk/>
          <pc:sldMk cId="4060311298" sldId="315"/>
        </pc:sldMkLst>
      </pc:sldChg>
      <pc:sldChg chg="modSp add mod ord">
        <pc:chgData name="Weslen Lakins" userId="4b1c8510cef67d18" providerId="LiveId" clId="{39B22BC5-8ADE-46E3-9271-EDF00ABF00E7}" dt="2025-04-21T07:50:33.781" v="629" actId="20577"/>
        <pc:sldMkLst>
          <pc:docMk/>
          <pc:sldMk cId="692098111" sldId="316"/>
        </pc:sldMkLst>
        <pc:spChg chg="mod">
          <ac:chgData name="Weslen Lakins" userId="4b1c8510cef67d18" providerId="LiveId" clId="{39B22BC5-8ADE-46E3-9271-EDF00ABF00E7}" dt="2025-04-21T07:50:33.781" v="629" actId="20577"/>
          <ac:spMkLst>
            <pc:docMk/>
            <pc:sldMk cId="692098111" sldId="316"/>
            <ac:spMk id="2" creationId="{151454E8-5089-92FC-0F56-6403D8D6ACFE}"/>
          </ac:spMkLst>
        </pc:spChg>
      </pc:sldChg>
      <pc:sldChg chg="modSp new mod ord">
        <pc:chgData name="Weslen Lakins" userId="4b1c8510cef67d18" providerId="LiveId" clId="{39B22BC5-8ADE-46E3-9271-EDF00ABF00E7}" dt="2025-04-21T08:01:48.371" v="685"/>
        <pc:sldMkLst>
          <pc:docMk/>
          <pc:sldMk cId="3693859742" sldId="317"/>
        </pc:sldMkLst>
        <pc:spChg chg="mod">
          <ac:chgData name="Weslen Lakins" userId="4b1c8510cef67d18" providerId="LiveId" clId="{39B22BC5-8ADE-46E3-9271-EDF00ABF00E7}" dt="2025-04-21T08:01:48.371" v="685"/>
          <ac:spMkLst>
            <pc:docMk/>
            <pc:sldMk cId="3693859742" sldId="317"/>
            <ac:spMk id="2" creationId="{E2AFF51C-53C2-9368-A1C3-B1F534834B81}"/>
          </ac:spMkLst>
        </pc:spChg>
        <pc:spChg chg="mod">
          <ac:chgData name="Weslen Lakins" userId="4b1c8510cef67d18" providerId="LiveId" clId="{39B22BC5-8ADE-46E3-9271-EDF00ABF00E7}" dt="2025-04-21T08:01:29.367" v="683" actId="20577"/>
          <ac:spMkLst>
            <pc:docMk/>
            <pc:sldMk cId="3693859742" sldId="317"/>
            <ac:spMk id="3" creationId="{95247916-3EE9-0932-3CB0-2A74DFA2369A}"/>
          </ac:spMkLst>
        </pc:spChg>
      </pc:sldChg>
      <pc:sldMasterChg chg="delSldLayout">
        <pc:chgData name="Weslen Lakins" userId="4b1c8510cef67d18" providerId="LiveId" clId="{39B22BC5-8ADE-46E3-9271-EDF00ABF00E7}" dt="2025-04-21T07:27:13.638" v="280" actId="2696"/>
        <pc:sldMasterMkLst>
          <pc:docMk/>
          <pc:sldMasterMk cId="1788353970" sldId="2147483648"/>
        </pc:sldMasterMkLst>
        <pc:sldLayoutChg chg="del">
          <pc:chgData name="Weslen Lakins" userId="4b1c8510cef67d18" providerId="LiveId" clId="{39B22BC5-8ADE-46E3-9271-EDF00ABF00E7}" dt="2025-04-21T07:27:13.638" v="280" actId="2696"/>
          <pc:sldLayoutMkLst>
            <pc:docMk/>
            <pc:sldMasterMk cId="1788353970" sldId="2147483648"/>
            <pc:sldLayoutMk cId="4193030505" sldId="2147483675"/>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5/31/2025</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5/31/2025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dirty="0"/>
              <a:t>Welcome everyone—and thank you for being here at </a:t>
            </a:r>
            <a:r>
              <a:rPr lang="en-US" sz="1200" b="1" dirty="0" err="1"/>
              <a:t>BSides</a:t>
            </a:r>
            <a:r>
              <a:rPr lang="en-US" sz="1200" b="1" dirty="0"/>
              <a:t> Knoxville.</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My name is Wes Lakins. I’m an attorney, and these days, I’d say cybersecurity, privacy, and tech law consume at least half of my practice. I’m with Lewis Thomason, P.C., based here in Knoxville. We’ve got a little over 130 attorneys across Tennessee, with offices in Memphis, Nashville, Sevierville, and right here in Knoxville. We’re a full-service firm, and my team handles a lot of data breach response, regulatory compliance, and class action litigation, primarily on the defense side. Our firm handles data breach response, regulatory compliance, and class action defense for clients across Tennessee, so I spend a lot of time dealing with the fallout from security failures.</a:t>
            </a:r>
            <a:endParaRPr lang="en-US" sz="1200" b="0" dirty="0"/>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dirty="0"/>
              <a:t>Today’s talk is titled “Liability Landmines,” and for good reason. The modern cybersecurity landscape is littered with them.</a:t>
            </a:r>
            <a:endParaRPr lang="en-US" sz="1200" b="1" kern="100" dirty="0">
              <a:effectLst/>
              <a:latin typeface="Times New Roman" panose="02020603050405020304" pitchFamily="18" charset="0"/>
              <a:ea typeface="Aptos" panose="020B0004020202020204" pitchFamily="34" charset="0"/>
            </a:endParaRPr>
          </a:p>
          <a:p>
            <a:pPr marL="685800" lvl="1" indent="-228600">
              <a:buFont typeface="Arial" panose="020B0604020202020204" pitchFamily="34" charset="0"/>
              <a:buChar char="•"/>
            </a:pPr>
            <a:r>
              <a:rPr lang="en-US" sz="1200" dirty="0"/>
              <a:t>In today’s landscape, security failures don’t just end with a bad headline or a PR cleanup. They end with lawsuits. They end with regulatory fines. They end with boards asking, “How did this happen?” and “Why weren’t we prepared?</a:t>
            </a:r>
          </a:p>
          <a:p>
            <a:pPr marL="228600" indent="-228600">
              <a:buFont typeface="Arial" panose="020B0604020202020204" pitchFamily="34" charset="0"/>
              <a:buChar char="•"/>
            </a:pPr>
            <a:r>
              <a:rPr lang="en-US" sz="1200" b="1" dirty="0"/>
              <a:t>Why does this matter?</a:t>
            </a:r>
          </a:p>
          <a:p>
            <a:pPr marL="685800" lvl="1" indent="-228600">
              <a:buFont typeface="Arial" panose="020B0604020202020204" pitchFamily="34" charset="0"/>
              <a:buChar char="•"/>
            </a:pPr>
            <a:r>
              <a:rPr lang="en-US" sz="1200" dirty="0"/>
              <a:t>Because every missed patch, </a:t>
            </a:r>
            <a:r>
              <a:rPr lang="en-US" dirty="0"/>
              <a:t>every unencrypted database, every mismanaged vendor contract is a potential legal exposure.</a:t>
            </a:r>
          </a:p>
          <a:p>
            <a:pPr marL="685800" lvl="1" indent="-228600">
              <a:buFont typeface="Arial" panose="020B0604020202020204" pitchFamily="34" charset="0"/>
              <a:buChar char="•"/>
            </a:pPr>
            <a:r>
              <a:rPr lang="en-US" dirty="0"/>
              <a:t>Because security isn’t just about keeping attackers out—it’s about proving that you did everything you reasonably could to prevent them from getting in.</a:t>
            </a:r>
          </a:p>
          <a:p>
            <a:pPr marL="685800" lvl="1" indent="-228600">
              <a:buFont typeface="Arial" panose="020B0604020202020204" pitchFamily="34" charset="0"/>
              <a:buChar char="•"/>
            </a:pPr>
            <a:r>
              <a:rPr lang="en-US" dirty="0"/>
              <a:t>Because when a breach happens, everything gets scrutinized—your policies, your response times, your communications, your logs.</a:t>
            </a:r>
          </a:p>
          <a:p>
            <a:pPr marL="685800" lvl="1" indent="-228600">
              <a:buFont typeface="Arial" panose="020B0604020202020204" pitchFamily="34" charset="0"/>
              <a:buChar char="•"/>
            </a:pPr>
            <a:r>
              <a:rPr lang="en-US" dirty="0"/>
              <a:t>Because regulators are watching. They’re watching how quickly you respond, how transparently you communicate, and how effectively you enforce your security policies.</a:t>
            </a:r>
          </a:p>
          <a:p>
            <a:pPr marL="685800" lvl="1" indent="-228600">
              <a:buFont typeface="Arial" panose="020B0604020202020204" pitchFamily="34" charset="0"/>
              <a:buChar char="•"/>
            </a:pPr>
            <a:r>
              <a:rPr lang="en-US" dirty="0"/>
              <a:t>Because the FTC, the SEC, state attorneys general, and foreign regulators are all tightening the reins on what constitutes “reasonable security.”</a:t>
            </a:r>
          </a:p>
          <a:p>
            <a:pPr marL="685800" lvl="1" indent="-228600">
              <a:buFont typeface="Arial" panose="020B0604020202020204" pitchFamily="34" charset="0"/>
              <a:buChar char="•"/>
            </a:pPr>
            <a:r>
              <a:rPr lang="en-US" dirty="0"/>
              <a:t>Because every step you take—or don’t take—in securing systems, managing data, and responding to incidents can become evidence. Evidence that will either support your defense or sink it.</a:t>
            </a:r>
          </a:p>
          <a:p>
            <a:pPr marL="685800" lvl="1" indent="-228600">
              <a:buFont typeface="Arial" panose="020B0604020202020204" pitchFamily="34" charset="0"/>
              <a:buChar char="•"/>
            </a:pPr>
            <a:r>
              <a:rPr lang="en-US" dirty="0"/>
              <a:t>The playbook for how a company responds to a breach is now written in regulations, contractual obligations, and industry standards.</a:t>
            </a:r>
          </a:p>
          <a:p>
            <a:pPr marL="685800" lvl="1" indent="-228600">
              <a:buFont typeface="Arial" panose="020B0604020202020204" pitchFamily="34" charset="0"/>
              <a:buChar char="•"/>
            </a:pPr>
            <a:r>
              <a:rPr lang="en-US" dirty="0"/>
              <a:t>Because executives are starting to realize that when security policies aren’t followed, they’re the ones on the hook.</a:t>
            </a:r>
          </a:p>
          <a:p>
            <a:pPr marL="685800" lvl="1" indent="-228600">
              <a:buFont typeface="Arial" panose="020B0604020202020204" pitchFamily="34" charset="0"/>
              <a:buChar char="•"/>
            </a:pPr>
            <a:r>
              <a:rPr lang="en-US" dirty="0"/>
              <a:t>Because in some cases, criminal charges aren’t off the table.</a:t>
            </a:r>
          </a:p>
          <a:p>
            <a:pPr marL="228600" indent="-228600">
              <a:buFont typeface="Arial" panose="020B0604020202020204" pitchFamily="34" charset="0"/>
              <a:buChar char="•"/>
            </a:pPr>
            <a:r>
              <a:rPr lang="en-US" b="1" dirty="0"/>
              <a:t>What are we really talking about here?</a:t>
            </a:r>
          </a:p>
          <a:p>
            <a:pPr marL="685800" lvl="1" indent="-228600">
              <a:buFont typeface="Arial" panose="020B0604020202020204" pitchFamily="34" charset="0"/>
              <a:buChar char="•"/>
            </a:pPr>
            <a:r>
              <a:rPr lang="en-US" dirty="0"/>
              <a:t>We’re talking about the gap between what you think is “good enough” security and what the law considers “reasonable” security.</a:t>
            </a:r>
          </a:p>
          <a:p>
            <a:pPr marL="685800" lvl="1" indent="-228600">
              <a:buFont typeface="Arial" panose="020B0604020202020204" pitchFamily="34" charset="0"/>
              <a:buChar char="•"/>
            </a:pPr>
            <a:r>
              <a:rPr lang="en-US" dirty="0"/>
              <a:t>We’re talking about the gap between what your IT department thinks is just a “low-priority” vulnerability and what a jury might see as gross negligence.</a:t>
            </a:r>
          </a:p>
          <a:p>
            <a:pPr marL="685800" lvl="1" indent="-228600">
              <a:buFont typeface="Arial" panose="020B0604020202020204" pitchFamily="34" charset="0"/>
              <a:buChar char="•"/>
            </a:pPr>
            <a:r>
              <a:rPr lang="en-US" dirty="0"/>
              <a:t>We’re talking about the gap between a vendor that promised to secure their systems and a vendor whose breach just became your liability.</a:t>
            </a:r>
          </a:p>
          <a:p>
            <a:pPr marL="685800" lvl="1" indent="-228600">
              <a:buFont typeface="Arial" panose="020B0604020202020204" pitchFamily="34" charset="0"/>
              <a:buChar char="•"/>
            </a:pPr>
            <a:r>
              <a:rPr lang="en-US" dirty="0"/>
              <a:t>We’re talking about the gap between a breach notification that’s “technically compliant” and one that actually prevents further exposure</a:t>
            </a:r>
          </a:p>
          <a:p>
            <a:pPr marL="685800" lvl="1" indent="-228600">
              <a:buFont typeface="Arial" panose="020B0604020202020204" pitchFamily="34" charset="0"/>
              <a:buChar char="•"/>
            </a:pPr>
            <a:r>
              <a:rPr lang="en-US" dirty="0"/>
              <a:t>We’re talking about the gap between having a policy in place and actually enforcing it.</a:t>
            </a:r>
          </a:p>
          <a:p>
            <a:pPr marL="228600" indent="-228600">
              <a:buFont typeface="Arial" panose="020B0604020202020204" pitchFamily="34" charset="0"/>
              <a:buChar char="•"/>
            </a:pPr>
            <a:r>
              <a:rPr lang="en-US" b="1" dirty="0"/>
              <a:t>And here’s the bottom line:</a:t>
            </a:r>
          </a:p>
          <a:p>
            <a:pPr marL="685800" lvl="1" indent="-228600">
              <a:buFont typeface="Arial" panose="020B0604020202020204" pitchFamily="34" charset="0"/>
              <a:buChar char="•"/>
            </a:pPr>
            <a:r>
              <a:rPr lang="en-US" dirty="0"/>
              <a:t>In cybersecurity, the burden isn’t just on preventing the attack. It’s on proving that you did everything you reasonably could to prevent it.</a:t>
            </a:r>
          </a:p>
          <a:p>
            <a:pPr marL="685800" lvl="1" indent="-228600">
              <a:buFont typeface="Arial" panose="020B0604020202020204" pitchFamily="34" charset="0"/>
              <a:buChar char="•"/>
            </a:pPr>
            <a:r>
              <a:rPr lang="en-US" dirty="0"/>
              <a:t>And when a breach happens, that proof is in the policies, the logs, the contracts, the emails, the incident reports. It’s in the documentation. It’s in the response time. It’s in the transparency—or the lack thereof.</a:t>
            </a:r>
          </a:p>
          <a:p>
            <a:pPr marL="228600" indent="-228600">
              <a:buFont typeface="Arial" panose="020B0604020202020204" pitchFamily="34" charset="0"/>
              <a:buChar char="•"/>
            </a:pPr>
            <a:r>
              <a:rPr lang="en-US" dirty="0"/>
              <a:t>So, before we dive into the specifics, I want you to keep one question in mind: </a:t>
            </a:r>
            <a:r>
              <a:rPr lang="en-US" b="1" dirty="0"/>
              <a:t>If a breach happened today, what would your documentation say about how prepared you were?</a:t>
            </a:r>
            <a:endParaRPr lang="en-US" dirty="0"/>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D95E89-7B80-B208-2A21-B359C269D0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5D3090-CF0D-D616-C105-F434FED438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A538FD-2CD8-2D70-74B0-A07B6DE03094}"/>
              </a:ext>
            </a:extLst>
          </p:cNvPr>
          <p:cNvSpPr>
            <a:spLocks noGrp="1"/>
          </p:cNvSpPr>
          <p:nvPr>
            <p:ph type="body" idx="1"/>
          </p:nvPr>
        </p:nvSpPr>
        <p:spPr/>
        <p:txBody>
          <a:bodyPr/>
          <a:lstStyle/>
          <a:p>
            <a:pPr marL="0" indent="0">
              <a:buFont typeface="Arial" panose="020B0604020202020204" pitchFamily="34" charset="0"/>
              <a:buNone/>
            </a:pPr>
            <a:r>
              <a:rPr lang="en-US" sz="2800" b="1" dirty="0"/>
              <a:t>Now let’s talk about Anthem. </a:t>
            </a:r>
            <a:r>
              <a:rPr lang="en-US" sz="2800" dirty="0"/>
              <a:t>If Morgan Stanley’s breach was about failing to dispose of assets securely, Anthem’s breach was about failing to secure assets in the first place. This case demonstrates how missing basic security measures can result in catastrophic regulatory and civil liability—especially in the healthcare sector.</a:t>
            </a:r>
          </a:p>
          <a:p>
            <a:pPr lvl="1">
              <a:buFont typeface="Arial" panose="020B0604020202020204" pitchFamily="34" charset="0"/>
              <a:buNone/>
            </a:pPr>
            <a:r>
              <a:rPr lang="en-US" sz="2800" b="1" dirty="0"/>
              <a:t>78.8 million records breached. </a:t>
            </a:r>
            <a:r>
              <a:rPr lang="en-US" sz="2800" dirty="0"/>
              <a:t>This wasn’t just a few compromised accounts. This was the largest healthcare data breach in U.S. history at the time. The exposed data included names, birth dates, Social Security numbers, medical ID numbers, addresses, and employment information. Essentially, it was a complete profile of nearly 80 million individuals—all unencrypted and accessible to attackers.</a:t>
            </a:r>
          </a:p>
          <a:p>
            <a:pPr lvl="1">
              <a:buFont typeface="Arial" panose="020B0604020202020204" pitchFamily="34" charset="0"/>
              <a:buNone/>
            </a:pPr>
            <a:r>
              <a:rPr lang="en-US" sz="2800" b="1" dirty="0"/>
              <a:t>OCR settlement: $16 million (record HIPAA fine). </a:t>
            </a:r>
            <a:r>
              <a:rPr lang="en-US" sz="2800" dirty="0"/>
              <a:t>The Office for Civil Rights (OCR) didn’t just slap Anthem with a fine—they imposed a record-setting $16 million settlement. Why? Because Anthem wasn’t just breached—they were breached due to fundamental, preventable security failures. And OCR made it clear: When PHI is involved, the standard for “reasonable security” is much higher.</a:t>
            </a:r>
          </a:p>
          <a:p>
            <a:pPr lvl="1">
              <a:buFont typeface="Arial" panose="020B0604020202020204" pitchFamily="34" charset="0"/>
              <a:buNone/>
            </a:pPr>
            <a:r>
              <a:rPr lang="en-US" sz="2800" b="1" dirty="0"/>
              <a:t>$115 million class-action settlement. </a:t>
            </a:r>
            <a:r>
              <a:rPr lang="en-US" sz="2800" dirty="0"/>
              <a:t>Beyond regulatory fines, Anthem also agreed to a $115 million settlement with affected consumers. The settlement covered identity protection services, credit monitoring, and cash payouts to affected individuals. It also included provisions for improved security measures—a point plaintiffs’ attorneys emphasized repeatedly to illustrate how easy it would have been to prevent the breach.</a:t>
            </a:r>
          </a:p>
          <a:p>
            <a:pPr lvl="1">
              <a:buFont typeface="Arial" panose="020B0604020202020204" pitchFamily="34" charset="0"/>
              <a:buNone/>
            </a:pPr>
            <a:r>
              <a:rPr lang="en-US" sz="2800" b="1" dirty="0"/>
              <a:t>Missing MFA + no enterprise-wide risk analysis. </a:t>
            </a:r>
            <a:r>
              <a:rPr lang="en-US" sz="2800" dirty="0"/>
              <a:t>Anthem’s critical failure was not implementing multi-factor authentication (MFA) for admin accounts. The attackers gained access through a simple spear-phishing email that compromised admin credentials. Once inside, they moved laterally across the network, accessing a centralized database of patient records without facing any additional access controls. And OCR noted that Anthem had failed to conduct an enterprise-wide risk analysis—one of the most basic requirements under HIPAA’s Security Rule.</a:t>
            </a:r>
          </a:p>
          <a:p>
            <a:pPr marL="457200" lvl="1" indent="0">
              <a:buFont typeface="Arial" panose="020B0604020202020204" pitchFamily="34" charset="0"/>
              <a:buNone/>
            </a:pPr>
            <a:r>
              <a:rPr lang="en-US" sz="2800" b="1" dirty="0"/>
              <a:t>What happened?</a:t>
            </a:r>
            <a:br>
              <a:rPr lang="en-US" sz="2800" dirty="0"/>
            </a:br>
            <a:r>
              <a:rPr lang="en-US" sz="2800" dirty="0"/>
              <a:t>In 2015, Anthem’s network was compromised through a spear-phishing attack targeting admin credentials. The attackers gained admin-level access and began extracting data from a centralized, unencrypted database. This wasn’t a complex zero-day exploit—it was a basic credential compromise that went undetected for months. When OCR investigated, they found that Anthem had never conducted an enterprise-wide risk analysis to identify and mitigate vulnerabilities, as required under HIPAA.</a:t>
            </a:r>
          </a:p>
          <a:p>
            <a:pPr marL="0" indent="0">
              <a:buFont typeface="Arial" panose="020B0604020202020204" pitchFamily="34" charset="0"/>
              <a:buNone/>
            </a:pPr>
            <a:r>
              <a:rPr lang="en-US" sz="2800" b="1" dirty="0"/>
              <a:t>What are the legal lessons here?</a:t>
            </a:r>
            <a:endParaRPr lang="en-US" sz="2800" dirty="0"/>
          </a:p>
          <a:p>
            <a:pPr marL="457200" lvl="1" indent="0">
              <a:buFont typeface="Arial" panose="020B0604020202020204" pitchFamily="34" charset="0"/>
              <a:buNone/>
            </a:pPr>
            <a:r>
              <a:rPr lang="en-US" sz="2800" b="1" dirty="0"/>
              <a:t>HIPAA’s Security Rule Isn’t Optional. </a:t>
            </a:r>
            <a:r>
              <a:rPr lang="en-US" sz="2800" dirty="0"/>
              <a:t>The Security Rule requires covered entities to implement administrative, physical, and technical safeguards to protect ePHI. Anthem’s failure to implement MFA and enterprise-wide risk analysis was framed not as a technical oversight but as a systemic violation of federal law. OCR emphasized that “basic security measures” like MFA and centralized logging aren’t just best practices—they’re legal obligations when dealing with PHI.</a:t>
            </a:r>
          </a:p>
          <a:p>
            <a:pPr marL="457200" lvl="1" indent="0">
              <a:buFont typeface="Arial" panose="020B0604020202020204" pitchFamily="34" charset="0"/>
              <a:buNone/>
            </a:pPr>
            <a:r>
              <a:rPr lang="en-US" sz="2800" b="1" dirty="0"/>
              <a:t>Enterprise-Wide Means Comprehensive. </a:t>
            </a:r>
            <a:r>
              <a:rPr lang="en-US" sz="2800" dirty="0"/>
              <a:t>OCR’s findings emphasized that Anthem’s security assessments were incomplete and compartmentalized. Conducting risk assessments at the department level doesn’t satisfy HIPAA. OCR wants a comprehensive, enterprise-wide analysis that maps all systems, all data flows, and all access points. The implication? It’s not enough to assess risk in one area—you have to assess it across the entire enterprise, or you’re in violation.</a:t>
            </a:r>
          </a:p>
          <a:p>
            <a:pPr marL="457200" lvl="1" indent="0">
              <a:buFont typeface="Arial" panose="020B0604020202020204" pitchFamily="34" charset="0"/>
              <a:buNone/>
            </a:pPr>
            <a:r>
              <a:rPr lang="en-US" sz="2800" b="1" dirty="0"/>
              <a:t>OCR &amp; Encryption. </a:t>
            </a:r>
            <a:r>
              <a:rPr lang="en-US" sz="2800" dirty="0"/>
              <a:t>Encryption isn’t explicitly required under HIPAA, but OCR strongly recommends it. Anthem chose not to encrypt its centralized database of patient records, and that choice became a critical point in the OCR’s investigation. The takeaway? If you don’t encrypt, you need to implement equivalent safeguards. And if you don’t have either, OCR will interpret that as negligence.</a:t>
            </a:r>
          </a:p>
          <a:p>
            <a:pPr marL="457200" lvl="1" indent="0">
              <a:buFont typeface="Arial" panose="020B0604020202020204" pitchFamily="34" charset="0"/>
              <a:buNone/>
            </a:pPr>
            <a:r>
              <a:rPr lang="en-US" sz="2800" b="1" dirty="0"/>
              <a:t>Civil Liability Compounds with Regulatory Fines. </a:t>
            </a:r>
            <a:r>
              <a:rPr lang="en-US" sz="2800" dirty="0"/>
              <a:t>Anthem paid $16 million to OCR and $115 million to consumers. That’s $131 million in direct payouts—excluding legal fees, incident response costs, and reputational damage. The lesson? Regulatory fines are just the beginning. In the healthcare sector, class-action lawsuits are practically inevitable after a major breach, especially when PHI is involved.</a:t>
            </a:r>
            <a:endParaRPr lang="en-US" sz="2800" b="1" dirty="0"/>
          </a:p>
          <a:p>
            <a:pPr marL="0" lvl="0" indent="0">
              <a:buFont typeface="Arial" panose="020B0604020202020204" pitchFamily="34" charset="0"/>
              <a:buNone/>
            </a:pPr>
            <a:r>
              <a:rPr lang="en-US" sz="2800" b="1" dirty="0"/>
              <a:t>Why does this matter?</a:t>
            </a:r>
            <a:br>
              <a:rPr lang="en-US" sz="2800" dirty="0"/>
            </a:br>
            <a:r>
              <a:rPr lang="en-US" sz="2800" dirty="0"/>
              <a:t>Because the Anthem breach wasn’t a sophisticated attack—it was a basic, preventable compromise. The attackers didn’t need advanced malware. They didn’t need to bypass firewalls or exploit zero-days. They just needed a single compromised admin credential, and the lack of MFA gave them carte blanche to move laterally through the network.</a:t>
            </a:r>
          </a:p>
          <a:p>
            <a:pPr marL="0" indent="0">
              <a:buFont typeface="Arial" panose="020B0604020202020204" pitchFamily="34" charset="0"/>
              <a:buNone/>
            </a:pPr>
            <a:r>
              <a:rPr lang="en-US" sz="2800" b="1" dirty="0"/>
              <a:t>The legal implications?</a:t>
            </a:r>
            <a:endParaRPr lang="en-US" sz="2800" dirty="0"/>
          </a:p>
          <a:p>
            <a:pPr lvl="1">
              <a:buFont typeface="Arial" panose="020B0604020202020204" pitchFamily="34" charset="0"/>
              <a:buNone/>
            </a:pPr>
            <a:r>
              <a:rPr lang="en-US" sz="2800" b="1" dirty="0"/>
              <a:t>MFA isn’t optional—it’s essential.</a:t>
            </a:r>
            <a:r>
              <a:rPr lang="en-US" sz="2800" dirty="0"/>
              <a:t> Especially when dealing with sensitive data like PHI.</a:t>
            </a:r>
          </a:p>
          <a:p>
            <a:pPr lvl="1">
              <a:buFont typeface="Arial" panose="020B0604020202020204" pitchFamily="34" charset="0"/>
              <a:buNone/>
            </a:pPr>
            <a:r>
              <a:rPr lang="en-US" sz="2800" b="1" dirty="0"/>
              <a:t>Risk assessments aren’t one-and-done—they’re continuous.</a:t>
            </a:r>
            <a:r>
              <a:rPr lang="en-US" sz="2800" dirty="0"/>
              <a:t> If you’re not assessing risk enterprise-wide, you’re out of compliance.</a:t>
            </a:r>
          </a:p>
          <a:p>
            <a:pPr lvl="1">
              <a:buFont typeface="Arial" panose="020B0604020202020204" pitchFamily="34" charset="0"/>
              <a:buNone/>
            </a:pPr>
            <a:r>
              <a:rPr lang="en-US" sz="2800" b="1" dirty="0"/>
              <a:t>Encryption isn’t mandatory, but it’s a legal shield.</a:t>
            </a:r>
            <a:r>
              <a:rPr lang="en-US" sz="2800" dirty="0"/>
              <a:t> If Anthem’s data had been encrypted, they might have avoided some liability.</a:t>
            </a:r>
          </a:p>
          <a:p>
            <a:pPr lvl="1">
              <a:buFont typeface="Arial" panose="020B0604020202020204" pitchFamily="34" charset="0"/>
              <a:buNone/>
            </a:pPr>
            <a:r>
              <a:rPr lang="en-US" sz="2800" b="1" dirty="0"/>
              <a:t>Regulatory fines + civil liability = catastrophic costs.</a:t>
            </a:r>
            <a:r>
              <a:rPr lang="en-US" sz="2800" dirty="0"/>
              <a:t> $16 million to OCR, $115 million to consumers. And that’s not counting reputational damage or the cost of post-breach compliance.</a:t>
            </a:r>
          </a:p>
          <a:p>
            <a:pPr marL="0" indent="0">
              <a:buFont typeface="Arial" panose="020B0604020202020204" pitchFamily="34" charset="0"/>
              <a:buNone/>
            </a:pPr>
            <a:r>
              <a:rPr lang="en-US" sz="2800" b="1" dirty="0"/>
              <a:t>Bottom line:</a:t>
            </a:r>
            <a:endParaRPr lang="en-US" sz="2800" dirty="0"/>
          </a:p>
          <a:p>
            <a:pPr lvl="1">
              <a:buFont typeface="Arial" panose="020B0604020202020204" pitchFamily="34" charset="0"/>
              <a:buNone/>
            </a:pPr>
            <a:r>
              <a:rPr lang="en-US" sz="2800" dirty="0"/>
              <a:t>If you’re handling PHI, every system, every database, every admin account is a potential liability. If you’re not implementing MFA, you’re leaving the door wide open. If you’re not conducting enterprise-wide risk assessments, you’re effectively blindfolding yourself to potential breaches. And if you’re not encrypting data, you’re handing attackers a roadmap to your entire network.</a:t>
            </a:r>
          </a:p>
          <a:p>
            <a:pPr marL="457200" lvl="1" indent="0">
              <a:buFont typeface="Arial" panose="020B0604020202020204" pitchFamily="34" charset="0"/>
              <a:buNone/>
            </a:pPr>
            <a:r>
              <a:rPr lang="en-US" sz="2800" dirty="0"/>
              <a:t>And that’s the lesson from Anthem:</a:t>
            </a:r>
          </a:p>
          <a:p>
            <a:pPr lvl="2">
              <a:buFont typeface="Arial" panose="020B0604020202020204" pitchFamily="34" charset="0"/>
              <a:buNone/>
            </a:pPr>
            <a:r>
              <a:rPr lang="en-US" sz="2800" dirty="0"/>
              <a:t>The breach wasn’t sophisticated—it was simple. The attackers weren’t highly skilled—they were persistent. The data wasn’t well-protected—it was unencrypted. And that’s how a single compromised admin credential turned into a $131 million legal disaster.</a:t>
            </a:r>
          </a:p>
        </p:txBody>
      </p:sp>
      <p:sp>
        <p:nvSpPr>
          <p:cNvPr id="4" name="Slide Number Placeholder 3">
            <a:extLst>
              <a:ext uri="{FF2B5EF4-FFF2-40B4-BE49-F238E27FC236}">
                <a16:creationId xmlns:a16="http://schemas.microsoft.com/office/drawing/2014/main" id="{1247E1C3-B895-0D4B-624A-19B5B56C1CE1}"/>
              </a:ext>
            </a:extLst>
          </p:cNvPr>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2097895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200" b="1" kern="100" dirty="0">
                <a:effectLst/>
                <a:latin typeface="Times New Roman" panose="02020603050405020304" pitchFamily="18" charset="0"/>
                <a:ea typeface="Aptos" panose="020B0004020202020204" pitchFamily="34" charset="0"/>
              </a:rPr>
              <a:t>Five Important Legal Regimes:</a:t>
            </a:r>
            <a:endParaRPr lang="en-US" sz="1200" kern="100" dirty="0">
              <a:effectLst/>
              <a:latin typeface="Times New Roman" panose="02020603050405020304" pitchFamily="18" charset="0"/>
              <a:ea typeface="Aptos" panose="020B0004020202020204" pitchFamily="34" charset="0"/>
            </a:endParaRPr>
          </a:p>
          <a:p>
            <a:pPr marL="171450" marR="0" indent="-171450">
              <a:spcBef>
                <a:spcPts val="0"/>
              </a:spcBef>
              <a:spcAft>
                <a:spcPts val="0"/>
              </a:spcAft>
              <a:buFont typeface="Arial" panose="020B0604020202020204" pitchFamily="34" charset="0"/>
              <a:buChar char="•"/>
            </a:pPr>
            <a:r>
              <a:rPr lang="en-US" sz="1200" kern="100" dirty="0">
                <a:effectLst/>
                <a:latin typeface="Times New Roman" panose="02020603050405020304" pitchFamily="18" charset="0"/>
                <a:ea typeface="Aptos" panose="020B0004020202020204" pitchFamily="34" charset="0"/>
              </a:rPr>
              <a:t>GDPR (EU)</a:t>
            </a:r>
          </a:p>
          <a:p>
            <a:pPr marL="171450" marR="0" indent="-171450">
              <a:spcBef>
                <a:spcPts val="0"/>
              </a:spcBef>
              <a:spcAft>
                <a:spcPts val="0"/>
              </a:spcAft>
              <a:buFont typeface="Arial" panose="020B0604020202020204" pitchFamily="34" charset="0"/>
              <a:buChar char="•"/>
            </a:pPr>
            <a:r>
              <a:rPr lang="en-US" sz="1200" kern="100" dirty="0">
                <a:effectLst/>
                <a:latin typeface="Times New Roman" panose="02020603050405020304" pitchFamily="18" charset="0"/>
                <a:ea typeface="Aptos" panose="020B0004020202020204" pitchFamily="34" charset="0"/>
              </a:rPr>
              <a:t>HIPAA (US)</a:t>
            </a:r>
          </a:p>
          <a:p>
            <a:pPr marL="171450" marR="0" indent="-171450">
              <a:spcBef>
                <a:spcPts val="0"/>
              </a:spcBef>
              <a:spcAft>
                <a:spcPts val="0"/>
              </a:spcAft>
              <a:buFont typeface="Arial" panose="020B0604020202020204" pitchFamily="34" charset="0"/>
              <a:buChar char="•"/>
            </a:pPr>
            <a:r>
              <a:rPr lang="en-US" sz="1200" kern="100" dirty="0">
                <a:effectLst/>
                <a:latin typeface="Times New Roman" panose="02020603050405020304" pitchFamily="18" charset="0"/>
                <a:ea typeface="Aptos" panose="020B0004020202020204" pitchFamily="34" charset="0"/>
              </a:rPr>
              <a:t>SEC Rule (US)</a:t>
            </a:r>
          </a:p>
          <a:p>
            <a:pPr marL="171450" marR="0" indent="-171450">
              <a:spcBef>
                <a:spcPts val="0"/>
              </a:spcBef>
              <a:spcAft>
                <a:spcPts val="0"/>
              </a:spcAft>
              <a:buFont typeface="Arial" panose="020B0604020202020204" pitchFamily="34" charset="0"/>
              <a:buChar char="•"/>
            </a:pPr>
            <a:r>
              <a:rPr lang="en-US" sz="1200" kern="100" dirty="0">
                <a:effectLst/>
                <a:latin typeface="Times New Roman" panose="02020603050405020304" pitchFamily="18" charset="0"/>
                <a:ea typeface="Aptos" panose="020B0004020202020204" pitchFamily="34" charset="0"/>
              </a:rPr>
              <a:t>FTC Safeguards Rule</a:t>
            </a:r>
          </a:p>
          <a:p>
            <a:pPr marL="171450" marR="0" indent="-171450">
              <a:spcBef>
                <a:spcPts val="0"/>
              </a:spcBef>
              <a:spcAft>
                <a:spcPts val="0"/>
              </a:spcAft>
              <a:buFont typeface="Arial" panose="020B0604020202020204" pitchFamily="34" charset="0"/>
              <a:buChar char="•"/>
            </a:pPr>
            <a:r>
              <a:rPr lang="en-US" sz="1200" kern="100" dirty="0">
                <a:effectLst/>
                <a:latin typeface="Times New Roman" panose="02020603050405020304" pitchFamily="18" charset="0"/>
                <a:ea typeface="Aptos" panose="020B0004020202020204" pitchFamily="34" charset="0"/>
              </a:rPr>
              <a:t>State Breach Laws (US)</a:t>
            </a:r>
          </a:p>
          <a:p>
            <a:pPr marL="0" marR="0">
              <a:spcBef>
                <a:spcPts val="0"/>
              </a:spcBef>
              <a:spcAft>
                <a:spcPts val="0"/>
              </a:spcAft>
            </a:pPr>
            <a:br>
              <a:rPr lang="en-US" sz="1200" kern="100" dirty="0">
                <a:effectLst/>
                <a:latin typeface="Times New Roman" panose="02020603050405020304" pitchFamily="18" charset="0"/>
                <a:ea typeface="Aptos" panose="020B0004020202020204" pitchFamily="34" charset="0"/>
              </a:rPr>
            </a:br>
            <a:r>
              <a:rPr lang="en-US" sz="1200" kern="100" dirty="0">
                <a:effectLst/>
                <a:latin typeface="Times New Roman" panose="02020603050405020304" pitchFamily="18" charset="0"/>
                <a:ea typeface="Aptos" panose="020B0004020202020204" pitchFamily="34" charset="0"/>
              </a:rPr>
              <a:t>Here’s your legal heatmap. Each of these five regimes applies to a major class of organizations—and they all define cybersecurity in legal terms, not just technical ones.</a:t>
            </a:r>
          </a:p>
          <a:p>
            <a:pPr marL="171450" marR="0" indent="-171450">
              <a:spcBef>
                <a:spcPts val="0"/>
              </a:spcBef>
              <a:spcAft>
                <a:spcPts val="0"/>
              </a:spcAft>
              <a:buFont typeface="Arial" panose="020B0604020202020204" pitchFamily="34" charset="0"/>
              <a:buChar char="•"/>
            </a:pPr>
            <a:r>
              <a:rPr lang="en-US" sz="1200" kern="100" dirty="0">
                <a:effectLst/>
                <a:latin typeface="Times New Roman" panose="02020603050405020304" pitchFamily="18" charset="0"/>
                <a:ea typeface="Aptos" panose="020B0004020202020204" pitchFamily="34" charset="0"/>
              </a:rPr>
              <a:t>First, the </a:t>
            </a:r>
            <a:r>
              <a:rPr lang="en-US" sz="1200" b="1" kern="100" dirty="0">
                <a:effectLst/>
                <a:latin typeface="Times New Roman" panose="02020603050405020304" pitchFamily="18" charset="0"/>
                <a:ea typeface="Aptos" panose="020B0004020202020204" pitchFamily="34" charset="0"/>
              </a:rPr>
              <a:t>GDPR</a:t>
            </a:r>
            <a:r>
              <a:rPr lang="en-US" sz="1200" kern="100" dirty="0">
                <a:effectLst/>
                <a:latin typeface="Times New Roman" panose="02020603050405020304" pitchFamily="18" charset="0"/>
                <a:ea typeface="Aptos" panose="020B0004020202020204" pitchFamily="34" charset="0"/>
              </a:rPr>
              <a:t> applies globally if you touch EU residents’ data. Article 32 requires “appropriate technical and organizational measures.” What’s appropriate? That’s decided after the breach—and after the fines. Marriott got hit with </a:t>
            </a:r>
            <a:r>
              <a:rPr lang="en-US" sz="1200" b="1" kern="100" dirty="0">
                <a:effectLst/>
                <a:latin typeface="Times New Roman" panose="02020603050405020304" pitchFamily="18" charset="0"/>
                <a:ea typeface="Aptos" panose="020B0004020202020204" pitchFamily="34" charset="0"/>
              </a:rPr>
              <a:t>£18.4M</a:t>
            </a:r>
            <a:r>
              <a:rPr lang="en-US" sz="1200" kern="100" dirty="0">
                <a:effectLst/>
                <a:latin typeface="Times New Roman" panose="02020603050405020304" pitchFamily="18" charset="0"/>
                <a:ea typeface="Aptos" panose="020B0004020202020204" pitchFamily="34" charset="0"/>
              </a:rPr>
              <a:t> under GDPR for a legacy Starwood breach that predated its acquisition.</a:t>
            </a:r>
          </a:p>
          <a:p>
            <a:pPr marL="171450" marR="0" indent="-171450">
              <a:spcBef>
                <a:spcPts val="0"/>
              </a:spcBef>
              <a:spcAft>
                <a:spcPts val="0"/>
              </a:spcAft>
              <a:buFont typeface="Arial" panose="020B0604020202020204" pitchFamily="34" charset="0"/>
              <a:buChar char="•"/>
            </a:pPr>
            <a:r>
              <a:rPr lang="en-US" sz="1200" kern="100" dirty="0">
                <a:effectLst/>
                <a:latin typeface="Times New Roman" panose="02020603050405020304" pitchFamily="18" charset="0"/>
                <a:ea typeface="Aptos" panose="020B0004020202020204" pitchFamily="34" charset="0"/>
              </a:rPr>
              <a:t>Next, </a:t>
            </a:r>
            <a:r>
              <a:rPr lang="en-US" sz="1200" b="1" kern="100" dirty="0">
                <a:effectLst/>
                <a:latin typeface="Times New Roman" panose="02020603050405020304" pitchFamily="18" charset="0"/>
                <a:ea typeface="Aptos" panose="020B0004020202020204" pitchFamily="34" charset="0"/>
              </a:rPr>
              <a:t>HIPAA</a:t>
            </a:r>
            <a:r>
              <a:rPr lang="en-US" sz="1200" kern="100" dirty="0">
                <a:effectLst/>
                <a:latin typeface="Times New Roman" panose="02020603050405020304" pitchFamily="18" charset="0"/>
                <a:ea typeface="Aptos" panose="020B0004020202020204" pitchFamily="34" charset="0"/>
              </a:rPr>
              <a:t> applies to healthcare providers and their vendors. If you store or process electronic protected health information—ePHI—you’re expected to use access controls, audit logs, and risk analysis. When </a:t>
            </a:r>
            <a:r>
              <a:rPr lang="en-US" sz="1200" b="1" kern="100" dirty="0">
                <a:effectLst/>
                <a:latin typeface="Times New Roman" panose="02020603050405020304" pitchFamily="18" charset="0"/>
                <a:ea typeface="Aptos" panose="020B0004020202020204" pitchFamily="34" charset="0"/>
              </a:rPr>
              <a:t>Anthem</a:t>
            </a:r>
            <a:r>
              <a:rPr lang="en-US" sz="1200" kern="100" dirty="0">
                <a:effectLst/>
                <a:latin typeface="Times New Roman" panose="02020603050405020304" pitchFamily="18" charset="0"/>
                <a:ea typeface="Aptos" panose="020B0004020202020204" pitchFamily="34" charset="0"/>
              </a:rPr>
              <a:t> got breached, OCR hit them with a </a:t>
            </a:r>
            <a:r>
              <a:rPr lang="en-US" sz="1200" b="1" kern="100" dirty="0">
                <a:effectLst/>
                <a:latin typeface="Times New Roman" panose="02020603050405020304" pitchFamily="18" charset="0"/>
                <a:ea typeface="Aptos" panose="020B0004020202020204" pitchFamily="34" charset="0"/>
              </a:rPr>
              <a:t>$16M fine</a:t>
            </a:r>
            <a:r>
              <a:rPr lang="en-US" sz="1200" kern="100" dirty="0">
                <a:effectLst/>
                <a:latin typeface="Times New Roman" panose="02020603050405020304" pitchFamily="18" charset="0"/>
                <a:ea typeface="Aptos" panose="020B0004020202020204" pitchFamily="34" charset="0"/>
              </a:rPr>
              <a:t>, citing lack of MFA and enterprise-wide risk analysis.</a:t>
            </a:r>
          </a:p>
          <a:p>
            <a:pPr marL="171450" marR="0" indent="-171450">
              <a:spcBef>
                <a:spcPts val="0"/>
              </a:spcBef>
              <a:spcAft>
                <a:spcPts val="0"/>
              </a:spcAft>
              <a:buFont typeface="Arial" panose="020B0604020202020204" pitchFamily="34" charset="0"/>
              <a:buChar char="•"/>
            </a:pPr>
            <a:r>
              <a:rPr lang="en-US" sz="1200" kern="100" dirty="0">
                <a:effectLst/>
                <a:latin typeface="Times New Roman" panose="02020603050405020304" pitchFamily="18" charset="0"/>
                <a:ea typeface="Aptos" panose="020B0004020202020204" pitchFamily="34" charset="0"/>
              </a:rPr>
              <a:t>Then there’s the </a:t>
            </a:r>
            <a:r>
              <a:rPr lang="en-US" sz="1200" b="1" kern="100" dirty="0">
                <a:effectLst/>
                <a:latin typeface="Times New Roman" panose="02020603050405020304" pitchFamily="18" charset="0"/>
                <a:ea typeface="Aptos" panose="020B0004020202020204" pitchFamily="34" charset="0"/>
              </a:rPr>
              <a:t>SEC</a:t>
            </a:r>
            <a:r>
              <a:rPr lang="en-US" sz="1200" kern="100" dirty="0">
                <a:effectLst/>
                <a:latin typeface="Times New Roman" panose="02020603050405020304" pitchFamily="18" charset="0"/>
                <a:ea typeface="Aptos" panose="020B0004020202020204" pitchFamily="34" charset="0"/>
              </a:rPr>
              <a:t>. As of late 2023, if your company is publicly traded, you have </a:t>
            </a:r>
            <a:r>
              <a:rPr lang="en-US" sz="1200" b="1" kern="100" dirty="0">
                <a:effectLst/>
                <a:latin typeface="Times New Roman" panose="02020603050405020304" pitchFamily="18" charset="0"/>
                <a:ea typeface="Aptos" panose="020B0004020202020204" pitchFamily="34" charset="0"/>
              </a:rPr>
              <a:t>four business days</a:t>
            </a:r>
            <a:r>
              <a:rPr lang="en-US" sz="1200" kern="100" dirty="0">
                <a:effectLst/>
                <a:latin typeface="Times New Roman" panose="02020603050405020304" pitchFamily="18" charset="0"/>
                <a:ea typeface="Aptos" panose="020B0004020202020204" pitchFamily="34" charset="0"/>
              </a:rPr>
              <a:t> to disclose a material cybersecurity incident. And you must report on your board’s cyber governance annually in the 10-K. These rules mean incident response is now a securities issue.</a:t>
            </a:r>
          </a:p>
          <a:p>
            <a:pPr marL="171450" marR="0" indent="-171450">
              <a:spcBef>
                <a:spcPts val="0"/>
              </a:spcBef>
              <a:spcAft>
                <a:spcPts val="0"/>
              </a:spcAft>
              <a:buFont typeface="Arial" panose="020B0604020202020204" pitchFamily="34" charset="0"/>
              <a:buChar char="•"/>
            </a:pPr>
            <a:r>
              <a:rPr lang="en-US" sz="1200" kern="100" dirty="0">
                <a:effectLst/>
                <a:latin typeface="Times New Roman" panose="02020603050405020304" pitchFamily="18" charset="0"/>
                <a:ea typeface="Aptos" panose="020B0004020202020204" pitchFamily="34" charset="0"/>
              </a:rPr>
              <a:t>The </a:t>
            </a:r>
            <a:r>
              <a:rPr lang="en-US" sz="1200" b="1" kern="100" dirty="0">
                <a:effectLst/>
                <a:latin typeface="Times New Roman" panose="02020603050405020304" pitchFamily="18" charset="0"/>
                <a:ea typeface="Aptos" panose="020B0004020202020204" pitchFamily="34" charset="0"/>
              </a:rPr>
              <a:t>FTC Safeguards Rule</a:t>
            </a:r>
            <a:r>
              <a:rPr lang="en-US" sz="1200" kern="100" dirty="0">
                <a:effectLst/>
                <a:latin typeface="Times New Roman" panose="02020603050405020304" pitchFamily="18" charset="0"/>
                <a:ea typeface="Aptos" panose="020B0004020202020204" pitchFamily="34" charset="0"/>
              </a:rPr>
              <a:t>, newly expanded, applies not just to banks, but to </a:t>
            </a:r>
            <a:r>
              <a:rPr lang="en-US" sz="1200" b="1" kern="100" dirty="0">
                <a:effectLst/>
                <a:latin typeface="Times New Roman" panose="02020603050405020304" pitchFamily="18" charset="0"/>
                <a:ea typeface="Aptos" panose="020B0004020202020204" pitchFamily="34" charset="0"/>
              </a:rPr>
              <a:t>any financial institution</a:t>
            </a:r>
            <a:r>
              <a:rPr lang="en-US" sz="1200" kern="100" dirty="0">
                <a:effectLst/>
                <a:latin typeface="Times New Roman" panose="02020603050405020304" pitchFamily="18" charset="0"/>
                <a:ea typeface="Aptos" panose="020B0004020202020204" pitchFamily="34" charset="0"/>
              </a:rPr>
              <a:t>—mortgage brokers, payday lenders, auto dealers. It requires written risk assessments, </a:t>
            </a:r>
            <a:r>
              <a:rPr lang="en-US" sz="1200" b="1" kern="100" dirty="0">
                <a:effectLst/>
                <a:latin typeface="Times New Roman" panose="02020603050405020304" pitchFamily="18" charset="0"/>
                <a:ea typeface="Aptos" panose="020B0004020202020204" pitchFamily="34" charset="0"/>
              </a:rPr>
              <a:t>mandatory MFA</a:t>
            </a:r>
            <a:r>
              <a:rPr lang="en-US" sz="1200" kern="100" dirty="0">
                <a:effectLst/>
                <a:latin typeface="Times New Roman" panose="02020603050405020304" pitchFamily="18" charset="0"/>
                <a:ea typeface="Aptos" panose="020B0004020202020204" pitchFamily="34" charset="0"/>
              </a:rPr>
              <a:t>, and documented IR plans. Breach over 500 consumers? You’ve got </a:t>
            </a:r>
            <a:r>
              <a:rPr lang="en-US" sz="1200" b="1" kern="100" dirty="0">
                <a:effectLst/>
                <a:latin typeface="Times New Roman" panose="02020603050405020304" pitchFamily="18" charset="0"/>
                <a:ea typeface="Aptos" panose="020B0004020202020204" pitchFamily="34" charset="0"/>
              </a:rPr>
              <a:t>30 days</a:t>
            </a:r>
            <a:r>
              <a:rPr lang="en-US" sz="1200" kern="100" dirty="0">
                <a:effectLst/>
                <a:latin typeface="Times New Roman" panose="02020603050405020304" pitchFamily="18" charset="0"/>
                <a:ea typeface="Aptos" panose="020B0004020202020204" pitchFamily="34" charset="0"/>
              </a:rPr>
              <a:t> to report.</a:t>
            </a:r>
          </a:p>
          <a:p>
            <a:pPr marL="171450" marR="0" indent="-171450">
              <a:spcBef>
                <a:spcPts val="0"/>
              </a:spcBef>
              <a:spcAft>
                <a:spcPts val="0"/>
              </a:spcAft>
              <a:buFont typeface="Arial" panose="020B0604020202020204" pitchFamily="34" charset="0"/>
              <a:buChar char="•"/>
            </a:pPr>
            <a:r>
              <a:rPr lang="en-US" sz="1200" kern="100" dirty="0">
                <a:effectLst/>
                <a:latin typeface="Times New Roman" panose="02020603050405020304" pitchFamily="18" charset="0"/>
                <a:ea typeface="Aptos" panose="020B0004020202020204" pitchFamily="34" charset="0"/>
              </a:rPr>
              <a:t>And lastly, the </a:t>
            </a:r>
            <a:r>
              <a:rPr lang="en-US" sz="1200" b="1" kern="100" dirty="0">
                <a:effectLst/>
                <a:latin typeface="Times New Roman" panose="02020603050405020304" pitchFamily="18" charset="0"/>
                <a:ea typeface="Aptos" panose="020B0004020202020204" pitchFamily="34" charset="0"/>
              </a:rPr>
              <a:t>50-state patchwork</a:t>
            </a:r>
            <a:r>
              <a:rPr lang="en-US" sz="1200" kern="100" dirty="0">
                <a:effectLst/>
                <a:latin typeface="Times New Roman" panose="02020603050405020304" pitchFamily="18" charset="0"/>
                <a:ea typeface="Aptos" panose="020B0004020202020204" pitchFamily="34" charset="0"/>
              </a:rPr>
              <a:t> of breach laws. Uber’s violation of these in 2016—waiting a year to disclose—cost them </a:t>
            </a:r>
            <a:r>
              <a:rPr lang="en-US" sz="1200" b="1" kern="100" dirty="0">
                <a:effectLst/>
                <a:latin typeface="Times New Roman" panose="02020603050405020304" pitchFamily="18" charset="0"/>
                <a:ea typeface="Aptos" panose="020B0004020202020204" pitchFamily="34" charset="0"/>
              </a:rPr>
              <a:t>$148 million</a:t>
            </a:r>
            <a:r>
              <a:rPr lang="en-US" sz="1200" kern="100" dirty="0">
                <a:effectLst/>
                <a:latin typeface="Times New Roman" panose="02020603050405020304" pitchFamily="18" charset="0"/>
                <a:ea typeface="Aptos" panose="020B0004020202020204" pitchFamily="34" charset="0"/>
              </a:rPr>
              <a:t>, plus a criminal conviction of their CSO.</a:t>
            </a:r>
          </a:p>
          <a:p>
            <a:pPr marL="171450" marR="0" indent="-171450">
              <a:spcBef>
                <a:spcPts val="0"/>
              </a:spcBef>
              <a:spcAft>
                <a:spcPts val="0"/>
              </a:spcAft>
              <a:buFont typeface="Arial" panose="020B0604020202020204" pitchFamily="34" charset="0"/>
              <a:buChar char="•"/>
            </a:pPr>
            <a:r>
              <a:rPr lang="en-US" sz="1200" kern="100" dirty="0">
                <a:effectLst/>
                <a:latin typeface="Times New Roman" panose="02020603050405020304" pitchFamily="18" charset="0"/>
                <a:ea typeface="Aptos" panose="020B0004020202020204" pitchFamily="34" charset="0"/>
              </a:rPr>
              <a:t>Bottom line: </a:t>
            </a:r>
            <a:r>
              <a:rPr lang="en-US" sz="1200" b="1" kern="100" dirty="0">
                <a:effectLst/>
                <a:latin typeface="Times New Roman" panose="02020603050405020304" pitchFamily="18" charset="0"/>
                <a:ea typeface="Aptos" panose="020B0004020202020204" pitchFamily="34" charset="0"/>
              </a:rPr>
              <a:t>These laws don’t care how big you are.</a:t>
            </a:r>
            <a:r>
              <a:rPr lang="en-US" sz="1200" kern="100" dirty="0">
                <a:effectLst/>
                <a:latin typeface="Times New Roman" panose="02020603050405020304" pitchFamily="18" charset="0"/>
                <a:ea typeface="Aptos" panose="020B0004020202020204" pitchFamily="34" charset="0"/>
              </a:rPr>
              <a:t> If you mishandle security, mishandle detection, or mishandle reporting—you’ve entered the liability zone.</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38627438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5669D7-44C0-B5F7-E8D3-6DABEABDF1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71FB8D-7760-47E4-C330-2D9018662B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9C817D-CF49-AF30-CF68-630C6F570702}"/>
              </a:ext>
            </a:extLst>
          </p:cNvPr>
          <p:cNvSpPr>
            <a:spLocks noGrp="1"/>
          </p:cNvSpPr>
          <p:nvPr>
            <p:ph type="body" idx="1"/>
          </p:nvPr>
        </p:nvSpPr>
        <p:spPr/>
        <p:txBody>
          <a:bodyPr/>
          <a:lstStyle/>
          <a:p>
            <a:pPr marL="0" indent="0">
              <a:buFont typeface="Arial" panose="020B0604020202020204" pitchFamily="34" charset="0"/>
              <a:buNone/>
            </a:pPr>
            <a:r>
              <a:rPr lang="en-US" b="1" dirty="0"/>
              <a:t>Now let’s talk about failure points. </a:t>
            </a:r>
            <a:r>
              <a:rPr lang="en-US" dirty="0"/>
              <a:t>Across all the cases we’ve discussed—Equifax, Capital One, Uber, Marriott, Morgan Stanley, Anthem—we see the same patterns over and over. The same missteps. The same oversights. The same vulnerabilities exploited in different ways. And when you distill it down, it always comes back to these six categories. Let’s break them down.</a:t>
            </a:r>
          </a:p>
          <a:p>
            <a:pPr marL="171450" indent="-171450">
              <a:buFont typeface="Arial" panose="020B0604020202020204" pitchFamily="34" charset="0"/>
              <a:buChar char="•"/>
            </a:pPr>
            <a:r>
              <a:rPr lang="en-US" b="1" dirty="0"/>
              <a:t>Weak Access Control: </a:t>
            </a:r>
            <a:r>
              <a:rPr lang="en-US" dirty="0"/>
              <a:t>This is the front door to your entire network, and yet, time and time again, it’s left wide open. Anthem: Admin credentials compromised through a spear-phishing email. No MFA. No secondary authentication. Uber: Credentials left exposed in a private GitHub repository, allowing attackers to access AWS S3 buckets. Weak passwords, reused passwords, dormant accounts, unmonitored admin credentials—all of these are open doors for attackers. And from a legal perspective, weak access controls can be framed as gross negligence, especially if there’s no MFA or privilege segmentation in place.</a:t>
            </a:r>
          </a:p>
          <a:p>
            <a:pPr marL="171450" indent="-171450">
              <a:buFont typeface="Arial" panose="020B0604020202020204" pitchFamily="34" charset="0"/>
              <a:buChar char="•"/>
            </a:pPr>
            <a:r>
              <a:rPr lang="en-US" b="1" dirty="0"/>
              <a:t>Unpatched or Misconfigured Systems: </a:t>
            </a:r>
            <a:r>
              <a:rPr lang="en-US" dirty="0"/>
              <a:t>These are the hidden landmines in every network—the vulnerabilities that are known, documented, and often left unresolved. Equifax: Apache Struts vulnerability that was disclosed and patched by Apache but left unpatched by Equifax for 76 days. Capital One: Misconfigured WAF rule that allowed SSRF attacks to penetrate AWS instances. The legal takeaway? If you know about a vulnerability and fail to patch it, that’s not just a security gap—it’s a legal liability. Courts will ask, “Did you know about this vulnerability?” And if the answer is yes, you’re already on the defensive.</a:t>
            </a:r>
          </a:p>
          <a:p>
            <a:pPr marL="171450" indent="-171450">
              <a:buFont typeface="Arial" panose="020B0604020202020204" pitchFamily="34" charset="0"/>
              <a:buChar char="•"/>
            </a:pPr>
            <a:r>
              <a:rPr lang="en-US" b="1" dirty="0"/>
              <a:t>Missing Monitoring or Logs: </a:t>
            </a:r>
            <a:r>
              <a:rPr lang="en-US" dirty="0"/>
              <a:t>You can’t detect what you’re not monitoring. And you can’t prove containment without logs. Marriott: Attackers had four years of persistent access without detection. Why? Because Starwood’s network had minimal monitoring, and Marriott failed to implement its own controls post-acquisition. Equifax: Expired TLS certificate prevented decryption of outbound traffic, so IDS couldn’t detect exfiltration in real time. Uber: No forensic logs to verify attacker access; everything was based on attacker claims. From a legal standpoint, missing logs are a double-edged sword. If you have no logs, you can’t prove what was or wasn’t accessed. But if you do have logs, and they show ignored alerts or missed escalation opportunities, that’s a smoking gun for plaintiffs and regulators.</a:t>
            </a:r>
          </a:p>
          <a:p>
            <a:pPr marL="171450" indent="-171450">
              <a:buFont typeface="Arial" panose="020B0604020202020204" pitchFamily="34" charset="0"/>
              <a:buChar char="•"/>
            </a:pPr>
            <a:r>
              <a:rPr lang="en-US" b="1" dirty="0"/>
              <a:t>Poor Incident Response &amp; Delayed Disclosure: </a:t>
            </a:r>
            <a:r>
              <a:rPr lang="en-US" dirty="0"/>
              <a:t>A breach is bad. A botched breach response is worse. Uber: Paid attackers $100,000, disguised it as a bug bounty, and kept the breach secret for a year. The result? Obstruction of justice charges against the CSO. Equifax: Failed to control the messaging around the breach, leading to inconsistent disclosures to regulators and consumers. The legal takeaway? The first 72 hours post-breach are critical. If you’re not prepared to respond quickly, transparently, and in accordance with regulatory requirements, you’re already at risk. Regulators aren’t just looking at the breach itself—they’re scrutinizing how you responded, what you said, and when you said it.</a:t>
            </a:r>
          </a:p>
          <a:p>
            <a:pPr marL="171450" indent="-171450">
              <a:buFont typeface="Arial" panose="020B0604020202020204" pitchFamily="34" charset="0"/>
              <a:buChar char="•"/>
            </a:pPr>
            <a:r>
              <a:rPr lang="en-US" b="1" dirty="0"/>
              <a:t>Absent Governance or Follow-Through: </a:t>
            </a:r>
            <a:r>
              <a:rPr lang="en-US" dirty="0"/>
              <a:t>A lot of companies have policies on paper—but nowhere else. Capital One: Internal audit reports flagged serious security weaknesses, but remediation was delayed. When the breach occurred, those “high-risk” vulnerabilities were still unaddressed. Morgan Stanley: Asset disposal policies existed but weren’t enforced, resulting in unencrypted drives being resold with customer data intact. The legal angle? If you identify a risk but fail to act on it, that’s not just a missed opportunity—it’s evidence of reckless indifference. Courts love to see board minutes, risk reports, and audit findings. If there’s a documented risk and no follow-through, you’re looking at a clear-cut case of negligence.</a:t>
            </a:r>
          </a:p>
          <a:p>
            <a:pPr marL="171450" indent="-171450">
              <a:buFont typeface="Arial" panose="020B0604020202020204" pitchFamily="34" charset="0"/>
              <a:buChar char="•"/>
            </a:pPr>
            <a:r>
              <a:rPr lang="en-US" b="1" dirty="0"/>
              <a:t>Vendor &amp; Supply Chain Gaps: </a:t>
            </a:r>
            <a:r>
              <a:rPr lang="en-US" dirty="0"/>
              <a:t>Your vendors are your weakest link. And attackers know it. Morgan Stanley: Relied on an unqualified asset disposal vendor, failed to verify data wiping, and ended up paying $155 million in regulatory fines and settlements. Marriott: Inherited Starwood’s compromised network without validating its security posture, resulting in a £18.4 million GDPR fine. </a:t>
            </a:r>
            <a:r>
              <a:rPr lang="en-US" dirty="0" err="1"/>
              <a:t>MOVEit</a:t>
            </a:r>
            <a:r>
              <a:rPr lang="en-US" dirty="0"/>
              <a:t>, SolarWinds, Kaseya—these cases reinforce the same point: Your vendors are a direct extension of your network. If they fail, you’re liable. The legal takeaway? Vendor contracts must include detailed security requirements, audit rights, and breach notification timelines. Otherwise, you’re flying blind.</a:t>
            </a:r>
          </a:p>
          <a:p>
            <a:pPr marL="0" indent="0">
              <a:buFont typeface="Arial" panose="020B0604020202020204" pitchFamily="34" charset="0"/>
              <a:buNone/>
            </a:pPr>
            <a:r>
              <a:rPr lang="en-US" b="1" dirty="0"/>
              <a:t>Why does this matter?</a:t>
            </a:r>
            <a:br>
              <a:rPr lang="en-US" dirty="0"/>
            </a:br>
            <a:r>
              <a:rPr lang="en-US" dirty="0"/>
              <a:t>Because these aren’t sophisticated, advanced attacks. These are basic, preventable failures. These are missed patches, expired certs, unchecked logs, and unencrypted drives These are gaps in governance, policy enforcement, and vendor management.</a:t>
            </a:r>
          </a:p>
          <a:p>
            <a:pPr marL="0" indent="0">
              <a:buFont typeface="Arial" panose="020B0604020202020204" pitchFamily="34" charset="0"/>
              <a:buNone/>
            </a:pPr>
            <a:r>
              <a:rPr lang="en-US" b="1" dirty="0"/>
              <a:t>The legal implications?</a:t>
            </a:r>
            <a:endParaRPr lang="en-US" dirty="0"/>
          </a:p>
          <a:p>
            <a:pPr marL="171450" indent="-171450">
              <a:buFont typeface="Arial" panose="020B0604020202020204" pitchFamily="34" charset="0"/>
              <a:buChar char="•"/>
            </a:pPr>
            <a:r>
              <a:rPr lang="en-US" dirty="0"/>
              <a:t>If you’re not enforcing MFA, you’re leaving the front door open. If you’re not patching systems, you’re creating evidence of negligence. If you’re not monitoring, you’re blind to exfiltration and lateral movement. If you’re not testing your incident response plan, you’re unprepared when the breach occurs. If you’re not auditing vendors, you’re extending your liability beyond your network perimeter.</a:t>
            </a:r>
          </a:p>
          <a:p>
            <a:pPr marL="0" indent="0">
              <a:buFont typeface="Arial" panose="020B0604020202020204" pitchFamily="34" charset="0"/>
              <a:buNone/>
            </a:pPr>
            <a:r>
              <a:rPr lang="en-US" b="1" dirty="0"/>
              <a:t>Bottom line:</a:t>
            </a:r>
            <a:endParaRPr lang="en-US" dirty="0"/>
          </a:p>
          <a:p>
            <a:pPr marL="171450" indent="-171450">
              <a:buFont typeface="Arial" panose="020B0604020202020204" pitchFamily="34" charset="0"/>
              <a:buChar char="•"/>
            </a:pPr>
            <a:r>
              <a:rPr lang="en-US" dirty="0"/>
              <a:t>These six failure points aren’t isolated incidents—they’re systemic patterns. They’re the same patterns we see in breach after breach, lawsuit after lawsuit, regulatory action after regulatory action. And in every case, the common theme is preventability. These are not zero-days or nation-state attacks—they’re basic, everyday security practices that were overlooked, ignored, or deprioritized. And that’s the lesson from these six categories: You don’t need an APT to breach a network. You just need an unpatched server. You don’t need malware to compromise data. You just need unencrypted backups. You don’t need an insider threat to move laterally. You just need unused admin accounts with default passwords. In the legal landscape, failure isn’t random—it’s repetitive. And it’s the repetition that regulators and plaintiffs’ lawyers are targeting.</a:t>
            </a:r>
          </a:p>
          <a:p>
            <a:endParaRPr lang="en-US" dirty="0"/>
          </a:p>
        </p:txBody>
      </p:sp>
      <p:sp>
        <p:nvSpPr>
          <p:cNvPr id="4" name="Slide Number Placeholder 3">
            <a:extLst>
              <a:ext uri="{FF2B5EF4-FFF2-40B4-BE49-F238E27FC236}">
                <a16:creationId xmlns:a16="http://schemas.microsoft.com/office/drawing/2014/main" id="{E13FE63F-069F-A0EB-4D3C-6CBA47D6F247}"/>
              </a:ext>
            </a:extLst>
          </p:cNvPr>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1170448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2DD77E-7383-9C1C-4EE6-3505A7621B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785F3C-0644-CC2B-A2D6-F5A9483161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E60081-C0C3-EA88-2E02-5802F2C60B25}"/>
              </a:ext>
            </a:extLst>
          </p:cNvPr>
          <p:cNvSpPr>
            <a:spLocks noGrp="1"/>
          </p:cNvSpPr>
          <p:nvPr>
            <p:ph type="body" idx="1"/>
          </p:nvPr>
        </p:nvSpPr>
        <p:spPr/>
        <p:txBody>
          <a:bodyPr/>
          <a:lstStyle/>
          <a:p>
            <a:pPr marL="171450" indent="-171450">
              <a:buFont typeface="Arial" panose="020B0604020202020204" pitchFamily="34" charset="0"/>
              <a:buChar char="•"/>
            </a:pPr>
            <a:r>
              <a:rPr lang="en-US" b="1" dirty="0"/>
              <a:t>Now let’s talk about the frameworks that define “reasonable security.” </a:t>
            </a:r>
            <a:r>
              <a:rPr lang="en-US" dirty="0"/>
              <a:t>Reasonable security isn’t a subjective standard anymore. It’s been codified, quantified, and clarified by regulatory bodies worldwide. And when you look across these laws, you see a common theme: Documentation. Implementation. Accountability. Let’s break it down.</a:t>
            </a:r>
          </a:p>
          <a:p>
            <a:pPr marL="171450" indent="-171450">
              <a:buFont typeface="Arial" panose="020B0604020202020204" pitchFamily="34" charset="0"/>
              <a:buChar char="•"/>
            </a:pPr>
            <a:r>
              <a:rPr lang="en-US" b="1" dirty="0"/>
              <a:t>GDPR (EU): Article 32 – “Appropriate Technical and Organizational Measures” </a:t>
            </a:r>
            <a:r>
              <a:rPr lang="en-US" dirty="0"/>
              <a:t>GDPR is often viewed as the gold standard for data protection, and Article 32 is where the rubber meets the road. It requires companies to implement “appropriate technical and organizational measures” to protect data. But what does “appropriate” mean? It means:</a:t>
            </a:r>
          </a:p>
          <a:p>
            <a:pPr marL="628650" lvl="1" indent="-171450">
              <a:buFont typeface="Arial" panose="020B0604020202020204" pitchFamily="34" charset="0"/>
              <a:buChar char="•"/>
            </a:pPr>
            <a:r>
              <a:rPr lang="en-US" dirty="0"/>
              <a:t>Access controls based on user roles. Encryption of sensitive data at rest and in transit. Regular penetration testing and vulnerability assessments. Incident response plans that are tested, documented, and ready to deploy. And if you can’t demonstrate these measures, you risk fines of up to </a:t>
            </a:r>
            <a:r>
              <a:rPr lang="en-US" b="1" dirty="0"/>
              <a:t>€20 million or 4% of global revenue</a:t>
            </a:r>
            <a:r>
              <a:rPr lang="en-US" dirty="0"/>
              <a:t>—whichever is higher. GDPR doesn’t prescribe specific tools, but it requires documented risk analysis. If you can’t show your work—what threats you considered, what safeguards you implemented, and why—then regulators will assume you didn’t do it.</a:t>
            </a:r>
          </a:p>
          <a:p>
            <a:pPr marL="171450" indent="-171450">
              <a:buFont typeface="Arial" panose="020B0604020202020204" pitchFamily="34" charset="0"/>
              <a:buChar char="•"/>
            </a:pPr>
            <a:r>
              <a:rPr lang="en-US" b="1" dirty="0"/>
              <a:t>HIPAA (US): Security Rule – Safeguards, Audit Logs, Risk Analysis. </a:t>
            </a:r>
            <a:r>
              <a:rPr lang="en-US" dirty="0"/>
              <a:t>In the healthcare sector, HIPAA’s Security Rule sets the baseline for “reasonable security.” It’s not just about patient records. It’s about every endpoint, every admin account, every data flow that touches PHI. Key requirements include:</a:t>
            </a:r>
          </a:p>
          <a:p>
            <a:pPr marL="628650" lvl="1" indent="-171450">
              <a:buFont typeface="Arial" panose="020B0604020202020204" pitchFamily="34" charset="0"/>
              <a:buChar char="•"/>
            </a:pPr>
            <a:r>
              <a:rPr lang="en-US" b="1" dirty="0"/>
              <a:t>Administrative safeguards:</a:t>
            </a:r>
            <a:r>
              <a:rPr lang="en-US" dirty="0"/>
              <a:t> Risk analysis, employee training, incident response plans.</a:t>
            </a:r>
          </a:p>
          <a:p>
            <a:pPr marL="628650" lvl="1" indent="-171450">
              <a:buFont typeface="Arial" panose="020B0604020202020204" pitchFamily="34" charset="0"/>
              <a:buChar char="•"/>
            </a:pPr>
            <a:r>
              <a:rPr lang="en-US" b="1" dirty="0"/>
              <a:t>Physical safeguards:</a:t>
            </a:r>
            <a:r>
              <a:rPr lang="en-US" dirty="0"/>
              <a:t> Facility access controls, workstation security, asset disposal procedures.</a:t>
            </a:r>
          </a:p>
          <a:p>
            <a:pPr marL="628650" lvl="1" indent="-171450">
              <a:buFont typeface="Arial" panose="020B0604020202020204" pitchFamily="34" charset="0"/>
              <a:buChar char="•"/>
            </a:pPr>
            <a:r>
              <a:rPr lang="en-US" b="1" dirty="0"/>
              <a:t>Technical safeguards:</a:t>
            </a:r>
            <a:r>
              <a:rPr lang="en-US" dirty="0"/>
              <a:t> Unique user IDs, automatic log-off, encryption, and audit controls.</a:t>
            </a:r>
          </a:p>
          <a:p>
            <a:pPr marL="628650" lvl="1" indent="-171450">
              <a:buFont typeface="Arial" panose="020B0604020202020204" pitchFamily="34" charset="0"/>
              <a:buChar char="•"/>
            </a:pPr>
            <a:r>
              <a:rPr lang="en-US" dirty="0"/>
              <a:t>The Anthem breach showed what happens when these safeguards are missing. A $16 million OCR fine and a $115 million consumer settlement—all because the organization couldn’t prove that they had enterprise-wide risk analysis or MFA.</a:t>
            </a:r>
          </a:p>
          <a:p>
            <a:pPr marL="171450" indent="-171450">
              <a:buFont typeface="Arial" panose="020B0604020202020204" pitchFamily="34" charset="0"/>
              <a:buChar char="•"/>
            </a:pPr>
            <a:r>
              <a:rPr lang="en-US" b="1" dirty="0"/>
              <a:t>SEC Cyber Rules: Form 8-K in 4 Business Days; Board-Level Governance </a:t>
            </a:r>
            <a:r>
              <a:rPr lang="en-US" dirty="0"/>
              <a:t>The SEC’s new cyber disclosure rules represent a seismic shift in the U.S. Public companies must now file a </a:t>
            </a:r>
            <a:r>
              <a:rPr lang="en-US" b="1" dirty="0"/>
              <a:t>Form 8-K within four business days</a:t>
            </a:r>
            <a:r>
              <a:rPr lang="en-US" dirty="0"/>
              <a:t> of determining that a cybersecurity incident is “material.” And it’s not just about the breach itself—it’s about how the board handled it.</a:t>
            </a:r>
          </a:p>
          <a:p>
            <a:pPr marL="628650" lvl="1" indent="-171450">
              <a:buFont typeface="Arial" panose="020B0604020202020204" pitchFamily="34" charset="0"/>
              <a:buChar char="•"/>
            </a:pPr>
            <a:r>
              <a:rPr lang="en-US" dirty="0"/>
              <a:t>Did the board have a cybersecurity committee? Was the board regularly briefed on cyber risks? Did the board receive and act upon internal audit reports flagging security concerns? If you can’t answer yes to these questions, the SEC could view the lack of board-level governance as a failure to disclose a material risk to investors. And that’s a securities violation.</a:t>
            </a:r>
          </a:p>
          <a:p>
            <a:pPr marL="171450" indent="-171450">
              <a:buFont typeface="Arial" panose="020B0604020202020204" pitchFamily="34" charset="0"/>
              <a:buChar char="•"/>
            </a:pPr>
            <a:r>
              <a:rPr lang="en-US" b="1" dirty="0"/>
              <a:t>FTC Safeguards Rule (2023 Revision): MFA, IR Plans, Vendor Controls </a:t>
            </a:r>
            <a:r>
              <a:rPr lang="en-US" dirty="0"/>
              <a:t>The Federal Trade Commission’s revised Safeguards Rule targets </a:t>
            </a:r>
            <a:r>
              <a:rPr lang="en-US" b="1" dirty="0"/>
              <a:t>non-bank financial institutions</a:t>
            </a:r>
            <a:r>
              <a:rPr lang="en-US" dirty="0"/>
              <a:t>—everything from mortgage brokers to payday lenders. It’s not just about protecting customer data. It’s about having a documented program that can withstand regulatory scrutiny.</a:t>
            </a:r>
          </a:p>
          <a:p>
            <a:pPr marL="628650" lvl="1" indent="-171450">
              <a:buFont typeface="Arial" panose="020B0604020202020204" pitchFamily="34" charset="0"/>
              <a:buChar char="•"/>
            </a:pPr>
            <a:r>
              <a:rPr lang="en-US" b="1" dirty="0"/>
              <a:t>Risk assessments:</a:t>
            </a:r>
            <a:r>
              <a:rPr lang="en-US" dirty="0"/>
              <a:t> Must be documented and updated annually.</a:t>
            </a:r>
          </a:p>
          <a:p>
            <a:pPr marL="628650" lvl="1" indent="-171450">
              <a:buFont typeface="Arial" panose="020B0604020202020204" pitchFamily="34" charset="0"/>
              <a:buChar char="•"/>
            </a:pPr>
            <a:r>
              <a:rPr lang="en-US" b="1" dirty="0"/>
              <a:t>Multi-Factor Authentication (MFA):</a:t>
            </a:r>
            <a:r>
              <a:rPr lang="en-US" dirty="0"/>
              <a:t> Mandatory for anyone accessing sensitive data.</a:t>
            </a:r>
          </a:p>
          <a:p>
            <a:pPr marL="628650" lvl="1" indent="-171450">
              <a:buFont typeface="Arial" panose="020B0604020202020204" pitchFamily="34" charset="0"/>
              <a:buChar char="•"/>
            </a:pPr>
            <a:r>
              <a:rPr lang="en-US" b="1" dirty="0"/>
              <a:t>Incident response plans:</a:t>
            </a:r>
            <a:r>
              <a:rPr lang="en-US" dirty="0"/>
              <a:t> Must be formalized, tested, and include post-incident review.</a:t>
            </a:r>
          </a:p>
          <a:p>
            <a:pPr marL="628650" lvl="1" indent="-171450">
              <a:buFont typeface="Arial" panose="020B0604020202020204" pitchFamily="34" charset="0"/>
              <a:buChar char="•"/>
            </a:pPr>
            <a:r>
              <a:rPr lang="en-US" b="1" dirty="0"/>
              <a:t>Vendor management:</a:t>
            </a:r>
            <a:r>
              <a:rPr lang="en-US" dirty="0"/>
              <a:t> Must include due diligence, written contracts, and breach notification protocols.</a:t>
            </a:r>
          </a:p>
          <a:p>
            <a:pPr marL="628650" lvl="1" indent="-171450">
              <a:buFont typeface="Arial" panose="020B0604020202020204" pitchFamily="34" charset="0"/>
              <a:buChar char="•"/>
            </a:pPr>
            <a:r>
              <a:rPr lang="en-US" dirty="0"/>
              <a:t>Non-compliance can lead to daily penalties of up to </a:t>
            </a:r>
            <a:r>
              <a:rPr lang="en-US" b="1" dirty="0"/>
              <a:t>$46,517</a:t>
            </a:r>
            <a:r>
              <a:rPr lang="en-US" dirty="0"/>
              <a:t> per violation. If you’re thinking, “This sounds like what Capital One failed to do,” you’re exactly right. And that’s the point—the FTC is codifying what plaintiffs’ lawyers have been arguing all along: Security isn’t just a best practice—it’s a legal obligation.</a:t>
            </a:r>
          </a:p>
          <a:p>
            <a:pPr marL="171450" indent="-171450">
              <a:buFont typeface="Arial" panose="020B0604020202020204" pitchFamily="34" charset="0"/>
              <a:buChar char="•"/>
            </a:pPr>
            <a:r>
              <a:rPr lang="en-US" b="1" dirty="0"/>
              <a:t>50-State Breach Laws: Timely Notice; “Reasonable Security” Required </a:t>
            </a:r>
            <a:r>
              <a:rPr lang="en-US" dirty="0"/>
              <a:t>Every U.S. state now has a breach notification law. Most of these laws define “reasonable security” in vague terms, but they all require </a:t>
            </a:r>
            <a:r>
              <a:rPr lang="en-US" b="1" dirty="0"/>
              <a:t>timely notice to affected consumers.</a:t>
            </a:r>
            <a:endParaRPr lang="en-US" dirty="0"/>
          </a:p>
          <a:p>
            <a:pPr marL="628650" lvl="1" indent="-171450">
              <a:buFont typeface="Arial" panose="020B0604020202020204" pitchFamily="34" charset="0"/>
              <a:buChar char="•"/>
            </a:pPr>
            <a:r>
              <a:rPr lang="en-US" dirty="0"/>
              <a:t>Uber’s $148 million multi-state settlement was based solely on the delay in notification—not the breach itself. Capital One faced separate investigations and fines in multiple states because the WAF misconfiguration was a clear violation of “reasonable security.” And many states are now amending their statutes to explicitly define “reasonable security” as including:</a:t>
            </a:r>
          </a:p>
          <a:p>
            <a:pPr marL="1085850" lvl="2" indent="-171450">
              <a:buFont typeface="Arial" panose="020B0604020202020204" pitchFamily="34" charset="0"/>
              <a:buChar char="•"/>
            </a:pPr>
            <a:r>
              <a:rPr lang="en-US" dirty="0"/>
              <a:t>Regular risk assessments.</a:t>
            </a:r>
          </a:p>
          <a:p>
            <a:pPr marL="1085850" lvl="2" indent="-171450">
              <a:buFont typeface="Arial" panose="020B0604020202020204" pitchFamily="34" charset="0"/>
              <a:buChar char="•"/>
            </a:pPr>
            <a:r>
              <a:rPr lang="en-US" dirty="0"/>
              <a:t>Encryption of sensitive data.</a:t>
            </a:r>
          </a:p>
          <a:p>
            <a:pPr marL="1085850" lvl="2" indent="-171450">
              <a:buFont typeface="Arial" panose="020B0604020202020204" pitchFamily="34" charset="0"/>
              <a:buChar char="•"/>
            </a:pPr>
            <a:r>
              <a:rPr lang="en-US" dirty="0"/>
              <a:t>Incident response protocols.</a:t>
            </a:r>
          </a:p>
          <a:p>
            <a:pPr marL="1085850" lvl="2" indent="-171450">
              <a:buFont typeface="Arial" panose="020B0604020202020204" pitchFamily="34" charset="0"/>
              <a:buChar char="•"/>
            </a:pPr>
            <a:r>
              <a:rPr lang="en-US" dirty="0"/>
              <a:t>Employee training on social engineering and phishing.</a:t>
            </a:r>
          </a:p>
          <a:p>
            <a:pPr marL="171450" indent="-171450">
              <a:buFont typeface="Arial" panose="020B0604020202020204" pitchFamily="34" charset="0"/>
              <a:buChar char="•"/>
            </a:pPr>
            <a:r>
              <a:rPr lang="en-US" b="1" dirty="0"/>
              <a:t>Why does this matter?</a:t>
            </a:r>
          </a:p>
          <a:p>
            <a:pPr marL="628650" lvl="1" indent="-171450">
              <a:buFont typeface="Arial" panose="020B0604020202020204" pitchFamily="34" charset="0"/>
              <a:buChar char="•"/>
            </a:pPr>
            <a:r>
              <a:rPr lang="en-US" dirty="0"/>
              <a:t>Because when regulators talk about “reasonable security,” they’re not just talking about firewalls and antivirus software. They’re talking about governance structures, board oversight, third-party risk management, and incident response plans that are tested, documented, and actually followed. They’re looking for evidence that you took security seriously—not just before the breach, but during and after it.</a:t>
            </a:r>
          </a:p>
          <a:p>
            <a:pPr marL="171450" indent="-171450">
              <a:buFont typeface="Arial" panose="020B0604020202020204" pitchFamily="34" charset="0"/>
              <a:buChar char="•"/>
            </a:pPr>
            <a:r>
              <a:rPr lang="en-US" b="1" dirty="0"/>
              <a:t>The legal implications?</a:t>
            </a:r>
            <a:endParaRPr lang="en-US" dirty="0"/>
          </a:p>
          <a:p>
            <a:pPr marL="628650" lvl="1" indent="-171450">
              <a:buFont typeface="Arial" panose="020B0604020202020204" pitchFamily="34" charset="0"/>
              <a:buChar char="•"/>
            </a:pPr>
            <a:r>
              <a:rPr lang="en-US" dirty="0"/>
              <a:t>If you’re governed by GDPR, you need to demonstrate that your technical and organizational measures are appropriate for the risk. If you’re covered by HIPAA, you need to prove that your safeguards aren’t just theoretical—they’re enforced and logged. If you’re publicly traded, the SEC wants to know that your board is actively engaged in cybersecurity oversight. If you’re a financial institution, the FTC wants to see written policies, MFA, and incident response plans that are tested annually. And if you’re doing business in the U.S., every state attorney general now has the authority to enforce “reasonable security” as a standard, and that standard is evolving rapidly.</a:t>
            </a:r>
          </a:p>
          <a:p>
            <a:pPr marL="171450" indent="-171450">
              <a:buFont typeface="Arial" panose="020B0604020202020204" pitchFamily="34" charset="0"/>
              <a:buChar char="•"/>
            </a:pPr>
            <a:r>
              <a:rPr lang="en-US" b="1" dirty="0"/>
              <a:t>Bottom line:</a:t>
            </a:r>
            <a:endParaRPr lang="en-US" dirty="0"/>
          </a:p>
          <a:p>
            <a:pPr marL="628650" lvl="1" indent="-171450">
              <a:buFont typeface="Arial" panose="020B0604020202020204" pitchFamily="34" charset="0"/>
              <a:buChar char="•"/>
            </a:pPr>
            <a:r>
              <a:rPr lang="en-US" dirty="0"/>
              <a:t>The days of vague “best practices” are over. Regulators are defining “reasonable security” in specific, actionable terms: MFA, encryption, monitoring, risk assessments, board-level oversight, and timely breach notification. And if you’re not meeting these standards, you’re not just vulnerable—you’re legally exposed. And that’s the takeaway: “Reasonable security” is no longer an abstract concept. It’s a documented, defined set of practices that must be implemented, audited, and enforced. If you can’t demonstrate that you’re meeting these standards, then in the eyes of regulators and plaintiffs, you’re not just negligent—you’re reckless.</a:t>
            </a:r>
          </a:p>
          <a:p>
            <a:endParaRPr lang="en-US" dirty="0"/>
          </a:p>
        </p:txBody>
      </p:sp>
      <p:sp>
        <p:nvSpPr>
          <p:cNvPr id="4" name="Slide Number Placeholder 3">
            <a:extLst>
              <a:ext uri="{FF2B5EF4-FFF2-40B4-BE49-F238E27FC236}">
                <a16:creationId xmlns:a16="http://schemas.microsoft.com/office/drawing/2014/main" id="{15FB2DF9-7CF7-20D6-2346-1459EBCACE6B}"/>
              </a:ext>
            </a:extLst>
          </p:cNvPr>
          <p:cNvSpPr>
            <a:spLocks noGrp="1"/>
          </p:cNvSpPr>
          <p:nvPr>
            <p:ph type="sldNum" sz="quarter" idx="5"/>
          </p:nvPr>
        </p:nvSpPr>
        <p:spPr/>
        <p:txBody>
          <a:bodyPr/>
          <a:lstStyle/>
          <a:p>
            <a:fld id="{F97DC217-DF71-1A49-B3EA-559F1F43B0FF}" type="slidenum">
              <a:rPr lang="en-US" smtClean="0"/>
              <a:t>13</a:t>
            </a:fld>
            <a:endParaRPr lang="en-US" dirty="0"/>
          </a:p>
        </p:txBody>
      </p:sp>
    </p:spTree>
    <p:extLst>
      <p:ext uri="{BB962C8B-B14F-4D97-AF65-F5344CB8AC3E}">
        <p14:creationId xmlns:p14="http://schemas.microsoft.com/office/powerpoint/2010/main" val="31054423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800" b="1" dirty="0"/>
              <a:t>Now let’s get specific.</a:t>
            </a:r>
          </a:p>
          <a:p>
            <a:pPr lvl="1"/>
            <a:br>
              <a:rPr lang="en-US" sz="2800" dirty="0"/>
            </a:br>
            <a:r>
              <a:rPr lang="en-US" sz="2800" dirty="0"/>
              <a:t>It’s one thing to talk about security failures in general terms—it’s another to see exactly how those failures translate into regulatory fines and legal liabilities.</a:t>
            </a:r>
            <a:br>
              <a:rPr lang="en-US" sz="2800" dirty="0"/>
            </a:br>
            <a:r>
              <a:rPr lang="en-US" sz="2800" dirty="0"/>
              <a:t>This slide is your roadmap. It connects the technical missteps we’ve discussed with the specific statutes and enforcement actions that penalized them. Let’s break it down.</a:t>
            </a:r>
          </a:p>
          <a:p>
            <a:pPr lvl="1"/>
            <a:endParaRPr lang="en-US" sz="2800" dirty="0"/>
          </a:p>
          <a:p>
            <a:pPr>
              <a:buFont typeface="+mj-lt"/>
              <a:buAutoNum type="arabicPeriod"/>
            </a:pPr>
            <a:r>
              <a:rPr lang="en-US" sz="2800" b="1" dirty="0"/>
              <a:t>Unpatched System – Equifax: $700M</a:t>
            </a:r>
          </a:p>
          <a:p>
            <a:pPr lvl="1">
              <a:buFont typeface="+mj-lt"/>
              <a:buNone/>
            </a:pPr>
            <a:endParaRPr lang="en-US" sz="2800" dirty="0"/>
          </a:p>
          <a:p>
            <a:pPr lvl="1">
              <a:buFont typeface="Arial" panose="020B0604020202020204" pitchFamily="34" charset="0"/>
              <a:buChar char="•"/>
            </a:pPr>
            <a:r>
              <a:rPr lang="en-US" sz="2800" b="1" dirty="0"/>
              <a:t>Regulatory Hook:</a:t>
            </a:r>
            <a:r>
              <a:rPr lang="en-US" sz="2800" dirty="0"/>
              <a:t> FTC Act §5 – “Unfair and Deceptive Practices”</a:t>
            </a:r>
          </a:p>
          <a:p>
            <a:pPr lvl="1">
              <a:buFont typeface="Arial" panose="020B0604020202020204" pitchFamily="34" charset="0"/>
              <a:buChar char="•"/>
            </a:pPr>
            <a:r>
              <a:rPr lang="en-US" sz="2800" b="1" dirty="0"/>
              <a:t>Agency:</a:t>
            </a:r>
            <a:r>
              <a:rPr lang="en-US" sz="2800" dirty="0"/>
              <a:t> FTC</a:t>
            </a:r>
          </a:p>
          <a:p>
            <a:pPr lvl="1">
              <a:buFont typeface="Arial" panose="020B0604020202020204" pitchFamily="34" charset="0"/>
              <a:buChar char="•"/>
            </a:pPr>
            <a:r>
              <a:rPr lang="en-US" sz="2800" dirty="0"/>
              <a:t>Equifax’s entire ordeal stemmed from a single, missed Apache Struts patch.</a:t>
            </a:r>
          </a:p>
          <a:p>
            <a:pPr lvl="1">
              <a:buFont typeface="Arial" panose="020B0604020202020204" pitchFamily="34" charset="0"/>
              <a:buChar char="•"/>
            </a:pPr>
            <a:r>
              <a:rPr lang="en-US" sz="2800" dirty="0"/>
              <a:t>They had </a:t>
            </a:r>
            <a:r>
              <a:rPr lang="en-US" sz="2800" b="1" dirty="0"/>
              <a:t>76 days to apply the patch</a:t>
            </a:r>
            <a:r>
              <a:rPr lang="en-US" sz="2800" dirty="0"/>
              <a:t>, and internal systems flagged it, but the update was never deployed.</a:t>
            </a:r>
          </a:p>
          <a:p>
            <a:pPr lvl="1">
              <a:buFont typeface="Arial" panose="020B0604020202020204" pitchFamily="34" charset="0"/>
              <a:buChar char="•"/>
            </a:pPr>
            <a:r>
              <a:rPr lang="en-US" sz="2800" dirty="0"/>
              <a:t>The FTC didn’t frame this as a mere oversight—they framed it as “unfair and deceptive” under Section 5, citing Equifax’s assurances to consumers that their data was secure when, in fact, it wasn’t.</a:t>
            </a:r>
          </a:p>
          <a:p>
            <a:pPr lvl="1">
              <a:buFont typeface="Arial" panose="020B0604020202020204" pitchFamily="34" charset="0"/>
              <a:buChar char="•"/>
            </a:pPr>
            <a:r>
              <a:rPr lang="en-US" sz="2800" b="1" dirty="0"/>
              <a:t>$700 million</a:t>
            </a:r>
            <a:r>
              <a:rPr lang="en-US" sz="2800" dirty="0"/>
              <a:t> is the final number. $425 million for consumer restitution, $100 million to the CFPB, $175 million to the states.</a:t>
            </a:r>
          </a:p>
          <a:p>
            <a:pPr lvl="1">
              <a:buFont typeface="Arial" panose="020B0604020202020204" pitchFamily="34" charset="0"/>
              <a:buChar char="•"/>
            </a:pPr>
            <a:r>
              <a:rPr lang="en-US" sz="2800" dirty="0"/>
              <a:t>And that’s not counting the reputational damage or the 10-year consent order that requires Equifax to implement enhanced security measures under federal oversight.</a:t>
            </a:r>
          </a:p>
          <a:p>
            <a:pPr>
              <a:buFont typeface="+mj-lt"/>
              <a:buAutoNum type="arabicPeriod" startAt="2"/>
            </a:pPr>
            <a:endParaRPr lang="en-US" sz="2800" b="1" dirty="0"/>
          </a:p>
          <a:p>
            <a:pPr>
              <a:buFont typeface="+mj-lt"/>
              <a:buAutoNum type="arabicPeriod" startAt="2"/>
            </a:pPr>
            <a:r>
              <a:rPr lang="en-US" sz="2800" b="1" dirty="0"/>
              <a:t>No Risk Analysis – Anthem: $16M</a:t>
            </a:r>
          </a:p>
          <a:p>
            <a:pPr>
              <a:buFont typeface="+mj-lt"/>
              <a:buNone/>
            </a:pPr>
            <a:endParaRPr lang="en-US" sz="2800" dirty="0"/>
          </a:p>
          <a:p>
            <a:pPr lvl="1">
              <a:buFont typeface="Arial" panose="020B0604020202020204" pitchFamily="34" charset="0"/>
              <a:buChar char="•"/>
            </a:pPr>
            <a:r>
              <a:rPr lang="en-US" sz="2800" b="1" dirty="0"/>
              <a:t>Regulatory Hook:</a:t>
            </a:r>
            <a:r>
              <a:rPr lang="en-US" sz="2800" dirty="0"/>
              <a:t> HIPAA Security Rule</a:t>
            </a:r>
          </a:p>
          <a:p>
            <a:pPr lvl="1">
              <a:buFont typeface="Arial" panose="020B0604020202020204" pitchFamily="34" charset="0"/>
              <a:buChar char="•"/>
            </a:pPr>
            <a:r>
              <a:rPr lang="en-US" sz="2800" b="1" dirty="0"/>
              <a:t>Agency:</a:t>
            </a:r>
            <a:r>
              <a:rPr lang="en-US" sz="2800" dirty="0"/>
              <a:t> HHS/OCR</a:t>
            </a:r>
          </a:p>
          <a:p>
            <a:pPr lvl="1">
              <a:buFont typeface="Arial" panose="020B0604020202020204" pitchFamily="34" charset="0"/>
              <a:buChar char="•"/>
            </a:pPr>
            <a:r>
              <a:rPr lang="en-US" sz="2800" dirty="0"/>
              <a:t>Anthem’s breach was a textbook case of compromised admin credentials. But the real issue wasn’t the phishing email—it was the lack of enterprise-wide risk analysis.</a:t>
            </a:r>
          </a:p>
          <a:p>
            <a:pPr lvl="1">
              <a:buFont typeface="Arial" panose="020B0604020202020204" pitchFamily="34" charset="0"/>
              <a:buChar char="•"/>
            </a:pPr>
            <a:r>
              <a:rPr lang="en-US" sz="2800" dirty="0"/>
              <a:t>OCR made it clear: You can’t just secure some systems—you have to secure all systems that touch PHI.</a:t>
            </a:r>
          </a:p>
          <a:p>
            <a:pPr lvl="1">
              <a:buFont typeface="Arial" panose="020B0604020202020204" pitchFamily="34" charset="0"/>
              <a:buChar char="•"/>
            </a:pPr>
            <a:r>
              <a:rPr lang="en-US" sz="2800" dirty="0"/>
              <a:t>Anthem couldn’t produce a documented, enterprise-wide risk analysis as required under HIPAA’s Security Rule.</a:t>
            </a:r>
          </a:p>
          <a:p>
            <a:pPr lvl="1">
              <a:buFont typeface="Arial" panose="020B0604020202020204" pitchFamily="34" charset="0"/>
              <a:buChar char="•"/>
            </a:pPr>
            <a:r>
              <a:rPr lang="en-US" sz="2800" dirty="0"/>
              <a:t>Result? A </a:t>
            </a:r>
            <a:r>
              <a:rPr lang="en-US" sz="2800" b="1" dirty="0"/>
              <a:t>$16 million fine</a:t>
            </a:r>
            <a:r>
              <a:rPr lang="en-US" sz="2800" dirty="0"/>
              <a:t> and a multi-year corrective action plan that required periodic audits, employee training, and independent security assessments.</a:t>
            </a:r>
          </a:p>
          <a:p>
            <a:pPr lvl="1">
              <a:buFont typeface="Arial" panose="020B0604020202020204" pitchFamily="34" charset="0"/>
              <a:buChar char="•"/>
            </a:pPr>
            <a:r>
              <a:rPr lang="en-US" sz="2800" dirty="0"/>
              <a:t>And let’s not forget the </a:t>
            </a:r>
            <a:r>
              <a:rPr lang="en-US" sz="2800" b="1" dirty="0"/>
              <a:t>$115 million class-action settlement</a:t>
            </a:r>
            <a:r>
              <a:rPr lang="en-US" sz="2800" dirty="0"/>
              <a:t> with affected consumers.</a:t>
            </a:r>
          </a:p>
          <a:p>
            <a:pPr lvl="1">
              <a:buFont typeface="Arial" panose="020B0604020202020204" pitchFamily="34" charset="0"/>
              <a:buNone/>
            </a:pPr>
            <a:endParaRPr lang="en-US" sz="2800" dirty="0"/>
          </a:p>
          <a:p>
            <a:pPr>
              <a:buFont typeface="+mj-lt"/>
              <a:buAutoNum type="arabicPeriod" startAt="3"/>
            </a:pPr>
            <a:r>
              <a:rPr lang="en-US" sz="2800" b="1" dirty="0"/>
              <a:t>Misconfigured WAF – Capital One: $80M</a:t>
            </a:r>
          </a:p>
          <a:p>
            <a:pPr lvl="1">
              <a:buFont typeface="+mj-lt"/>
              <a:buNone/>
            </a:pPr>
            <a:endParaRPr lang="en-US" sz="2800" dirty="0"/>
          </a:p>
          <a:p>
            <a:pPr lvl="1">
              <a:buFont typeface="Arial" panose="020B0604020202020204" pitchFamily="34" charset="0"/>
              <a:buChar char="•"/>
            </a:pPr>
            <a:r>
              <a:rPr lang="en-US" sz="2800" b="1" dirty="0"/>
              <a:t>Regulatory Hook:</a:t>
            </a:r>
            <a:r>
              <a:rPr lang="en-US" sz="2800" dirty="0"/>
              <a:t> OCC Banking Rules – “Unsafe or Unsound Practices”</a:t>
            </a:r>
          </a:p>
          <a:p>
            <a:pPr lvl="1">
              <a:buFont typeface="Arial" panose="020B0604020202020204" pitchFamily="34" charset="0"/>
              <a:buChar char="•"/>
            </a:pPr>
            <a:r>
              <a:rPr lang="en-US" sz="2800" b="1" dirty="0"/>
              <a:t>Agency:</a:t>
            </a:r>
            <a:r>
              <a:rPr lang="en-US" sz="2800" dirty="0"/>
              <a:t> OCC</a:t>
            </a:r>
          </a:p>
          <a:p>
            <a:pPr lvl="1">
              <a:buFont typeface="Arial" panose="020B0604020202020204" pitchFamily="34" charset="0"/>
              <a:buChar char="•"/>
            </a:pPr>
            <a:r>
              <a:rPr lang="en-US" sz="2800" dirty="0"/>
              <a:t>Capital One’s breach didn’t involve a sophisticated APT or advanced exploit—it was a simple server-side request forgery (SSRF) through a misconfigured web application firewall (WAF).</a:t>
            </a:r>
          </a:p>
          <a:p>
            <a:pPr lvl="1">
              <a:buFont typeface="Arial" panose="020B0604020202020204" pitchFamily="34" charset="0"/>
              <a:buChar char="•"/>
            </a:pPr>
            <a:r>
              <a:rPr lang="en-US" sz="2800" dirty="0"/>
              <a:t>Internal audits had already flagged the misconfiguration as a high-risk vulnerability, but Capital One delayed remediation.</a:t>
            </a:r>
          </a:p>
          <a:p>
            <a:pPr lvl="1">
              <a:buFont typeface="Arial" panose="020B0604020202020204" pitchFamily="34" charset="0"/>
              <a:buChar char="•"/>
            </a:pPr>
            <a:r>
              <a:rPr lang="en-US" sz="2800" dirty="0"/>
              <a:t>The OCC framed the failure to address known vulnerabilities as an “unsafe or unsound practice” under federal banking regulations.</a:t>
            </a:r>
          </a:p>
          <a:p>
            <a:pPr lvl="1">
              <a:buFont typeface="Arial" panose="020B0604020202020204" pitchFamily="34" charset="0"/>
              <a:buChar char="•"/>
            </a:pPr>
            <a:r>
              <a:rPr lang="en-US" sz="2800" b="1" dirty="0"/>
              <a:t>$80 million</a:t>
            </a:r>
            <a:r>
              <a:rPr lang="en-US" sz="2800" dirty="0"/>
              <a:t> was the fine—plus a directive to implement enhanced monitoring, logging, and vulnerability management controls.</a:t>
            </a:r>
          </a:p>
          <a:p>
            <a:pPr lvl="1">
              <a:buFont typeface="Arial" panose="020B0604020202020204" pitchFamily="34" charset="0"/>
              <a:buNone/>
            </a:pPr>
            <a:endParaRPr lang="en-US" sz="2800" dirty="0"/>
          </a:p>
          <a:p>
            <a:pPr>
              <a:buFont typeface="+mj-lt"/>
              <a:buAutoNum type="arabicPeriod" startAt="4"/>
            </a:pPr>
            <a:r>
              <a:rPr lang="en-US" sz="2800" b="1" dirty="0"/>
              <a:t>Inherited APT – Marriott: £18.4M</a:t>
            </a:r>
          </a:p>
          <a:p>
            <a:pPr lvl="1">
              <a:buFont typeface="+mj-lt"/>
              <a:buNone/>
            </a:pPr>
            <a:endParaRPr lang="en-US" sz="2800" dirty="0"/>
          </a:p>
          <a:p>
            <a:pPr lvl="1">
              <a:buFont typeface="Arial" panose="020B0604020202020204" pitchFamily="34" charset="0"/>
              <a:buChar char="•"/>
            </a:pPr>
            <a:r>
              <a:rPr lang="en-US" sz="2800" b="1" dirty="0"/>
              <a:t>Regulatory Hook:</a:t>
            </a:r>
            <a:r>
              <a:rPr lang="en-US" sz="2800" dirty="0"/>
              <a:t> GDPR Article 32 – “Appropriate Technical and Organizational Measures”</a:t>
            </a:r>
          </a:p>
          <a:p>
            <a:pPr lvl="1">
              <a:buFont typeface="Arial" panose="020B0604020202020204" pitchFamily="34" charset="0"/>
              <a:buChar char="•"/>
            </a:pPr>
            <a:r>
              <a:rPr lang="en-US" sz="2800" b="1" dirty="0"/>
              <a:t>Agency:</a:t>
            </a:r>
            <a:r>
              <a:rPr lang="en-US" sz="2800" dirty="0"/>
              <a:t> ICO (UK)</a:t>
            </a:r>
          </a:p>
          <a:p>
            <a:pPr lvl="1">
              <a:buFont typeface="Arial" panose="020B0604020202020204" pitchFamily="34" charset="0"/>
              <a:buChar char="•"/>
            </a:pPr>
            <a:r>
              <a:rPr lang="en-US" sz="2800" dirty="0"/>
              <a:t>When Marriott acquired Starwood, they inherited a compromised network. Attackers had been inside Starwood’s systems since </a:t>
            </a:r>
            <a:r>
              <a:rPr lang="en-US" sz="2800" b="1" dirty="0"/>
              <a:t>2014</a:t>
            </a:r>
            <a:r>
              <a:rPr lang="en-US" sz="2800" dirty="0"/>
              <a:t>, and the breach continued after the acquisition in 2016.</a:t>
            </a:r>
          </a:p>
          <a:p>
            <a:pPr lvl="1">
              <a:buFont typeface="Arial" panose="020B0604020202020204" pitchFamily="34" charset="0"/>
              <a:buChar char="•"/>
            </a:pPr>
            <a:r>
              <a:rPr lang="en-US" sz="2800" dirty="0"/>
              <a:t>GDPR came into effect in </a:t>
            </a:r>
            <a:r>
              <a:rPr lang="en-US" sz="2800" b="1" dirty="0"/>
              <a:t>2018</a:t>
            </a:r>
            <a:r>
              <a:rPr lang="en-US" sz="2800" dirty="0"/>
              <a:t>, and Marriott only disclosed the breach later that year.</a:t>
            </a:r>
          </a:p>
          <a:p>
            <a:pPr lvl="1">
              <a:buFont typeface="Arial" panose="020B0604020202020204" pitchFamily="34" charset="0"/>
              <a:buChar char="•"/>
            </a:pPr>
            <a:r>
              <a:rPr lang="en-US" sz="2800" dirty="0"/>
              <a:t>The ICO fined Marriott </a:t>
            </a:r>
            <a:r>
              <a:rPr lang="en-US" sz="2800" b="1" dirty="0"/>
              <a:t>£18.4 million</a:t>
            </a:r>
            <a:r>
              <a:rPr lang="en-US" sz="2800" dirty="0"/>
              <a:t>, down from an initial proposed fine of £99 million due to pandemic-related considerations.</a:t>
            </a:r>
          </a:p>
          <a:p>
            <a:pPr lvl="1">
              <a:buFont typeface="Arial" panose="020B0604020202020204" pitchFamily="34" charset="0"/>
              <a:buChar char="•"/>
            </a:pPr>
            <a:r>
              <a:rPr lang="en-US" sz="2800" dirty="0"/>
              <a:t>The ICO’s rationale? Marriott failed to conduct adequate due diligence during the acquisition and failed to implement effective security controls after the acquisition closed.</a:t>
            </a:r>
          </a:p>
          <a:p>
            <a:pPr lvl="1">
              <a:buFont typeface="Arial" panose="020B0604020202020204" pitchFamily="34" charset="0"/>
              <a:buChar char="•"/>
            </a:pPr>
            <a:r>
              <a:rPr lang="en-US" sz="2800" dirty="0"/>
              <a:t>GDPR emphasizes “appropriate measures”—and Marriott couldn’t show that they had implemented comprehensive risk assessments, logging, or encryption across the inherited network.</a:t>
            </a:r>
          </a:p>
          <a:p>
            <a:pPr lvl="1">
              <a:buFont typeface="Arial" panose="020B0604020202020204" pitchFamily="34" charset="0"/>
              <a:buNone/>
            </a:pPr>
            <a:endParaRPr lang="en-US" sz="2800" dirty="0"/>
          </a:p>
          <a:p>
            <a:pPr>
              <a:buFont typeface="+mj-lt"/>
              <a:buAutoNum type="arabicPeriod" startAt="5"/>
            </a:pPr>
            <a:r>
              <a:rPr lang="en-US" sz="2800" b="1" dirty="0"/>
              <a:t>Delayed Breach Notification – Uber: $148M</a:t>
            </a:r>
          </a:p>
          <a:p>
            <a:pPr>
              <a:buFont typeface="+mj-lt"/>
              <a:buNone/>
            </a:pPr>
            <a:endParaRPr lang="en-US" sz="2800" dirty="0"/>
          </a:p>
          <a:p>
            <a:pPr lvl="1">
              <a:buFont typeface="Arial" panose="020B0604020202020204" pitchFamily="34" charset="0"/>
              <a:buChar char="•"/>
            </a:pPr>
            <a:r>
              <a:rPr lang="en-US" sz="2800" b="1" dirty="0"/>
              <a:t>Regulatory Hook:</a:t>
            </a:r>
            <a:r>
              <a:rPr lang="en-US" sz="2800" dirty="0"/>
              <a:t> State Breach Notification Laws</a:t>
            </a:r>
          </a:p>
          <a:p>
            <a:pPr lvl="1">
              <a:buFont typeface="Arial" panose="020B0604020202020204" pitchFamily="34" charset="0"/>
              <a:buChar char="•"/>
            </a:pPr>
            <a:r>
              <a:rPr lang="en-US" sz="2800" b="1" dirty="0"/>
              <a:t>Agency:</a:t>
            </a:r>
            <a:r>
              <a:rPr lang="en-US" sz="2800" dirty="0"/>
              <a:t> State AGs</a:t>
            </a:r>
          </a:p>
          <a:p>
            <a:pPr lvl="1">
              <a:buFont typeface="Arial" panose="020B0604020202020204" pitchFamily="34" charset="0"/>
              <a:buChar char="•"/>
            </a:pPr>
            <a:r>
              <a:rPr lang="en-US" sz="2800" dirty="0"/>
              <a:t>Uber’s breach wasn’t the result of sophisticated malware—it was the result of </a:t>
            </a:r>
            <a:r>
              <a:rPr lang="en-US" sz="2800" b="1" dirty="0"/>
              <a:t>plaintext credentials exposed in GitHub</a:t>
            </a:r>
            <a:r>
              <a:rPr lang="en-US" sz="2800" dirty="0"/>
              <a:t>.</a:t>
            </a:r>
          </a:p>
          <a:p>
            <a:pPr lvl="1">
              <a:buFont typeface="Arial" panose="020B0604020202020204" pitchFamily="34" charset="0"/>
              <a:buChar char="•"/>
            </a:pPr>
            <a:r>
              <a:rPr lang="en-US" sz="2800" dirty="0"/>
              <a:t>When the attackers demanded payment, Uber paid them $100,000 and disguised it as a “bug bounty,” concealing the breach for </a:t>
            </a:r>
            <a:r>
              <a:rPr lang="en-US" sz="2800" b="1" dirty="0"/>
              <a:t>a full year</a:t>
            </a:r>
            <a:r>
              <a:rPr lang="en-US" sz="2800" dirty="0"/>
              <a:t>.</a:t>
            </a:r>
          </a:p>
          <a:p>
            <a:pPr lvl="1">
              <a:buFont typeface="Arial" panose="020B0604020202020204" pitchFamily="34" charset="0"/>
              <a:buChar char="•"/>
            </a:pPr>
            <a:r>
              <a:rPr lang="en-US" sz="2800" dirty="0"/>
              <a:t>By the time they disclosed, </a:t>
            </a:r>
            <a:r>
              <a:rPr lang="en-US" sz="2800" b="1" dirty="0"/>
              <a:t>every state attorney general</a:t>
            </a:r>
            <a:r>
              <a:rPr lang="en-US" sz="2800" dirty="0"/>
              <a:t> was on their doorstep, armed with state breach notification statutes that require disclosure within 30 to 60 days.</a:t>
            </a:r>
          </a:p>
          <a:p>
            <a:pPr lvl="1">
              <a:buFont typeface="Arial" panose="020B0604020202020204" pitchFamily="34" charset="0"/>
              <a:buChar char="•"/>
            </a:pPr>
            <a:r>
              <a:rPr lang="en-US" sz="2800" dirty="0"/>
              <a:t>The settlement? </a:t>
            </a:r>
            <a:r>
              <a:rPr lang="en-US" sz="2800" b="1" dirty="0"/>
              <a:t>$148 million</a:t>
            </a:r>
            <a:r>
              <a:rPr lang="en-US" sz="2800" dirty="0"/>
              <a:t>, spread across 50 states.</a:t>
            </a:r>
          </a:p>
          <a:p>
            <a:pPr lvl="1">
              <a:buFont typeface="Arial" panose="020B0604020202020204" pitchFamily="34" charset="0"/>
              <a:buChar char="•"/>
            </a:pPr>
            <a:r>
              <a:rPr lang="en-US" sz="2800" dirty="0"/>
              <a:t>And that doesn’t include the legal fees or the conviction of Uber’s CSO, Joe Sullivan, for obstruction of justice.</a:t>
            </a:r>
          </a:p>
          <a:p>
            <a:pPr lvl="1">
              <a:buFont typeface="Arial" panose="020B0604020202020204" pitchFamily="34" charset="0"/>
              <a:buNone/>
            </a:pPr>
            <a:endParaRPr lang="en-US" sz="2800" dirty="0"/>
          </a:p>
          <a:p>
            <a:pPr>
              <a:buFont typeface="+mj-lt"/>
              <a:buAutoNum type="arabicPeriod" startAt="6"/>
            </a:pPr>
            <a:r>
              <a:rPr lang="en-US" sz="2800" b="1" dirty="0"/>
              <a:t>Failed Vendor Oversight – Morgan Stanley: $35M</a:t>
            </a:r>
          </a:p>
          <a:p>
            <a:pPr lvl="1">
              <a:buFont typeface="+mj-lt"/>
              <a:buNone/>
            </a:pPr>
            <a:endParaRPr lang="en-US" sz="2800" dirty="0"/>
          </a:p>
          <a:p>
            <a:pPr lvl="1">
              <a:buFont typeface="Arial" panose="020B0604020202020204" pitchFamily="34" charset="0"/>
              <a:buChar char="•"/>
            </a:pPr>
            <a:r>
              <a:rPr lang="en-US" sz="2800" b="1" dirty="0"/>
              <a:t>Regulatory Hook:</a:t>
            </a:r>
            <a:r>
              <a:rPr lang="en-US" sz="2800" dirty="0"/>
              <a:t> SEC Regulation S-P – “Safeguards Rule”</a:t>
            </a:r>
          </a:p>
          <a:p>
            <a:pPr lvl="1">
              <a:buFont typeface="Arial" panose="020B0604020202020204" pitchFamily="34" charset="0"/>
              <a:buChar char="•"/>
            </a:pPr>
            <a:r>
              <a:rPr lang="en-US" sz="2800" b="1" dirty="0"/>
              <a:t>Agency:</a:t>
            </a:r>
            <a:r>
              <a:rPr lang="en-US" sz="2800" dirty="0"/>
              <a:t> SEC</a:t>
            </a:r>
          </a:p>
          <a:p>
            <a:pPr lvl="1">
              <a:buFont typeface="Arial" panose="020B0604020202020204" pitchFamily="34" charset="0"/>
              <a:buChar char="•"/>
            </a:pPr>
            <a:r>
              <a:rPr lang="en-US" sz="2800" dirty="0"/>
              <a:t>Morgan Stanley decommissioned servers and laptops without verifying that customer data had been wiped.</a:t>
            </a:r>
          </a:p>
          <a:p>
            <a:pPr lvl="1">
              <a:buFont typeface="Arial" panose="020B0604020202020204" pitchFamily="34" charset="0"/>
              <a:buChar char="•"/>
            </a:pPr>
            <a:r>
              <a:rPr lang="en-US" sz="2800" dirty="0"/>
              <a:t>The vendor they hired to handle asset disposal had </a:t>
            </a:r>
            <a:r>
              <a:rPr lang="en-US" sz="2800" b="1" dirty="0"/>
              <a:t>no experience in secure data destruction</a:t>
            </a:r>
            <a:r>
              <a:rPr lang="en-US" sz="2800" dirty="0"/>
              <a:t> and couldn’t provide documentation proving data had been erased.</a:t>
            </a:r>
          </a:p>
          <a:p>
            <a:pPr lvl="1">
              <a:buFont typeface="Arial" panose="020B0604020202020204" pitchFamily="34" charset="0"/>
              <a:buChar char="•"/>
            </a:pPr>
            <a:r>
              <a:rPr lang="en-US" sz="2800" dirty="0"/>
              <a:t>The SEC framed this as a violation of the </a:t>
            </a:r>
            <a:r>
              <a:rPr lang="en-US" sz="2800" b="1" dirty="0"/>
              <a:t>Safeguards Rule under Regulation S-P</a:t>
            </a:r>
            <a:r>
              <a:rPr lang="en-US" sz="2800" dirty="0"/>
              <a:t>, which requires firms to implement written policies to protect customer information.</a:t>
            </a:r>
          </a:p>
          <a:p>
            <a:pPr lvl="1">
              <a:buFont typeface="Arial" panose="020B0604020202020204" pitchFamily="34" charset="0"/>
              <a:buChar char="•"/>
            </a:pPr>
            <a:r>
              <a:rPr lang="en-US" sz="2800" b="1" dirty="0"/>
              <a:t>$35 million</a:t>
            </a:r>
            <a:r>
              <a:rPr lang="en-US" sz="2800" dirty="0"/>
              <a:t> was the final fine, and that’s separate from the </a:t>
            </a:r>
            <a:r>
              <a:rPr lang="en-US" sz="2800" b="1" dirty="0"/>
              <a:t>$60 million OCC penalty and $60 million class-action settlement</a:t>
            </a:r>
            <a:r>
              <a:rPr lang="en-US" sz="2800" dirty="0"/>
              <a:t> related to the same incident.</a:t>
            </a:r>
          </a:p>
          <a:p>
            <a:pPr lvl="1">
              <a:buFont typeface="Arial" panose="020B0604020202020204" pitchFamily="34" charset="0"/>
              <a:buNone/>
            </a:pPr>
            <a:endParaRPr lang="en-US" sz="2800" dirty="0"/>
          </a:p>
          <a:p>
            <a:r>
              <a:rPr lang="en-US" sz="2800" b="1" dirty="0"/>
              <a:t>Why does this matter?</a:t>
            </a:r>
          </a:p>
          <a:p>
            <a:pPr lvl="1"/>
            <a:br>
              <a:rPr lang="en-US" sz="2800" dirty="0"/>
            </a:br>
            <a:r>
              <a:rPr lang="en-US" sz="2800" dirty="0"/>
              <a:t>Because every single regulatory body is now codifying what constitutes “reasonable security.”</a:t>
            </a:r>
          </a:p>
          <a:p>
            <a:pPr lvl="1">
              <a:buFont typeface="Arial" panose="020B0604020202020204" pitchFamily="34" charset="0"/>
              <a:buChar char="•"/>
            </a:pPr>
            <a:r>
              <a:rPr lang="en-US" sz="2800" dirty="0"/>
              <a:t>The FTC uses </a:t>
            </a:r>
            <a:r>
              <a:rPr lang="en-US" sz="2800" b="1" dirty="0"/>
              <a:t>Section 5</a:t>
            </a:r>
            <a:r>
              <a:rPr lang="en-US" sz="2800" dirty="0"/>
              <a:t> to penalize companies for “unfair and deceptive practices” when they fail to secure known vulnerabilities.</a:t>
            </a:r>
          </a:p>
          <a:p>
            <a:pPr lvl="1">
              <a:buFont typeface="Arial" panose="020B0604020202020204" pitchFamily="34" charset="0"/>
              <a:buChar char="•"/>
            </a:pPr>
            <a:r>
              <a:rPr lang="en-US" sz="2800" dirty="0"/>
              <a:t>OCR leverages the </a:t>
            </a:r>
            <a:r>
              <a:rPr lang="en-US" sz="2800" b="1" dirty="0"/>
              <a:t>HIPAA Security Rule</a:t>
            </a:r>
            <a:r>
              <a:rPr lang="en-US" sz="2800" dirty="0"/>
              <a:t> to demand comprehensive risk assessments, logging, and access controls.</a:t>
            </a:r>
          </a:p>
          <a:p>
            <a:pPr lvl="1">
              <a:buFont typeface="Arial" panose="020B0604020202020204" pitchFamily="34" charset="0"/>
              <a:buChar char="•"/>
            </a:pPr>
            <a:r>
              <a:rPr lang="en-US" sz="2800" dirty="0"/>
              <a:t>The SEC uses </a:t>
            </a:r>
            <a:r>
              <a:rPr lang="en-US" sz="2800" b="1" dirty="0"/>
              <a:t>Regulation S-P</a:t>
            </a:r>
            <a:r>
              <a:rPr lang="en-US" sz="2800" dirty="0"/>
              <a:t> to enforce vendor oversight and incident response procedures.</a:t>
            </a:r>
          </a:p>
          <a:p>
            <a:pPr lvl="1">
              <a:buFont typeface="Arial" panose="020B0604020202020204" pitchFamily="34" charset="0"/>
              <a:buChar char="•"/>
            </a:pPr>
            <a:r>
              <a:rPr lang="en-US" sz="2800" dirty="0"/>
              <a:t>And state AGs are uniting to enforce breach notification laws, with penalties multiplying based on the number of affected jurisdictions</a:t>
            </a:r>
          </a:p>
          <a:p>
            <a:pPr lvl="1">
              <a:buFont typeface="Arial" panose="020B0604020202020204" pitchFamily="34" charset="0"/>
              <a:buNone/>
            </a:pPr>
            <a:endParaRPr lang="en-US" sz="2800" dirty="0"/>
          </a:p>
          <a:p>
            <a:r>
              <a:rPr lang="en-US" sz="2800" b="1" dirty="0"/>
              <a:t>The legal implications?</a:t>
            </a:r>
          </a:p>
          <a:p>
            <a:pPr lvl="1"/>
            <a:endParaRPr lang="en-US" sz="2800" dirty="0"/>
          </a:p>
          <a:p>
            <a:pPr lvl="1">
              <a:buFont typeface="Arial" panose="020B0604020202020204" pitchFamily="34" charset="0"/>
              <a:buChar char="•"/>
            </a:pPr>
            <a:r>
              <a:rPr lang="en-US" sz="2800" dirty="0"/>
              <a:t>If you miss a patch, you’re not just neglecting IT—you’re violating federal consumer protection laws.</a:t>
            </a:r>
          </a:p>
          <a:p>
            <a:pPr lvl="1">
              <a:buFont typeface="Arial" panose="020B0604020202020204" pitchFamily="34" charset="0"/>
              <a:buChar char="•"/>
            </a:pPr>
            <a:r>
              <a:rPr lang="en-US" sz="2800" dirty="0"/>
              <a:t>If you don’t conduct a risk analysis, you’re not just ignoring a best practice—you’re failing to comply with HIPAA.</a:t>
            </a:r>
          </a:p>
          <a:p>
            <a:pPr lvl="1">
              <a:buFont typeface="Arial" panose="020B0604020202020204" pitchFamily="34" charset="0"/>
              <a:buChar char="•"/>
            </a:pPr>
            <a:r>
              <a:rPr lang="en-US" sz="2800" dirty="0"/>
              <a:t>If you delay breach notification, you’re not just buying time—you’re incurring daily fines under state law.</a:t>
            </a:r>
          </a:p>
          <a:p>
            <a:pPr lvl="1">
              <a:buFont typeface="Arial" panose="020B0604020202020204" pitchFamily="34" charset="0"/>
              <a:buChar char="•"/>
            </a:pPr>
            <a:r>
              <a:rPr lang="en-US" sz="2800" dirty="0"/>
              <a:t>If you can’t verify vendor compliance, you’re not just exposing data—you’re violating SEC rules.</a:t>
            </a:r>
          </a:p>
          <a:p>
            <a:pPr lvl="1">
              <a:buFont typeface="Arial" panose="020B0604020202020204" pitchFamily="34" charset="0"/>
              <a:buNone/>
            </a:pPr>
            <a:endParaRPr lang="en-US" sz="2800" dirty="0"/>
          </a:p>
          <a:p>
            <a:r>
              <a:rPr lang="en-US" sz="2800" b="1" dirty="0"/>
              <a:t>Bottom line:</a:t>
            </a:r>
          </a:p>
          <a:p>
            <a:endParaRPr lang="en-US" sz="2800" dirty="0"/>
          </a:p>
          <a:p>
            <a:pPr lvl="1">
              <a:buFont typeface="Arial" panose="020B0604020202020204" pitchFamily="34" charset="0"/>
              <a:buChar char="•"/>
            </a:pPr>
            <a:r>
              <a:rPr lang="en-US" sz="2800" dirty="0"/>
              <a:t>These aren’t just best practices—they’re legal obligations.</a:t>
            </a:r>
          </a:p>
          <a:p>
            <a:pPr lvl="1">
              <a:buFont typeface="Arial" panose="020B0604020202020204" pitchFamily="34" charset="0"/>
              <a:buChar char="•"/>
            </a:pPr>
            <a:r>
              <a:rPr lang="en-US" sz="2800" dirty="0"/>
              <a:t>If you’re not treating your incident response plan like a legal filing, you’re already behind.</a:t>
            </a:r>
          </a:p>
          <a:p>
            <a:pPr lvl="1">
              <a:buFont typeface="Arial" panose="020B0604020202020204" pitchFamily="34" charset="0"/>
              <a:buChar char="•"/>
            </a:pPr>
            <a:r>
              <a:rPr lang="en-US" sz="2800" dirty="0"/>
              <a:t>If you’re not documenting every step of your remediation process, you’re building the plaintiffs’ case for them.</a:t>
            </a:r>
          </a:p>
          <a:p>
            <a:pPr lvl="1">
              <a:buFont typeface="Arial" panose="020B0604020202020204" pitchFamily="34" charset="0"/>
              <a:buChar char="•"/>
            </a:pPr>
            <a:r>
              <a:rPr lang="en-US" sz="2800" dirty="0"/>
              <a:t>If you’re not aligning your security program with regulatory frameworks, you’re setting yourself up for fines, class actions, and executive liability.</a:t>
            </a:r>
          </a:p>
          <a:p>
            <a:pPr lvl="1"/>
            <a:r>
              <a:rPr lang="en-US" sz="2800" dirty="0"/>
              <a:t>And that’s the takeaway:</a:t>
            </a:r>
          </a:p>
          <a:p>
            <a:pPr lvl="1">
              <a:buFont typeface="Arial" panose="020B0604020202020204" pitchFamily="34" charset="0"/>
              <a:buChar char="•"/>
            </a:pPr>
            <a:r>
              <a:rPr lang="en-US" sz="2800" dirty="0"/>
              <a:t>Every patch not applied, every log not monitored, every vendor not audited—that’s not just a security gap.</a:t>
            </a:r>
          </a:p>
          <a:p>
            <a:pPr lvl="1">
              <a:buFont typeface="Arial" panose="020B0604020202020204" pitchFamily="34" charset="0"/>
              <a:buChar char="•"/>
            </a:pPr>
            <a:r>
              <a:rPr lang="en-US" sz="2800" dirty="0"/>
              <a:t>That’s a regulatory violation waiting to be enforced, a legal claim waiting to be filed, and a headline waiting to be written.</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dirty="0"/>
          </a:p>
        </p:txBody>
      </p:sp>
    </p:spTree>
    <p:extLst>
      <p:ext uri="{BB962C8B-B14F-4D97-AF65-F5344CB8AC3E}">
        <p14:creationId xmlns:p14="http://schemas.microsoft.com/office/powerpoint/2010/main" val="24747787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2C91F-F2CC-06A9-1FEC-21146BDEBF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F09856-B669-1098-138E-46B0229AA4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8E5C21-6FF9-233F-8B2D-5108364AB3E7}"/>
              </a:ext>
            </a:extLst>
          </p:cNvPr>
          <p:cNvSpPr>
            <a:spLocks noGrp="1"/>
          </p:cNvSpPr>
          <p:nvPr>
            <p:ph type="body" idx="1"/>
          </p:nvPr>
        </p:nvSpPr>
        <p:spPr/>
        <p:txBody>
          <a:bodyPr/>
          <a:lstStyle/>
          <a:p>
            <a:r>
              <a:rPr lang="en-US" dirty="0"/>
              <a:t>Best practices section!</a:t>
            </a:r>
          </a:p>
        </p:txBody>
      </p:sp>
      <p:sp>
        <p:nvSpPr>
          <p:cNvPr id="4" name="Slide Number Placeholder 3">
            <a:extLst>
              <a:ext uri="{FF2B5EF4-FFF2-40B4-BE49-F238E27FC236}">
                <a16:creationId xmlns:a16="http://schemas.microsoft.com/office/drawing/2014/main" id="{A5694772-57A8-8529-969B-80981DD382B7}"/>
              </a:ext>
            </a:extLst>
          </p:cNvPr>
          <p:cNvSpPr>
            <a:spLocks noGrp="1"/>
          </p:cNvSpPr>
          <p:nvPr>
            <p:ph type="sldNum" sz="quarter" idx="5"/>
          </p:nvPr>
        </p:nvSpPr>
        <p:spPr/>
        <p:txBody>
          <a:bodyPr/>
          <a:lstStyle/>
          <a:p>
            <a:fld id="{F97DC217-DF71-1A49-B3EA-559F1F43B0FF}" type="slidenum">
              <a:rPr lang="en-US" smtClean="0"/>
              <a:t>15</a:t>
            </a:fld>
            <a:endParaRPr lang="en-US" dirty="0"/>
          </a:p>
        </p:txBody>
      </p:sp>
    </p:spTree>
    <p:extLst>
      <p:ext uri="{BB962C8B-B14F-4D97-AF65-F5344CB8AC3E}">
        <p14:creationId xmlns:p14="http://schemas.microsoft.com/office/powerpoint/2010/main" val="24744456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3F2E03-91A5-F374-11F4-6CDFA57E88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7CAD80-6BC7-9D3A-5048-A8C05B33BC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E6323F-FD88-684D-A39F-77E75D7C20F8}"/>
              </a:ext>
            </a:extLst>
          </p:cNvPr>
          <p:cNvSpPr>
            <a:spLocks noGrp="1"/>
          </p:cNvSpPr>
          <p:nvPr>
            <p:ph type="body" idx="1"/>
          </p:nvPr>
        </p:nvSpPr>
        <p:spPr/>
        <p:txBody>
          <a:bodyPr/>
          <a:lstStyle/>
          <a:p>
            <a:r>
              <a:rPr lang="en-US" b="1" dirty="0"/>
              <a:t>Access control isn’t just an IT function—it’s a legal requirement.</a:t>
            </a:r>
            <a:br>
              <a:rPr lang="en-US" dirty="0"/>
            </a:br>
            <a:r>
              <a:rPr lang="en-US" dirty="0"/>
              <a:t>It’s one of the most heavily scrutinized areas in post-breach investigations, and it’s explicitly mandated by GDPR, HIPAA, FTC Safeguards Rule, and state breach laws. When regulators investigate, they’re not just asking if you had access controls—they’re asking how you enforced them, documented them, and verified them.</a:t>
            </a:r>
            <a:br>
              <a:rPr lang="en-US" dirty="0"/>
            </a:br>
            <a:r>
              <a:rPr lang="en-US" dirty="0"/>
              <a:t>Let’s break it down:</a:t>
            </a:r>
          </a:p>
          <a:p>
            <a:pPr>
              <a:buFont typeface="+mj-lt"/>
              <a:buAutoNum type="arabicPeriod"/>
            </a:pPr>
            <a:r>
              <a:rPr lang="en-US" b="1" dirty="0"/>
              <a:t>Enforce Least Privilege &amp; Role-Based Access</a:t>
            </a:r>
            <a:endParaRPr lang="en-US" dirty="0"/>
          </a:p>
          <a:p>
            <a:pPr>
              <a:buFont typeface="Arial" panose="020B0604020202020204" pitchFamily="34" charset="0"/>
              <a:buChar char="•"/>
            </a:pPr>
            <a:r>
              <a:rPr lang="en-US" dirty="0"/>
              <a:t>Principle of Least Privilege (</a:t>
            </a:r>
            <a:r>
              <a:rPr lang="en-US" dirty="0" err="1"/>
              <a:t>PoLP</a:t>
            </a:r>
            <a:r>
              <a:rPr lang="en-US" dirty="0"/>
              <a:t>) means that every user, process, or service gets only the minimum access necessary to perform their role—no more, no less.</a:t>
            </a:r>
          </a:p>
          <a:p>
            <a:pPr>
              <a:buFont typeface="Arial" panose="020B0604020202020204" pitchFamily="34" charset="0"/>
              <a:buChar char="•"/>
            </a:pPr>
            <a:r>
              <a:rPr lang="en-US" dirty="0"/>
              <a:t>In practice, that means implementing Role-Based Access Control (RBAC) across all systems, whether it’s your CRM, financial databases, or cloud infrastructure.</a:t>
            </a:r>
          </a:p>
          <a:p>
            <a:pPr>
              <a:buFont typeface="Arial" panose="020B0604020202020204" pitchFamily="34" charset="0"/>
              <a:buChar char="•"/>
            </a:pPr>
            <a:r>
              <a:rPr lang="en-US" dirty="0"/>
              <a:t>But it’s not just about setting roles—it’s about monitoring them.</a:t>
            </a:r>
          </a:p>
          <a:p>
            <a:pPr marL="742950" lvl="1" indent="-285750">
              <a:buFont typeface="Arial" panose="020B0604020202020204" pitchFamily="34" charset="0"/>
              <a:buChar char="•"/>
            </a:pPr>
            <a:r>
              <a:rPr lang="en-US" dirty="0"/>
              <a:t>How often do you review permissions?</a:t>
            </a:r>
          </a:p>
          <a:p>
            <a:pPr marL="742950" lvl="1" indent="-285750">
              <a:buFont typeface="Arial" panose="020B0604020202020204" pitchFamily="34" charset="0"/>
              <a:buChar char="•"/>
            </a:pPr>
            <a:r>
              <a:rPr lang="en-US" dirty="0"/>
              <a:t>When someone changes roles, do you verify their access was reduced or removed?</a:t>
            </a:r>
          </a:p>
          <a:p>
            <a:pPr marL="742950" lvl="1" indent="-285750">
              <a:buFont typeface="Arial" panose="020B0604020202020204" pitchFamily="34" charset="0"/>
              <a:buChar char="•"/>
            </a:pPr>
            <a:r>
              <a:rPr lang="en-US" dirty="0"/>
              <a:t>Do you log every change to access rights and require a second-level approval for privileged accounts?</a:t>
            </a:r>
          </a:p>
          <a:p>
            <a:pPr>
              <a:buFont typeface="Arial" panose="020B0604020202020204" pitchFamily="34" charset="0"/>
              <a:buChar char="•"/>
            </a:pPr>
            <a:r>
              <a:rPr lang="en-US" dirty="0"/>
              <a:t>Consider Capital One: The attacker exploited excessive permissions in their WAF rules to escalate access. The OCC found that high-risk accounts had access far beyond what was necessary—and fined them $80 million for it.</a:t>
            </a:r>
          </a:p>
          <a:p>
            <a:pPr>
              <a:buFont typeface="Arial" panose="020B0604020202020204" pitchFamily="34" charset="0"/>
              <a:buChar char="•"/>
            </a:pPr>
            <a:r>
              <a:rPr lang="en-US" dirty="0"/>
              <a:t>This isn’t just a technical control—it’s a legal defense. If you can prove that you enforced least privilege, that’s exhibit A in rebutting negligence claims.</a:t>
            </a:r>
          </a:p>
          <a:p>
            <a:pPr>
              <a:buFont typeface="+mj-lt"/>
              <a:buAutoNum type="arabicPeriod" startAt="2"/>
            </a:pPr>
            <a:r>
              <a:rPr lang="en-US" b="1" dirty="0"/>
              <a:t>Deploy MFA for All Privileged &amp; Remote Accounts</a:t>
            </a:r>
            <a:endParaRPr lang="en-US" dirty="0"/>
          </a:p>
          <a:p>
            <a:pPr>
              <a:buFont typeface="Arial" panose="020B0604020202020204" pitchFamily="34" charset="0"/>
              <a:buChar char="•"/>
            </a:pPr>
            <a:r>
              <a:rPr lang="en-US" dirty="0"/>
              <a:t>Multi-Factor Authentication (MFA) is the single most effective access control measure. Period.</a:t>
            </a:r>
          </a:p>
          <a:p>
            <a:pPr>
              <a:buFont typeface="Arial" panose="020B0604020202020204" pitchFamily="34" charset="0"/>
              <a:buChar char="•"/>
            </a:pPr>
            <a:r>
              <a:rPr lang="en-US" dirty="0"/>
              <a:t>Why? Because passwords are compromised in 80% of breaches, according to Verizon’s DBIR.</a:t>
            </a:r>
          </a:p>
          <a:p>
            <a:pPr>
              <a:buFont typeface="Arial" panose="020B0604020202020204" pitchFamily="34" charset="0"/>
              <a:buChar char="•"/>
            </a:pPr>
            <a:r>
              <a:rPr lang="en-US" dirty="0"/>
              <a:t>The FTC Safeguards Rule, NYDFS Cyber Reg, and SEC Cyber Rules now explicitly require MFA for:</a:t>
            </a:r>
          </a:p>
          <a:p>
            <a:pPr marL="742950" lvl="1" indent="-285750">
              <a:buFont typeface="Arial" panose="020B0604020202020204" pitchFamily="34" charset="0"/>
              <a:buChar char="•"/>
            </a:pPr>
            <a:r>
              <a:rPr lang="en-US" dirty="0"/>
              <a:t>Remote access to sensitive systems.</a:t>
            </a:r>
          </a:p>
          <a:p>
            <a:pPr marL="742950" lvl="1" indent="-285750">
              <a:buFont typeface="Arial" panose="020B0604020202020204" pitchFamily="34" charset="0"/>
              <a:buChar char="•"/>
            </a:pPr>
            <a:r>
              <a:rPr lang="en-US" dirty="0"/>
              <a:t>Administrative accounts.</a:t>
            </a:r>
          </a:p>
          <a:p>
            <a:pPr marL="742950" lvl="1" indent="-285750">
              <a:buFont typeface="Arial" panose="020B0604020202020204" pitchFamily="34" charset="0"/>
              <a:buChar char="•"/>
            </a:pPr>
            <a:r>
              <a:rPr lang="en-US" dirty="0"/>
              <a:t>Any system housing regulated data—PII, PHI, financial records, etc.</a:t>
            </a:r>
          </a:p>
          <a:p>
            <a:pPr>
              <a:buFont typeface="Arial" panose="020B0604020202020204" pitchFamily="34" charset="0"/>
              <a:buChar char="•"/>
            </a:pPr>
            <a:r>
              <a:rPr lang="en-US" dirty="0"/>
              <a:t>If you’re not using MFA, you’re not just at risk of a breach—you’re in violation of multiple regulations.</a:t>
            </a:r>
          </a:p>
          <a:p>
            <a:pPr>
              <a:buFont typeface="Arial" panose="020B0604020202020204" pitchFamily="34" charset="0"/>
              <a:buChar char="•"/>
            </a:pPr>
            <a:r>
              <a:rPr lang="en-US" dirty="0"/>
              <a:t>Anthem didn’t deploy MFA across its systems—and when admin credentials were phished, the attackers gained persistent access. The cost? $130 million in settlements and fines.</a:t>
            </a:r>
          </a:p>
          <a:p>
            <a:pPr>
              <a:buFont typeface="Arial" panose="020B0604020202020204" pitchFamily="34" charset="0"/>
              <a:buChar char="•"/>
            </a:pPr>
            <a:r>
              <a:rPr lang="en-US" dirty="0"/>
              <a:t>The lesson: It’s not enough to deploy MFA—it has to be enforced for </a:t>
            </a:r>
            <a:r>
              <a:rPr lang="en-US" b="1" dirty="0"/>
              <a:t>every</a:t>
            </a:r>
            <a:r>
              <a:rPr lang="en-US" dirty="0"/>
              <a:t> privileged account, not just C-suite or IT staff.</a:t>
            </a:r>
          </a:p>
          <a:p>
            <a:pPr>
              <a:buFont typeface="+mj-lt"/>
              <a:buAutoNum type="arabicPeriod" startAt="3"/>
            </a:pPr>
            <a:r>
              <a:rPr lang="en-US" b="1" dirty="0"/>
              <a:t>Automate Offboarding &amp; Access Reviews</a:t>
            </a:r>
            <a:endParaRPr lang="en-US" dirty="0"/>
          </a:p>
          <a:p>
            <a:pPr>
              <a:buFont typeface="Arial" panose="020B0604020202020204" pitchFamily="34" charset="0"/>
              <a:buChar char="•"/>
            </a:pPr>
            <a:r>
              <a:rPr lang="en-US" dirty="0"/>
              <a:t>What happens when someone leaves the company? If your offboarding process isn’t automated, you’re gambling with open access.</a:t>
            </a:r>
          </a:p>
          <a:p>
            <a:pPr>
              <a:buFont typeface="Arial" panose="020B0604020202020204" pitchFamily="34" charset="0"/>
              <a:buChar char="•"/>
            </a:pPr>
            <a:r>
              <a:rPr lang="en-US" dirty="0"/>
              <a:t>Dormant accounts were a key factor in the Uber breach. After a developer left, their credentials were never revoked. Those credentials were later found on GitHub—and the attackers walked right in.</a:t>
            </a:r>
          </a:p>
          <a:p>
            <a:pPr>
              <a:buFont typeface="Arial" panose="020B0604020202020204" pitchFamily="34" charset="0"/>
              <a:buChar char="•"/>
            </a:pPr>
            <a:r>
              <a:rPr lang="en-US" dirty="0"/>
              <a:t>Automation is key. Use an Identity and Access Management (IAM) system to:</a:t>
            </a:r>
          </a:p>
          <a:p>
            <a:pPr marL="742950" lvl="1" indent="-285750">
              <a:buFont typeface="Arial" panose="020B0604020202020204" pitchFamily="34" charset="0"/>
              <a:buChar char="•"/>
            </a:pPr>
            <a:r>
              <a:rPr lang="en-US" dirty="0"/>
              <a:t>Automatically revoke access upon termination.</a:t>
            </a:r>
          </a:p>
          <a:p>
            <a:pPr marL="742950" lvl="1" indent="-285750">
              <a:buFont typeface="Arial" panose="020B0604020202020204" pitchFamily="34" charset="0"/>
              <a:buChar char="•"/>
            </a:pPr>
            <a:r>
              <a:rPr lang="en-US" dirty="0"/>
              <a:t>Integrate with HRIS systems (like Workday, ADP) to trigger deprovisioning based on employment status changes.</a:t>
            </a:r>
          </a:p>
          <a:p>
            <a:pPr marL="742950" lvl="1" indent="-285750">
              <a:buFont typeface="Arial" panose="020B0604020202020204" pitchFamily="34" charset="0"/>
              <a:buChar char="•"/>
            </a:pPr>
            <a:r>
              <a:rPr lang="en-US" dirty="0"/>
              <a:t>Conduct quarterly access reviews to catch shadow accounts and dormant credentials.</a:t>
            </a:r>
          </a:p>
          <a:p>
            <a:pPr>
              <a:buFont typeface="Arial" panose="020B0604020202020204" pitchFamily="34" charset="0"/>
              <a:buChar char="•"/>
            </a:pPr>
            <a:r>
              <a:rPr lang="en-US" dirty="0"/>
              <a:t>And here’s the legal angle: In court, you need to prove you had a </a:t>
            </a:r>
            <a:r>
              <a:rPr lang="en-US" b="1" dirty="0"/>
              <a:t>repeatable, documented process</a:t>
            </a:r>
            <a:r>
              <a:rPr lang="en-US" dirty="0"/>
              <a:t> for terminating access. If you can’t show that, plaintiffs will argue gross negligence—and they’ll have a point.</a:t>
            </a:r>
          </a:p>
          <a:p>
            <a:pPr>
              <a:buFont typeface="+mj-lt"/>
              <a:buAutoNum type="arabicPeriod" startAt="4"/>
            </a:pPr>
            <a:r>
              <a:rPr lang="en-US" b="1" dirty="0"/>
              <a:t>Log &amp; Monitor All Admin Activity</a:t>
            </a:r>
            <a:endParaRPr lang="en-US" dirty="0"/>
          </a:p>
          <a:p>
            <a:pPr>
              <a:buFont typeface="Arial" panose="020B0604020202020204" pitchFamily="34" charset="0"/>
              <a:buChar char="•"/>
            </a:pPr>
            <a:r>
              <a:rPr lang="en-US" dirty="0"/>
              <a:t>It’s not enough to control access—you have to log it. Every admin action, every login attempt, every failed password reset.</a:t>
            </a:r>
          </a:p>
          <a:p>
            <a:pPr>
              <a:buFont typeface="Arial" panose="020B0604020202020204" pitchFamily="34" charset="0"/>
              <a:buChar char="•"/>
            </a:pPr>
            <a:r>
              <a:rPr lang="en-US" dirty="0"/>
              <a:t>Why? Because when breaches occur, regulators and plaintiffs ask for evidence that you were monitoring critical systems.</a:t>
            </a:r>
          </a:p>
          <a:p>
            <a:pPr marL="742950" lvl="1" indent="-285750">
              <a:buFont typeface="Arial" panose="020B0604020202020204" pitchFamily="34" charset="0"/>
              <a:buChar char="•"/>
            </a:pPr>
            <a:r>
              <a:rPr lang="en-US" dirty="0"/>
              <a:t>Did you log when admin accounts accessed sensitive data?</a:t>
            </a:r>
          </a:p>
          <a:p>
            <a:pPr marL="742950" lvl="1" indent="-285750">
              <a:buFont typeface="Arial" panose="020B0604020202020204" pitchFamily="34" charset="0"/>
              <a:buChar char="•"/>
            </a:pPr>
            <a:r>
              <a:rPr lang="en-US" dirty="0"/>
              <a:t>Do you have records of privilege escalations?</a:t>
            </a:r>
          </a:p>
          <a:p>
            <a:pPr marL="742950" lvl="1" indent="-285750">
              <a:buFont typeface="Arial" panose="020B0604020202020204" pitchFamily="34" charset="0"/>
              <a:buChar char="•"/>
            </a:pPr>
            <a:r>
              <a:rPr lang="en-US" dirty="0"/>
              <a:t>Can you produce a comprehensive log of login attempts, IP addresses, and session durations?</a:t>
            </a:r>
          </a:p>
          <a:p>
            <a:pPr>
              <a:buFont typeface="Arial" panose="020B0604020202020204" pitchFamily="34" charset="0"/>
              <a:buChar char="•"/>
            </a:pPr>
            <a:r>
              <a:rPr lang="en-US" dirty="0"/>
              <a:t>The SEC, FTC, and OCR have all emphasized that logging is a key part of demonstrating “reasonable security.”</a:t>
            </a:r>
          </a:p>
          <a:p>
            <a:pPr>
              <a:buFont typeface="Arial" panose="020B0604020202020204" pitchFamily="34" charset="0"/>
              <a:buChar char="•"/>
            </a:pPr>
            <a:r>
              <a:rPr lang="en-US" dirty="0"/>
              <a:t>In the Morgan Stanley case, unencrypted data ended up on decommissioned servers that were resold online. The SEC fined them $35 million, citing a lack of logging around asset decommissioning and vendor disposal practices.</a:t>
            </a:r>
          </a:p>
          <a:p>
            <a:pPr>
              <a:buFont typeface="Arial" panose="020B0604020202020204" pitchFamily="34" charset="0"/>
              <a:buChar char="•"/>
            </a:pPr>
            <a:r>
              <a:rPr lang="en-US" dirty="0"/>
              <a:t>And don’t just log activity—</a:t>
            </a:r>
            <a:r>
              <a:rPr lang="en-US" b="1" dirty="0"/>
              <a:t>monitor it in real time.</a:t>
            </a:r>
            <a:endParaRPr lang="en-US" dirty="0"/>
          </a:p>
          <a:p>
            <a:pPr marL="742950" lvl="1" indent="-285750">
              <a:buFont typeface="Arial" panose="020B0604020202020204" pitchFamily="34" charset="0"/>
              <a:buChar char="•"/>
            </a:pPr>
            <a:r>
              <a:rPr lang="en-US" dirty="0"/>
              <a:t>Set alerts for anomalous behavior:</a:t>
            </a:r>
          </a:p>
          <a:p>
            <a:pPr marL="1143000" lvl="2" indent="-228600">
              <a:buFont typeface="Arial" panose="020B0604020202020204" pitchFamily="34" charset="0"/>
              <a:buChar char="•"/>
            </a:pPr>
            <a:r>
              <a:rPr lang="en-US" dirty="0"/>
              <a:t>Login attempts from unusual IPs.</a:t>
            </a:r>
          </a:p>
          <a:p>
            <a:pPr marL="1143000" lvl="2" indent="-228600">
              <a:buFont typeface="Arial" panose="020B0604020202020204" pitchFamily="34" charset="0"/>
              <a:buChar char="•"/>
            </a:pPr>
            <a:r>
              <a:rPr lang="en-US" dirty="0"/>
              <a:t>Data transfers outside business hours.</a:t>
            </a:r>
          </a:p>
          <a:p>
            <a:pPr marL="1143000" lvl="2" indent="-228600">
              <a:buFont typeface="Arial" panose="020B0604020202020204" pitchFamily="34" charset="0"/>
              <a:buChar char="•"/>
            </a:pPr>
            <a:r>
              <a:rPr lang="en-US" dirty="0"/>
              <a:t>Multiple failed MFA attempts.</a:t>
            </a:r>
          </a:p>
          <a:p>
            <a:pPr>
              <a:buFont typeface="Arial" panose="020B0604020202020204" pitchFamily="34" charset="0"/>
              <a:buChar char="•"/>
            </a:pPr>
            <a:r>
              <a:rPr lang="en-US" dirty="0"/>
              <a:t>Logs aren’t just evidence of compliance—they’re evidence of intent. If you can show that you were monitoring access, you can argue that you took reasonable steps to detect and respond to threats.</a:t>
            </a:r>
          </a:p>
          <a:p>
            <a:r>
              <a:rPr lang="en-US" b="1" dirty="0"/>
              <a:t>Bottom line:</a:t>
            </a:r>
            <a:br>
              <a:rPr lang="en-US" dirty="0"/>
            </a:br>
            <a:r>
              <a:rPr lang="en-US" dirty="0"/>
              <a:t>Access control is more than just locking down admin accounts. It’s a fully documented, multi-layered defense against claims of negligence.</a:t>
            </a:r>
          </a:p>
          <a:p>
            <a:pPr>
              <a:buFont typeface="Arial" panose="020B0604020202020204" pitchFamily="34" charset="0"/>
              <a:buChar char="•"/>
            </a:pPr>
            <a:r>
              <a:rPr lang="en-US" dirty="0"/>
              <a:t>Least privilege is your baseline.</a:t>
            </a:r>
          </a:p>
          <a:p>
            <a:pPr>
              <a:buFont typeface="Arial" panose="020B0604020202020204" pitchFamily="34" charset="0"/>
              <a:buChar char="•"/>
            </a:pPr>
            <a:r>
              <a:rPr lang="en-US" dirty="0"/>
              <a:t>MFA is your insurance policy.</a:t>
            </a:r>
          </a:p>
          <a:p>
            <a:pPr>
              <a:buFont typeface="Arial" panose="020B0604020202020204" pitchFamily="34" charset="0"/>
              <a:buChar char="•"/>
            </a:pPr>
            <a:r>
              <a:rPr lang="en-US" dirty="0"/>
              <a:t>Automated offboarding closes the door on departing employees.</a:t>
            </a:r>
          </a:p>
          <a:p>
            <a:pPr>
              <a:buFont typeface="Arial" panose="020B0604020202020204" pitchFamily="34" charset="0"/>
              <a:buChar char="•"/>
            </a:pPr>
            <a:r>
              <a:rPr lang="en-US" dirty="0"/>
              <a:t>And logging provides the paper trail that proves you did everything you could to prevent unauthorized access.</a:t>
            </a:r>
          </a:p>
          <a:p>
            <a:r>
              <a:rPr lang="en-US" b="1" dirty="0"/>
              <a:t>And the legal implications?</a:t>
            </a:r>
            <a:endParaRPr lang="en-US" dirty="0"/>
          </a:p>
          <a:p>
            <a:pPr>
              <a:buFont typeface="Arial" panose="020B0604020202020204" pitchFamily="34" charset="0"/>
              <a:buChar char="•"/>
            </a:pPr>
            <a:r>
              <a:rPr lang="en-US" dirty="0"/>
              <a:t>When the FTC, OCR, or SEC investigates a breach, the first thing they ask for is your access control policy.</a:t>
            </a:r>
          </a:p>
          <a:p>
            <a:pPr>
              <a:buFont typeface="Arial" panose="020B0604020202020204" pitchFamily="34" charset="0"/>
              <a:buChar char="•"/>
            </a:pPr>
            <a:r>
              <a:rPr lang="en-US" dirty="0"/>
              <a:t>If you can produce logs, offboarding records, MFA configurations, and quarterly access reviews, you’re in a strong defensive position.</a:t>
            </a:r>
          </a:p>
          <a:p>
            <a:pPr>
              <a:buFont typeface="Arial" panose="020B0604020202020204" pitchFamily="34" charset="0"/>
              <a:buChar char="•"/>
            </a:pPr>
            <a:r>
              <a:rPr lang="en-US" dirty="0"/>
              <a:t>If you can’t, you’re relying on luck—and that’s not a defense strategy.</a:t>
            </a:r>
          </a:p>
          <a:p>
            <a:r>
              <a:rPr lang="en-US" dirty="0"/>
              <a:t>And that’s the takeaway:</a:t>
            </a:r>
          </a:p>
          <a:p>
            <a:pPr>
              <a:buFont typeface="Arial" panose="020B0604020202020204" pitchFamily="34" charset="0"/>
              <a:buChar char="•"/>
            </a:pPr>
            <a:r>
              <a:rPr lang="en-US" dirty="0"/>
              <a:t>Access control isn’t just an IT best practice—it’s your legal shield.</a:t>
            </a:r>
          </a:p>
          <a:p>
            <a:pPr>
              <a:buFont typeface="Arial" panose="020B0604020202020204" pitchFamily="34" charset="0"/>
              <a:buChar char="•"/>
            </a:pPr>
            <a:r>
              <a:rPr lang="en-US" dirty="0"/>
              <a:t>And in a courtroom, you’re not just asked what you did to prevent unauthorized access—you’re asked to prove it.</a:t>
            </a:r>
          </a:p>
          <a:p>
            <a:pPr>
              <a:buFont typeface="Arial" panose="020B0604020202020204" pitchFamily="34" charset="0"/>
              <a:buChar char="•"/>
            </a:pPr>
            <a:r>
              <a:rPr lang="en-US" dirty="0"/>
              <a:t>If you can’t produce the evidence, you’re building the plaintiff’s case for them.</a:t>
            </a:r>
          </a:p>
        </p:txBody>
      </p:sp>
      <p:sp>
        <p:nvSpPr>
          <p:cNvPr id="4" name="Slide Number Placeholder 3">
            <a:extLst>
              <a:ext uri="{FF2B5EF4-FFF2-40B4-BE49-F238E27FC236}">
                <a16:creationId xmlns:a16="http://schemas.microsoft.com/office/drawing/2014/main" id="{ED86AFD2-C4AF-6588-052F-057153398FDF}"/>
              </a:ext>
            </a:extLst>
          </p:cNvPr>
          <p:cNvSpPr>
            <a:spLocks noGrp="1"/>
          </p:cNvSpPr>
          <p:nvPr>
            <p:ph type="sldNum" sz="quarter" idx="5"/>
          </p:nvPr>
        </p:nvSpPr>
        <p:spPr/>
        <p:txBody>
          <a:bodyPr/>
          <a:lstStyle/>
          <a:p>
            <a:fld id="{F97DC217-DF71-1A49-B3EA-559F1F43B0FF}" type="slidenum">
              <a:rPr lang="en-US" smtClean="0"/>
              <a:t>16</a:t>
            </a:fld>
            <a:endParaRPr lang="en-US" dirty="0"/>
          </a:p>
        </p:txBody>
      </p:sp>
    </p:spTree>
    <p:extLst>
      <p:ext uri="{BB962C8B-B14F-4D97-AF65-F5344CB8AC3E}">
        <p14:creationId xmlns:p14="http://schemas.microsoft.com/office/powerpoint/2010/main" val="8696713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39544E-3E82-2C4E-4348-999D94E9D1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DDD05E-3355-02FB-5BE1-606F1987D7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03D557-47A8-63AF-F9F6-BC0D139A8BD5}"/>
              </a:ext>
            </a:extLst>
          </p:cNvPr>
          <p:cNvSpPr>
            <a:spLocks noGrp="1"/>
          </p:cNvSpPr>
          <p:nvPr>
            <p:ph type="body" idx="1"/>
          </p:nvPr>
        </p:nvSpPr>
        <p:spPr/>
        <p:txBody>
          <a:bodyPr/>
          <a:lstStyle/>
          <a:p>
            <a:r>
              <a:rPr lang="en-US" b="1" dirty="0"/>
              <a:t>Monitoring isn’t just a technical function—it’s your early warning system against legal exposure.</a:t>
            </a:r>
            <a:br>
              <a:rPr lang="en-US" dirty="0"/>
            </a:br>
            <a:r>
              <a:rPr lang="en-US" dirty="0"/>
              <a:t>Every major breach we’ve discussed—from Marriott’s four-year APT to Morgan Stanley’s unmonitored asset disposal—hinged on one core failure: the lack of centralized monitoring.</a:t>
            </a:r>
            <a:br>
              <a:rPr lang="en-US" dirty="0"/>
            </a:br>
            <a:r>
              <a:rPr lang="en-US" dirty="0"/>
              <a:t>If you don’t know who accessed what, when, and how, you can’t defend against claims of negligence. Let’s break it down:</a:t>
            </a:r>
          </a:p>
          <a:p>
            <a:pPr>
              <a:buFont typeface="+mj-lt"/>
              <a:buAutoNum type="arabicPeriod"/>
            </a:pPr>
            <a:r>
              <a:rPr lang="en-US" b="1" dirty="0"/>
              <a:t>Deploy Security Information &amp; Event Management (SIEM):</a:t>
            </a:r>
            <a:endParaRPr lang="en-US" dirty="0"/>
          </a:p>
          <a:p>
            <a:pPr>
              <a:buFont typeface="Arial" panose="020B0604020202020204" pitchFamily="34" charset="0"/>
              <a:buChar char="•"/>
            </a:pPr>
            <a:r>
              <a:rPr lang="en-US" dirty="0"/>
              <a:t>SIEM isn’t just a dashboard—it’s your single source of truth during post-breach investigations.</a:t>
            </a:r>
          </a:p>
          <a:p>
            <a:pPr>
              <a:buFont typeface="Arial" panose="020B0604020202020204" pitchFamily="34" charset="0"/>
              <a:buChar char="•"/>
            </a:pPr>
            <a:r>
              <a:rPr lang="en-US" dirty="0"/>
              <a:t>The key function of a SIEM is normalization: collecting logs from endpoints, firewalls, databases, cloud services, and identity providers, then correlating those logs to identify patterns.</a:t>
            </a:r>
          </a:p>
          <a:p>
            <a:pPr marL="742950" lvl="1" indent="-285750">
              <a:buFont typeface="Arial" panose="020B0604020202020204" pitchFamily="34" charset="0"/>
              <a:buChar char="•"/>
            </a:pPr>
            <a:r>
              <a:rPr lang="en-US" dirty="0"/>
              <a:t>Example: If an admin account logs in at 2 AM, pulls 50GB of customer data, and then changes a firewall rule, that’s a correlated sequence of events SIEM should flag.</a:t>
            </a:r>
          </a:p>
          <a:p>
            <a:pPr marL="742950" lvl="1" indent="-285750">
              <a:buFont typeface="Arial" panose="020B0604020202020204" pitchFamily="34" charset="0"/>
              <a:buChar char="•"/>
            </a:pPr>
            <a:r>
              <a:rPr lang="en-US" dirty="0"/>
              <a:t>Regulators don’t just ask “Did you detect it?” They ask “Did you see it in real time, and if not, why?”</a:t>
            </a:r>
          </a:p>
          <a:p>
            <a:pPr>
              <a:buFont typeface="Arial" panose="020B0604020202020204" pitchFamily="34" charset="0"/>
              <a:buChar char="•"/>
            </a:pPr>
            <a:r>
              <a:rPr lang="en-US" dirty="0"/>
              <a:t>Think about Equifax: They had a SIEM in place, but the expired TLS certificate meant they couldn’t decrypt outbound traffic and missed 76 days of data exfiltration.</a:t>
            </a:r>
          </a:p>
          <a:p>
            <a:pPr>
              <a:buFont typeface="Arial" panose="020B0604020202020204" pitchFamily="34" charset="0"/>
              <a:buChar char="•"/>
            </a:pPr>
            <a:r>
              <a:rPr lang="en-US" dirty="0"/>
              <a:t>The lesson? SIEM isn’t set-it-and-forget-it. It requires regular tuning to account for new data sources, new users, and new attack vectors.</a:t>
            </a:r>
          </a:p>
          <a:p>
            <a:pPr>
              <a:buFont typeface="Arial" panose="020B0604020202020204" pitchFamily="34" charset="0"/>
              <a:buChar char="•"/>
            </a:pPr>
            <a:r>
              <a:rPr lang="en-US" dirty="0"/>
              <a:t>Legal angle: If a breach occurs and your SIEM was misconfigured, logs were overwritten, or alerts weren’t reviewed, that’s a direct line to negligence.</a:t>
            </a:r>
          </a:p>
          <a:p>
            <a:pPr>
              <a:buFont typeface="+mj-lt"/>
              <a:buAutoNum type="arabicPeriod" startAt="2"/>
            </a:pPr>
            <a:r>
              <a:rPr lang="en-US" b="1" dirty="0"/>
              <a:t>User and Entity Behavior Analytics (UEBA):</a:t>
            </a:r>
            <a:endParaRPr lang="en-US" dirty="0"/>
          </a:p>
          <a:p>
            <a:pPr>
              <a:buFont typeface="Arial" panose="020B0604020202020204" pitchFamily="34" charset="0"/>
              <a:buChar char="•"/>
            </a:pPr>
            <a:r>
              <a:rPr lang="en-US" dirty="0"/>
              <a:t>SIEM tells you what happened; UEBA tells you what’s </a:t>
            </a:r>
            <a:r>
              <a:rPr lang="en-US" b="1" dirty="0"/>
              <a:t>unusual.</a:t>
            </a:r>
            <a:endParaRPr lang="en-US" dirty="0"/>
          </a:p>
          <a:p>
            <a:pPr>
              <a:buFont typeface="Arial" panose="020B0604020202020204" pitchFamily="34" charset="0"/>
              <a:buChar char="•"/>
            </a:pPr>
            <a:r>
              <a:rPr lang="en-US" dirty="0"/>
              <a:t>UEBA establishes baselines for user activity: how much data a user typically accesses, when they log in, from where, and what they do.</a:t>
            </a:r>
          </a:p>
          <a:p>
            <a:pPr marL="742950" lvl="1" indent="-285750">
              <a:buFont typeface="Arial" panose="020B0604020202020204" pitchFamily="34" charset="0"/>
              <a:buChar char="•"/>
            </a:pPr>
            <a:r>
              <a:rPr lang="en-US" dirty="0"/>
              <a:t>If a payroll clerk who usually downloads 5MB/month suddenly pulls 50GB of customer data over the weekend, that’s an outlier.</a:t>
            </a:r>
          </a:p>
          <a:p>
            <a:pPr marL="742950" lvl="1" indent="-285750">
              <a:buFont typeface="Arial" panose="020B0604020202020204" pitchFamily="34" charset="0"/>
              <a:buChar char="•"/>
            </a:pPr>
            <a:r>
              <a:rPr lang="en-US" dirty="0"/>
              <a:t>If a developer’s credentials are used to access production databases outside business hours, that’s a red flag.</a:t>
            </a:r>
          </a:p>
          <a:p>
            <a:pPr>
              <a:buFont typeface="Arial" panose="020B0604020202020204" pitchFamily="34" charset="0"/>
              <a:buChar char="•"/>
            </a:pPr>
            <a:r>
              <a:rPr lang="en-US" dirty="0"/>
              <a:t>Why does this matter legally? Because it speaks to </a:t>
            </a:r>
            <a:r>
              <a:rPr lang="en-US" b="1" dirty="0"/>
              <a:t>foreseeability.</a:t>
            </a:r>
            <a:endParaRPr lang="en-US" dirty="0"/>
          </a:p>
          <a:p>
            <a:pPr marL="742950" lvl="1" indent="-285750">
              <a:buFont typeface="Arial" panose="020B0604020202020204" pitchFamily="34" charset="0"/>
              <a:buChar char="•"/>
            </a:pPr>
            <a:r>
              <a:rPr lang="en-US" dirty="0"/>
              <a:t>Anthem’s OCR settlement emphasized that they failed to implement enterprise-wide monitoring of PHI access, allowing attackers to move laterally undetected.</a:t>
            </a:r>
          </a:p>
          <a:p>
            <a:pPr marL="742950" lvl="1" indent="-285750">
              <a:buFont typeface="Arial" panose="020B0604020202020204" pitchFamily="34" charset="0"/>
              <a:buChar char="•"/>
            </a:pPr>
            <a:r>
              <a:rPr lang="en-US" dirty="0"/>
              <a:t>If you don’t have UEBA—or worse, you have it but it’s not enabled—regulators can argue that the risk was both foreseeable and preventable.</a:t>
            </a:r>
          </a:p>
          <a:p>
            <a:pPr>
              <a:buFont typeface="+mj-lt"/>
              <a:buAutoNum type="arabicPeriod" startAt="3"/>
            </a:pPr>
            <a:r>
              <a:rPr lang="en-US" b="1" dirty="0"/>
              <a:t>Data Loss Prevention (DLP):</a:t>
            </a:r>
            <a:endParaRPr lang="en-US" dirty="0"/>
          </a:p>
          <a:p>
            <a:pPr>
              <a:buFont typeface="Arial" panose="020B0604020202020204" pitchFamily="34" charset="0"/>
              <a:buChar char="•"/>
            </a:pPr>
            <a:r>
              <a:rPr lang="en-US" dirty="0"/>
              <a:t>DLP is your last line of defense when SIEM and UEBA fail. It monitors data at rest, in transit, and at endpoints for unauthorized transfers.</a:t>
            </a:r>
          </a:p>
          <a:p>
            <a:pPr marL="742950" lvl="1" indent="-285750">
              <a:buFont typeface="Arial" panose="020B0604020202020204" pitchFamily="34" charset="0"/>
              <a:buChar char="•"/>
            </a:pPr>
            <a:r>
              <a:rPr lang="en-US" dirty="0"/>
              <a:t>Example: If a user tries to upload 1GB of encrypted data to a personal Dropbox account, DLP should flag and block it.</a:t>
            </a:r>
          </a:p>
          <a:p>
            <a:pPr marL="742950" lvl="1" indent="-285750">
              <a:buFont typeface="Arial" panose="020B0604020202020204" pitchFamily="34" charset="0"/>
              <a:buChar char="•"/>
            </a:pPr>
            <a:r>
              <a:rPr lang="en-US" dirty="0"/>
              <a:t>Or, if a departing employee tries to bulk-download HR files, DLP can throttle the transfer, alert IT, and generate a detailed incident report.</a:t>
            </a:r>
          </a:p>
          <a:p>
            <a:pPr>
              <a:buFont typeface="Arial" panose="020B0604020202020204" pitchFamily="34" charset="0"/>
              <a:buChar char="•"/>
            </a:pPr>
            <a:r>
              <a:rPr lang="en-US" dirty="0"/>
              <a:t>Why does this matter legally? Because regulators ask:</a:t>
            </a:r>
          </a:p>
          <a:p>
            <a:pPr marL="742950" lvl="1" indent="-285750">
              <a:buFont typeface="Arial" panose="020B0604020202020204" pitchFamily="34" charset="0"/>
              <a:buChar char="•"/>
            </a:pPr>
            <a:r>
              <a:rPr lang="en-US" dirty="0"/>
              <a:t>“What did you do to prevent exfiltration once the attacker was inside?”</a:t>
            </a:r>
          </a:p>
          <a:p>
            <a:pPr marL="742950" lvl="1" indent="-285750">
              <a:buFont typeface="Arial" panose="020B0604020202020204" pitchFamily="34" charset="0"/>
              <a:buChar char="•"/>
            </a:pPr>
            <a:r>
              <a:rPr lang="en-US" dirty="0"/>
              <a:t>“Did you deploy content filtering on outbound email? Did you block cloud storage transfers? Did you log USB file transfers?”</a:t>
            </a:r>
          </a:p>
          <a:p>
            <a:pPr marL="742950" lvl="1" indent="-285750">
              <a:buFont typeface="Arial" panose="020B0604020202020204" pitchFamily="34" charset="0"/>
              <a:buChar char="•"/>
            </a:pPr>
            <a:r>
              <a:rPr lang="en-US" dirty="0"/>
              <a:t>Capital One’s SSRF attack exploited poor DLP controls—once the attacker was inside, there was no control over data exfiltration.</a:t>
            </a:r>
          </a:p>
          <a:p>
            <a:pPr>
              <a:buFont typeface="Arial" panose="020B0604020202020204" pitchFamily="34" charset="0"/>
              <a:buChar char="•"/>
            </a:pPr>
            <a:r>
              <a:rPr lang="en-US" dirty="0"/>
              <a:t>Legal takeaway: DLP isn’t optional—it’s a control that establishes </a:t>
            </a:r>
            <a:r>
              <a:rPr lang="en-US" b="1" dirty="0"/>
              <a:t>intentional security practices.</a:t>
            </a:r>
            <a:r>
              <a:rPr lang="en-US" dirty="0"/>
              <a:t> If it’s not there, you’re practically inviting a negligence claim.</a:t>
            </a:r>
          </a:p>
          <a:p>
            <a:pPr>
              <a:buFont typeface="+mj-lt"/>
              <a:buAutoNum type="arabicPeriod" startAt="4"/>
            </a:pPr>
            <a:r>
              <a:rPr lang="en-US" b="1" dirty="0"/>
              <a:t>Alerting &amp; Escalation:</a:t>
            </a:r>
            <a:endParaRPr lang="en-US" dirty="0"/>
          </a:p>
          <a:p>
            <a:pPr>
              <a:buFont typeface="Arial" panose="020B0604020202020204" pitchFamily="34" charset="0"/>
              <a:buChar char="•"/>
            </a:pPr>
            <a:r>
              <a:rPr lang="en-US" dirty="0"/>
              <a:t>An alert that no one reads is a liability. An alert with no escalation plan is a ticking time bomb.</a:t>
            </a:r>
          </a:p>
          <a:p>
            <a:pPr>
              <a:buFont typeface="Arial" panose="020B0604020202020204" pitchFamily="34" charset="0"/>
              <a:buChar char="•"/>
            </a:pPr>
            <a:r>
              <a:rPr lang="en-US" dirty="0"/>
              <a:t>For every major breach, regulators ask:</a:t>
            </a:r>
          </a:p>
          <a:p>
            <a:pPr marL="742950" lvl="1" indent="-285750">
              <a:buFont typeface="Arial" panose="020B0604020202020204" pitchFamily="34" charset="0"/>
              <a:buChar char="•"/>
            </a:pPr>
            <a:r>
              <a:rPr lang="en-US" dirty="0"/>
              <a:t>“What triggered the alert?”</a:t>
            </a:r>
          </a:p>
          <a:p>
            <a:pPr marL="742950" lvl="1" indent="-285750">
              <a:buFont typeface="Arial" panose="020B0604020202020204" pitchFamily="34" charset="0"/>
              <a:buChar char="•"/>
            </a:pPr>
            <a:r>
              <a:rPr lang="en-US" dirty="0"/>
              <a:t>“Who received it, and what did they do?”</a:t>
            </a:r>
          </a:p>
          <a:p>
            <a:pPr marL="742950" lvl="1" indent="-285750">
              <a:buFont typeface="Arial" panose="020B0604020202020204" pitchFamily="34" charset="0"/>
              <a:buChar char="•"/>
            </a:pPr>
            <a:r>
              <a:rPr lang="en-US" dirty="0"/>
              <a:t>“How long did it take to escalate?”</a:t>
            </a:r>
          </a:p>
          <a:p>
            <a:pPr>
              <a:buFont typeface="Arial" panose="020B0604020202020204" pitchFamily="34" charset="0"/>
              <a:buChar char="•"/>
            </a:pPr>
            <a:r>
              <a:rPr lang="en-US" dirty="0"/>
              <a:t>Case in point: Uber. The breach wasn’t discovered via logs—it was discovered when the attacker contacted Uber directly.</a:t>
            </a:r>
          </a:p>
          <a:p>
            <a:pPr marL="742950" lvl="1" indent="-285750">
              <a:buFont typeface="Arial" panose="020B0604020202020204" pitchFamily="34" charset="0"/>
              <a:buChar char="•"/>
            </a:pPr>
            <a:r>
              <a:rPr lang="en-US" dirty="0"/>
              <a:t>Uber’s CSO tried to handle it internally, paying a “bug bounty” to keep the incident quiet. The result? $148M in fines and a criminal conviction.</a:t>
            </a:r>
          </a:p>
          <a:p>
            <a:pPr>
              <a:buFont typeface="Arial" panose="020B0604020202020204" pitchFamily="34" charset="0"/>
              <a:buChar char="•"/>
            </a:pPr>
            <a:r>
              <a:rPr lang="en-US" dirty="0"/>
              <a:t>Establishing clear escalation protocols isn’t just good security—it’s legal protection.</a:t>
            </a:r>
          </a:p>
          <a:p>
            <a:pPr marL="742950" lvl="1" indent="-285750">
              <a:buFont typeface="Arial" panose="020B0604020202020204" pitchFamily="34" charset="0"/>
              <a:buChar char="•"/>
            </a:pPr>
            <a:r>
              <a:rPr lang="en-US" dirty="0"/>
              <a:t>Every alert should have a severity level, a documented response plan, and a defined chain of command.</a:t>
            </a:r>
          </a:p>
          <a:p>
            <a:pPr marL="742950" lvl="1" indent="-285750">
              <a:buFont typeface="Arial" panose="020B0604020202020204" pitchFamily="34" charset="0"/>
              <a:buChar char="•"/>
            </a:pPr>
            <a:r>
              <a:rPr lang="en-US" dirty="0"/>
              <a:t>And don’t forget to log the alert response process. If you can’t produce the incident timeline, plaintiffs will argue you never responded.</a:t>
            </a:r>
          </a:p>
          <a:p>
            <a:pPr>
              <a:buFont typeface="+mj-lt"/>
              <a:buAutoNum type="arabicPeriod" startAt="5"/>
            </a:pPr>
            <a:r>
              <a:rPr lang="en-US" b="1" dirty="0"/>
              <a:t>Log Retention &amp; Review:</a:t>
            </a:r>
            <a:endParaRPr lang="en-US" dirty="0"/>
          </a:p>
          <a:p>
            <a:pPr>
              <a:buFont typeface="Arial" panose="020B0604020202020204" pitchFamily="34" charset="0"/>
              <a:buChar char="•"/>
            </a:pPr>
            <a:r>
              <a:rPr lang="en-US" dirty="0"/>
              <a:t>If it’s not logged, it didn’t happen. If it’s not reviewed, it doesn’t matter.</a:t>
            </a:r>
          </a:p>
          <a:p>
            <a:pPr>
              <a:buFont typeface="Arial" panose="020B0604020202020204" pitchFamily="34" charset="0"/>
              <a:buChar char="•"/>
            </a:pPr>
            <a:r>
              <a:rPr lang="en-US" dirty="0"/>
              <a:t>Regulators increasingly demand 12–24 months of log retention—longer for financial data or PHI.</a:t>
            </a:r>
          </a:p>
          <a:p>
            <a:pPr>
              <a:buFont typeface="Arial" panose="020B0604020202020204" pitchFamily="34" charset="0"/>
              <a:buChar char="•"/>
            </a:pPr>
            <a:r>
              <a:rPr lang="en-US" dirty="0"/>
              <a:t>But log storage is just step one. Periodic review is where you uncover insider threats, anomalous access patterns, and compliance violations.</a:t>
            </a:r>
          </a:p>
          <a:p>
            <a:pPr marL="742950" lvl="1" indent="-285750">
              <a:buFont typeface="Arial" panose="020B0604020202020204" pitchFamily="34" charset="0"/>
              <a:buChar char="•"/>
            </a:pPr>
            <a:r>
              <a:rPr lang="en-US" dirty="0"/>
              <a:t>Morgan Stanley was fined $35M by the SEC not just for losing control of hardware, but for failing to monitor how data was accessed on those devices.</a:t>
            </a:r>
          </a:p>
          <a:p>
            <a:pPr>
              <a:buFont typeface="Arial" panose="020B0604020202020204" pitchFamily="34" charset="0"/>
              <a:buChar char="•"/>
            </a:pPr>
            <a:r>
              <a:rPr lang="en-US" dirty="0"/>
              <a:t>Legal perspective: If you can’t produce logs during discovery, courts may infer </a:t>
            </a:r>
            <a:r>
              <a:rPr lang="en-US" b="1" dirty="0"/>
              <a:t>spoliation of evidence.</a:t>
            </a:r>
            <a:endParaRPr lang="en-US" dirty="0"/>
          </a:p>
          <a:p>
            <a:pPr marL="742950" lvl="1" indent="-285750">
              <a:buFont typeface="Arial" panose="020B0604020202020204" pitchFamily="34" charset="0"/>
              <a:buChar char="•"/>
            </a:pPr>
            <a:r>
              <a:rPr lang="en-US" dirty="0"/>
              <a:t>That inference can shift the burden of proof against you, making it harder to defend against claims of negligence or data misuse.</a:t>
            </a:r>
          </a:p>
          <a:p>
            <a:r>
              <a:rPr lang="en-US" b="1" dirty="0"/>
              <a:t>Bottom Line:</a:t>
            </a:r>
            <a:br>
              <a:rPr lang="en-US" dirty="0"/>
            </a:br>
            <a:r>
              <a:rPr lang="en-US" dirty="0"/>
              <a:t>Monitoring isn’t just about catching attackers in real time—it’s about establishing a defensible position when the breach investigation begins.</a:t>
            </a:r>
          </a:p>
          <a:p>
            <a:pPr>
              <a:buFont typeface="Arial" panose="020B0604020202020204" pitchFamily="34" charset="0"/>
              <a:buChar char="•"/>
            </a:pPr>
            <a:r>
              <a:rPr lang="en-US" dirty="0"/>
              <a:t>SIEM is your forensic baseline.</a:t>
            </a:r>
          </a:p>
          <a:p>
            <a:pPr>
              <a:buFont typeface="Arial" panose="020B0604020202020204" pitchFamily="34" charset="0"/>
              <a:buChar char="•"/>
            </a:pPr>
            <a:r>
              <a:rPr lang="en-US" dirty="0"/>
              <a:t>UEBA is your anomaly detector.</a:t>
            </a:r>
          </a:p>
          <a:p>
            <a:pPr>
              <a:buFont typeface="Arial" panose="020B0604020202020204" pitchFamily="34" charset="0"/>
              <a:buChar char="•"/>
            </a:pPr>
            <a:r>
              <a:rPr lang="en-US" dirty="0"/>
              <a:t>DLP is your final guardrail against exfiltration.</a:t>
            </a:r>
          </a:p>
          <a:p>
            <a:pPr>
              <a:buFont typeface="Arial" panose="020B0604020202020204" pitchFamily="34" charset="0"/>
              <a:buChar char="•"/>
            </a:pPr>
            <a:r>
              <a:rPr lang="en-US" dirty="0"/>
              <a:t>Alerting connects detection to response.</a:t>
            </a:r>
          </a:p>
          <a:p>
            <a:pPr>
              <a:buFont typeface="Arial" panose="020B0604020202020204" pitchFamily="34" charset="0"/>
              <a:buChar char="•"/>
            </a:pPr>
            <a:r>
              <a:rPr lang="en-US" dirty="0"/>
              <a:t>And log retention is your record of what you knew and when you knew it.</a:t>
            </a:r>
          </a:p>
          <a:p>
            <a:r>
              <a:rPr lang="en-US" b="1" dirty="0"/>
              <a:t>The legal question:</a:t>
            </a:r>
            <a:endParaRPr lang="en-US" dirty="0"/>
          </a:p>
          <a:p>
            <a:pPr>
              <a:buFont typeface="Arial" panose="020B0604020202020204" pitchFamily="34" charset="0"/>
              <a:buChar char="•"/>
            </a:pPr>
            <a:r>
              <a:rPr lang="en-US" dirty="0"/>
              <a:t>Did you take reasonable steps to detect and respond to anomalies?</a:t>
            </a:r>
          </a:p>
          <a:p>
            <a:pPr>
              <a:buFont typeface="Arial" panose="020B0604020202020204" pitchFamily="34" charset="0"/>
              <a:buChar char="•"/>
            </a:pPr>
            <a:r>
              <a:rPr lang="en-US" dirty="0"/>
              <a:t>Did you store logs long enough to reconstruct the incident timeline?</a:t>
            </a:r>
          </a:p>
          <a:p>
            <a:pPr>
              <a:buFont typeface="Arial" panose="020B0604020202020204" pitchFamily="34" charset="0"/>
              <a:buChar char="•"/>
            </a:pPr>
            <a:r>
              <a:rPr lang="en-US" dirty="0"/>
              <a:t>Did you have defined escalation protocols—and can you produce evidence of those steps?</a:t>
            </a:r>
          </a:p>
          <a:p>
            <a:r>
              <a:rPr lang="en-US" dirty="0"/>
              <a:t>The burden of proof is on you to show that you acted reasonably. Logs are that proof.</a:t>
            </a:r>
          </a:p>
          <a:p>
            <a:pPr>
              <a:buFont typeface="Arial" panose="020B0604020202020204" pitchFamily="34" charset="0"/>
              <a:buChar char="•"/>
            </a:pPr>
            <a:r>
              <a:rPr lang="en-US" dirty="0"/>
              <a:t>If you can show you detected the breach, responded to the alert, escalated appropriately, and documented the entire sequence, you have a strong defense.</a:t>
            </a:r>
          </a:p>
          <a:p>
            <a:pPr>
              <a:buFont typeface="Arial" panose="020B0604020202020204" pitchFamily="34" charset="0"/>
              <a:buChar char="•"/>
            </a:pPr>
            <a:r>
              <a:rPr lang="en-US" dirty="0"/>
              <a:t>If not, you’re relying on good intentions—and that’s a weak position in court.</a:t>
            </a:r>
          </a:p>
          <a:p>
            <a:endParaRPr lang="en-US" dirty="0"/>
          </a:p>
        </p:txBody>
      </p:sp>
      <p:sp>
        <p:nvSpPr>
          <p:cNvPr id="4" name="Slide Number Placeholder 3">
            <a:extLst>
              <a:ext uri="{FF2B5EF4-FFF2-40B4-BE49-F238E27FC236}">
                <a16:creationId xmlns:a16="http://schemas.microsoft.com/office/drawing/2014/main" id="{217A279A-8173-B32C-E1EB-2FDD48A3E718}"/>
              </a:ext>
            </a:extLst>
          </p:cNvPr>
          <p:cNvSpPr>
            <a:spLocks noGrp="1"/>
          </p:cNvSpPr>
          <p:nvPr>
            <p:ph type="sldNum" sz="quarter" idx="5"/>
          </p:nvPr>
        </p:nvSpPr>
        <p:spPr/>
        <p:txBody>
          <a:bodyPr/>
          <a:lstStyle/>
          <a:p>
            <a:fld id="{F97DC217-DF71-1A49-B3EA-559F1F43B0FF}" type="slidenum">
              <a:rPr lang="en-US" smtClean="0"/>
              <a:t>17</a:t>
            </a:fld>
            <a:endParaRPr lang="en-US" dirty="0"/>
          </a:p>
        </p:txBody>
      </p:sp>
    </p:spTree>
    <p:extLst>
      <p:ext uri="{BB962C8B-B14F-4D97-AF65-F5344CB8AC3E}">
        <p14:creationId xmlns:p14="http://schemas.microsoft.com/office/powerpoint/2010/main" val="14209203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A0739B-3E23-8078-C465-23BEAE1647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19CB91-3DAD-C4F3-A643-EA95EBD765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6725D2-FF64-C92E-DBCC-185BBE01B0A8}"/>
              </a:ext>
            </a:extLst>
          </p:cNvPr>
          <p:cNvSpPr>
            <a:spLocks noGrp="1"/>
          </p:cNvSpPr>
          <p:nvPr>
            <p:ph type="body" idx="1"/>
          </p:nvPr>
        </p:nvSpPr>
        <p:spPr/>
        <p:txBody>
          <a:bodyPr/>
          <a:lstStyle/>
          <a:p>
            <a:r>
              <a:rPr lang="en-US" dirty="0"/>
              <a:t>Regulators are no longer treating third-party risk as “somebody else’s problem.” They’re treating it as your problem. The lesson from cases like Morgan Stanley (asset disposal failure) and Marriott (inherited breach) is clear: if you trusted a vendor with sensitive data, you’re accountable for their failures.</a:t>
            </a:r>
          </a:p>
          <a:p>
            <a:r>
              <a:rPr lang="en-US" dirty="0"/>
              <a:t>When regulators investigate, they’re not just asking whether you had vendor agreements—they’re asking how you enforced them, documented them, and verified them.</a:t>
            </a:r>
          </a:p>
          <a:p>
            <a:r>
              <a:rPr lang="en-US" dirty="0"/>
              <a:t>Let’s break it down:</a:t>
            </a:r>
          </a:p>
          <a:p>
            <a:pPr>
              <a:buFont typeface="+mj-lt"/>
              <a:buAutoNum type="arabicPeriod"/>
            </a:pPr>
            <a:r>
              <a:rPr lang="en-US" b="1" dirty="0"/>
              <a:t>Security Assessments Pre-Engagement:</a:t>
            </a:r>
            <a:endParaRPr lang="en-US" dirty="0"/>
          </a:p>
          <a:p>
            <a:pPr marL="742950" lvl="1" indent="-285750">
              <a:buFont typeface="+mj-lt"/>
              <a:buAutoNum type="arabicPeriod"/>
            </a:pPr>
            <a:r>
              <a:rPr lang="en-US" dirty="0"/>
              <a:t>Before you sign the contract, you must know who you’re dealing with.</a:t>
            </a:r>
          </a:p>
          <a:p>
            <a:pPr marL="742950" lvl="1" indent="-285750">
              <a:buFont typeface="+mj-lt"/>
              <a:buAutoNum type="arabicPeriod"/>
            </a:pPr>
            <a:r>
              <a:rPr lang="en-US" dirty="0"/>
              <a:t>Require SOC 2 Type II, ISO 27001, or similar security attestations from critical vendors.</a:t>
            </a:r>
          </a:p>
          <a:p>
            <a:pPr marL="742950" lvl="1" indent="-285750">
              <a:buFont typeface="+mj-lt"/>
              <a:buAutoNum type="arabicPeriod"/>
            </a:pPr>
            <a:r>
              <a:rPr lang="en-US" dirty="0"/>
              <a:t>If they’re handling PII, PHI, or financial data, go further: demand recent penetration test reports, CAIQ assessments, and executive risk summaries.</a:t>
            </a:r>
          </a:p>
          <a:p>
            <a:pPr marL="742950" lvl="1" indent="-285750">
              <a:buFont typeface="+mj-lt"/>
              <a:buAutoNum type="arabicPeriod"/>
            </a:pPr>
            <a:r>
              <a:rPr lang="en-US" dirty="0"/>
              <a:t>But it’s not enough to collect the reports—you have to act on them.</a:t>
            </a:r>
          </a:p>
          <a:p>
            <a:pPr marL="742950" lvl="1" indent="-285750">
              <a:buFont typeface="+mj-lt"/>
              <a:buAutoNum type="arabicPeriod"/>
            </a:pPr>
            <a:r>
              <a:rPr lang="en-US" dirty="0"/>
              <a:t>Did the vendor identify security gaps? How did they address them? Did you document those findings?</a:t>
            </a:r>
          </a:p>
          <a:p>
            <a:pPr>
              <a:buFont typeface="+mj-lt"/>
              <a:buAutoNum type="arabicPeriod"/>
            </a:pPr>
            <a:r>
              <a:rPr lang="en-US" b="1" dirty="0"/>
              <a:t>Example:</a:t>
            </a:r>
            <a:r>
              <a:rPr lang="en-US" dirty="0"/>
              <a:t> Marriott acquired Starwood without validating its security posture. The result? A four-year, undetected breach that exposed 339 million records. The UK ICO fined Marriott £18.4 million for “failure to perform adequate due diligence.”</a:t>
            </a:r>
          </a:p>
          <a:p>
            <a:pPr>
              <a:buFont typeface="+mj-lt"/>
              <a:buAutoNum type="arabicPeriod"/>
            </a:pPr>
            <a:r>
              <a:rPr lang="en-US" b="1" dirty="0"/>
              <a:t>Security Clauses in Contracts:</a:t>
            </a:r>
            <a:endParaRPr lang="en-US" dirty="0"/>
          </a:p>
          <a:p>
            <a:pPr marL="742950" lvl="1" indent="-285750">
              <a:buFont typeface="+mj-lt"/>
              <a:buAutoNum type="arabicPeriod"/>
            </a:pPr>
            <a:r>
              <a:rPr lang="en-US" dirty="0"/>
              <a:t>If it’s not in writing, it doesn’t exist.</a:t>
            </a:r>
          </a:p>
          <a:p>
            <a:pPr marL="742950" lvl="1" indent="-285750">
              <a:buFont typeface="+mj-lt"/>
              <a:buAutoNum type="arabicPeriod"/>
            </a:pPr>
            <a:r>
              <a:rPr lang="en-US" dirty="0"/>
              <a:t>Require vendors to maintain “industry-standard” controls, including encryption, MFA, and regular security audits.</a:t>
            </a:r>
          </a:p>
          <a:p>
            <a:pPr marL="742950" lvl="1" indent="-285750">
              <a:buFont typeface="+mj-lt"/>
              <a:buAutoNum type="arabicPeriod"/>
            </a:pPr>
            <a:r>
              <a:rPr lang="en-US" dirty="0"/>
              <a:t>Insist on 24-hour breach notification clauses, indemnification for security failures, and audit rights.</a:t>
            </a:r>
          </a:p>
          <a:p>
            <a:pPr marL="742950" lvl="1" indent="-285750">
              <a:buFont typeface="+mj-lt"/>
              <a:buAutoNum type="arabicPeriod"/>
            </a:pPr>
            <a:r>
              <a:rPr lang="en-US" dirty="0"/>
              <a:t>Specify data retention policies—when the contract ends, where does your data go? How is it destroyed?</a:t>
            </a:r>
          </a:p>
          <a:p>
            <a:pPr marL="742950" lvl="1" indent="-285750">
              <a:buFont typeface="+mj-lt"/>
              <a:buAutoNum type="arabicPeriod"/>
            </a:pPr>
            <a:r>
              <a:rPr lang="en-US" dirty="0"/>
              <a:t>And include breach indemnification. If they get breached, who’s covering the cost of notifying customers, paying fines, and handling lawsuits?</a:t>
            </a:r>
          </a:p>
          <a:p>
            <a:pPr>
              <a:buFont typeface="+mj-lt"/>
              <a:buAutoNum type="arabicPeriod"/>
            </a:pPr>
            <a:r>
              <a:rPr lang="en-US" b="1" dirty="0"/>
              <a:t>Example:</a:t>
            </a:r>
            <a:r>
              <a:rPr lang="en-US" dirty="0"/>
              <a:t> Morgan Stanley outsourced asset disposal to an inexperienced vendor without specific security clauses. When servers with unencrypted data ended up for sale online, the SEC fined Morgan Stanley $35 million for failing to exercise due diligence.</a:t>
            </a:r>
          </a:p>
          <a:p>
            <a:pPr>
              <a:buFont typeface="+mj-lt"/>
              <a:buAutoNum type="arabicPeriod"/>
            </a:pPr>
            <a:r>
              <a:rPr lang="en-US" b="1" dirty="0"/>
              <a:t>Ongoing Oversight:</a:t>
            </a:r>
            <a:endParaRPr lang="en-US" dirty="0"/>
          </a:p>
          <a:p>
            <a:pPr marL="742950" lvl="1" indent="-285750">
              <a:buFont typeface="+mj-lt"/>
              <a:buAutoNum type="arabicPeriod"/>
            </a:pPr>
            <a:r>
              <a:rPr lang="en-US" dirty="0"/>
              <a:t>Contracts aren’t set-it-and-forget-it documents—they’re ongoing commitments.</a:t>
            </a:r>
          </a:p>
          <a:p>
            <a:pPr marL="742950" lvl="1" indent="-285750">
              <a:buFont typeface="+mj-lt"/>
              <a:buAutoNum type="arabicPeriod"/>
            </a:pPr>
            <a:r>
              <a:rPr lang="en-US" dirty="0"/>
              <a:t>Create a tiered risk matrix for monitoring vendors annually based on data sensitivity and criticality.</a:t>
            </a:r>
          </a:p>
          <a:p>
            <a:pPr marL="742950" lvl="1" indent="-285750">
              <a:buFont typeface="+mj-lt"/>
              <a:buAutoNum type="arabicPeriod"/>
            </a:pPr>
            <a:r>
              <a:rPr lang="en-US" dirty="0"/>
              <a:t>Are they encrypting data at rest? Have they addressed vulnerabilities identified in their last security audit?</a:t>
            </a:r>
          </a:p>
          <a:p>
            <a:pPr marL="742950" lvl="1" indent="-285750">
              <a:buFont typeface="+mj-lt"/>
              <a:buAutoNum type="arabicPeriod"/>
            </a:pPr>
            <a:r>
              <a:rPr lang="en-US" dirty="0"/>
              <a:t>Conduct quarterly or biannual reviews, and document findings.</a:t>
            </a:r>
          </a:p>
          <a:p>
            <a:pPr marL="742950" lvl="1" indent="-285750">
              <a:buFont typeface="+mj-lt"/>
              <a:buAutoNum type="arabicPeriod"/>
            </a:pPr>
            <a:r>
              <a:rPr lang="en-US" dirty="0"/>
              <a:t>If a vendor fails to comply, what’s your escalation plan? How quickly can you sever ties?</a:t>
            </a:r>
          </a:p>
          <a:p>
            <a:pPr>
              <a:buFont typeface="+mj-lt"/>
              <a:buAutoNum type="arabicPeriod"/>
            </a:pPr>
            <a:r>
              <a:rPr lang="en-US" b="1" dirty="0"/>
              <a:t>Example:</a:t>
            </a:r>
            <a:r>
              <a:rPr lang="en-US" dirty="0"/>
              <a:t> Uber failed to oversee its contractors adequately. When attackers gained access to admin credentials stored in a developer’s GitHub repo, Uber tried to cover it up as a “bug bounty.” The result? $148 million in fines and the CSO’s conviction for obstruction of justice.</a:t>
            </a:r>
          </a:p>
          <a:p>
            <a:pPr>
              <a:buFont typeface="+mj-lt"/>
              <a:buAutoNum type="arabicPeriod"/>
            </a:pPr>
            <a:r>
              <a:rPr lang="en-US" b="1" dirty="0"/>
              <a:t>Asset Disposal &amp; Data Retention:</a:t>
            </a:r>
            <a:endParaRPr lang="en-US" dirty="0"/>
          </a:p>
          <a:p>
            <a:pPr marL="742950" lvl="1" indent="-285750">
              <a:buFont typeface="+mj-lt"/>
              <a:buAutoNum type="arabicPeriod"/>
            </a:pPr>
            <a:r>
              <a:rPr lang="en-US" dirty="0"/>
              <a:t>Data disposal is more than wiping a drive—it’s a legal requirement.</a:t>
            </a:r>
          </a:p>
          <a:p>
            <a:pPr marL="742950" lvl="1" indent="-285750">
              <a:buFont typeface="+mj-lt"/>
              <a:buAutoNum type="arabicPeriod"/>
            </a:pPr>
            <a:r>
              <a:rPr lang="en-US" dirty="0"/>
              <a:t>Require vendors to follow NIST 800-88 guidelines for data destruction.</a:t>
            </a:r>
          </a:p>
          <a:p>
            <a:pPr marL="742950" lvl="1" indent="-285750">
              <a:buFont typeface="+mj-lt"/>
              <a:buAutoNum type="arabicPeriod"/>
            </a:pPr>
            <a:r>
              <a:rPr lang="en-US" dirty="0"/>
              <a:t>Demand certificates of destruction. If the vendor can’t provide them, they can’t handle your data.</a:t>
            </a:r>
          </a:p>
          <a:p>
            <a:pPr marL="742950" lvl="1" indent="-285750">
              <a:buFont typeface="+mj-lt"/>
              <a:buAutoNum type="arabicPeriod"/>
            </a:pPr>
            <a:r>
              <a:rPr lang="en-US" dirty="0"/>
              <a:t>Confirm that SaaS providers sanitize backups and replicas when the contract ends.</a:t>
            </a:r>
          </a:p>
          <a:p>
            <a:pPr marL="742950" lvl="1" indent="-285750">
              <a:buFont typeface="+mj-lt"/>
              <a:buAutoNum type="arabicPeriod"/>
            </a:pPr>
            <a:r>
              <a:rPr lang="en-US" dirty="0"/>
              <a:t>Remember: a single lost server can mean millions in fines.</a:t>
            </a:r>
          </a:p>
          <a:p>
            <a:pPr>
              <a:buFont typeface="+mj-lt"/>
              <a:buAutoNum type="arabicPeriod"/>
            </a:pPr>
            <a:r>
              <a:rPr lang="en-US" b="1" dirty="0"/>
              <a:t>Example:</a:t>
            </a:r>
            <a:r>
              <a:rPr lang="en-US" dirty="0"/>
              <a:t> Morgan Stanley’s data disposal vendor resold unencrypted servers on eBay. The OCC fined Morgan Stanley $60 million, citing the firm’s “unsafe or unsound practices.”</a:t>
            </a:r>
          </a:p>
          <a:p>
            <a:pPr>
              <a:buFont typeface="+mj-lt"/>
              <a:buAutoNum type="arabicPeriod"/>
            </a:pPr>
            <a:r>
              <a:rPr lang="en-US" b="1" dirty="0"/>
              <a:t>Shared Responsibility Matrix (SRM):</a:t>
            </a:r>
            <a:endParaRPr lang="en-US" dirty="0"/>
          </a:p>
          <a:p>
            <a:pPr marL="742950" lvl="1" indent="-285750">
              <a:buFont typeface="+mj-lt"/>
              <a:buAutoNum type="arabicPeriod"/>
            </a:pPr>
            <a:r>
              <a:rPr lang="en-US" dirty="0"/>
              <a:t>For cloud platforms, clarify who is responsible for each security control—vendor or client.</a:t>
            </a:r>
          </a:p>
          <a:p>
            <a:pPr marL="742950" lvl="1" indent="-285750">
              <a:buFont typeface="+mj-lt"/>
              <a:buAutoNum type="arabicPeriod"/>
            </a:pPr>
            <a:r>
              <a:rPr lang="en-US" dirty="0"/>
              <a:t>Are you responsible for data encryption, or is that on the vendor? Who manages patching?</a:t>
            </a:r>
          </a:p>
          <a:p>
            <a:pPr marL="742950" lvl="1" indent="-285750">
              <a:buFont typeface="+mj-lt"/>
              <a:buAutoNum type="arabicPeriod"/>
            </a:pPr>
            <a:r>
              <a:rPr lang="en-US" dirty="0"/>
              <a:t>The SRM isn’t just a checklist—it’s a legal defense.</a:t>
            </a:r>
          </a:p>
          <a:p>
            <a:pPr marL="742950" lvl="1" indent="-285750">
              <a:buFont typeface="+mj-lt"/>
              <a:buAutoNum type="arabicPeriod"/>
            </a:pPr>
            <a:r>
              <a:rPr lang="en-US" dirty="0"/>
              <a:t>If you’re breached, and regulators ask, “Whose job was this?”—you need a clear, documented answer.</a:t>
            </a:r>
          </a:p>
          <a:p>
            <a:pPr>
              <a:buFont typeface="+mj-lt"/>
              <a:buAutoNum type="arabicPeriod"/>
            </a:pPr>
            <a:r>
              <a:rPr lang="en-US" b="1" dirty="0"/>
              <a:t>Example:</a:t>
            </a:r>
            <a:r>
              <a:rPr lang="en-US" dirty="0"/>
              <a:t> The </a:t>
            </a:r>
            <a:r>
              <a:rPr lang="en-US" dirty="0" err="1"/>
              <a:t>MOVEit</a:t>
            </a:r>
            <a:r>
              <a:rPr lang="en-US" dirty="0"/>
              <a:t> breach exposed gaps in the SRM. Companies assumed the vendor was handling encryption, but the vendor assumed it was the client’s job. When regulators came knocking, the answer was a finger-pointing disaster.</a:t>
            </a:r>
          </a:p>
          <a:p>
            <a:r>
              <a:rPr lang="en-US" b="1" dirty="0"/>
              <a:t>Bottom Line:</a:t>
            </a:r>
            <a:br>
              <a:rPr lang="en-US" dirty="0"/>
            </a:br>
            <a:r>
              <a:rPr lang="en-US" dirty="0"/>
              <a:t>Vendor risk management is more than procurement—it’s your legal shield.</a:t>
            </a:r>
            <a:br>
              <a:rPr lang="en-US" dirty="0"/>
            </a:br>
            <a:r>
              <a:rPr lang="en-US" dirty="0"/>
              <a:t>If you can prove that you enforced security clauses, conducted periodic audits, and demanded certificates of destruction, you’re in a strong defensive position.</a:t>
            </a:r>
            <a:br>
              <a:rPr lang="en-US" dirty="0"/>
            </a:br>
            <a:r>
              <a:rPr lang="en-US" dirty="0"/>
              <a:t>If you can’t? You’re building the plaintiff’s case for them. And in the eyes of regulators, not knowing is not a defense—it’s negligence.</a:t>
            </a:r>
          </a:p>
          <a:p>
            <a:endParaRPr lang="en-US" dirty="0"/>
          </a:p>
        </p:txBody>
      </p:sp>
      <p:sp>
        <p:nvSpPr>
          <p:cNvPr id="4" name="Slide Number Placeholder 3">
            <a:extLst>
              <a:ext uri="{FF2B5EF4-FFF2-40B4-BE49-F238E27FC236}">
                <a16:creationId xmlns:a16="http://schemas.microsoft.com/office/drawing/2014/main" id="{E971FF63-76D4-2E64-13FB-2BE9DD647C49}"/>
              </a:ext>
            </a:extLst>
          </p:cNvPr>
          <p:cNvSpPr>
            <a:spLocks noGrp="1"/>
          </p:cNvSpPr>
          <p:nvPr>
            <p:ph type="sldNum" sz="quarter" idx="5"/>
          </p:nvPr>
        </p:nvSpPr>
        <p:spPr/>
        <p:txBody>
          <a:bodyPr/>
          <a:lstStyle/>
          <a:p>
            <a:fld id="{F97DC217-DF71-1A49-B3EA-559F1F43B0FF}" type="slidenum">
              <a:rPr lang="en-US" smtClean="0"/>
              <a:t>18</a:t>
            </a:fld>
            <a:endParaRPr lang="en-US" dirty="0"/>
          </a:p>
        </p:txBody>
      </p:sp>
    </p:spTree>
    <p:extLst>
      <p:ext uri="{BB962C8B-B14F-4D97-AF65-F5344CB8AC3E}">
        <p14:creationId xmlns:p14="http://schemas.microsoft.com/office/powerpoint/2010/main" val="33142923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02353A-3ABA-C8E2-F701-C8AEE598E7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5305CE-D1A4-5D2F-AAEB-173F0CE92D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705221-3D5C-7DB9-F0C3-2140EC6122BC}"/>
              </a:ext>
            </a:extLst>
          </p:cNvPr>
          <p:cNvSpPr>
            <a:spLocks noGrp="1"/>
          </p:cNvSpPr>
          <p:nvPr>
            <p:ph type="body" idx="1"/>
          </p:nvPr>
        </p:nvSpPr>
        <p:spPr/>
        <p:txBody>
          <a:bodyPr/>
          <a:lstStyle/>
          <a:p>
            <a:r>
              <a:rPr lang="en-US" dirty="0"/>
              <a:t>When a breach occurs, the clock starts ticking immediately—not just for technical remediation, but for legal disclosure. Today, multiple overlapping legal regimes set short, unforgiving deadlines. Let’s break it down:</a:t>
            </a:r>
          </a:p>
          <a:p>
            <a:endParaRPr lang="en-US" dirty="0"/>
          </a:p>
          <a:p>
            <a:r>
              <a:rPr lang="en-US" b="1" dirty="0"/>
              <a:t>SEC: 4 Business Days to File Form 8-K</a:t>
            </a:r>
          </a:p>
          <a:p>
            <a:endParaRPr lang="en-US" b="1" dirty="0"/>
          </a:p>
          <a:p>
            <a:pPr lvl="1">
              <a:buFont typeface="Arial" panose="020B0604020202020204" pitchFamily="34" charset="0"/>
              <a:buChar char="•"/>
            </a:pPr>
            <a:r>
              <a:rPr lang="en-US" b="1" dirty="0"/>
              <a:t>What It Means:</a:t>
            </a:r>
            <a:r>
              <a:rPr lang="en-US" dirty="0"/>
              <a:t> Public companies must determine whether a breach is “material” and file a Form 8-K within </a:t>
            </a:r>
            <a:r>
              <a:rPr lang="en-US" b="1" dirty="0"/>
              <a:t>4 business days of that determination</a:t>
            </a:r>
            <a:r>
              <a:rPr lang="en-US" dirty="0"/>
              <a:t> under the SEC Cybersecurity Rule (effective December 2023).</a:t>
            </a:r>
          </a:p>
          <a:p>
            <a:pPr lvl="1">
              <a:buFont typeface="Arial" panose="020B0604020202020204" pitchFamily="34" charset="0"/>
              <a:buChar char="•"/>
            </a:pPr>
            <a:r>
              <a:rPr lang="en-US" b="1" dirty="0"/>
              <a:t>Practical Impact:</a:t>
            </a:r>
            <a:r>
              <a:rPr lang="en-US" dirty="0"/>
              <a:t> This deadline is not just about technical containment—it’s about legal assessment. You need lawyers, incident response (IR) leads, and your board aligned fast.</a:t>
            </a:r>
          </a:p>
          <a:p>
            <a:pPr lvl="1">
              <a:buFont typeface="Arial" panose="020B0604020202020204" pitchFamily="34" charset="0"/>
              <a:buChar char="•"/>
            </a:pPr>
            <a:r>
              <a:rPr lang="en-US" b="1" dirty="0"/>
              <a:t>Evidence to Have Ready:</a:t>
            </a:r>
            <a:endParaRPr lang="en-US" dirty="0"/>
          </a:p>
          <a:p>
            <a:pPr marL="1200150" lvl="2" indent="-285750">
              <a:buFont typeface="Arial" panose="020B0604020202020204" pitchFamily="34" charset="0"/>
              <a:buChar char="•"/>
            </a:pPr>
            <a:r>
              <a:rPr lang="en-US" dirty="0"/>
              <a:t>Materiality assessment methodology</a:t>
            </a:r>
          </a:p>
          <a:p>
            <a:pPr marL="1200150" lvl="2" indent="-285750">
              <a:buFont typeface="Arial" panose="020B0604020202020204" pitchFamily="34" charset="0"/>
              <a:buChar char="•"/>
            </a:pPr>
            <a:r>
              <a:rPr lang="en-US" dirty="0"/>
              <a:t>Board meeting minutes discussing breach impact</a:t>
            </a:r>
          </a:p>
          <a:p>
            <a:pPr marL="1200150" lvl="2" indent="-285750">
              <a:buFont typeface="Arial" panose="020B0604020202020204" pitchFamily="34" charset="0"/>
              <a:buChar char="•"/>
            </a:pPr>
            <a:r>
              <a:rPr lang="en-US" dirty="0"/>
              <a:t>Internal/external communications regarding breach severity</a:t>
            </a:r>
          </a:p>
          <a:p>
            <a:pPr marL="914400" lvl="2" indent="0">
              <a:buFont typeface="Arial" panose="020B0604020202020204" pitchFamily="34" charset="0"/>
              <a:buNone/>
            </a:pPr>
            <a:endParaRPr lang="en-US" dirty="0"/>
          </a:p>
          <a:p>
            <a:r>
              <a:rPr lang="en-US" b="1" dirty="0"/>
              <a:t>GDPR: 72 Hours to Notify Data Protection Authority (DPA)</a:t>
            </a:r>
          </a:p>
          <a:p>
            <a:endParaRPr lang="en-US" b="1" dirty="0"/>
          </a:p>
          <a:p>
            <a:pPr lvl="1">
              <a:buFont typeface="Arial" panose="020B0604020202020204" pitchFamily="34" charset="0"/>
              <a:buChar char="•"/>
            </a:pPr>
            <a:r>
              <a:rPr lang="en-US" b="1" dirty="0"/>
              <a:t>What It Means:</a:t>
            </a:r>
            <a:r>
              <a:rPr lang="en-US" dirty="0"/>
              <a:t> If you process data of EU residents, you have </a:t>
            </a:r>
            <a:r>
              <a:rPr lang="en-US" b="1" dirty="0"/>
              <a:t>72 hours</a:t>
            </a:r>
            <a:r>
              <a:rPr lang="en-US" dirty="0"/>
              <a:t> to notify the relevant DPA once aware of a breach involving personal data (GDPR Art. 33).</a:t>
            </a:r>
          </a:p>
          <a:p>
            <a:pPr lvl="1">
              <a:buFont typeface="Arial" panose="020B0604020202020204" pitchFamily="34" charset="0"/>
              <a:buChar char="•"/>
            </a:pPr>
            <a:r>
              <a:rPr lang="en-US" b="1" dirty="0"/>
              <a:t>Practical Impact:</a:t>
            </a:r>
            <a:r>
              <a:rPr lang="en-US" dirty="0"/>
              <a:t> This is not the time to wait for full forensics. You’re expected to provide preliminary findings and follow up as more facts emerge.</a:t>
            </a:r>
          </a:p>
          <a:p>
            <a:pPr lvl="1">
              <a:buFont typeface="Arial" panose="020B0604020202020204" pitchFamily="34" charset="0"/>
              <a:buChar char="•"/>
            </a:pPr>
            <a:r>
              <a:rPr lang="en-US" b="1" dirty="0"/>
              <a:t>Evidence to Have Ready:</a:t>
            </a:r>
            <a:endParaRPr lang="en-US" dirty="0"/>
          </a:p>
          <a:p>
            <a:pPr marL="1200150" lvl="2" indent="-285750">
              <a:buFont typeface="Arial" panose="020B0604020202020204" pitchFamily="34" charset="0"/>
              <a:buChar char="•"/>
            </a:pPr>
            <a:r>
              <a:rPr lang="en-US" dirty="0"/>
              <a:t>Initial incident report</a:t>
            </a:r>
          </a:p>
          <a:p>
            <a:pPr marL="1200150" lvl="2" indent="-285750">
              <a:buFont typeface="Arial" panose="020B0604020202020204" pitchFamily="34" charset="0"/>
              <a:buChar char="•"/>
            </a:pPr>
            <a:r>
              <a:rPr lang="en-US" dirty="0"/>
              <a:t>Draft notification to DPA</a:t>
            </a:r>
          </a:p>
          <a:p>
            <a:pPr marL="1200150" lvl="2" indent="-285750">
              <a:buFont typeface="Arial" panose="020B0604020202020204" pitchFamily="34" charset="0"/>
              <a:buChar char="•"/>
            </a:pPr>
            <a:r>
              <a:rPr lang="en-US" dirty="0"/>
              <a:t>Timeline of incident discovery, containment, and disclosure</a:t>
            </a:r>
          </a:p>
          <a:p>
            <a:endParaRPr lang="en-US" b="1" dirty="0"/>
          </a:p>
          <a:p>
            <a:r>
              <a:rPr lang="en-US" b="1" dirty="0"/>
              <a:t>HIPAA: 60 Days for Patient Notification</a:t>
            </a:r>
          </a:p>
          <a:p>
            <a:endParaRPr lang="en-US" b="1" dirty="0"/>
          </a:p>
          <a:p>
            <a:pPr lvl="1">
              <a:buFont typeface="Arial" panose="020B0604020202020204" pitchFamily="34" charset="0"/>
              <a:buChar char="•"/>
            </a:pPr>
            <a:r>
              <a:rPr lang="en-US" b="1" dirty="0"/>
              <a:t>What It Means:</a:t>
            </a:r>
            <a:r>
              <a:rPr lang="en-US" dirty="0"/>
              <a:t> Covered entities under HIPAA must notify affected individuals within </a:t>
            </a:r>
            <a:r>
              <a:rPr lang="en-US" b="1" dirty="0"/>
              <a:t>60 days</a:t>
            </a:r>
            <a:r>
              <a:rPr lang="en-US" dirty="0"/>
              <a:t> of breach discovery involving unsecured protected health information (PHI).</a:t>
            </a:r>
          </a:p>
          <a:p>
            <a:pPr lvl="1">
              <a:buFont typeface="Arial" panose="020B0604020202020204" pitchFamily="34" charset="0"/>
              <a:buChar char="•"/>
            </a:pPr>
            <a:r>
              <a:rPr lang="en-US" b="1" dirty="0"/>
              <a:t>Practical Impact:</a:t>
            </a:r>
            <a:r>
              <a:rPr lang="en-US" dirty="0"/>
              <a:t> HHS guidance also expects you to </a:t>
            </a:r>
            <a:r>
              <a:rPr lang="en-US" b="1" dirty="0"/>
              <a:t>start investigations within hours</a:t>
            </a:r>
            <a:r>
              <a:rPr lang="en-US" dirty="0"/>
              <a:t>, not weeks. Proactive documentation is key.</a:t>
            </a:r>
          </a:p>
          <a:p>
            <a:pPr lvl="1">
              <a:buFont typeface="Arial" panose="020B0604020202020204" pitchFamily="34" charset="0"/>
              <a:buChar char="•"/>
            </a:pPr>
            <a:r>
              <a:rPr lang="en-US" b="1" dirty="0"/>
              <a:t>Evidence to Have Ready:</a:t>
            </a:r>
            <a:endParaRPr lang="en-US" dirty="0"/>
          </a:p>
          <a:p>
            <a:pPr marL="1200150" lvl="2" indent="-285750">
              <a:buFont typeface="Arial" panose="020B0604020202020204" pitchFamily="34" charset="0"/>
              <a:buChar char="•"/>
            </a:pPr>
            <a:r>
              <a:rPr lang="en-US" dirty="0"/>
              <a:t>Breach risk assessment</a:t>
            </a:r>
          </a:p>
          <a:p>
            <a:pPr marL="1200150" lvl="2" indent="-285750">
              <a:buFont typeface="Arial" panose="020B0604020202020204" pitchFamily="34" charset="0"/>
              <a:buChar char="•"/>
            </a:pPr>
            <a:r>
              <a:rPr lang="en-US" dirty="0"/>
              <a:t>Notification template for affected individuals</a:t>
            </a:r>
          </a:p>
          <a:p>
            <a:pPr marL="1200150" lvl="2" indent="-285750">
              <a:buFont typeface="Arial" panose="020B0604020202020204" pitchFamily="34" charset="0"/>
              <a:buChar char="•"/>
            </a:pPr>
            <a:r>
              <a:rPr lang="en-US" dirty="0"/>
              <a:t>Incident response logs showing detection and containment efforts</a:t>
            </a:r>
          </a:p>
          <a:p>
            <a:pPr marL="914400" lvl="2" indent="0">
              <a:buFont typeface="Arial" panose="020B0604020202020204" pitchFamily="34" charset="0"/>
              <a:buNone/>
            </a:pPr>
            <a:endParaRPr lang="en-US" dirty="0"/>
          </a:p>
          <a:p>
            <a:r>
              <a:rPr lang="en-US" b="1" dirty="0"/>
              <a:t>State Laws: 30–45 Days to Notify Consumers</a:t>
            </a:r>
          </a:p>
          <a:p>
            <a:endParaRPr lang="en-US" b="1" dirty="0"/>
          </a:p>
          <a:p>
            <a:pPr lvl="1">
              <a:buFont typeface="Arial" panose="020B0604020202020204" pitchFamily="34" charset="0"/>
              <a:buChar char="•"/>
            </a:pPr>
            <a:r>
              <a:rPr lang="en-US" b="1" dirty="0"/>
              <a:t>What It Means:</a:t>
            </a:r>
            <a:r>
              <a:rPr lang="en-US" dirty="0"/>
              <a:t> Every U.S. state has its own breach law. Most require notifying affected individuals within </a:t>
            </a:r>
            <a:r>
              <a:rPr lang="en-US" b="1" dirty="0"/>
              <a:t>30 to 45 days</a:t>
            </a:r>
            <a:r>
              <a:rPr lang="en-US" dirty="0"/>
              <a:t> of discovery.</a:t>
            </a:r>
          </a:p>
          <a:p>
            <a:pPr lvl="1">
              <a:buFont typeface="Arial" panose="020B0604020202020204" pitchFamily="34" charset="0"/>
              <a:buChar char="•"/>
            </a:pPr>
            <a:r>
              <a:rPr lang="en-US" b="1" dirty="0"/>
              <a:t>Practical Impact:</a:t>
            </a:r>
            <a:r>
              <a:rPr lang="en-US" dirty="0"/>
              <a:t> Some states also require notification to attorneys general, consumer reporting agencies, or both.</a:t>
            </a:r>
          </a:p>
          <a:p>
            <a:pPr lvl="1">
              <a:buFont typeface="Arial" panose="020B0604020202020204" pitchFamily="34" charset="0"/>
              <a:buChar char="•"/>
            </a:pPr>
            <a:r>
              <a:rPr lang="en-US" b="1" dirty="0"/>
              <a:t>Evidence to Have Ready:</a:t>
            </a:r>
            <a:endParaRPr lang="en-US" dirty="0"/>
          </a:p>
          <a:p>
            <a:pPr marL="1200150" lvl="2" indent="-285750">
              <a:buFont typeface="Arial" panose="020B0604020202020204" pitchFamily="34" charset="0"/>
              <a:buChar char="•"/>
            </a:pPr>
            <a:r>
              <a:rPr lang="en-US" dirty="0"/>
              <a:t>State-specific breach notification template</a:t>
            </a:r>
          </a:p>
          <a:p>
            <a:pPr marL="1200150" lvl="2" indent="-285750">
              <a:buFont typeface="Arial" panose="020B0604020202020204" pitchFamily="34" charset="0"/>
              <a:buChar char="•"/>
            </a:pPr>
            <a:r>
              <a:rPr lang="en-US" dirty="0"/>
              <a:t>Documentation of notice dates and methods</a:t>
            </a:r>
          </a:p>
          <a:p>
            <a:pPr marL="1200150" lvl="2" indent="-285750">
              <a:buFont typeface="Arial" panose="020B0604020202020204" pitchFamily="34" charset="0"/>
              <a:buChar char="•"/>
            </a:pPr>
            <a:r>
              <a:rPr lang="en-US" dirty="0"/>
              <a:t>Consumer hotline or contact info for breach-related inquiries</a:t>
            </a:r>
          </a:p>
          <a:p>
            <a:endParaRPr lang="en-US" b="1" dirty="0"/>
          </a:p>
          <a:p>
            <a:r>
              <a:rPr lang="en-US" b="1" dirty="0"/>
              <a:t>“Ongoing Investigation” ≠ Delay Excuse</a:t>
            </a:r>
          </a:p>
          <a:p>
            <a:endParaRPr lang="en-US" b="1" dirty="0"/>
          </a:p>
          <a:p>
            <a:pPr lvl="1">
              <a:buFont typeface="Arial" panose="020B0604020202020204" pitchFamily="34" charset="0"/>
              <a:buChar char="•"/>
            </a:pPr>
            <a:r>
              <a:rPr lang="en-US" b="1" dirty="0"/>
              <a:t>What It Means:</a:t>
            </a:r>
            <a:r>
              <a:rPr lang="en-US" dirty="0"/>
              <a:t> You can’t use the excuse of an “ongoing investigation” to avoid these deadlines.</a:t>
            </a:r>
          </a:p>
          <a:p>
            <a:pPr lvl="1">
              <a:buFont typeface="Arial" panose="020B0604020202020204" pitchFamily="34" charset="0"/>
              <a:buChar char="•"/>
            </a:pPr>
            <a:r>
              <a:rPr lang="en-US" b="1" dirty="0"/>
              <a:t>Practical Impact:</a:t>
            </a:r>
            <a:r>
              <a:rPr lang="en-US" dirty="0"/>
              <a:t> Regulators expect initial notifications followed by ongoing updates as more facts emerge.</a:t>
            </a:r>
          </a:p>
          <a:p>
            <a:pPr lvl="1">
              <a:buFont typeface="Arial" panose="020B0604020202020204" pitchFamily="34" charset="0"/>
              <a:buChar char="•"/>
            </a:pPr>
            <a:r>
              <a:rPr lang="en-US" b="1" dirty="0"/>
              <a:t>Evidence to Have Ready:</a:t>
            </a:r>
            <a:endParaRPr lang="en-US" dirty="0"/>
          </a:p>
          <a:p>
            <a:pPr marL="1200150" lvl="2" indent="-285750">
              <a:buFont typeface="Arial" panose="020B0604020202020204" pitchFamily="34" charset="0"/>
              <a:buChar char="•"/>
            </a:pPr>
            <a:r>
              <a:rPr lang="en-US" dirty="0"/>
              <a:t>Incident response plan (IRP) with defined roles and contact chains</a:t>
            </a:r>
          </a:p>
          <a:p>
            <a:pPr marL="1200150" lvl="2" indent="-285750">
              <a:buFont typeface="Arial" panose="020B0604020202020204" pitchFamily="34" charset="0"/>
              <a:buChar char="•"/>
            </a:pPr>
            <a:r>
              <a:rPr lang="en-US" dirty="0"/>
              <a:t>Tabletop exercise reports to show preparedness</a:t>
            </a:r>
          </a:p>
          <a:p>
            <a:pPr marL="1200150" lvl="2" indent="-285750">
              <a:buFont typeface="Arial" panose="020B0604020202020204" pitchFamily="34" charset="0"/>
              <a:buChar char="•"/>
            </a:pPr>
            <a:r>
              <a:rPr lang="en-US" dirty="0"/>
              <a:t>Legal analysis of materiality and disclosure obligations</a:t>
            </a:r>
          </a:p>
          <a:p>
            <a:endParaRPr lang="en-US" b="1" dirty="0"/>
          </a:p>
          <a:p>
            <a:r>
              <a:rPr lang="en-US" b="1" dirty="0"/>
              <a:t>Key Takeaway:</a:t>
            </a:r>
          </a:p>
          <a:p>
            <a:endParaRPr lang="en-US" b="1" dirty="0"/>
          </a:p>
          <a:p>
            <a:r>
              <a:rPr lang="en-US" dirty="0"/>
              <a:t>This slide isn’t just about timelines—it’s about readiness. You need documented procedures, clear communication protocols, and evidence that you executed your plan in real-time. If you don’t have that, regulators will infer negligence. The goal isn’t perfect containment—it’s timely action and transparency.</a:t>
            </a:r>
          </a:p>
          <a:p>
            <a:endParaRPr lang="en-US" dirty="0"/>
          </a:p>
        </p:txBody>
      </p:sp>
      <p:sp>
        <p:nvSpPr>
          <p:cNvPr id="4" name="Slide Number Placeholder 3">
            <a:extLst>
              <a:ext uri="{FF2B5EF4-FFF2-40B4-BE49-F238E27FC236}">
                <a16:creationId xmlns:a16="http://schemas.microsoft.com/office/drawing/2014/main" id="{425CA23B-035C-9855-BEE6-96109A0F064C}"/>
              </a:ext>
            </a:extLst>
          </p:cNvPr>
          <p:cNvSpPr>
            <a:spLocks noGrp="1"/>
          </p:cNvSpPr>
          <p:nvPr>
            <p:ph type="sldNum" sz="quarter" idx="5"/>
          </p:nvPr>
        </p:nvSpPr>
        <p:spPr/>
        <p:txBody>
          <a:bodyPr/>
          <a:lstStyle/>
          <a:p>
            <a:fld id="{F97DC217-DF71-1A49-B3EA-559F1F43B0FF}" type="slidenum">
              <a:rPr lang="en-US" smtClean="0"/>
              <a:t>19</a:t>
            </a:fld>
            <a:endParaRPr lang="en-US" dirty="0"/>
          </a:p>
        </p:txBody>
      </p:sp>
    </p:spTree>
    <p:extLst>
      <p:ext uri="{BB962C8B-B14F-4D97-AF65-F5344CB8AC3E}">
        <p14:creationId xmlns:p14="http://schemas.microsoft.com/office/powerpoint/2010/main" val="371151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Alright, wouldn’t be a legal presentation without a good old legal disclaimer. Blame modern society.</a:t>
            </a:r>
          </a:p>
          <a:p>
            <a:pPr marL="171450" indent="-171450">
              <a:buFont typeface="Arial" panose="020B0604020202020204" pitchFamily="34" charset="0"/>
              <a:buChar char="•"/>
            </a:pPr>
            <a:r>
              <a:rPr lang="en-US" dirty="0"/>
              <a:t>Seriously though, everything I’m about to say is for informational and educational purposes only. You’re not my client, I’m not your lawyer, and nothing I say today should be taken as specific legal advice.</a:t>
            </a:r>
          </a:p>
          <a:p>
            <a:pPr marL="171450" indent="-171450">
              <a:buFont typeface="Arial" panose="020B0604020202020204" pitchFamily="34" charset="0"/>
              <a:buChar char="•"/>
            </a:pPr>
            <a:r>
              <a:rPr lang="en-US" dirty="0"/>
              <a:t>If anything I talk about sounds uncomfortably familiar or makes you think, “Oh no, that sounds like us,” resist the urge to spill the details here. This is not a confidential setting, and I don’t want to hear anything that could put you or me in a weird spot later.</a:t>
            </a:r>
          </a:p>
          <a:p>
            <a:pPr marL="171450" indent="-171450">
              <a:buFont typeface="Arial" panose="020B0604020202020204" pitchFamily="34" charset="0"/>
              <a:buChar char="•"/>
            </a:pPr>
            <a:r>
              <a:rPr lang="en-US" dirty="0"/>
              <a:t>And while we’re at it, keep in mind that laws vary by jurisdiction, so what applies in Tennessee might not apply in California or overseas. If you’re facing a specific situation, get a qualified attorney involved to help you navigate those specifics.</a:t>
            </a:r>
          </a:p>
          <a:p>
            <a:pPr marL="171450" indent="-171450">
              <a:buFont typeface="Arial" panose="020B0604020202020204" pitchFamily="34" charset="0"/>
              <a:buChar char="•"/>
            </a:pPr>
            <a:r>
              <a:rPr lang="en-US" dirty="0"/>
              <a:t>Now that the lawyers are happy, let’s get into it.</a:t>
            </a:r>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33656533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FECBEC-1484-140E-BC71-781791A31F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BAB436-2D08-BF90-0675-AAB980D5B0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6BA810-B2A1-29F3-0A7D-8B07A8A08B13}"/>
              </a:ext>
            </a:extLst>
          </p:cNvPr>
          <p:cNvSpPr>
            <a:spLocks noGrp="1"/>
          </p:cNvSpPr>
          <p:nvPr>
            <p:ph type="body" idx="1"/>
          </p:nvPr>
        </p:nvSpPr>
        <p:spPr/>
        <p:txBody>
          <a:bodyPr/>
          <a:lstStyle/>
          <a:p>
            <a:r>
              <a:rPr lang="en-US" dirty="0"/>
              <a:t>Board governance isn’t just a formality—it’s a legal and regulatory expectation. Regulators and plaintiffs are now zeroing in on how boards oversee cybersecurity risks. If your board’s involvement in cybersecurity is minimal or nonexistent, that’s a liability. The SEC, OCC, and state AGs are all asking: “What did the board know? When did they know it? What did they do about it?”</a:t>
            </a:r>
          </a:p>
          <a:p>
            <a:r>
              <a:rPr lang="en-US" dirty="0"/>
              <a:t>Here’s how to mitigate that risk:</a:t>
            </a:r>
          </a:p>
          <a:p>
            <a:pPr>
              <a:buFont typeface="+mj-lt"/>
              <a:buAutoNum type="arabicPeriod"/>
            </a:pPr>
            <a:r>
              <a:rPr lang="en-US" b="1" dirty="0"/>
              <a:t>Quarterly Cyber Briefings:</a:t>
            </a:r>
            <a:endParaRPr lang="en-US" dirty="0"/>
          </a:p>
          <a:p>
            <a:pPr marL="742950" lvl="1" indent="-285750">
              <a:buFont typeface="+mj-lt"/>
              <a:buAutoNum type="arabicPeriod"/>
            </a:pPr>
            <a:r>
              <a:rPr lang="en-US" dirty="0"/>
              <a:t>Every board meeting should include a formal update on cybersecurity risks. The CISO, CRO, or legal counsel should present key metrics, including open audit issues, patching status, and incident response readiness.</a:t>
            </a:r>
          </a:p>
          <a:p>
            <a:pPr marL="742950" lvl="1" indent="-285750">
              <a:buFont typeface="+mj-lt"/>
              <a:buAutoNum type="arabicPeriod"/>
            </a:pPr>
            <a:r>
              <a:rPr lang="en-US" dirty="0"/>
              <a:t>The goal? Demonstrate ongoing monitoring and situational awareness. If a breach occurs, you need a documented record showing the board was informed and engaged.</a:t>
            </a:r>
          </a:p>
          <a:p>
            <a:pPr>
              <a:buFont typeface="+mj-lt"/>
              <a:buAutoNum type="arabicPeriod"/>
            </a:pPr>
            <a:r>
              <a:rPr lang="en-US" b="1" dirty="0"/>
              <a:t>Board-Approved Cyber Budget:</a:t>
            </a:r>
            <a:endParaRPr lang="en-US" dirty="0"/>
          </a:p>
          <a:p>
            <a:pPr marL="742950" lvl="1" indent="-285750">
              <a:buFont typeface="+mj-lt"/>
              <a:buAutoNum type="arabicPeriod"/>
            </a:pPr>
            <a:r>
              <a:rPr lang="en-US" dirty="0"/>
              <a:t>Cybersecurity shouldn’t be an afterthought in financial planning. It should have a distinct line item in the budget.</a:t>
            </a:r>
          </a:p>
          <a:p>
            <a:pPr marL="742950" lvl="1" indent="-285750">
              <a:buFont typeface="+mj-lt"/>
              <a:buAutoNum type="arabicPeriod"/>
            </a:pPr>
            <a:r>
              <a:rPr lang="en-US" dirty="0"/>
              <a:t>Why? If regulators or plaintiffs allege negligence, a documented budget allocation shows that the board recognized cybersecurity as a priority and invested accordingly. If budget cuts were made, minutes should reflect the rationale.</a:t>
            </a:r>
          </a:p>
          <a:p>
            <a:pPr>
              <a:buFont typeface="+mj-lt"/>
              <a:buAutoNum type="arabicPeriod"/>
            </a:pPr>
            <a:r>
              <a:rPr lang="en-US" b="1" dirty="0"/>
              <a:t>Audit Remediation Tracking:</a:t>
            </a:r>
            <a:endParaRPr lang="en-US" dirty="0"/>
          </a:p>
          <a:p>
            <a:pPr marL="742950" lvl="1" indent="-285750">
              <a:buFont typeface="+mj-lt"/>
              <a:buAutoNum type="arabicPeriod"/>
            </a:pPr>
            <a:r>
              <a:rPr lang="en-US" dirty="0"/>
              <a:t>Internal and external audits identify vulnerabilities. But identifying them isn’t enough—boards need to track them to closure.</a:t>
            </a:r>
          </a:p>
          <a:p>
            <a:pPr marL="742950" lvl="1" indent="-285750">
              <a:buFont typeface="+mj-lt"/>
              <a:buAutoNum type="arabicPeriod"/>
            </a:pPr>
            <a:r>
              <a:rPr lang="en-US" dirty="0"/>
              <a:t>Implement a centralized GRC (Governance, Risk, Compliance) system to log every open item, assign accountability, and document closure dates.</a:t>
            </a:r>
          </a:p>
          <a:p>
            <a:pPr marL="742950" lvl="1" indent="-285750">
              <a:buFont typeface="+mj-lt"/>
              <a:buAutoNum type="arabicPeriod"/>
            </a:pPr>
            <a:r>
              <a:rPr lang="en-US" dirty="0"/>
              <a:t>In investigations, regulators will request these logs to determine if critical findings were ignored or deprioritized.</a:t>
            </a:r>
          </a:p>
          <a:p>
            <a:pPr>
              <a:buFont typeface="+mj-lt"/>
              <a:buAutoNum type="arabicPeriod"/>
            </a:pPr>
            <a:r>
              <a:rPr lang="en-US" b="1" dirty="0"/>
              <a:t>Risk Appetite Statement:</a:t>
            </a:r>
            <a:endParaRPr lang="en-US" dirty="0"/>
          </a:p>
          <a:p>
            <a:pPr marL="742950" lvl="1" indent="-285750">
              <a:buFont typeface="+mj-lt"/>
              <a:buAutoNum type="arabicPeriod"/>
            </a:pPr>
            <a:r>
              <a:rPr lang="en-US" dirty="0"/>
              <a:t>Boards should formally adopt a “cyber risk appetite” statement. This document sets a clear threshold for acceptable risk levels and defines what types of cyber incidents require immediate board notification.</a:t>
            </a:r>
          </a:p>
          <a:p>
            <a:pPr marL="742950" lvl="1" indent="-285750">
              <a:buFont typeface="+mj-lt"/>
              <a:buAutoNum type="arabicPeriod"/>
            </a:pPr>
            <a:r>
              <a:rPr lang="en-US" dirty="0"/>
              <a:t>Why? It shows that the board considered and documented its risk tolerance, which becomes a crucial piece of evidence in defense against claims of recklessness or negligence.</a:t>
            </a:r>
          </a:p>
          <a:p>
            <a:pPr>
              <a:buFont typeface="+mj-lt"/>
              <a:buAutoNum type="arabicPeriod"/>
            </a:pPr>
            <a:r>
              <a:rPr lang="en-US" b="1" dirty="0"/>
              <a:t>Minutes That Reflect Oversight:</a:t>
            </a:r>
            <a:endParaRPr lang="en-US" dirty="0"/>
          </a:p>
          <a:p>
            <a:pPr marL="742950" lvl="1" indent="-285750">
              <a:buFont typeface="+mj-lt"/>
              <a:buAutoNum type="arabicPeriod"/>
            </a:pPr>
            <a:r>
              <a:rPr lang="en-US" dirty="0"/>
              <a:t>Meeting minutes are legal documents. They need to reflect more than just attendance—they should capture substantive discussions on cybersecurity risks, audit findings, and incident response plans.</a:t>
            </a:r>
          </a:p>
          <a:p>
            <a:pPr marL="742950" lvl="1" indent="-285750">
              <a:buFont typeface="+mj-lt"/>
              <a:buAutoNum type="arabicPeriod"/>
            </a:pPr>
            <a:r>
              <a:rPr lang="en-US" dirty="0"/>
              <a:t>Plaintiffs and regulators will request these minutes to see how seriously the board took its oversight role. If the minutes show minimal or no discussion of cyber risk, expect a claim for breach of fiduciary duty.</a:t>
            </a:r>
          </a:p>
          <a:p>
            <a:r>
              <a:rPr lang="en-US" b="1" dirty="0"/>
              <a:t>Speaker Notes:</a:t>
            </a:r>
            <a:br>
              <a:rPr lang="en-US" dirty="0"/>
            </a:br>
            <a:r>
              <a:rPr lang="en-US" dirty="0"/>
              <a:t>The SEC’s 2023 rule requires public companies to describe board oversight of cybersecurity in annual reports. But it’s not just the SEC—every regulatory framework from GDPR to state breach laws is now scrutinizing board involvement. If your board minutes show minimal engagement with cyber risk, that’s a liability. In contrast, if your minutes reflect regular briefings, budget allocations, and action items, that’s your best defense. Because in the courtroom, it’s not just about what you did—it’s about what you can prove you did.</a:t>
            </a:r>
          </a:p>
          <a:p>
            <a:endParaRPr lang="en-US" dirty="0"/>
          </a:p>
        </p:txBody>
      </p:sp>
      <p:sp>
        <p:nvSpPr>
          <p:cNvPr id="4" name="Slide Number Placeholder 3">
            <a:extLst>
              <a:ext uri="{FF2B5EF4-FFF2-40B4-BE49-F238E27FC236}">
                <a16:creationId xmlns:a16="http://schemas.microsoft.com/office/drawing/2014/main" id="{50AC96EA-9D73-5483-4B76-8098B63E4A07}"/>
              </a:ext>
            </a:extLst>
          </p:cNvPr>
          <p:cNvSpPr>
            <a:spLocks noGrp="1"/>
          </p:cNvSpPr>
          <p:nvPr>
            <p:ph type="sldNum" sz="quarter" idx="5"/>
          </p:nvPr>
        </p:nvSpPr>
        <p:spPr/>
        <p:txBody>
          <a:bodyPr/>
          <a:lstStyle/>
          <a:p>
            <a:fld id="{F97DC217-DF71-1A49-B3EA-559F1F43B0FF}" type="slidenum">
              <a:rPr lang="en-US" smtClean="0"/>
              <a:t>20</a:t>
            </a:fld>
            <a:endParaRPr lang="en-US" dirty="0"/>
          </a:p>
        </p:txBody>
      </p:sp>
    </p:spTree>
    <p:extLst>
      <p:ext uri="{BB962C8B-B14F-4D97-AF65-F5344CB8AC3E}">
        <p14:creationId xmlns:p14="http://schemas.microsoft.com/office/powerpoint/2010/main" val="21237443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F3579C-5CCF-6123-2BF3-7488DAAFAB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B4B1AA-E5A6-F55F-2D7B-B2B824315A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F25284-BB1B-384D-88AE-4EF4642A66EC}"/>
              </a:ext>
            </a:extLst>
          </p:cNvPr>
          <p:cNvSpPr>
            <a:spLocks noGrp="1"/>
          </p:cNvSpPr>
          <p:nvPr>
            <p:ph type="body" idx="1"/>
          </p:nvPr>
        </p:nvSpPr>
        <p:spPr/>
        <p:txBody>
          <a:bodyPr/>
          <a:lstStyle/>
          <a:p>
            <a:r>
              <a:rPr lang="en-US" dirty="0"/>
              <a:t>Documentation isn’t just about record-keeping—it’s your primary line of defense in litigation and regulatory scrutiny. In the event of a breach, the question isn’t just, “Did you have security controls?” It’s, “Can you prove you had them and followed them?” If you can’t provide that proof, the presumption shifts against you.</a:t>
            </a:r>
          </a:p>
          <a:p>
            <a:r>
              <a:rPr lang="en-US" dirty="0"/>
              <a:t>Let’s break it down:</a:t>
            </a:r>
          </a:p>
          <a:p>
            <a:r>
              <a:rPr lang="en-US" b="1" dirty="0"/>
              <a:t>1. Security Policies &amp; Procedures</a:t>
            </a:r>
          </a:p>
          <a:p>
            <a:pPr>
              <a:buFont typeface="Arial" panose="020B0604020202020204" pitchFamily="34" charset="0"/>
              <a:buChar char="•"/>
            </a:pPr>
            <a:r>
              <a:rPr lang="en-US" b="1" dirty="0"/>
              <a:t>What It Is:</a:t>
            </a:r>
            <a:endParaRPr lang="en-US" dirty="0"/>
          </a:p>
          <a:p>
            <a:pPr marL="742950" lvl="1" indent="-285750">
              <a:buFont typeface="Arial" panose="020B0604020202020204" pitchFamily="34" charset="0"/>
              <a:buChar char="•"/>
            </a:pPr>
            <a:r>
              <a:rPr lang="en-US" dirty="0"/>
              <a:t>Comprehensive, up-to-date security policies covering Acceptable Use, Access Control, Data Classification, Incident Response, Encryption, and Vendor Management.</a:t>
            </a:r>
          </a:p>
          <a:p>
            <a:pPr marL="742950" lvl="1" indent="-285750">
              <a:buFont typeface="Arial" panose="020B0604020202020204" pitchFamily="34" charset="0"/>
              <a:buChar char="•"/>
            </a:pPr>
            <a:r>
              <a:rPr lang="en-US" dirty="0"/>
              <a:t>These policies should be version-controlled, timestamped, and clearly marked as “approved” by leadership.</a:t>
            </a:r>
          </a:p>
          <a:p>
            <a:pPr>
              <a:buFont typeface="Arial" panose="020B0604020202020204" pitchFamily="34" charset="0"/>
              <a:buChar char="•"/>
            </a:pPr>
            <a:r>
              <a:rPr lang="en-US" b="1" dirty="0"/>
              <a:t>Why It Matters:</a:t>
            </a:r>
            <a:endParaRPr lang="en-US" dirty="0"/>
          </a:p>
          <a:p>
            <a:pPr marL="742950" lvl="1" indent="-285750">
              <a:buFont typeface="Arial" panose="020B0604020202020204" pitchFamily="34" charset="0"/>
              <a:buChar char="•"/>
            </a:pPr>
            <a:r>
              <a:rPr lang="en-US" dirty="0"/>
              <a:t>Regulators expect to see formalized, documented policies that were communicated to relevant personnel.</a:t>
            </a:r>
          </a:p>
          <a:p>
            <a:pPr marL="742950" lvl="1" indent="-285750">
              <a:buFont typeface="Arial" panose="020B0604020202020204" pitchFamily="34" charset="0"/>
              <a:buChar char="•"/>
            </a:pPr>
            <a:r>
              <a:rPr lang="en-US" dirty="0"/>
              <a:t>Courts view these documents as evidence of due diligence and reasonable security practices.</a:t>
            </a:r>
          </a:p>
          <a:p>
            <a:pPr marL="742950" lvl="1" indent="-285750">
              <a:buFont typeface="Arial" panose="020B0604020202020204" pitchFamily="34" charset="0"/>
              <a:buChar char="•"/>
            </a:pPr>
            <a:r>
              <a:rPr lang="en-US" dirty="0"/>
              <a:t>For example, in the </a:t>
            </a:r>
            <a:r>
              <a:rPr lang="en-US" b="1" dirty="0"/>
              <a:t>Anthem breach</a:t>
            </a:r>
            <a:r>
              <a:rPr lang="en-US" dirty="0"/>
              <a:t>, lack of a documented access control policy contributed to the finding of regulatory non-compliance.</a:t>
            </a:r>
          </a:p>
          <a:p>
            <a:pPr>
              <a:buFont typeface="Arial" panose="020B0604020202020204" pitchFamily="34" charset="0"/>
              <a:buChar char="•"/>
            </a:pPr>
            <a:r>
              <a:rPr lang="en-US" b="1" dirty="0"/>
              <a:t>Action Steps:</a:t>
            </a:r>
            <a:endParaRPr lang="en-US" dirty="0"/>
          </a:p>
          <a:p>
            <a:pPr marL="742950" lvl="1" indent="-285750">
              <a:buFont typeface="Arial" panose="020B0604020202020204" pitchFamily="34" charset="0"/>
              <a:buChar char="•"/>
            </a:pPr>
            <a:r>
              <a:rPr lang="en-US" dirty="0"/>
              <a:t>Review and update policies quarterly or after significant incidents.</a:t>
            </a:r>
          </a:p>
          <a:p>
            <a:pPr marL="742950" lvl="1" indent="-285750">
              <a:buFont typeface="Arial" panose="020B0604020202020204" pitchFamily="34" charset="0"/>
              <a:buChar char="•"/>
            </a:pPr>
            <a:r>
              <a:rPr lang="en-US" dirty="0"/>
              <a:t>Maintain a document repository accessible to security, legal, and audit teams.</a:t>
            </a:r>
          </a:p>
          <a:p>
            <a:pPr marL="742950" lvl="1" indent="-285750">
              <a:buFont typeface="Arial" panose="020B0604020202020204" pitchFamily="34" charset="0"/>
              <a:buChar char="•"/>
            </a:pPr>
            <a:r>
              <a:rPr lang="en-US" dirty="0"/>
              <a:t>Use digital signatures or approval logs to confirm executive review and adoption.</a:t>
            </a:r>
          </a:p>
          <a:p>
            <a:r>
              <a:rPr lang="en-US" b="1" dirty="0"/>
              <a:t>2. Security Awareness Training Logs</a:t>
            </a:r>
          </a:p>
          <a:p>
            <a:pPr>
              <a:buFont typeface="Arial" panose="020B0604020202020204" pitchFamily="34" charset="0"/>
              <a:buChar char="•"/>
            </a:pPr>
            <a:r>
              <a:rPr lang="en-US" b="1" dirty="0"/>
              <a:t>What It Is:</a:t>
            </a:r>
            <a:endParaRPr lang="en-US" dirty="0"/>
          </a:p>
          <a:p>
            <a:pPr marL="742950" lvl="1" indent="-285750">
              <a:buFont typeface="Arial" panose="020B0604020202020204" pitchFamily="34" charset="0"/>
              <a:buChar char="•"/>
            </a:pPr>
            <a:r>
              <a:rPr lang="en-US" dirty="0"/>
              <a:t>Records of cybersecurity training sessions, including dates, attendees, topics covered, and training completion certificates.</a:t>
            </a:r>
          </a:p>
          <a:p>
            <a:pPr marL="742950" lvl="1" indent="-285750">
              <a:buFont typeface="Arial" panose="020B0604020202020204" pitchFamily="34" charset="0"/>
              <a:buChar char="•"/>
            </a:pPr>
            <a:r>
              <a:rPr lang="en-US" dirty="0"/>
              <a:t>Include phishing simulations, social engineering exercises, and breach response drills.</a:t>
            </a:r>
          </a:p>
          <a:p>
            <a:pPr>
              <a:buFont typeface="Arial" panose="020B0604020202020204" pitchFamily="34" charset="0"/>
              <a:buChar char="•"/>
            </a:pPr>
            <a:r>
              <a:rPr lang="en-US" b="1" dirty="0"/>
              <a:t>Why It Matters:</a:t>
            </a:r>
            <a:endParaRPr lang="en-US" dirty="0"/>
          </a:p>
          <a:p>
            <a:pPr marL="742950" lvl="1" indent="-285750">
              <a:buFont typeface="Arial" panose="020B0604020202020204" pitchFamily="34" charset="0"/>
              <a:buChar char="•"/>
            </a:pPr>
            <a:r>
              <a:rPr lang="en-US" dirty="0"/>
              <a:t>Under </a:t>
            </a:r>
            <a:r>
              <a:rPr lang="en-US" b="1" dirty="0"/>
              <a:t>HIPAA, FTC Safeguards Rule, and GDPR</a:t>
            </a:r>
            <a:r>
              <a:rPr lang="en-US" dirty="0"/>
              <a:t>, regulators demand proof that employees received training on data protection and breach reporting.</a:t>
            </a:r>
          </a:p>
          <a:p>
            <a:pPr marL="742950" lvl="1" indent="-285750">
              <a:buFont typeface="Arial" panose="020B0604020202020204" pitchFamily="34" charset="0"/>
              <a:buChar char="•"/>
            </a:pPr>
            <a:r>
              <a:rPr lang="en-US" dirty="0"/>
              <a:t>If an employee error leads to a breach, training logs can demonstrate that the company took preventive measures and reduce potential penalties.</a:t>
            </a:r>
          </a:p>
          <a:p>
            <a:pPr>
              <a:buFont typeface="Arial" panose="020B0604020202020204" pitchFamily="34" charset="0"/>
              <a:buChar char="•"/>
            </a:pPr>
            <a:r>
              <a:rPr lang="en-US" b="1" dirty="0"/>
              <a:t>Action Steps:</a:t>
            </a:r>
            <a:endParaRPr lang="en-US" dirty="0"/>
          </a:p>
          <a:p>
            <a:pPr marL="742950" lvl="1" indent="-285750">
              <a:buFont typeface="Arial" panose="020B0604020202020204" pitchFamily="34" charset="0"/>
              <a:buChar char="•"/>
            </a:pPr>
            <a:r>
              <a:rPr lang="en-US" dirty="0"/>
              <a:t>Integrate training logs into a centralized Learning Management System (LMS).</a:t>
            </a:r>
          </a:p>
          <a:p>
            <a:pPr marL="742950" lvl="1" indent="-285750">
              <a:buFont typeface="Arial" panose="020B0604020202020204" pitchFamily="34" charset="0"/>
              <a:buChar char="•"/>
            </a:pPr>
            <a:r>
              <a:rPr lang="en-US" dirty="0"/>
              <a:t>Require annual refresher courses for high-risk roles (e.g., IT admins, finance).</a:t>
            </a:r>
          </a:p>
          <a:p>
            <a:pPr marL="742950" lvl="1" indent="-285750">
              <a:buFont typeface="Arial" panose="020B0604020202020204" pitchFamily="34" charset="0"/>
              <a:buChar char="•"/>
            </a:pPr>
            <a:r>
              <a:rPr lang="en-US" dirty="0"/>
              <a:t>Archive records for a minimum of 24 months to align with incident reporting timelines.</a:t>
            </a:r>
          </a:p>
          <a:p>
            <a:r>
              <a:rPr lang="en-US" b="1" dirty="0"/>
              <a:t>3. Access Logs, Patch Logs &amp; SIEM Evidence</a:t>
            </a:r>
          </a:p>
          <a:p>
            <a:pPr>
              <a:buFont typeface="Arial" panose="020B0604020202020204" pitchFamily="34" charset="0"/>
              <a:buChar char="•"/>
            </a:pPr>
            <a:r>
              <a:rPr lang="en-US" b="1" dirty="0"/>
              <a:t>What It Is:</a:t>
            </a:r>
            <a:endParaRPr lang="en-US" dirty="0"/>
          </a:p>
          <a:p>
            <a:pPr marL="742950" lvl="1" indent="-285750">
              <a:buFont typeface="Arial" panose="020B0604020202020204" pitchFamily="34" charset="0"/>
              <a:buChar char="•"/>
            </a:pPr>
            <a:r>
              <a:rPr lang="en-US" dirty="0"/>
              <a:t>Logs of system access, privileged account usage, vulnerability scans, and patch deployments.</a:t>
            </a:r>
          </a:p>
          <a:p>
            <a:pPr marL="742950" lvl="1" indent="-285750">
              <a:buFont typeface="Arial" panose="020B0604020202020204" pitchFamily="34" charset="0"/>
              <a:buChar char="•"/>
            </a:pPr>
            <a:r>
              <a:rPr lang="en-US" dirty="0"/>
              <a:t>Evidence of continuous monitoring through Security Information and Event Management (SIEM) systems.</a:t>
            </a:r>
          </a:p>
          <a:p>
            <a:pPr>
              <a:buFont typeface="Arial" panose="020B0604020202020204" pitchFamily="34" charset="0"/>
              <a:buChar char="•"/>
            </a:pPr>
            <a:r>
              <a:rPr lang="en-US" b="1" dirty="0"/>
              <a:t>Why It Matters:</a:t>
            </a:r>
            <a:endParaRPr lang="en-US" dirty="0"/>
          </a:p>
          <a:p>
            <a:pPr marL="742950" lvl="1" indent="-285750">
              <a:buFont typeface="Arial" panose="020B0604020202020204" pitchFamily="34" charset="0"/>
              <a:buChar char="•"/>
            </a:pPr>
            <a:r>
              <a:rPr lang="en-US" dirty="0"/>
              <a:t>Access logs demonstrate who accessed what data, when, and from where. This is vital in breach investigations to determine the scope of unauthorized access.</a:t>
            </a:r>
          </a:p>
          <a:p>
            <a:pPr marL="742950" lvl="1" indent="-285750">
              <a:buFont typeface="Arial" panose="020B0604020202020204" pitchFamily="34" charset="0"/>
              <a:buChar char="•"/>
            </a:pPr>
            <a:r>
              <a:rPr lang="en-US" dirty="0"/>
              <a:t>Patch logs show proactive efforts to remediate vulnerabilities—critical in defending against allegations of negligence.</a:t>
            </a:r>
          </a:p>
          <a:p>
            <a:pPr>
              <a:buFont typeface="Arial" panose="020B0604020202020204" pitchFamily="34" charset="0"/>
              <a:buChar char="•"/>
            </a:pPr>
            <a:r>
              <a:rPr lang="en-US" b="1" dirty="0"/>
              <a:t>Action Steps:</a:t>
            </a:r>
            <a:endParaRPr lang="en-US" dirty="0"/>
          </a:p>
          <a:p>
            <a:pPr marL="742950" lvl="1" indent="-285750">
              <a:buFont typeface="Arial" panose="020B0604020202020204" pitchFamily="34" charset="0"/>
              <a:buChar char="•"/>
            </a:pPr>
            <a:r>
              <a:rPr lang="en-US" dirty="0"/>
              <a:t>Store logs in tamper-resistant formats (e.g., WORM storage).</a:t>
            </a:r>
          </a:p>
          <a:p>
            <a:pPr marL="742950" lvl="1" indent="-285750">
              <a:buFont typeface="Arial" panose="020B0604020202020204" pitchFamily="34" charset="0"/>
              <a:buChar char="•"/>
            </a:pPr>
            <a:r>
              <a:rPr lang="en-US" dirty="0"/>
              <a:t>Ensure that logs are retained for at least 12–24 months, aligning with regulatory requirements like </a:t>
            </a:r>
            <a:r>
              <a:rPr lang="en-US" b="1" dirty="0"/>
              <a:t>SEC Reg S-P, GDPR, and CCPA</a:t>
            </a:r>
            <a:r>
              <a:rPr lang="en-US" dirty="0"/>
              <a:t>.</a:t>
            </a:r>
          </a:p>
          <a:p>
            <a:pPr marL="742950" lvl="1" indent="-285750">
              <a:buFont typeface="Arial" panose="020B0604020202020204" pitchFamily="34" charset="0"/>
              <a:buChar char="•"/>
            </a:pPr>
            <a:r>
              <a:rPr lang="en-US" dirty="0"/>
              <a:t>Regularly audit logs for anomalies (e.g., after-hours access, large data transfers, failed MFA attempts).</a:t>
            </a:r>
          </a:p>
          <a:p>
            <a:r>
              <a:rPr lang="en-US" b="1" dirty="0"/>
              <a:t>4. Incident Response Runbooks &amp; Debriefs</a:t>
            </a:r>
          </a:p>
          <a:p>
            <a:pPr>
              <a:buFont typeface="Arial" panose="020B0604020202020204" pitchFamily="34" charset="0"/>
              <a:buChar char="•"/>
            </a:pPr>
            <a:r>
              <a:rPr lang="en-US" b="1" dirty="0"/>
              <a:t>What It Is:</a:t>
            </a:r>
            <a:endParaRPr lang="en-US" dirty="0"/>
          </a:p>
          <a:p>
            <a:pPr marL="742950" lvl="1" indent="-285750">
              <a:buFont typeface="Arial" panose="020B0604020202020204" pitchFamily="34" charset="0"/>
              <a:buChar char="•"/>
            </a:pPr>
            <a:r>
              <a:rPr lang="en-US" dirty="0"/>
              <a:t>Documented incident response plans (IRPs), postmortem reports, and debriefs that outline the timeline, actions taken, and lessons learned from security incidents.</a:t>
            </a:r>
          </a:p>
          <a:p>
            <a:pPr marL="742950" lvl="1" indent="-285750">
              <a:buFont typeface="Arial" panose="020B0604020202020204" pitchFamily="34" charset="0"/>
              <a:buChar char="•"/>
            </a:pPr>
            <a:r>
              <a:rPr lang="en-US" dirty="0"/>
              <a:t>Include forensic analysis reports, communication logs, and escalation paths.</a:t>
            </a:r>
          </a:p>
          <a:p>
            <a:pPr>
              <a:buFont typeface="Arial" panose="020B0604020202020204" pitchFamily="34" charset="0"/>
              <a:buChar char="•"/>
            </a:pPr>
            <a:r>
              <a:rPr lang="en-US" b="1" dirty="0"/>
              <a:t>Why It Matters:</a:t>
            </a:r>
            <a:endParaRPr lang="en-US" dirty="0"/>
          </a:p>
          <a:p>
            <a:pPr marL="742950" lvl="1" indent="-285750">
              <a:buFont typeface="Arial" panose="020B0604020202020204" pitchFamily="34" charset="0"/>
              <a:buChar char="•"/>
            </a:pPr>
            <a:r>
              <a:rPr lang="en-US" dirty="0"/>
              <a:t>Regulators expect to see evidence of a structured, documented response to incidents.</a:t>
            </a:r>
          </a:p>
          <a:p>
            <a:pPr marL="742950" lvl="1" indent="-285750">
              <a:buFont typeface="Arial" panose="020B0604020202020204" pitchFamily="34" charset="0"/>
              <a:buChar char="•"/>
            </a:pPr>
            <a:r>
              <a:rPr lang="en-US" dirty="0"/>
              <a:t>For example, in the </a:t>
            </a:r>
            <a:r>
              <a:rPr lang="en-US" b="1" dirty="0"/>
              <a:t>Uber breach</a:t>
            </a:r>
            <a:r>
              <a:rPr lang="en-US" dirty="0"/>
              <a:t>, the lack of a clear IR plan and failure to document response steps led to regulatory penalties and executive indictments.</a:t>
            </a:r>
          </a:p>
          <a:p>
            <a:pPr>
              <a:buFont typeface="Arial" panose="020B0604020202020204" pitchFamily="34" charset="0"/>
              <a:buChar char="•"/>
            </a:pPr>
            <a:r>
              <a:rPr lang="en-US" b="1" dirty="0"/>
              <a:t>Action Steps:</a:t>
            </a:r>
            <a:endParaRPr lang="en-US" dirty="0"/>
          </a:p>
          <a:p>
            <a:pPr marL="742950" lvl="1" indent="-285750">
              <a:buFont typeface="Arial" panose="020B0604020202020204" pitchFamily="34" charset="0"/>
              <a:buChar char="•"/>
            </a:pPr>
            <a:r>
              <a:rPr lang="en-US" dirty="0"/>
              <a:t>Create a runbook template that includes predefined response steps for common incidents (e.g., phishing, ransomware, data exfiltration).</a:t>
            </a:r>
          </a:p>
          <a:p>
            <a:pPr marL="742950" lvl="1" indent="-285750">
              <a:buFont typeface="Arial" panose="020B0604020202020204" pitchFamily="34" charset="0"/>
              <a:buChar char="•"/>
            </a:pPr>
            <a:r>
              <a:rPr lang="en-US" dirty="0"/>
              <a:t>After each incident, hold a debrief session and document findings, mitigation efforts, and policy updates.</a:t>
            </a:r>
          </a:p>
          <a:p>
            <a:pPr marL="742950" lvl="1" indent="-285750">
              <a:buFont typeface="Arial" panose="020B0604020202020204" pitchFamily="34" charset="0"/>
              <a:buChar char="•"/>
            </a:pPr>
            <a:r>
              <a:rPr lang="en-US" dirty="0"/>
              <a:t>Archive debriefs and IR reports in the GRC system for future audits and litigation defense.</a:t>
            </a:r>
          </a:p>
          <a:p>
            <a:r>
              <a:rPr lang="en-US" b="1" dirty="0"/>
              <a:t>5. GRC Systems &amp; Board Reporting</a:t>
            </a:r>
          </a:p>
          <a:p>
            <a:pPr>
              <a:buFont typeface="Arial" panose="020B0604020202020204" pitchFamily="34" charset="0"/>
              <a:buChar char="•"/>
            </a:pPr>
            <a:r>
              <a:rPr lang="en-US" b="1" dirty="0"/>
              <a:t>What It Is:</a:t>
            </a:r>
            <a:endParaRPr lang="en-US" dirty="0"/>
          </a:p>
          <a:p>
            <a:pPr marL="742950" lvl="1" indent="-285750">
              <a:buFont typeface="Arial" panose="020B0604020202020204" pitchFamily="34" charset="0"/>
              <a:buChar char="•"/>
            </a:pPr>
            <a:r>
              <a:rPr lang="en-US" dirty="0"/>
              <a:t>Governance, Risk, and Compliance (GRC) platforms that track security initiatives, audit findings, and risk mitigation efforts.</a:t>
            </a:r>
          </a:p>
          <a:p>
            <a:pPr marL="742950" lvl="1" indent="-285750">
              <a:buFont typeface="Arial" panose="020B0604020202020204" pitchFamily="34" charset="0"/>
              <a:buChar char="•"/>
            </a:pPr>
            <a:r>
              <a:rPr lang="en-US" dirty="0"/>
              <a:t>Board reports that summarize security posture, open vulnerabilities, and incident trends.</a:t>
            </a:r>
          </a:p>
          <a:p>
            <a:pPr>
              <a:buFont typeface="Arial" panose="020B0604020202020204" pitchFamily="34" charset="0"/>
              <a:buChar char="•"/>
            </a:pPr>
            <a:r>
              <a:rPr lang="en-US" b="1" dirty="0"/>
              <a:t>Why It Matters:</a:t>
            </a:r>
            <a:endParaRPr lang="en-US" dirty="0"/>
          </a:p>
          <a:p>
            <a:pPr marL="742950" lvl="1" indent="-285750">
              <a:buFont typeface="Arial" panose="020B0604020202020204" pitchFamily="34" charset="0"/>
              <a:buChar char="•"/>
            </a:pPr>
            <a:r>
              <a:rPr lang="en-US" dirty="0"/>
              <a:t>SEC’s </a:t>
            </a:r>
            <a:r>
              <a:rPr lang="en-US" b="1" dirty="0"/>
              <a:t>2023 Cybersecurity Rule</a:t>
            </a:r>
            <a:r>
              <a:rPr lang="en-US" dirty="0"/>
              <a:t> explicitly requires disclosure of board oversight of cybersecurity risk.</a:t>
            </a:r>
          </a:p>
          <a:p>
            <a:pPr marL="742950" lvl="1" indent="-285750">
              <a:buFont typeface="Arial" panose="020B0604020202020204" pitchFamily="34" charset="0"/>
              <a:buChar char="•"/>
            </a:pPr>
            <a:r>
              <a:rPr lang="en-US" dirty="0"/>
              <a:t>If security incidents occur, plaintiffs will request these reports to identify whether board members were informed, involved, and took action.</a:t>
            </a:r>
          </a:p>
          <a:p>
            <a:pPr>
              <a:buFont typeface="Arial" panose="020B0604020202020204" pitchFamily="34" charset="0"/>
              <a:buChar char="•"/>
            </a:pPr>
            <a:r>
              <a:rPr lang="en-US" b="1" dirty="0"/>
              <a:t>Action Steps:</a:t>
            </a:r>
            <a:endParaRPr lang="en-US" dirty="0"/>
          </a:p>
          <a:p>
            <a:pPr marL="742950" lvl="1" indent="-285750">
              <a:buFont typeface="Arial" panose="020B0604020202020204" pitchFamily="34" charset="0"/>
              <a:buChar char="•"/>
            </a:pPr>
            <a:r>
              <a:rPr lang="en-US" dirty="0"/>
              <a:t>Implement a GRC system to centralize audit findings, open risk items, and remediation timelines.</a:t>
            </a:r>
          </a:p>
          <a:p>
            <a:pPr marL="742950" lvl="1" indent="-285750">
              <a:buFont typeface="Arial" panose="020B0604020202020204" pitchFamily="34" charset="0"/>
              <a:buChar char="•"/>
            </a:pPr>
            <a:r>
              <a:rPr lang="en-US" dirty="0"/>
              <a:t>Include cybersecurity as a standing item in quarterly board meetings.</a:t>
            </a:r>
          </a:p>
          <a:p>
            <a:pPr marL="742950" lvl="1" indent="-285750">
              <a:buFont typeface="Arial" panose="020B0604020202020204" pitchFamily="34" charset="0"/>
              <a:buChar char="•"/>
            </a:pPr>
            <a:r>
              <a:rPr lang="en-US" dirty="0"/>
              <a:t>Document key decisions in board minutes, specifying how the board assessed and addressed cybersecurity risks.</a:t>
            </a:r>
          </a:p>
          <a:p>
            <a:r>
              <a:rPr lang="en-US" b="1" dirty="0"/>
              <a:t>Bottom Line:</a:t>
            </a:r>
          </a:p>
          <a:p>
            <a:r>
              <a:rPr lang="en-US" dirty="0"/>
              <a:t>If you can’t produce documentation, regulators will assume you didn’t do it. In court, it’s not about what you claim to have done—it’s about what you can prove.</a:t>
            </a:r>
          </a:p>
          <a:p>
            <a:pPr>
              <a:buFont typeface="Arial" panose="020B0604020202020204" pitchFamily="34" charset="0"/>
              <a:buChar char="•"/>
            </a:pPr>
            <a:r>
              <a:rPr lang="en-US" b="1" dirty="0"/>
              <a:t>Keep policies current and accessible.</a:t>
            </a:r>
            <a:endParaRPr lang="en-US" dirty="0"/>
          </a:p>
          <a:p>
            <a:pPr>
              <a:buFont typeface="Arial" panose="020B0604020202020204" pitchFamily="34" charset="0"/>
              <a:buChar char="•"/>
            </a:pPr>
            <a:r>
              <a:rPr lang="en-US" b="1" dirty="0"/>
              <a:t>Log every training session, patch deployment, and incident response.</a:t>
            </a:r>
            <a:endParaRPr lang="en-US" dirty="0"/>
          </a:p>
          <a:p>
            <a:pPr>
              <a:buFont typeface="Arial" panose="020B0604020202020204" pitchFamily="34" charset="0"/>
              <a:buChar char="•"/>
            </a:pPr>
            <a:r>
              <a:rPr lang="en-US" b="1" dirty="0"/>
              <a:t>Leverage GRC systems to maintain a centralized repository of security documentation.</a:t>
            </a:r>
            <a:endParaRPr lang="en-US" dirty="0"/>
          </a:p>
          <a:p>
            <a:pPr>
              <a:buFont typeface="Arial" panose="020B0604020202020204" pitchFamily="34" charset="0"/>
              <a:buChar char="•"/>
            </a:pPr>
            <a:r>
              <a:rPr lang="en-US" b="1" dirty="0"/>
              <a:t>Use documentation as a proactive defense—not just a reactive scramble after a breach.</a:t>
            </a:r>
            <a:endParaRPr lang="en-US" dirty="0"/>
          </a:p>
          <a:p>
            <a:r>
              <a:rPr lang="en-US" dirty="0"/>
              <a:t>If you’re sued, those records become your best evidence to counter allegations of negligence, gross mismanagement, or regulatory non-compliance.</a:t>
            </a:r>
          </a:p>
          <a:p>
            <a:endParaRPr lang="en-US" dirty="0"/>
          </a:p>
        </p:txBody>
      </p:sp>
      <p:sp>
        <p:nvSpPr>
          <p:cNvPr id="4" name="Slide Number Placeholder 3">
            <a:extLst>
              <a:ext uri="{FF2B5EF4-FFF2-40B4-BE49-F238E27FC236}">
                <a16:creationId xmlns:a16="http://schemas.microsoft.com/office/drawing/2014/main" id="{1358DA55-F1AF-A838-94B2-90B51CCC420D}"/>
              </a:ext>
            </a:extLst>
          </p:cNvPr>
          <p:cNvSpPr>
            <a:spLocks noGrp="1"/>
          </p:cNvSpPr>
          <p:nvPr>
            <p:ph type="sldNum" sz="quarter" idx="5"/>
          </p:nvPr>
        </p:nvSpPr>
        <p:spPr/>
        <p:txBody>
          <a:bodyPr/>
          <a:lstStyle/>
          <a:p>
            <a:fld id="{F97DC217-DF71-1A49-B3EA-559F1F43B0FF}" type="slidenum">
              <a:rPr lang="en-US" smtClean="0"/>
              <a:t>21</a:t>
            </a:fld>
            <a:endParaRPr lang="en-US" dirty="0"/>
          </a:p>
        </p:txBody>
      </p:sp>
    </p:spTree>
    <p:extLst>
      <p:ext uri="{BB962C8B-B14F-4D97-AF65-F5344CB8AC3E}">
        <p14:creationId xmlns:p14="http://schemas.microsoft.com/office/powerpoint/2010/main" val="591498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142C1-2F59-F2F7-A124-E625A6588A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D60282-523E-1759-1C16-EC9B56AD40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9109A3-13FB-18A8-DC2C-4AE6ECFE1094}"/>
              </a:ext>
            </a:extLst>
          </p:cNvPr>
          <p:cNvSpPr>
            <a:spLocks noGrp="1"/>
          </p:cNvSpPr>
          <p:nvPr>
            <p:ph type="body" idx="1"/>
          </p:nvPr>
        </p:nvSpPr>
        <p:spPr/>
        <p:txBody>
          <a:bodyPr/>
          <a:lstStyle/>
          <a:p>
            <a:r>
              <a:rPr lang="en-US" dirty="0"/>
              <a:t>Now for the bonus material!</a:t>
            </a:r>
          </a:p>
        </p:txBody>
      </p:sp>
      <p:sp>
        <p:nvSpPr>
          <p:cNvPr id="4" name="Slide Number Placeholder 3">
            <a:extLst>
              <a:ext uri="{FF2B5EF4-FFF2-40B4-BE49-F238E27FC236}">
                <a16:creationId xmlns:a16="http://schemas.microsoft.com/office/drawing/2014/main" id="{BB05A3A0-052F-8872-BA2E-B4EEE283F48E}"/>
              </a:ext>
            </a:extLst>
          </p:cNvPr>
          <p:cNvSpPr>
            <a:spLocks noGrp="1"/>
          </p:cNvSpPr>
          <p:nvPr>
            <p:ph type="sldNum" sz="quarter" idx="5"/>
          </p:nvPr>
        </p:nvSpPr>
        <p:spPr/>
        <p:txBody>
          <a:bodyPr/>
          <a:lstStyle/>
          <a:p>
            <a:fld id="{F97DC217-DF71-1A49-B3EA-559F1F43B0FF}" type="slidenum">
              <a:rPr lang="en-US" smtClean="0"/>
              <a:t>22</a:t>
            </a:fld>
            <a:endParaRPr lang="en-US" dirty="0"/>
          </a:p>
        </p:txBody>
      </p:sp>
    </p:spTree>
    <p:extLst>
      <p:ext uri="{BB962C8B-B14F-4D97-AF65-F5344CB8AC3E}">
        <p14:creationId xmlns:p14="http://schemas.microsoft.com/office/powerpoint/2010/main" val="13350878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Cyber insurance is often marketed as a financial safety net against cyber incidents, but the reality is more complicated. Policies come with caveats, exclusions, and conditions that can leave organizations holding the bag if they haven’t met specific preconditions or failed to disclose critical information in a timely manner. Let’s break it down:</a:t>
            </a:r>
          </a:p>
          <a:p>
            <a:r>
              <a:rPr lang="en-US" b="1" dirty="0"/>
              <a:t>1. Coverage Limits:</a:t>
            </a:r>
          </a:p>
          <a:p>
            <a:pPr>
              <a:buFont typeface="Arial" panose="020B0604020202020204" pitchFamily="34" charset="0"/>
              <a:buChar char="•"/>
            </a:pPr>
            <a:r>
              <a:rPr lang="en-US" b="1" dirty="0"/>
              <a:t>Exclusions for Regulatory Fines:</a:t>
            </a:r>
            <a:endParaRPr lang="en-US" dirty="0"/>
          </a:p>
          <a:p>
            <a:pPr marL="742950" lvl="1" indent="-285750">
              <a:buFont typeface="Arial" panose="020B0604020202020204" pitchFamily="34" charset="0"/>
              <a:buChar char="•"/>
            </a:pPr>
            <a:r>
              <a:rPr lang="en-US" dirty="0"/>
              <a:t>Most policies exclude coverage for regulatory fines imposed due to negligence, willful misconduct, or violations of specific data protection laws like GDPR or HIPAA.</a:t>
            </a:r>
          </a:p>
          <a:p>
            <a:pPr marL="742950" lvl="1" indent="-285750">
              <a:buFont typeface="Arial" panose="020B0604020202020204" pitchFamily="34" charset="0"/>
              <a:buChar char="•"/>
            </a:pPr>
            <a:r>
              <a:rPr lang="en-US" dirty="0"/>
              <a:t>For instance, Anthem’s $16M HIPAA fine was not covered under its cyber policy due to a clause excluding government-imposed penalties.</a:t>
            </a:r>
          </a:p>
          <a:p>
            <a:pPr marL="742950" lvl="1" indent="-285750">
              <a:buFont typeface="Arial" panose="020B0604020202020204" pitchFamily="34" charset="0"/>
              <a:buChar char="•"/>
            </a:pPr>
            <a:r>
              <a:rPr lang="en-US" dirty="0"/>
              <a:t>Additionally, fines resulting from violations of the FTC Safeguards Rule or state consumer protection laws may also be excluded, especially if the insurer argues that the organization failed to implement “reasonable security” measures.</a:t>
            </a:r>
          </a:p>
          <a:p>
            <a:pPr>
              <a:buFont typeface="Arial" panose="020B0604020202020204" pitchFamily="34" charset="0"/>
              <a:buChar char="•"/>
            </a:pPr>
            <a:r>
              <a:rPr lang="en-US" b="1" dirty="0"/>
              <a:t>Caps on Payouts:</a:t>
            </a:r>
            <a:endParaRPr lang="en-US" dirty="0"/>
          </a:p>
          <a:p>
            <a:pPr marL="742950" lvl="1" indent="-285750">
              <a:buFont typeface="Arial" panose="020B0604020202020204" pitchFamily="34" charset="0"/>
              <a:buChar char="•"/>
            </a:pPr>
            <a:r>
              <a:rPr lang="en-US" dirty="0"/>
              <a:t>Policies often set strict financial limits on specific categories, such as business interruption, ransomware payments, and data restoration.</a:t>
            </a:r>
          </a:p>
          <a:p>
            <a:pPr marL="742950" lvl="1" indent="-285750">
              <a:buFont typeface="Arial" panose="020B0604020202020204" pitchFamily="34" charset="0"/>
              <a:buChar char="•"/>
            </a:pPr>
            <a:r>
              <a:rPr lang="en-US" dirty="0"/>
              <a:t>A $10M policy may only allocate $1M to legal defense and $2M to data recovery, leaving the organization to self-insure the remaining costs.</a:t>
            </a:r>
          </a:p>
          <a:p>
            <a:r>
              <a:rPr lang="en-US" b="1" dirty="0"/>
              <a:t>2. “Reasonable Security” Clauses:</a:t>
            </a:r>
          </a:p>
          <a:p>
            <a:pPr>
              <a:buFont typeface="Arial" panose="020B0604020202020204" pitchFamily="34" charset="0"/>
              <a:buChar char="•"/>
            </a:pPr>
            <a:r>
              <a:rPr lang="en-US" b="1" dirty="0"/>
              <a:t>Baseline Security as a Precondition:</a:t>
            </a:r>
            <a:endParaRPr lang="en-US" dirty="0"/>
          </a:p>
          <a:p>
            <a:pPr marL="742950" lvl="1" indent="-285750">
              <a:buFont typeface="Arial" panose="020B0604020202020204" pitchFamily="34" charset="0"/>
              <a:buChar char="•"/>
            </a:pPr>
            <a:r>
              <a:rPr lang="en-US" dirty="0"/>
              <a:t>Insurers require adherence to baseline security measures—typically aligned with frameworks like NIST CSF, CIS Controls, or ISO 27001.</a:t>
            </a:r>
          </a:p>
          <a:p>
            <a:pPr marL="742950" lvl="1" indent="-285750">
              <a:buFont typeface="Arial" panose="020B0604020202020204" pitchFamily="34" charset="0"/>
              <a:buChar char="•"/>
            </a:pPr>
            <a:r>
              <a:rPr lang="en-US" dirty="0"/>
              <a:t>Clauses may specify the use of Multi-Factor Authentication (MFA), regular patch management, and endpoint detection systems.</a:t>
            </a:r>
          </a:p>
          <a:p>
            <a:pPr marL="742950" lvl="1" indent="-285750">
              <a:buFont typeface="Arial" panose="020B0604020202020204" pitchFamily="34" charset="0"/>
              <a:buChar char="•"/>
            </a:pPr>
            <a:r>
              <a:rPr lang="en-US" dirty="0"/>
              <a:t>If a breach is traced back to a missed patch or lack of MFA, the insurer may claim the organization violated the policy’s security warranty and deny coverage.</a:t>
            </a:r>
          </a:p>
          <a:p>
            <a:pPr>
              <a:buFont typeface="Arial" panose="020B0604020202020204" pitchFamily="34" charset="0"/>
              <a:buChar char="•"/>
            </a:pPr>
            <a:r>
              <a:rPr lang="en-US" b="1" dirty="0"/>
              <a:t>Proof of Compliance:</a:t>
            </a:r>
            <a:endParaRPr lang="en-US" dirty="0"/>
          </a:p>
          <a:p>
            <a:pPr marL="742950" lvl="1" indent="-285750">
              <a:buFont typeface="Arial" panose="020B0604020202020204" pitchFamily="34" charset="0"/>
              <a:buChar char="•"/>
            </a:pPr>
            <a:r>
              <a:rPr lang="en-US" dirty="0"/>
              <a:t>Organizations are often required to provide evidence of security practices, such as access logs, penetration test reports, and audit findings.</a:t>
            </a:r>
          </a:p>
          <a:p>
            <a:pPr marL="742950" lvl="1" indent="-285750">
              <a:buFont typeface="Arial" panose="020B0604020202020204" pitchFamily="34" charset="0"/>
              <a:buChar char="•"/>
            </a:pPr>
            <a:r>
              <a:rPr lang="en-US" dirty="0"/>
              <a:t>If documentation is incomplete or reveals unaddressed vulnerabilities, the insurer may assert that the organization’s security posture was below industry standards, justifying a denial of coverage.</a:t>
            </a:r>
          </a:p>
          <a:p>
            <a:r>
              <a:rPr lang="en-US" b="1" dirty="0"/>
              <a:t>3. Notification Timelines:</a:t>
            </a:r>
          </a:p>
          <a:p>
            <a:pPr>
              <a:buFont typeface="Arial" panose="020B0604020202020204" pitchFamily="34" charset="0"/>
              <a:buChar char="•"/>
            </a:pPr>
            <a:r>
              <a:rPr lang="en-US" b="1" dirty="0"/>
              <a:t>Rapid Reporting Requirements:</a:t>
            </a:r>
            <a:endParaRPr lang="en-US" dirty="0"/>
          </a:p>
          <a:p>
            <a:pPr marL="742950" lvl="1" indent="-285750">
              <a:buFont typeface="Arial" panose="020B0604020202020204" pitchFamily="34" charset="0"/>
              <a:buChar char="•"/>
            </a:pPr>
            <a:r>
              <a:rPr lang="en-US" dirty="0"/>
              <a:t>Policies typically mandate notification to the insurer within 24 to 72 hours of discovering a potential incident.</a:t>
            </a:r>
          </a:p>
          <a:p>
            <a:pPr marL="742950" lvl="1" indent="-285750">
              <a:buFont typeface="Arial" panose="020B0604020202020204" pitchFamily="34" charset="0"/>
              <a:buChar char="•"/>
            </a:pPr>
            <a:r>
              <a:rPr lang="en-US" dirty="0"/>
              <a:t>Delayed notification can result in denied claims, especially if the insurer argues that timely involvement could have mitigated damages.</a:t>
            </a:r>
          </a:p>
          <a:p>
            <a:pPr marL="742950" lvl="1" indent="-285750">
              <a:buFont typeface="Arial" panose="020B0604020202020204" pitchFamily="34" charset="0"/>
              <a:buChar char="•"/>
            </a:pPr>
            <a:r>
              <a:rPr lang="en-US" dirty="0"/>
              <a:t>Example: In a 2024 case, a company that attempted to resolve a ransomware attack independently—without notifying the insurer—lost coverage for the ransom payment and legal defense.</a:t>
            </a:r>
          </a:p>
          <a:p>
            <a:pPr>
              <a:buFont typeface="Arial" panose="020B0604020202020204" pitchFamily="34" charset="0"/>
              <a:buChar char="•"/>
            </a:pPr>
            <a:r>
              <a:rPr lang="en-US" b="1" dirty="0"/>
              <a:t>Coordination of Incident Response:</a:t>
            </a:r>
            <a:endParaRPr lang="en-US" dirty="0"/>
          </a:p>
          <a:p>
            <a:pPr marL="742950" lvl="1" indent="-285750">
              <a:buFont typeface="Arial" panose="020B0604020202020204" pitchFamily="34" charset="0"/>
              <a:buChar char="•"/>
            </a:pPr>
            <a:r>
              <a:rPr lang="en-US" dirty="0"/>
              <a:t>Insurers often have preferred vendors for forensics, legal representation, and public relations.</a:t>
            </a:r>
          </a:p>
          <a:p>
            <a:pPr marL="742950" lvl="1" indent="-285750">
              <a:buFont typeface="Arial" panose="020B0604020202020204" pitchFamily="34" charset="0"/>
              <a:buChar char="•"/>
            </a:pPr>
            <a:r>
              <a:rPr lang="en-US" dirty="0"/>
              <a:t>If an organization engages outside vendors without insurer approval, it risks footing the bill for those services, even if the policy would have otherwise covered them.</a:t>
            </a:r>
          </a:p>
          <a:p>
            <a:r>
              <a:rPr lang="en-US" b="1" dirty="0"/>
              <a:t>4. Denial Trends:</a:t>
            </a:r>
          </a:p>
          <a:p>
            <a:pPr>
              <a:buFont typeface="Arial" panose="020B0604020202020204" pitchFamily="34" charset="0"/>
              <a:buChar char="•"/>
            </a:pPr>
            <a:r>
              <a:rPr lang="en-US" b="1" dirty="0"/>
              <a:t>Failure to Follow Basic IT Hygiene:</a:t>
            </a:r>
            <a:endParaRPr lang="en-US" dirty="0"/>
          </a:p>
          <a:p>
            <a:pPr marL="742950" lvl="1" indent="-285750">
              <a:buFont typeface="Arial" panose="020B0604020202020204" pitchFamily="34" charset="0"/>
              <a:buChar char="•"/>
            </a:pPr>
            <a:r>
              <a:rPr lang="en-US" dirty="0"/>
              <a:t>A 2023 </a:t>
            </a:r>
            <a:r>
              <a:rPr lang="en-US" dirty="0" err="1"/>
              <a:t>NetDiligence</a:t>
            </a:r>
            <a:r>
              <a:rPr lang="en-US" dirty="0"/>
              <a:t> study found that over 38% of disputed cyber claims involved alleged lapses in basic security hygiene, such as outdated software or open ports.</a:t>
            </a:r>
          </a:p>
          <a:p>
            <a:pPr marL="742950" lvl="1" indent="-285750">
              <a:buFont typeface="Arial" panose="020B0604020202020204" pitchFamily="34" charset="0"/>
              <a:buChar char="•"/>
            </a:pPr>
            <a:r>
              <a:rPr lang="en-US" dirty="0"/>
              <a:t>Common triggers for denial include:</a:t>
            </a:r>
          </a:p>
          <a:p>
            <a:pPr marL="1143000" lvl="2" indent="-228600">
              <a:buFont typeface="Arial" panose="020B0604020202020204" pitchFamily="34" charset="0"/>
              <a:buChar char="•"/>
            </a:pPr>
            <a:r>
              <a:rPr lang="en-US" dirty="0"/>
              <a:t>“Misrepresentation” in the application process—failing to disclose past incidents or known vulnerabilities.</a:t>
            </a:r>
          </a:p>
          <a:p>
            <a:pPr marL="1143000" lvl="2" indent="-228600">
              <a:buFont typeface="Arial" panose="020B0604020202020204" pitchFamily="34" charset="0"/>
              <a:buChar char="•"/>
            </a:pPr>
            <a:r>
              <a:rPr lang="en-US" dirty="0"/>
              <a:t>“Inadequate endpoint protection”—lack of endpoint detection and response (EDR) solutions.</a:t>
            </a:r>
          </a:p>
          <a:p>
            <a:pPr marL="1143000" lvl="2" indent="-228600">
              <a:buFont typeface="Arial" panose="020B0604020202020204" pitchFamily="34" charset="0"/>
              <a:buChar char="•"/>
            </a:pPr>
            <a:r>
              <a:rPr lang="en-US" dirty="0"/>
              <a:t>“Failure to patch known vulnerabilities”—insurers scrutinize whether the organization followed vulnerability management protocols, especially if a known exploit (e.g., Log4j) was the attack vector.</a:t>
            </a:r>
          </a:p>
          <a:p>
            <a:pPr>
              <a:buFont typeface="Arial" panose="020B0604020202020204" pitchFamily="34" charset="0"/>
              <a:buChar char="•"/>
            </a:pPr>
            <a:r>
              <a:rPr lang="en-US" b="1" dirty="0"/>
              <a:t>Ransomware Exclusions:</a:t>
            </a:r>
            <a:endParaRPr lang="en-US" dirty="0"/>
          </a:p>
          <a:p>
            <a:pPr marL="742950" lvl="1" indent="-285750">
              <a:buFont typeface="Arial" panose="020B0604020202020204" pitchFamily="34" charset="0"/>
              <a:buChar char="•"/>
            </a:pPr>
            <a:r>
              <a:rPr lang="en-US" dirty="0"/>
              <a:t>Some policies exclude coverage for ransom payments made to sanctioned entities, requiring organizations to verify the recipient against federal sanctions lists.</a:t>
            </a:r>
          </a:p>
          <a:p>
            <a:pPr marL="742950" lvl="1" indent="-285750">
              <a:buFont typeface="Arial" panose="020B0604020202020204" pitchFamily="34" charset="0"/>
              <a:buChar char="•"/>
            </a:pPr>
            <a:r>
              <a:rPr lang="en-US" dirty="0"/>
              <a:t>In 2024, a manufacturer lost a $1.8M claim when its insurer argued that the ransom was paid to a foreign entity under OFAC sanctions.</a:t>
            </a:r>
          </a:p>
          <a:p>
            <a:r>
              <a:rPr lang="en-US" b="1" dirty="0"/>
              <a:t>Speaker Notes:</a:t>
            </a:r>
          </a:p>
          <a:p>
            <a:r>
              <a:rPr lang="en-US" dirty="0"/>
              <a:t>Cyber insurance isn’t a substitute for cybersecurity—it’s a supplement. But to collect, you need to prove you were already protecting your systems before the incident. The fine print matters. Review your policy with legal counsel, perform periodic risk assessments to ensure compliance with policy requirements, and maintain documentation of all security measures. Because when insurers can deny coverage, they will. And without solid evidence of due diligence, you may end up fighting two battles—one against the attackers and another against your own insurance provider.</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23</a:t>
            </a:fld>
            <a:endParaRPr lang="en-US" dirty="0"/>
          </a:p>
        </p:txBody>
      </p:sp>
    </p:spTree>
    <p:extLst>
      <p:ext uri="{BB962C8B-B14F-4D97-AF65-F5344CB8AC3E}">
        <p14:creationId xmlns:p14="http://schemas.microsoft.com/office/powerpoint/2010/main" val="16390868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breach litigation isn’t a slam dunk for plaintiffs. In fact, it’s often a steep uphill battle, especially when it comes to proving actual, compensable damages. Let’s break down why:</a:t>
            </a:r>
          </a:p>
          <a:p>
            <a:pPr>
              <a:buFont typeface="+mj-lt"/>
              <a:buAutoNum type="arabicPeriod"/>
            </a:pPr>
            <a:r>
              <a:rPr lang="en-US" b="1" dirty="0"/>
              <a:t>Standing &amp; Concrete Injury:</a:t>
            </a:r>
            <a:endParaRPr lang="en-US" dirty="0"/>
          </a:p>
          <a:p>
            <a:pPr marL="742950" lvl="1" indent="-285750">
              <a:buFont typeface="+mj-lt"/>
              <a:buAutoNum type="arabicPeriod"/>
            </a:pPr>
            <a:r>
              <a:rPr lang="en-US" dirty="0"/>
              <a:t>U.S. courts have raised the bar for establishing standing in data breach cases, particularly after two key Supreme Court cases: </a:t>
            </a:r>
            <a:r>
              <a:rPr lang="en-US" b="1" dirty="0"/>
              <a:t>Spokeo v. Robins (2016)</a:t>
            </a:r>
            <a:r>
              <a:rPr lang="en-US" dirty="0"/>
              <a:t> and </a:t>
            </a:r>
            <a:r>
              <a:rPr lang="en-US" b="1" dirty="0"/>
              <a:t>TransUnion v. Ramirez (2021)</a:t>
            </a:r>
            <a:r>
              <a:rPr lang="en-US" dirty="0"/>
              <a:t>.</a:t>
            </a:r>
          </a:p>
          <a:p>
            <a:pPr marL="742950" lvl="1" indent="-285750">
              <a:buFont typeface="+mj-lt"/>
              <a:buAutoNum type="arabicPeriod"/>
            </a:pPr>
            <a:r>
              <a:rPr lang="en-US" dirty="0"/>
              <a:t>The crux of the argument? The mere risk of future identity theft is often too speculative to constitute a “concrete injury.” Plaintiffs need to show that their data was actually misused, not just exposed.</a:t>
            </a:r>
          </a:p>
          <a:p>
            <a:pPr marL="742950" lvl="1" indent="-285750">
              <a:buFont typeface="+mj-lt"/>
              <a:buAutoNum type="arabicPeriod"/>
            </a:pPr>
            <a:r>
              <a:rPr lang="en-US" dirty="0"/>
              <a:t>Defense attorneys leverage this heavily, arguing that if there’s no direct evidence of financial harm, there’s no standing to sue. Courts in conservative circuits like the 4th, 7th, and 11th have frequently dismissed claims based on speculative injury.</a:t>
            </a:r>
          </a:p>
          <a:p>
            <a:pPr>
              <a:buFont typeface="+mj-lt"/>
              <a:buAutoNum type="arabicPeriod"/>
            </a:pPr>
            <a:r>
              <a:rPr lang="en-US" b="1" dirty="0"/>
              <a:t>“Everybody’s Data is Already Out There”:</a:t>
            </a:r>
            <a:endParaRPr lang="en-US" dirty="0"/>
          </a:p>
          <a:p>
            <a:pPr marL="742950" lvl="1" indent="-285750">
              <a:buFont typeface="+mj-lt"/>
              <a:buAutoNum type="arabicPeriod"/>
            </a:pPr>
            <a:r>
              <a:rPr lang="en-US" dirty="0"/>
              <a:t>Defense counsel also argue that with so much PII already available on the dark web, how can a plaintiff prove that </a:t>
            </a:r>
            <a:r>
              <a:rPr lang="en-US" b="1" dirty="0"/>
              <a:t>this specific breach</a:t>
            </a:r>
            <a:r>
              <a:rPr lang="en-US" dirty="0"/>
              <a:t> caused their alleged injury?</a:t>
            </a:r>
          </a:p>
          <a:p>
            <a:pPr marL="742950" lvl="1" indent="-285750">
              <a:buFont typeface="+mj-lt"/>
              <a:buAutoNum type="arabicPeriod"/>
            </a:pPr>
            <a:r>
              <a:rPr lang="en-US" dirty="0"/>
              <a:t>According to a </a:t>
            </a:r>
            <a:r>
              <a:rPr lang="en-US" b="1" dirty="0"/>
              <a:t>2024 Kroll </a:t>
            </a:r>
            <a:r>
              <a:rPr lang="en-US" b="1" dirty="0" err="1"/>
              <a:t>DarkWeb</a:t>
            </a:r>
            <a:r>
              <a:rPr lang="en-US" b="1" dirty="0"/>
              <a:t> Census</a:t>
            </a:r>
            <a:r>
              <a:rPr lang="en-US" dirty="0"/>
              <a:t>, between 65-70% of American adults already have some form of compromised PII circulating online.</a:t>
            </a:r>
          </a:p>
          <a:p>
            <a:pPr marL="742950" lvl="1" indent="-285750">
              <a:buFont typeface="+mj-lt"/>
              <a:buAutoNum type="arabicPeriod"/>
            </a:pPr>
            <a:r>
              <a:rPr lang="en-US" dirty="0"/>
              <a:t>The argument goes: If the plaintiff’s SSN, email, or credit card info was already on dark web forums before the breach, how can they definitively trace their harm to this specific incident?</a:t>
            </a:r>
          </a:p>
          <a:p>
            <a:pPr>
              <a:buFont typeface="+mj-lt"/>
              <a:buAutoNum type="arabicPeriod"/>
            </a:pPr>
            <a:r>
              <a:rPr lang="en-US" b="1" dirty="0"/>
              <a:t>Out-of-Pocket Costs vs. Statutory Damages:</a:t>
            </a:r>
            <a:endParaRPr lang="en-US" dirty="0"/>
          </a:p>
          <a:p>
            <a:pPr marL="742950" lvl="1" indent="-285750">
              <a:buFont typeface="+mj-lt"/>
              <a:buAutoNum type="arabicPeriod"/>
            </a:pPr>
            <a:r>
              <a:rPr lang="en-US" dirty="0"/>
              <a:t>Plaintiffs often claim damages for things like credit monitoring or time spent mitigating potential harm. But courts tend to view these as </a:t>
            </a:r>
            <a:r>
              <a:rPr lang="en-US" b="1" dirty="0"/>
              <a:t>self-imposed costs</a:t>
            </a:r>
            <a:r>
              <a:rPr lang="en-US" dirty="0"/>
              <a:t>, not compensable injuries.</a:t>
            </a:r>
          </a:p>
          <a:p>
            <a:pPr marL="742950" lvl="1" indent="-285750">
              <a:buFont typeface="+mj-lt"/>
              <a:buAutoNum type="arabicPeriod"/>
            </a:pPr>
            <a:r>
              <a:rPr lang="en-US" dirty="0"/>
              <a:t>This is where statutory damage regimes come into play:</a:t>
            </a:r>
          </a:p>
          <a:p>
            <a:pPr marL="1143000" lvl="2" indent="-228600">
              <a:buFont typeface="+mj-lt"/>
              <a:buAutoNum type="arabicPeriod"/>
            </a:pPr>
            <a:r>
              <a:rPr lang="en-US" b="1" dirty="0"/>
              <a:t>CCPA/CPRA (California):</a:t>
            </a:r>
            <a:r>
              <a:rPr lang="en-US" dirty="0"/>
              <a:t> $100 – $750 per affected consumer, no proof of harm required.</a:t>
            </a:r>
          </a:p>
          <a:p>
            <a:pPr marL="1143000" lvl="2" indent="-228600">
              <a:buFont typeface="+mj-lt"/>
              <a:buAutoNum type="arabicPeriod"/>
            </a:pPr>
            <a:r>
              <a:rPr lang="en-US" b="1" dirty="0"/>
              <a:t>TIPA (Tennessee):</a:t>
            </a:r>
            <a:r>
              <a:rPr lang="en-US" dirty="0"/>
              <a:t> Up to $5,000 per breach for aggravated damages.</a:t>
            </a:r>
          </a:p>
          <a:p>
            <a:pPr marL="1143000" lvl="2" indent="-228600">
              <a:buFont typeface="+mj-lt"/>
              <a:buAutoNum type="arabicPeriod"/>
            </a:pPr>
            <a:r>
              <a:rPr lang="en-US" b="1" dirty="0"/>
              <a:t>BIPA (Illinois):</a:t>
            </a:r>
            <a:r>
              <a:rPr lang="en-US" dirty="0"/>
              <a:t> $1,000 – $5,000 per violation for biometric breaches.</a:t>
            </a:r>
          </a:p>
          <a:p>
            <a:pPr marL="742950" lvl="1" indent="-285750">
              <a:buFont typeface="+mj-lt"/>
              <a:buAutoNum type="arabicPeriod"/>
            </a:pPr>
            <a:r>
              <a:rPr lang="en-US" dirty="0"/>
              <a:t>If a jurisdiction offers statutory damages, plaintiffs can avoid the standing battle altogether and focus solely on the statutory violations.</a:t>
            </a:r>
          </a:p>
          <a:p>
            <a:pPr>
              <a:buFont typeface="+mj-lt"/>
              <a:buAutoNum type="arabicPeriod"/>
            </a:pPr>
            <a:r>
              <a:rPr lang="en-US" b="1" dirty="0"/>
              <a:t>Causation Hurdles:</a:t>
            </a:r>
            <a:endParaRPr lang="en-US" dirty="0"/>
          </a:p>
          <a:p>
            <a:pPr marL="742950" lvl="1" indent="-285750">
              <a:buFont typeface="+mj-lt"/>
              <a:buAutoNum type="arabicPeriod"/>
            </a:pPr>
            <a:r>
              <a:rPr lang="en-US" dirty="0"/>
              <a:t>Proving causation is increasingly difficult as the number of breaches grows.</a:t>
            </a:r>
          </a:p>
          <a:p>
            <a:pPr marL="742950" lvl="1" indent="-285750">
              <a:buFont typeface="+mj-lt"/>
              <a:buAutoNum type="arabicPeriod"/>
            </a:pPr>
            <a:r>
              <a:rPr lang="en-US" dirty="0"/>
              <a:t>If a plaintiff’s data was exposed in </a:t>
            </a:r>
            <a:r>
              <a:rPr lang="en-US" b="1" dirty="0"/>
              <a:t>three separate breaches</a:t>
            </a:r>
            <a:r>
              <a:rPr lang="en-US" dirty="0"/>
              <a:t>, how do they prove that the unauthorized credit card charge stemmed from </a:t>
            </a:r>
            <a:r>
              <a:rPr lang="en-US" b="1" dirty="0"/>
              <a:t>this specific breach</a:t>
            </a:r>
            <a:r>
              <a:rPr lang="en-US" dirty="0"/>
              <a:t>?</a:t>
            </a:r>
          </a:p>
          <a:p>
            <a:pPr marL="742950" lvl="1" indent="-285750">
              <a:buFont typeface="+mj-lt"/>
              <a:buAutoNum type="arabicPeriod"/>
            </a:pPr>
            <a:r>
              <a:rPr lang="en-US" dirty="0"/>
              <a:t>Courts in circuits like the 3rd and 9th have acknowledged the challenge of connecting the dots when multiple breaches are involved.</a:t>
            </a:r>
          </a:p>
          <a:p>
            <a:pPr>
              <a:buFont typeface="+mj-lt"/>
              <a:buAutoNum type="arabicPeriod"/>
            </a:pPr>
            <a:r>
              <a:rPr lang="en-US" b="1" dirty="0"/>
              <a:t>Emerging Plaintiff Strategies:</a:t>
            </a:r>
            <a:endParaRPr lang="en-US" dirty="0"/>
          </a:p>
          <a:p>
            <a:pPr marL="742950" lvl="1" indent="-285750">
              <a:buFont typeface="+mj-lt"/>
              <a:buAutoNum type="arabicPeriod"/>
            </a:pPr>
            <a:r>
              <a:rPr lang="en-US" dirty="0"/>
              <a:t>To overcome these hurdles, plaintiffs are experimenting with creative damage theories:</a:t>
            </a:r>
          </a:p>
          <a:p>
            <a:pPr marL="1143000" lvl="2" indent="-228600">
              <a:buFont typeface="+mj-lt"/>
              <a:buAutoNum type="arabicPeriod"/>
            </a:pPr>
            <a:r>
              <a:rPr lang="en-US" b="1" dirty="0"/>
              <a:t>Diminished Value of PII:</a:t>
            </a:r>
            <a:r>
              <a:rPr lang="en-US" dirty="0"/>
              <a:t> Arguing that the breach devalued their PII in the data black market. For example, SSNs that once sold for $5 now go for $0.50 due to saturation.</a:t>
            </a:r>
          </a:p>
          <a:p>
            <a:pPr marL="1143000" lvl="2" indent="-228600">
              <a:buFont typeface="+mj-lt"/>
              <a:buAutoNum type="arabicPeriod"/>
            </a:pPr>
            <a:r>
              <a:rPr lang="en-US" b="1" dirty="0"/>
              <a:t>Lost Time &amp; Productivity:</a:t>
            </a:r>
            <a:r>
              <a:rPr lang="en-US" dirty="0"/>
              <a:t> Claiming compensation for hours spent mitigating the risk—freezing credit, updating passwords, and monitoring accounts.</a:t>
            </a:r>
          </a:p>
          <a:p>
            <a:pPr marL="742950" lvl="1" indent="-285750">
              <a:buFont typeface="+mj-lt"/>
              <a:buAutoNum type="arabicPeriod"/>
            </a:pPr>
            <a:r>
              <a:rPr lang="en-US" dirty="0"/>
              <a:t>Some judges accept these theories, particularly in circuits known to be more plaintiff-friendly (e.g., 9th Circuit). Others dismiss them as speculative or insufficient to meet the concrete harm standard.</a:t>
            </a:r>
          </a:p>
          <a:p>
            <a:r>
              <a:rPr lang="en-US" b="1" dirty="0"/>
              <a:t>Takeaway:</a:t>
            </a:r>
          </a:p>
          <a:p>
            <a:pPr>
              <a:buFont typeface="Arial" panose="020B0604020202020204" pitchFamily="34" charset="0"/>
              <a:buChar char="•"/>
            </a:pPr>
            <a:r>
              <a:rPr lang="en-US" dirty="0"/>
              <a:t>The plaintiff’s dilemma in data breach litigation isn’t just about proving harm—it’s about proving causation, standing, and damages under increasingly stringent standards.</a:t>
            </a:r>
          </a:p>
          <a:p>
            <a:pPr>
              <a:buFont typeface="Arial" panose="020B0604020202020204" pitchFamily="34" charset="0"/>
              <a:buChar char="•"/>
            </a:pPr>
            <a:r>
              <a:rPr lang="en-US" dirty="0"/>
              <a:t>Defense strategies often focus on disconnecting the alleged harm from the breach, emphasizing that plaintiffs haven’t suffered concrete losses or that their data was already compromised elsewhere.</a:t>
            </a:r>
          </a:p>
          <a:p>
            <a:pPr>
              <a:buFont typeface="Arial" panose="020B0604020202020204" pitchFamily="34" charset="0"/>
              <a:buChar char="•"/>
            </a:pPr>
            <a:r>
              <a:rPr lang="en-US" dirty="0"/>
              <a:t>For defendants, comprehensive logging, swift notification, and clear documentation of data exfiltration (or lack thereof) can be crucial in severing the causal link and undercutting damage claims.</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24</a:t>
            </a:fld>
            <a:endParaRPr lang="en-US" dirty="0"/>
          </a:p>
        </p:txBody>
      </p:sp>
    </p:spTree>
    <p:extLst>
      <p:ext uri="{BB962C8B-B14F-4D97-AF65-F5344CB8AC3E}">
        <p14:creationId xmlns:p14="http://schemas.microsoft.com/office/powerpoint/2010/main" val="23021911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FC7611-F2DC-2DA5-BC35-A22CEC3A3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92AAF0-9DB1-EA25-3A5C-B99A1A28D1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35D9B7-CBF3-624E-9BAB-5A6EA7CB0849}"/>
              </a:ext>
            </a:extLst>
          </p:cNvPr>
          <p:cNvSpPr>
            <a:spLocks noGrp="1"/>
          </p:cNvSpPr>
          <p:nvPr>
            <p:ph type="body" idx="1"/>
          </p:nvPr>
        </p:nvSpPr>
        <p:spPr/>
        <p:txBody>
          <a:bodyPr/>
          <a:lstStyle/>
          <a:p>
            <a:r>
              <a:rPr lang="en-US" dirty="0"/>
              <a:t>The goal of this slide is to provide a structured checklist of the critical areas that regulators, plaintiffs, and your own defense counsel will scrutinize after a data breach. If you can’t provide clear, documented answers to these questions, you’re in a legally precarious position.</a:t>
            </a:r>
          </a:p>
          <a:p>
            <a:pPr>
              <a:buFont typeface="+mj-lt"/>
              <a:buAutoNum type="arabicPeriod"/>
            </a:pPr>
            <a:r>
              <a:rPr lang="en-US" b="1" dirty="0"/>
              <a:t>Access Control:</a:t>
            </a:r>
            <a:endParaRPr lang="en-US" dirty="0"/>
          </a:p>
          <a:p>
            <a:pPr marL="742950" lvl="1" indent="-285750">
              <a:buFont typeface="+mj-lt"/>
              <a:buAutoNum type="arabicPeriod"/>
            </a:pPr>
            <a:r>
              <a:rPr lang="en-US" dirty="0"/>
              <a:t>Are you enforcing the principle of least privilege? Can you show that user permissions were restricted to only what was necessary for their role?</a:t>
            </a:r>
          </a:p>
          <a:p>
            <a:pPr marL="742950" lvl="1" indent="-285750">
              <a:buFont typeface="+mj-lt"/>
              <a:buAutoNum type="arabicPeriod"/>
            </a:pPr>
            <a:r>
              <a:rPr lang="en-US" dirty="0"/>
              <a:t>Do you have multi-factor authentication (MFA) enabled for all administrative and remote accounts? If not, you’re going to have to explain why, as MFA is now considered a baseline security control under frameworks like NIST and CIS.</a:t>
            </a:r>
          </a:p>
          <a:p>
            <a:pPr>
              <a:buFont typeface="+mj-lt"/>
              <a:buAutoNum type="arabicPeriod"/>
            </a:pPr>
            <a:r>
              <a:rPr lang="en-US" b="1" dirty="0"/>
              <a:t>Risk Assessment:</a:t>
            </a:r>
            <a:endParaRPr lang="en-US" dirty="0"/>
          </a:p>
          <a:p>
            <a:pPr marL="742950" lvl="1" indent="-285750">
              <a:buFont typeface="+mj-lt"/>
              <a:buAutoNum type="arabicPeriod"/>
            </a:pPr>
            <a:r>
              <a:rPr lang="en-US" dirty="0"/>
              <a:t>When was your last comprehensive cyber risk assessment conducted? Was it documented? Did you address identified vulnerabilities?</a:t>
            </a:r>
          </a:p>
          <a:p>
            <a:pPr marL="742950" lvl="1" indent="-285750">
              <a:buFont typeface="+mj-lt"/>
              <a:buAutoNum type="arabicPeriod"/>
            </a:pPr>
            <a:r>
              <a:rPr lang="en-US" dirty="0"/>
              <a:t>Courts and regulators will want to see evidence of not just the assessment itself but also the follow-up actions taken to mitigate identified risks.</a:t>
            </a:r>
          </a:p>
          <a:p>
            <a:pPr>
              <a:buFont typeface="+mj-lt"/>
              <a:buAutoNum type="arabicPeriod"/>
            </a:pPr>
            <a:r>
              <a:rPr lang="en-US" b="1" dirty="0"/>
              <a:t>Patch Management &amp; Monitoring:</a:t>
            </a:r>
            <a:endParaRPr lang="en-US" dirty="0"/>
          </a:p>
          <a:p>
            <a:pPr marL="742950" lvl="1" indent="-285750">
              <a:buFont typeface="+mj-lt"/>
              <a:buAutoNum type="arabicPeriod"/>
            </a:pPr>
            <a:r>
              <a:rPr lang="en-US" dirty="0"/>
              <a:t>How quickly do you apply patches once vulnerabilities are identified?</a:t>
            </a:r>
          </a:p>
          <a:p>
            <a:pPr marL="742950" lvl="1" indent="-285750">
              <a:buFont typeface="+mj-lt"/>
              <a:buAutoNum type="arabicPeriod"/>
            </a:pPr>
            <a:r>
              <a:rPr lang="en-US" dirty="0"/>
              <a:t>Can you produce logs showing patch deployments and system updates?</a:t>
            </a:r>
          </a:p>
          <a:p>
            <a:pPr marL="742950" lvl="1" indent="-285750">
              <a:buFont typeface="+mj-lt"/>
              <a:buAutoNum type="arabicPeriod"/>
            </a:pPr>
            <a:r>
              <a:rPr lang="en-US" dirty="0"/>
              <a:t>Was privileged activity monitored before, during, and after the breach? Lack of centralized logging and monitoring is a key point of attack for plaintiffs seeking to show negligence.</a:t>
            </a:r>
          </a:p>
          <a:p>
            <a:pPr>
              <a:buFont typeface="+mj-lt"/>
              <a:buAutoNum type="arabicPeriod"/>
            </a:pPr>
            <a:r>
              <a:rPr lang="en-US" b="1" dirty="0"/>
              <a:t>Exfiltration Detection:</a:t>
            </a:r>
            <a:endParaRPr lang="en-US" dirty="0"/>
          </a:p>
          <a:p>
            <a:pPr marL="742950" lvl="1" indent="-285750">
              <a:buFont typeface="+mj-lt"/>
              <a:buAutoNum type="arabicPeriod"/>
            </a:pPr>
            <a:r>
              <a:rPr lang="en-US" dirty="0"/>
              <a:t>What tools are in place to detect unauthorized data transfers?</a:t>
            </a:r>
          </a:p>
          <a:p>
            <a:pPr marL="742950" lvl="1" indent="-285750">
              <a:buFont typeface="+mj-lt"/>
              <a:buAutoNum type="arabicPeriod"/>
            </a:pPr>
            <a:r>
              <a:rPr lang="en-US" dirty="0"/>
              <a:t>Are you using Data Loss Prevention (DLP), User and Entity Behavior Analytics (UEBA), or Security Information and Event Management (SIEM) systems?</a:t>
            </a:r>
          </a:p>
          <a:p>
            <a:pPr marL="742950" lvl="1" indent="-285750">
              <a:buFont typeface="+mj-lt"/>
              <a:buAutoNum type="arabicPeriod"/>
            </a:pPr>
            <a:r>
              <a:rPr lang="en-US" dirty="0"/>
              <a:t>Can you document alerts or warnings that were triggered but not acted upon? This will be crucial in demonstrating whether your incident response plan was executed effectively.</a:t>
            </a:r>
          </a:p>
          <a:p>
            <a:pPr>
              <a:buFont typeface="+mj-lt"/>
              <a:buAutoNum type="arabicPeriod"/>
            </a:pPr>
            <a:r>
              <a:rPr lang="en-US" b="1" dirty="0"/>
              <a:t>Vendor Oversight:</a:t>
            </a:r>
            <a:endParaRPr lang="en-US" dirty="0"/>
          </a:p>
          <a:p>
            <a:pPr marL="742950" lvl="1" indent="-285750">
              <a:buFont typeface="+mj-lt"/>
              <a:buAutoNum type="arabicPeriod"/>
            </a:pPr>
            <a:r>
              <a:rPr lang="en-US" dirty="0"/>
              <a:t>Did the breach involve a third-party vendor or service provider?</a:t>
            </a:r>
          </a:p>
          <a:p>
            <a:pPr marL="742950" lvl="1" indent="-285750">
              <a:buFont typeface="+mj-lt"/>
              <a:buAutoNum type="arabicPeriod"/>
            </a:pPr>
            <a:r>
              <a:rPr lang="en-US" dirty="0"/>
              <a:t>Did you perform due diligence before engaging them?</a:t>
            </a:r>
          </a:p>
          <a:p>
            <a:pPr marL="742950" lvl="1" indent="-285750">
              <a:buFont typeface="+mj-lt"/>
              <a:buAutoNum type="arabicPeriod"/>
            </a:pPr>
            <a:r>
              <a:rPr lang="en-US" dirty="0"/>
              <a:t>Do your contracts include mandatory breach notification clauses and audit rights? Failing to manage vendor risk can be framed as a lack of reasonable care.</a:t>
            </a:r>
          </a:p>
          <a:p>
            <a:pPr>
              <a:buFont typeface="+mj-lt"/>
              <a:buAutoNum type="arabicPeriod"/>
            </a:pPr>
            <a:r>
              <a:rPr lang="en-US" b="1" dirty="0"/>
              <a:t>Incident Response Testing:</a:t>
            </a:r>
            <a:endParaRPr lang="en-US" dirty="0"/>
          </a:p>
          <a:p>
            <a:pPr marL="742950" lvl="1" indent="-285750">
              <a:buFont typeface="+mj-lt"/>
              <a:buAutoNum type="arabicPeriod"/>
            </a:pPr>
            <a:r>
              <a:rPr lang="en-US" dirty="0"/>
              <a:t>Have you conducted a tabletop exercise or a full-scale incident response drill in the last 12 months?</a:t>
            </a:r>
          </a:p>
          <a:p>
            <a:pPr marL="742950" lvl="1" indent="-285750">
              <a:buFont typeface="+mj-lt"/>
              <a:buAutoNum type="arabicPeriod"/>
            </a:pPr>
            <a:r>
              <a:rPr lang="en-US" dirty="0"/>
              <a:t>Did you update your response plan based on lessons learned from that test?</a:t>
            </a:r>
          </a:p>
          <a:p>
            <a:pPr marL="742950" lvl="1" indent="-285750">
              <a:buFont typeface="+mj-lt"/>
              <a:buAutoNum type="arabicPeriod"/>
            </a:pPr>
            <a:r>
              <a:rPr lang="en-US" dirty="0"/>
              <a:t>Documented evidence of testing and updates to your incident response plan shows that you were proactive in preparing for potential incidents.</a:t>
            </a:r>
          </a:p>
          <a:p>
            <a:pPr>
              <a:buFont typeface="+mj-lt"/>
              <a:buAutoNum type="arabicPeriod"/>
            </a:pPr>
            <a:r>
              <a:rPr lang="en-US" b="1" dirty="0"/>
              <a:t>Disclosure Readiness:</a:t>
            </a:r>
            <a:endParaRPr lang="en-US" dirty="0"/>
          </a:p>
          <a:p>
            <a:pPr marL="742950" lvl="1" indent="-285750">
              <a:buFont typeface="+mj-lt"/>
              <a:buAutoNum type="arabicPeriod"/>
            </a:pPr>
            <a:r>
              <a:rPr lang="en-US" dirty="0"/>
              <a:t>Do you have pre-approved breach notification templates for SEC 8-K filings, HIPAA, GDPR, and state laws?</a:t>
            </a:r>
          </a:p>
          <a:p>
            <a:pPr marL="742950" lvl="1" indent="-285750">
              <a:buFont typeface="+mj-lt"/>
              <a:buAutoNum type="arabicPeriod"/>
            </a:pPr>
            <a:r>
              <a:rPr lang="en-US" dirty="0"/>
              <a:t>Are your communication workflows documented and accessible to your legal, PR, and compliance teams?</a:t>
            </a:r>
          </a:p>
          <a:p>
            <a:pPr marL="742950" lvl="1" indent="-285750">
              <a:buFont typeface="+mj-lt"/>
              <a:buAutoNum type="arabicPeriod"/>
            </a:pPr>
            <a:r>
              <a:rPr lang="en-US" dirty="0"/>
              <a:t>The ability to move quickly in notifying affected parties can significantly mitigate legal exposure.</a:t>
            </a:r>
          </a:p>
          <a:p>
            <a:pPr>
              <a:buFont typeface="+mj-lt"/>
              <a:buAutoNum type="arabicPeriod"/>
            </a:pPr>
            <a:r>
              <a:rPr lang="en-US" b="1" dirty="0"/>
              <a:t>IR Plan Ownership:</a:t>
            </a:r>
            <a:endParaRPr lang="en-US" dirty="0"/>
          </a:p>
          <a:p>
            <a:pPr marL="742950" lvl="1" indent="-285750">
              <a:buFont typeface="+mj-lt"/>
              <a:buAutoNum type="arabicPeriod"/>
            </a:pPr>
            <a:r>
              <a:rPr lang="en-US" dirty="0"/>
              <a:t>Who is the primary owner of the incident response plan? Is it the CISO, the General Counsel, or someone else?</a:t>
            </a:r>
          </a:p>
          <a:p>
            <a:pPr marL="742950" lvl="1" indent="-285750">
              <a:buFont typeface="+mj-lt"/>
              <a:buAutoNum type="arabicPeriod"/>
            </a:pPr>
            <a:r>
              <a:rPr lang="en-US" dirty="0"/>
              <a:t>Are key stakeholders (IT, Legal, HR, PR) aware of their roles and responsibilities?</a:t>
            </a:r>
          </a:p>
          <a:p>
            <a:pPr marL="742950" lvl="1" indent="-285750">
              <a:buFont typeface="+mj-lt"/>
              <a:buAutoNum type="arabicPeriod"/>
            </a:pPr>
            <a:r>
              <a:rPr lang="en-US" dirty="0"/>
              <a:t>Ownership and accountability must be clearly documented and regularly updated.</a:t>
            </a:r>
          </a:p>
          <a:p>
            <a:pPr>
              <a:buFont typeface="+mj-lt"/>
              <a:buAutoNum type="arabicPeriod"/>
            </a:pPr>
            <a:r>
              <a:rPr lang="en-US" b="1" dirty="0"/>
              <a:t>Governance:</a:t>
            </a:r>
            <a:endParaRPr lang="en-US" dirty="0"/>
          </a:p>
          <a:p>
            <a:pPr marL="742950" lvl="1" indent="-285750">
              <a:buFont typeface="+mj-lt"/>
              <a:buAutoNum type="arabicPeriod"/>
            </a:pPr>
            <a:r>
              <a:rPr lang="en-US" dirty="0"/>
              <a:t>Have you briefed the board on cyber risks? Are there minutes reflecting discussions about incident response, budget allocation, or identified risks?</a:t>
            </a:r>
          </a:p>
          <a:p>
            <a:pPr marL="742950" lvl="1" indent="-285750">
              <a:buFont typeface="+mj-lt"/>
              <a:buAutoNum type="arabicPeriod"/>
            </a:pPr>
            <a:r>
              <a:rPr lang="en-US" dirty="0"/>
              <a:t>The SEC’s cybersecurity rules now explicitly require public companies to disclose how the board oversees cyber risk. If your board isn’t engaged, plaintiffs will argue that the oversight duty was breached.</a:t>
            </a:r>
          </a:p>
          <a:p>
            <a:pPr>
              <a:buFont typeface="+mj-lt"/>
              <a:buAutoNum type="arabicPeriod"/>
            </a:pPr>
            <a:r>
              <a:rPr lang="en-US" b="1" dirty="0"/>
              <a:t>Reasonable Security Proof:</a:t>
            </a:r>
            <a:endParaRPr lang="en-US" dirty="0"/>
          </a:p>
          <a:p>
            <a:pPr marL="742950" lvl="1" indent="-285750">
              <a:buFont typeface="+mj-lt"/>
              <a:buAutoNum type="arabicPeriod"/>
            </a:pPr>
            <a:r>
              <a:rPr lang="en-US" dirty="0"/>
              <a:t>Can you produce documentation to prove that your security practices align with industry standards (e.g., NIST CSF, CIS Controls, ISO 27001)?</a:t>
            </a:r>
          </a:p>
          <a:p>
            <a:pPr marL="742950" lvl="1" indent="-285750">
              <a:buFont typeface="+mj-lt"/>
              <a:buAutoNum type="arabicPeriod"/>
            </a:pPr>
            <a:r>
              <a:rPr lang="en-US" dirty="0"/>
              <a:t>This is often where defendants either win or lose a case. If you can show that your controls were reasonable and well-documented, you have a strong defense. If you can’t, plaintiffs will frame it as gross negligence.</a:t>
            </a:r>
          </a:p>
          <a:p>
            <a:r>
              <a:rPr lang="en-US" b="1" dirty="0"/>
              <a:t>Takeaway:</a:t>
            </a:r>
            <a:r>
              <a:rPr lang="en-US" dirty="0"/>
              <a:t> This checklist isn’t just about regulatory compliance—it’s about building a defensible position in court. If you can answer these 10 questions with solid documentation, you’re not just proving that you had a security program—you’re proving that you had a reasonable security program. And that distinction is what protects you in litigation.</a:t>
            </a:r>
          </a:p>
          <a:p>
            <a:endParaRPr lang="en-US" dirty="0"/>
          </a:p>
        </p:txBody>
      </p:sp>
      <p:sp>
        <p:nvSpPr>
          <p:cNvPr id="4" name="Slide Number Placeholder 3">
            <a:extLst>
              <a:ext uri="{FF2B5EF4-FFF2-40B4-BE49-F238E27FC236}">
                <a16:creationId xmlns:a16="http://schemas.microsoft.com/office/drawing/2014/main" id="{90CA07C6-2F6E-C17E-4EBD-154E4CA6874B}"/>
              </a:ext>
            </a:extLst>
          </p:cNvPr>
          <p:cNvSpPr>
            <a:spLocks noGrp="1"/>
          </p:cNvSpPr>
          <p:nvPr>
            <p:ph type="sldNum" sz="quarter" idx="5"/>
          </p:nvPr>
        </p:nvSpPr>
        <p:spPr/>
        <p:txBody>
          <a:bodyPr/>
          <a:lstStyle/>
          <a:p>
            <a:fld id="{F97DC217-DF71-1A49-B3EA-559F1F43B0FF}" type="slidenum">
              <a:rPr lang="en-US" smtClean="0"/>
              <a:t>25</a:t>
            </a:fld>
            <a:endParaRPr lang="en-US" dirty="0"/>
          </a:p>
        </p:txBody>
      </p:sp>
    </p:spTree>
    <p:extLst>
      <p:ext uri="{BB962C8B-B14F-4D97-AF65-F5344CB8AC3E}">
        <p14:creationId xmlns:p14="http://schemas.microsoft.com/office/powerpoint/2010/main" val="3747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800" b="1" dirty="0"/>
              <a:t>Slide Body Text:</a:t>
            </a:r>
            <a:br>
              <a:rPr lang="en-US" sz="2800" dirty="0"/>
            </a:br>
            <a:r>
              <a:rPr lang="en-US" sz="2800" dirty="0"/>
              <a:t>We’ve talked about law. We’ve talked about breaches. We’ve talked about budgets, boards, vendors, and verifiable controls. But this isn’t the end—it’s your first conversation with the legal side of cybersecurity. You don’t have to be a lawyer to use legal thinking. You just need to understand how regulators and courts interpret the systems you build, maintain, and defend.</a:t>
            </a:r>
          </a:p>
          <a:p>
            <a:r>
              <a:rPr lang="en-US" sz="2800" dirty="0"/>
              <a:t>I invite you now to ask questions. Or tell your own story. Every org here has scars, near-misses, and maybe a few mistakes they almost made. This community thrives when we share—not just tools or indicators, but strategies that keep us out of the legal crosshairs.</a:t>
            </a:r>
          </a:p>
          <a:p>
            <a:r>
              <a:rPr lang="en-US" sz="2800" dirty="0"/>
              <a:t>And if you want to dig deeper:</a:t>
            </a:r>
          </a:p>
          <a:p>
            <a:pPr>
              <a:buFont typeface="Arial" panose="020B0604020202020204" pitchFamily="34" charset="0"/>
              <a:buChar char="•"/>
            </a:pPr>
            <a:r>
              <a:rPr lang="en-US" sz="2800" dirty="0"/>
              <a:t>I’ve uploaded a full checklist that mirrors the 10-question landmine slide—plus links to the disclosure timelines, templates, and statutes we covered.</a:t>
            </a:r>
          </a:p>
          <a:p>
            <a:pPr>
              <a:buFont typeface="Arial" panose="020B0604020202020204" pitchFamily="34" charset="0"/>
              <a:buChar char="•"/>
            </a:pPr>
            <a:r>
              <a:rPr lang="en-US" sz="2800" dirty="0"/>
              <a:t>It’s all at github.com/</a:t>
            </a:r>
            <a:r>
              <a:rPr lang="en-US" sz="2800" dirty="0" err="1"/>
              <a:t>WesLakins</a:t>
            </a:r>
            <a:r>
              <a:rPr lang="en-US" sz="2800" dirty="0"/>
              <a:t>/bsides2025 (note: replace this with your actual link).</a:t>
            </a:r>
          </a:p>
          <a:p>
            <a:pPr>
              <a:buFont typeface="Arial" panose="020B0604020202020204" pitchFamily="34" charset="0"/>
              <a:buChar char="•"/>
            </a:pPr>
            <a:r>
              <a:rPr lang="en-US" sz="2800" dirty="0"/>
              <a:t>I’m also on LinkedIn, and you can reach me directly at wes@lakinslaw.com. I love swapping breach stories and strategies with other legal-minded security pros.</a:t>
            </a:r>
          </a:p>
          <a:p>
            <a:r>
              <a:rPr lang="en-US" sz="2800" b="1" dirty="0"/>
              <a:t>Speaker Notes:</a:t>
            </a:r>
            <a:br>
              <a:rPr lang="en-US" sz="2800" dirty="0"/>
            </a:br>
            <a:r>
              <a:rPr lang="en-US" sz="2800" dirty="0"/>
              <a:t>Let’s bring it home. Everything we’ve discussed today—access control, vendor risk, incident response, breach notification—isn’t just about regulatory compliance. It’s about creating a defensible position when, not if, things go wrong.</a:t>
            </a:r>
          </a:p>
          <a:p>
            <a:r>
              <a:rPr lang="en-US" sz="2800" dirty="0"/>
              <a:t>Because here’s the truth: No matter how good your controls are, no matter how tight your contracts are, breaches will happen. It’s not a question of “if”—it’s a question of “when,” and more importantly, “how prepared were you?”</a:t>
            </a:r>
          </a:p>
          <a:p>
            <a:r>
              <a:rPr lang="en-US" sz="2800" dirty="0"/>
              <a:t>So, here’s the ask:</a:t>
            </a:r>
          </a:p>
          <a:p>
            <a:pPr>
              <a:buFont typeface="Arial" panose="020B0604020202020204" pitchFamily="34" charset="0"/>
              <a:buChar char="•"/>
            </a:pPr>
            <a:r>
              <a:rPr lang="en-US" sz="2800" dirty="0"/>
              <a:t>Share your war stories. What kept you up at night after your last incident?</a:t>
            </a:r>
          </a:p>
          <a:p>
            <a:pPr>
              <a:buFont typeface="Arial" panose="020B0604020202020204" pitchFamily="34" charset="0"/>
              <a:buChar char="•"/>
            </a:pPr>
            <a:r>
              <a:rPr lang="en-US" sz="2800" dirty="0"/>
              <a:t>What’s the one question from your board you still don’t feel ready to answer?</a:t>
            </a:r>
          </a:p>
          <a:p>
            <a:pPr>
              <a:buFont typeface="Arial" panose="020B0604020202020204" pitchFamily="34" charset="0"/>
              <a:buChar char="•"/>
            </a:pPr>
            <a:r>
              <a:rPr lang="en-US" sz="2800" dirty="0"/>
              <a:t>When a breach hits, what’s the first call you make? Legal? PR? Incident response?</a:t>
            </a:r>
          </a:p>
          <a:p>
            <a:r>
              <a:rPr lang="en-US" sz="2800" dirty="0"/>
              <a:t>The point is, legal defense isn’t just a checklist—it’s a mindset. It’s building out documentation now that you can pull up in a deposition later. It’s making sure that every breach notification, every board briefing, every incident response timeline is more than just a task—it’s an exhibit.</a:t>
            </a:r>
          </a:p>
          <a:p>
            <a:r>
              <a:rPr lang="en-US" sz="2800" dirty="0"/>
              <a:t>So, let’s keep talking. This community thrives on sharing. Because if there’s one thing worse than a breach, it’s feeling like you’re the only one dealing with it. And if you want to dive deeper, the checklist is live, the templates are there, and I’m here to help.</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26</a:t>
            </a:fld>
            <a:endParaRPr lang="en-US" dirty="0"/>
          </a:p>
        </p:txBody>
      </p:sp>
    </p:spTree>
    <p:extLst>
      <p:ext uri="{BB962C8B-B14F-4D97-AF65-F5344CB8AC3E}">
        <p14:creationId xmlns:p14="http://schemas.microsoft.com/office/powerpoint/2010/main" val="399008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Now that we’ve gotten the disclaimers out of the way, let’s take a look at what we’re going to cover today.</a:t>
            </a:r>
          </a:p>
          <a:p>
            <a:pPr marL="171450" indent="-171450">
              <a:buFont typeface="Arial" panose="020B0604020202020204" pitchFamily="34" charset="0"/>
              <a:buChar char="•"/>
            </a:pPr>
            <a:r>
              <a:rPr lang="en-US" b="1" dirty="0"/>
              <a:t>Case Studies:</a:t>
            </a:r>
          </a:p>
          <a:p>
            <a:pPr marL="628650" lvl="1" indent="-171450">
              <a:buFont typeface="Arial" panose="020B0604020202020204" pitchFamily="34" charset="0"/>
              <a:buChar char="•"/>
            </a:pPr>
            <a:r>
              <a:rPr lang="en-US" dirty="0"/>
              <a:t>We’re going to start by looking at some high-profile breaches and incidents that illustrate how security failures can turn into legal crises. And we won’t just focus on the big names. We’ll also discuss some lesser-known incidents that didn’t make national headlines but still illustrate key points about liability and legal exposure.</a:t>
            </a:r>
          </a:p>
          <a:p>
            <a:pPr marL="171450" indent="-171450">
              <a:buFont typeface="Arial" panose="020B0604020202020204" pitchFamily="34" charset="0"/>
              <a:buChar char="•"/>
            </a:pPr>
            <a:r>
              <a:rPr lang="en-US" b="1" dirty="0"/>
              <a:t>Common Failure Points &amp; Legal Frameworks:</a:t>
            </a:r>
          </a:p>
          <a:p>
            <a:pPr marL="628650" lvl="1" indent="-171450">
              <a:buFont typeface="Arial" panose="020B0604020202020204" pitchFamily="34" charset="0"/>
              <a:buChar char="•"/>
            </a:pPr>
            <a:r>
              <a:rPr lang="en-US" dirty="0"/>
              <a:t>Next, we’re going to break down the most common failure points that lead to legal exposure. This is where we shift from specific incidents to patterns. What are the common threads running through these breaches? We’ll connect these failure points to the specific legal frameworks that define what “reasonable security” means in each context.</a:t>
            </a:r>
          </a:p>
          <a:p>
            <a:pPr marL="1200150" lvl="2" indent="-285750">
              <a:buFont typeface="Arial" panose="020B0604020202020204" pitchFamily="34" charset="0"/>
              <a:buChar char="•"/>
            </a:pPr>
            <a:r>
              <a:rPr lang="en-US" dirty="0"/>
              <a:t>GDPR’s Article 32—what “appropriate technical and organizational measures” actually require.</a:t>
            </a:r>
          </a:p>
          <a:p>
            <a:pPr marL="1200150" lvl="2" indent="-285750">
              <a:buFont typeface="Arial" panose="020B0604020202020204" pitchFamily="34" charset="0"/>
              <a:buChar char="•"/>
            </a:pPr>
            <a:r>
              <a:rPr lang="en-US" dirty="0"/>
              <a:t>HIPAA’s Security Rule—what happens when protected health information is exposed.</a:t>
            </a:r>
          </a:p>
          <a:p>
            <a:pPr marL="1200150" lvl="2" indent="-285750">
              <a:buFont typeface="Arial" panose="020B0604020202020204" pitchFamily="34" charset="0"/>
              <a:buChar char="•"/>
            </a:pPr>
            <a:r>
              <a:rPr lang="en-US" dirty="0"/>
              <a:t>FTC’s Safeguards Rule—how recent updates require more than just a written policy.</a:t>
            </a:r>
          </a:p>
          <a:p>
            <a:pPr marL="1200150" lvl="2" indent="-285750">
              <a:buFont typeface="Arial" panose="020B0604020202020204" pitchFamily="34" charset="0"/>
              <a:buChar char="•"/>
            </a:pPr>
            <a:r>
              <a:rPr lang="en-US" dirty="0"/>
              <a:t>SEC’s Cyber Rules—why public companies can’t afford to stay silent after a breach.</a:t>
            </a:r>
          </a:p>
          <a:p>
            <a:pPr marL="1200150" lvl="2" indent="-285750">
              <a:buFont typeface="Arial" panose="020B0604020202020204" pitchFamily="34" charset="0"/>
              <a:buChar char="•"/>
            </a:pPr>
            <a:r>
              <a:rPr lang="en-US" dirty="0"/>
              <a:t>State Breach Notification Laws—the clock starts ticking, and the timelines aren’t negotiable.</a:t>
            </a:r>
          </a:p>
          <a:p>
            <a:pPr marL="171450" indent="-171450">
              <a:buFont typeface="Arial" panose="020B0604020202020204" pitchFamily="34" charset="0"/>
              <a:buChar char="•"/>
            </a:pPr>
            <a:r>
              <a:rPr lang="en-US" b="1" dirty="0"/>
              <a:t>Best Practices + Mitigation Strategies:</a:t>
            </a:r>
          </a:p>
          <a:p>
            <a:pPr marL="628650" lvl="1" indent="-171450">
              <a:buFont typeface="Arial" panose="020B0604020202020204" pitchFamily="34" charset="0"/>
              <a:buChar char="•"/>
            </a:pPr>
            <a:r>
              <a:rPr lang="en-US" dirty="0"/>
              <a:t>After we’ve identified the most common failure points, we’re going to shift gears and talk strategy. Because knowing where companies go wrong isn’t enough—avoiding those mistakes takes proactive measures.</a:t>
            </a:r>
          </a:p>
          <a:p>
            <a:pPr marL="171450" indent="-171450">
              <a:buFont typeface="Arial" panose="020B0604020202020204" pitchFamily="34" charset="0"/>
              <a:buChar char="•"/>
            </a:pPr>
            <a:r>
              <a:rPr lang="en-US" b="1" dirty="0"/>
              <a:t>Bonus Material:</a:t>
            </a:r>
          </a:p>
          <a:p>
            <a:pPr marL="628650" lvl="1" indent="-171450">
              <a:buFont typeface="Arial" panose="020B0604020202020204" pitchFamily="34" charset="0"/>
              <a:buChar char="•"/>
            </a:pPr>
            <a:r>
              <a:rPr lang="en-US" dirty="0"/>
              <a:t>Now, this section is where we get into some of the emerging issues that don’t always get the attention they deserve but are quietly becoming significant legal risks.</a:t>
            </a:r>
          </a:p>
          <a:p>
            <a:pPr marL="171450" indent="-171450">
              <a:buFont typeface="Arial" panose="020B0604020202020204" pitchFamily="34" charset="0"/>
              <a:buChar char="•"/>
            </a:pPr>
            <a:r>
              <a:rPr lang="en-US" b="1" dirty="0"/>
              <a:t>Key Takeaways: </a:t>
            </a:r>
          </a:p>
          <a:p>
            <a:pPr marL="628650" lvl="1" indent="-171450">
              <a:buFont typeface="Arial" panose="020B0604020202020204" pitchFamily="34" charset="0"/>
              <a:buChar char="•"/>
            </a:pPr>
            <a:r>
              <a:rPr lang="en-US" dirty="0"/>
              <a:t>Finally, we’re going to wrap up with the key lessons from today.</a:t>
            </a:r>
          </a:p>
          <a:p>
            <a:pPr marL="171450" indent="-171450">
              <a:buFont typeface="Arial" panose="020B0604020202020204" pitchFamily="34" charset="0"/>
              <a:buChar char="•"/>
            </a:pPr>
            <a:r>
              <a:rPr lang="en-US" b="1" dirty="0"/>
              <a:t>So that’s the road map.</a:t>
            </a:r>
            <a:r>
              <a:rPr lang="en-US" dirty="0"/>
              <a:t> We’re going to start with the cautionary tales—the case studies. We’ll look at the patterns that emerge from those incidents, then transition to practical steps companies can take to mitigate those risks. After that, we’ll get into some emerging trends that are quietly raising the stakes, and finally, we’ll wrap it all up with some key takeaways to carry forward.</a:t>
            </a:r>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indent="-285750">
              <a:spcBef>
                <a:spcPts val="0"/>
              </a:spcBef>
              <a:spcAft>
                <a:spcPts val="0"/>
              </a:spcAft>
              <a:buFont typeface="Arial" panose="020B0604020202020204" pitchFamily="34" charset="0"/>
              <a:buChar char="•"/>
            </a:pPr>
            <a:r>
              <a:rPr lang="en-US" sz="1800" b="1" kern="100" dirty="0">
                <a:effectLst/>
                <a:latin typeface="Times New Roman" panose="02020603050405020304" pitchFamily="18" charset="0"/>
                <a:ea typeface="Aptos" panose="020B0004020202020204" pitchFamily="34" charset="0"/>
              </a:rPr>
              <a:t>Learn from mistakes of others! </a:t>
            </a:r>
            <a:r>
              <a:rPr lang="en-US" sz="1800" i="1" kern="100" dirty="0">
                <a:effectLst/>
                <a:latin typeface="Times New Roman" panose="02020603050405020304" pitchFamily="18" charset="0"/>
                <a:ea typeface="Aptos" panose="020B0004020202020204" pitchFamily="34" charset="0"/>
              </a:rPr>
              <a:t>Security isn’t just an IT problem anymore—it’s a corporate liability issue.</a:t>
            </a:r>
            <a:endParaRPr lang="en-US" sz="1800" kern="100" dirty="0">
              <a:effectLst/>
              <a:latin typeface="Times New Roman" panose="02020603050405020304" pitchFamily="18" charset="0"/>
              <a:ea typeface="Aptos" panose="020B0004020202020204" pitchFamily="34" charset="0"/>
            </a:endParaRPr>
          </a:p>
          <a:p>
            <a:pPr marL="742950" marR="0" lvl="1" indent="-285750">
              <a:spcBef>
                <a:spcPts val="0"/>
              </a:spcBef>
              <a:spcAft>
                <a:spcPts val="0"/>
              </a:spcAft>
              <a:buFont typeface="Arial" panose="020B0604020202020204" pitchFamily="34" charset="0"/>
              <a:buChar char="•"/>
            </a:pPr>
            <a:r>
              <a:rPr lang="en-US" sz="1800" kern="100" dirty="0">
                <a:effectLst/>
                <a:latin typeface="Times New Roman" panose="02020603050405020304" pitchFamily="18" charset="0"/>
                <a:ea typeface="Aptos" panose="020B0004020202020204" pitchFamily="34" charset="0"/>
              </a:rPr>
              <a:t>Let’s get one thing straight: data breaches aren’t just about hackers or misconfigured firewalls—they’re now </a:t>
            </a:r>
            <a:r>
              <a:rPr lang="en-US" sz="1800" b="1" kern="100" dirty="0">
                <a:effectLst/>
                <a:latin typeface="Times New Roman" panose="02020603050405020304" pitchFamily="18" charset="0"/>
                <a:ea typeface="Aptos" panose="020B0004020202020204" pitchFamily="34" charset="0"/>
              </a:rPr>
              <a:t>legal time bombs</a:t>
            </a:r>
            <a:r>
              <a:rPr lang="en-US" sz="1800" kern="100" dirty="0">
                <a:effectLst/>
                <a:latin typeface="Times New Roman" panose="02020603050405020304" pitchFamily="18" charset="0"/>
                <a:ea typeface="Aptos" panose="020B0004020202020204" pitchFamily="34" charset="0"/>
              </a:rPr>
              <a:t>. Every jurisdiction is tightening expectations, and failing to meet those expectations—whether it’s because you didn’t patch, didn’t log, or didn’t tell someone in time—can land you in serious legal jeopardy.</a:t>
            </a:r>
          </a:p>
          <a:p>
            <a:pPr marL="742950" marR="0" lvl="1" indent="-285750">
              <a:spcBef>
                <a:spcPts val="0"/>
              </a:spcBef>
              <a:spcAft>
                <a:spcPts val="0"/>
              </a:spcAft>
              <a:buFont typeface="Arial" panose="020B0604020202020204" pitchFamily="34" charset="0"/>
              <a:buChar char="•"/>
            </a:pPr>
            <a:r>
              <a:rPr lang="en-US" sz="1800" kern="100" dirty="0">
                <a:effectLst/>
                <a:latin typeface="Times New Roman" panose="02020603050405020304" pitchFamily="18" charset="0"/>
                <a:ea typeface="Aptos" panose="020B0004020202020204" pitchFamily="34" charset="0"/>
              </a:rPr>
              <a:t>In 2024, IBM reported the </a:t>
            </a:r>
            <a:r>
              <a:rPr lang="en-US" sz="1800" b="1" kern="100" dirty="0">
                <a:effectLst/>
                <a:latin typeface="Times New Roman" panose="02020603050405020304" pitchFamily="18" charset="0"/>
                <a:ea typeface="Aptos" panose="020B0004020202020204" pitchFamily="34" charset="0"/>
              </a:rPr>
              <a:t>average global cost of a breach at $4.88 million</a:t>
            </a:r>
            <a:r>
              <a:rPr lang="en-US" sz="1800" kern="100" dirty="0">
                <a:effectLst/>
                <a:latin typeface="Times New Roman" panose="02020603050405020304" pitchFamily="18" charset="0"/>
                <a:ea typeface="Aptos" panose="020B0004020202020204" pitchFamily="34" charset="0"/>
              </a:rPr>
              <a:t>, up 10% year-over-year. That’s not because malware got more expensive—it’s because </a:t>
            </a:r>
            <a:r>
              <a:rPr lang="en-US" sz="1800" b="1" kern="100" dirty="0">
                <a:effectLst/>
                <a:latin typeface="Times New Roman" panose="02020603050405020304" pitchFamily="18" charset="0"/>
                <a:ea typeface="Aptos" panose="020B0004020202020204" pitchFamily="34" charset="0"/>
              </a:rPr>
              <a:t>legal consequences have escalated.</a:t>
            </a:r>
            <a:r>
              <a:rPr lang="en-US" sz="1800" kern="100" dirty="0">
                <a:effectLst/>
                <a:latin typeface="Times New Roman" panose="02020603050405020304" pitchFamily="18" charset="0"/>
                <a:ea typeface="Aptos" panose="020B0004020202020204" pitchFamily="34" charset="0"/>
              </a:rPr>
              <a:t> Class actions, consent orders, SEC penalties, regulatory audits, multi-state AG investigations, reputational damage, and CISO terminations are now standard fare in breach aftermaths.</a:t>
            </a:r>
          </a:p>
          <a:p>
            <a:pPr marL="742950" marR="0" lvl="1" indent="-285750">
              <a:spcBef>
                <a:spcPts val="0"/>
              </a:spcBef>
              <a:spcAft>
                <a:spcPts val="0"/>
              </a:spcAft>
              <a:buFont typeface="Arial" panose="020B0604020202020204" pitchFamily="34" charset="0"/>
              <a:buChar char="•"/>
            </a:pPr>
            <a:r>
              <a:rPr lang="en-US" sz="1800" kern="100" dirty="0">
                <a:effectLst/>
                <a:latin typeface="Times New Roman" panose="02020603050405020304" pitchFamily="18" charset="0"/>
                <a:ea typeface="Aptos" panose="020B0004020202020204" pitchFamily="34" charset="0"/>
              </a:rPr>
              <a:t>The SEC’s </a:t>
            </a:r>
            <a:r>
              <a:rPr lang="en-US" sz="1800" b="1" kern="100" dirty="0">
                <a:effectLst/>
                <a:latin typeface="Times New Roman" panose="02020603050405020304" pitchFamily="18" charset="0"/>
                <a:ea typeface="Aptos" panose="020B0004020202020204" pitchFamily="34" charset="0"/>
              </a:rPr>
              <a:t>cybersecurity disclosure rule</a:t>
            </a:r>
            <a:r>
              <a:rPr lang="en-US" sz="1800" kern="100" dirty="0">
                <a:effectLst/>
                <a:latin typeface="Times New Roman" panose="02020603050405020304" pitchFamily="18" charset="0"/>
                <a:ea typeface="Aptos" panose="020B0004020202020204" pitchFamily="34" charset="0"/>
              </a:rPr>
              <a:t>, effective in December 2023, gives public companies just </a:t>
            </a:r>
            <a:r>
              <a:rPr lang="en-US" sz="1800" b="1" kern="100" dirty="0">
                <a:effectLst/>
                <a:latin typeface="Times New Roman" panose="02020603050405020304" pitchFamily="18" charset="0"/>
                <a:ea typeface="Aptos" panose="020B0004020202020204" pitchFamily="34" charset="0"/>
              </a:rPr>
              <a:t>4 business days</a:t>
            </a:r>
            <a:r>
              <a:rPr lang="en-US" sz="1800" kern="100" dirty="0">
                <a:effectLst/>
                <a:latin typeface="Times New Roman" panose="02020603050405020304" pitchFamily="18" charset="0"/>
                <a:ea typeface="Aptos" panose="020B0004020202020204" pitchFamily="34" charset="0"/>
              </a:rPr>
              <a:t> to disclose any breach deemed “material.” The EU’s </a:t>
            </a:r>
            <a:r>
              <a:rPr lang="en-US" sz="1800" b="1" kern="100" dirty="0">
                <a:effectLst/>
                <a:latin typeface="Times New Roman" panose="02020603050405020304" pitchFamily="18" charset="0"/>
                <a:ea typeface="Aptos" panose="020B0004020202020204" pitchFamily="34" charset="0"/>
              </a:rPr>
              <a:t>GDPR</a:t>
            </a:r>
            <a:r>
              <a:rPr lang="en-US" sz="1800" kern="100" dirty="0">
                <a:effectLst/>
                <a:latin typeface="Times New Roman" panose="02020603050405020304" pitchFamily="18" charset="0"/>
                <a:ea typeface="Aptos" panose="020B0004020202020204" pitchFamily="34" charset="0"/>
              </a:rPr>
              <a:t> requires reporting within </a:t>
            </a:r>
            <a:r>
              <a:rPr lang="en-US" sz="1800" b="1" kern="100" dirty="0">
                <a:effectLst/>
                <a:latin typeface="Times New Roman" panose="02020603050405020304" pitchFamily="18" charset="0"/>
                <a:ea typeface="Aptos" panose="020B0004020202020204" pitchFamily="34" charset="0"/>
              </a:rPr>
              <a:t>72 hours</a:t>
            </a:r>
            <a:r>
              <a:rPr lang="en-US" sz="1800" kern="100" dirty="0">
                <a:effectLst/>
                <a:latin typeface="Times New Roman" panose="02020603050405020304" pitchFamily="18" charset="0"/>
                <a:ea typeface="Aptos" panose="020B0004020202020204" pitchFamily="34" charset="0"/>
              </a:rPr>
              <a:t>, and HIPAA mandates notification within </a:t>
            </a:r>
            <a:r>
              <a:rPr lang="en-US" sz="1800" b="1" kern="100" dirty="0">
                <a:effectLst/>
                <a:latin typeface="Times New Roman" panose="02020603050405020304" pitchFamily="18" charset="0"/>
                <a:ea typeface="Aptos" panose="020B0004020202020204" pitchFamily="34" charset="0"/>
              </a:rPr>
              <a:t>60 days</a:t>
            </a:r>
            <a:r>
              <a:rPr lang="en-US" sz="1800" kern="100" dirty="0">
                <a:effectLst/>
                <a:latin typeface="Times New Roman" panose="02020603050405020304" pitchFamily="18" charset="0"/>
                <a:ea typeface="Aptos" panose="020B0004020202020204" pitchFamily="34" charset="0"/>
              </a:rPr>
              <a:t> for incidents involving protected health information. And </a:t>
            </a:r>
            <a:r>
              <a:rPr lang="en-US" sz="1800" b="1" kern="100" dirty="0">
                <a:effectLst/>
                <a:latin typeface="Times New Roman" panose="02020603050405020304" pitchFamily="18" charset="0"/>
                <a:ea typeface="Aptos" panose="020B0004020202020204" pitchFamily="34" charset="0"/>
              </a:rPr>
              <a:t>every U.S. state</a:t>
            </a:r>
            <a:r>
              <a:rPr lang="en-US" sz="1800" kern="100" dirty="0">
                <a:effectLst/>
                <a:latin typeface="Times New Roman" panose="02020603050405020304" pitchFamily="18" charset="0"/>
                <a:ea typeface="Aptos" panose="020B0004020202020204" pitchFamily="34" charset="0"/>
              </a:rPr>
              <a:t> has its own breach notification law, often with </a:t>
            </a:r>
            <a:r>
              <a:rPr lang="en-US" sz="1800" b="1" kern="100" dirty="0">
                <a:effectLst/>
                <a:latin typeface="Times New Roman" panose="02020603050405020304" pitchFamily="18" charset="0"/>
                <a:ea typeface="Aptos" panose="020B0004020202020204" pitchFamily="34" charset="0"/>
              </a:rPr>
              <a:t>30-day</a:t>
            </a:r>
            <a:r>
              <a:rPr lang="en-US" sz="1800" kern="100" dirty="0">
                <a:effectLst/>
                <a:latin typeface="Times New Roman" panose="02020603050405020304" pitchFamily="18" charset="0"/>
                <a:ea typeface="Aptos" panose="020B0004020202020204" pitchFamily="34" charset="0"/>
              </a:rPr>
              <a:t> deadlines.</a:t>
            </a:r>
          </a:p>
          <a:p>
            <a:pPr marL="742950" marR="0" lvl="1" indent="-285750">
              <a:spcBef>
                <a:spcPts val="0"/>
              </a:spcBef>
              <a:spcAft>
                <a:spcPts val="0"/>
              </a:spcAft>
              <a:buFont typeface="Arial" panose="020B0604020202020204" pitchFamily="34" charset="0"/>
              <a:buChar char="•"/>
            </a:pPr>
            <a:r>
              <a:rPr lang="en-US" sz="1800" kern="100" dirty="0">
                <a:effectLst/>
                <a:latin typeface="Times New Roman" panose="02020603050405020304" pitchFamily="18" charset="0"/>
                <a:ea typeface="Aptos" panose="020B0004020202020204" pitchFamily="34" charset="0"/>
              </a:rPr>
              <a:t>You may think four days is enough time—but ask any incident response team: by Day 4, you might not even know what got hit, let alone whether it’s “material.” That’s why preparedness, logging, and board-level awareness are no longer optional.</a:t>
            </a:r>
          </a:p>
          <a:p>
            <a:pPr marL="742950" marR="0" lvl="1" indent="-285750">
              <a:spcBef>
                <a:spcPts val="0"/>
              </a:spcBef>
              <a:spcAft>
                <a:spcPts val="0"/>
              </a:spcAft>
              <a:buFont typeface="Arial" panose="020B0604020202020204" pitchFamily="34" charset="0"/>
              <a:buChar char="•"/>
            </a:pPr>
            <a:r>
              <a:rPr lang="en-US" sz="1800" kern="100" dirty="0">
                <a:effectLst/>
                <a:latin typeface="Times New Roman" panose="02020603050405020304" pitchFamily="18" charset="0"/>
                <a:ea typeface="Aptos" panose="020B0004020202020204" pitchFamily="34" charset="0"/>
              </a:rPr>
              <a:t>This is especially important because many laws and regulators evaluate post-breach conduct in terms of </a:t>
            </a:r>
            <a:r>
              <a:rPr lang="en-US" sz="1800" b="1" kern="100" dirty="0">
                <a:effectLst/>
                <a:latin typeface="Times New Roman" panose="02020603050405020304" pitchFamily="18" charset="0"/>
                <a:ea typeface="Aptos" panose="020B0004020202020204" pitchFamily="34" charset="0"/>
              </a:rPr>
              <a:t>reasonableness.</a:t>
            </a:r>
            <a:r>
              <a:rPr lang="en-US" sz="1800" kern="100" dirty="0">
                <a:effectLst/>
                <a:latin typeface="Times New Roman" panose="02020603050405020304" pitchFamily="18" charset="0"/>
                <a:ea typeface="Aptos" panose="020B0004020202020204" pitchFamily="34" charset="0"/>
              </a:rPr>
              <a:t> Could a reasonable company have prevented the breach? Did they act reasonably in responding? If the answer is no, they might allege negligence—or worse, </a:t>
            </a:r>
            <a:r>
              <a:rPr lang="en-US" sz="1800" b="1" kern="100" dirty="0">
                <a:effectLst/>
                <a:latin typeface="Times New Roman" panose="02020603050405020304" pitchFamily="18" charset="0"/>
                <a:ea typeface="Aptos" panose="020B0004020202020204" pitchFamily="34" charset="0"/>
              </a:rPr>
              <a:t>systemic governance failure.</a:t>
            </a:r>
            <a:endParaRPr lang="en-US" sz="1800" kern="100" dirty="0">
              <a:effectLst/>
              <a:latin typeface="Times New Roman" panose="02020603050405020304" pitchFamily="18" charset="0"/>
              <a:ea typeface="Aptos" panose="020B0004020202020204" pitchFamily="34" charset="0"/>
            </a:endParaRPr>
          </a:p>
          <a:p>
            <a:pPr marL="285750" marR="0" indent="-285750">
              <a:spcBef>
                <a:spcPts val="0"/>
              </a:spcBef>
              <a:spcAft>
                <a:spcPts val="0"/>
              </a:spcAft>
              <a:buFont typeface="Arial" panose="020B0604020202020204" pitchFamily="34" charset="0"/>
              <a:buChar char="•"/>
            </a:pPr>
            <a:r>
              <a:rPr lang="en-US" sz="1800" kern="100" dirty="0">
                <a:effectLst/>
                <a:latin typeface="Times New Roman" panose="02020603050405020304" pitchFamily="18" charset="0"/>
                <a:ea typeface="Aptos" panose="020B0004020202020204" pitchFamily="34" charset="0"/>
              </a:rPr>
              <a:t>So this talk isn’t about fear—it’s about </a:t>
            </a:r>
            <a:r>
              <a:rPr lang="en-US" sz="1800" b="1" kern="100" dirty="0">
                <a:effectLst/>
                <a:latin typeface="Times New Roman" panose="02020603050405020304" pitchFamily="18" charset="0"/>
                <a:ea typeface="Aptos" panose="020B0004020202020204" pitchFamily="34" charset="0"/>
              </a:rPr>
              <a:t>forewarning</a:t>
            </a:r>
            <a:r>
              <a:rPr lang="en-US" sz="1800" kern="100" dirty="0">
                <a:effectLst/>
                <a:latin typeface="Times New Roman" panose="02020603050405020304" pitchFamily="18" charset="0"/>
                <a:ea typeface="Aptos" panose="020B0004020202020204" pitchFamily="34" charset="0"/>
              </a:rPr>
              <a:t>. I want you to leave here with the legal playbook in hand. If you're a CISO, engineer, or GRC lead, you’ll know where the legal landmines are buried. If you’re on the legal or compliance side, you’ll know what technical questions to start asking today.</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1938948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US" sz="2800" b="1" dirty="0"/>
              <a:t>Let’s talk about Equifax. </a:t>
            </a:r>
            <a:r>
              <a:rPr lang="en-US" sz="2800" dirty="0"/>
              <a:t>If there’s a single case that shows how a basic technical oversight can snowball into catastrophic liability, it’s Equifax in 2017.</a:t>
            </a:r>
          </a:p>
          <a:p>
            <a:pPr marL="914400" lvl="1" indent="-457200">
              <a:buFont typeface="Arial" panose="020B0604020202020204" pitchFamily="34" charset="0"/>
              <a:buChar char="•"/>
            </a:pPr>
            <a:r>
              <a:rPr lang="en-US" sz="2800" b="1" dirty="0"/>
              <a:t>147 million affected. </a:t>
            </a:r>
            <a:r>
              <a:rPr lang="en-US" sz="2800" dirty="0"/>
              <a:t>Names. Social Security numbers. Birthdates. Addresses. In some cases, driver’s licenses and credit card numbers. This wasn’t a niche dataset—it was nearly half of the U.S. population.</a:t>
            </a:r>
          </a:p>
          <a:p>
            <a:pPr marL="914400" lvl="1" indent="-457200">
              <a:buFont typeface="Arial" panose="020B0604020202020204" pitchFamily="34" charset="0"/>
              <a:buChar char="•"/>
            </a:pPr>
            <a:r>
              <a:rPr lang="en-US" sz="2800" b="1" dirty="0"/>
              <a:t>$700 million in total settlement obligations. </a:t>
            </a:r>
            <a:r>
              <a:rPr lang="en-US" sz="2800" dirty="0"/>
              <a:t>$425 million for consumer restitution. $100 million to the CFPB. $175 million to 50 state attorneys general. And that doesn’t even account for the legal fees, the reputational damage, or the operational disruptions that dragged on for years.</a:t>
            </a:r>
          </a:p>
          <a:p>
            <a:pPr marL="914400" lvl="1" indent="-457200">
              <a:buFont typeface="Arial" panose="020B0604020202020204" pitchFamily="34" charset="0"/>
              <a:buChar char="•"/>
            </a:pPr>
            <a:r>
              <a:rPr lang="en-US" sz="2800" b="1" dirty="0"/>
              <a:t>76 days of undetected exfiltration. </a:t>
            </a:r>
            <a:r>
              <a:rPr lang="en-US" sz="2800" dirty="0"/>
              <a:t>The attackers had free reign inside Equifax’s network for over two months. And why? Because an expired TLS inspection certificate prevented Equifax’s own systems from detecting the exfiltration in real time. That expired cert became Exhibit A in the case against them—an avoidable blind spot that undermined their entire detection capability.</a:t>
            </a:r>
          </a:p>
          <a:p>
            <a:pPr marL="914400" lvl="1" indent="-457200">
              <a:buFont typeface="Arial" panose="020B0604020202020204" pitchFamily="34" charset="0"/>
              <a:buChar char="•"/>
            </a:pPr>
            <a:r>
              <a:rPr lang="en-US" sz="2800" b="1" dirty="0"/>
              <a:t>20 years of mandated security audits. </a:t>
            </a:r>
            <a:r>
              <a:rPr lang="en-US" sz="2800" dirty="0"/>
              <a:t>As part of the settlement, Equifax is now required to undergo independent security assessments every two years for the next two decades. That’s two decades of regulatory oversight, two decades of audit costs, and two decades of potential compliance violations if they don’t meet the imposed standards.</a:t>
            </a:r>
          </a:p>
          <a:p>
            <a:pPr marL="457200" indent="-457200">
              <a:buFont typeface="Arial" panose="020B0604020202020204" pitchFamily="34" charset="0"/>
              <a:buChar char="•"/>
            </a:pPr>
            <a:r>
              <a:rPr lang="en-US" sz="2800" b="1" dirty="0"/>
              <a:t>So, what actually happened? </a:t>
            </a:r>
            <a:r>
              <a:rPr lang="en-US" sz="2800" dirty="0"/>
              <a:t>In March 2017, Apache Struts disclosed a critical vulnerability (CVE-2017-5638). It was a known flaw with a known fix. Equifax didn’t apply the patch. Why? Because, as they later admitted, they had no clear process for verifying whether patches had actually been deployed across all systems.</a:t>
            </a:r>
          </a:p>
          <a:p>
            <a:pPr marL="914400" lvl="1" indent="-457200">
              <a:buFont typeface="Arial" panose="020B0604020202020204" pitchFamily="34" charset="0"/>
              <a:buChar char="•"/>
            </a:pPr>
            <a:r>
              <a:rPr lang="en-US" sz="2800" dirty="0"/>
              <a:t>An internal scanner flagged the vulnerable system. But the expired TLS certificate meant the Intrusion Detection System couldn’t decrypt outbound traffic. So for 76 days, the attackers siphoned data undetected. That’s over two months where 147 million records were exfiltrated in plain sight—because a basic security protocol was overlooked.</a:t>
            </a:r>
          </a:p>
          <a:p>
            <a:pPr marL="457200" indent="-457200">
              <a:buFont typeface="Arial" panose="020B0604020202020204" pitchFamily="34" charset="0"/>
              <a:buChar char="•"/>
            </a:pPr>
            <a:r>
              <a:rPr lang="en-US" sz="2800" b="1" dirty="0"/>
              <a:t>Now, let’s talk about the legal fallout. </a:t>
            </a:r>
            <a:r>
              <a:rPr lang="en-US" sz="2800" dirty="0"/>
              <a:t>This breach wasn’t just expensive—it was precedent-setting. Here’s why:</a:t>
            </a:r>
          </a:p>
          <a:p>
            <a:pPr marL="914400" lvl="1" indent="-457200">
              <a:buFont typeface="Arial" panose="020B0604020202020204" pitchFamily="34" charset="0"/>
              <a:buChar char="•"/>
            </a:pPr>
            <a:r>
              <a:rPr lang="en-US" sz="2800" b="1" dirty="0"/>
              <a:t>Patching Known Vulnerabilities Is a Legal Duty.</a:t>
            </a:r>
          </a:p>
          <a:p>
            <a:pPr marL="1371600" lvl="2" indent="-457200">
              <a:buFont typeface="Arial" panose="020B0604020202020204" pitchFamily="34" charset="0"/>
              <a:buChar char="•"/>
            </a:pPr>
            <a:r>
              <a:rPr lang="en-US" sz="2800" dirty="0"/>
              <a:t>The FTC framed Equifax’s failure to patch as an “unfair practice” under Section 5 of the FTC Act. The logic was simple:</a:t>
            </a:r>
          </a:p>
          <a:p>
            <a:pPr marL="1371600" lvl="2" indent="-457200">
              <a:buFont typeface="Arial" panose="020B0604020202020204" pitchFamily="34" charset="0"/>
              <a:buChar char="•"/>
            </a:pPr>
            <a:r>
              <a:rPr lang="en-US" sz="2800" dirty="0"/>
              <a:t>They knew the vulnerability.</a:t>
            </a:r>
          </a:p>
          <a:p>
            <a:pPr marL="1371600" lvl="2" indent="-457200">
              <a:buFont typeface="Arial" panose="020B0604020202020204" pitchFamily="34" charset="0"/>
              <a:buChar char="•"/>
            </a:pPr>
            <a:r>
              <a:rPr lang="en-US" sz="2800" dirty="0"/>
              <a:t>They knew the patch was available.</a:t>
            </a:r>
          </a:p>
          <a:p>
            <a:pPr marL="1371600" lvl="2" indent="-457200">
              <a:buFont typeface="Arial" panose="020B0604020202020204" pitchFamily="34" charset="0"/>
              <a:buChar char="•"/>
            </a:pPr>
            <a:r>
              <a:rPr lang="en-US" sz="2800" dirty="0"/>
              <a:t>They failed to apply it.</a:t>
            </a:r>
          </a:p>
          <a:p>
            <a:pPr marL="1371600" lvl="2" indent="-457200">
              <a:buFont typeface="Arial" panose="020B0604020202020204" pitchFamily="34" charset="0"/>
              <a:buChar char="•"/>
            </a:pPr>
            <a:r>
              <a:rPr lang="en-US" sz="2800" dirty="0"/>
              <a:t>The takeaway? If a patch is released, and you don’t apply it, that’s not just a technical oversight—it’s a legal one.</a:t>
            </a:r>
          </a:p>
          <a:p>
            <a:pPr marL="914400" lvl="1" indent="-457200">
              <a:buFont typeface="Arial" panose="020B0604020202020204" pitchFamily="34" charset="0"/>
              <a:buChar char="•"/>
            </a:pPr>
            <a:r>
              <a:rPr lang="en-US" sz="2800" b="1" dirty="0"/>
              <a:t>Monitoring Blind Spots Are Liability Multipliers.</a:t>
            </a:r>
          </a:p>
          <a:p>
            <a:pPr marL="1371600" lvl="2" indent="-457200">
              <a:buFont typeface="Arial" panose="020B0604020202020204" pitchFamily="34" charset="0"/>
              <a:buChar char="•"/>
            </a:pPr>
            <a:r>
              <a:rPr lang="en-US" sz="2800" dirty="0"/>
              <a:t>The expired TLS certificate wasn’t just a technical footnote—it became a cornerstone of the FTC’s case. Why?</a:t>
            </a:r>
          </a:p>
          <a:p>
            <a:pPr marL="1371600" lvl="2" indent="-457200">
              <a:buFont typeface="Arial" panose="020B0604020202020204" pitchFamily="34" charset="0"/>
              <a:buChar char="•"/>
            </a:pPr>
            <a:r>
              <a:rPr lang="en-US" sz="2800" dirty="0"/>
              <a:t>Equifax had systems in place that could have detected the breach.</a:t>
            </a:r>
          </a:p>
          <a:p>
            <a:pPr marL="1371600" lvl="2" indent="-457200">
              <a:buFont typeface="Arial" panose="020B0604020202020204" pitchFamily="34" charset="0"/>
              <a:buChar char="•"/>
            </a:pPr>
            <a:r>
              <a:rPr lang="en-US" sz="2800" dirty="0"/>
              <a:t>Those systems were effectively rendered useless because a basic protocol went unaddressed.</a:t>
            </a:r>
          </a:p>
          <a:p>
            <a:pPr marL="1371600" lvl="2" indent="-457200">
              <a:buFont typeface="Arial" panose="020B0604020202020204" pitchFamily="34" charset="0"/>
              <a:buChar char="•"/>
            </a:pPr>
            <a:r>
              <a:rPr lang="en-US" sz="2800" dirty="0"/>
              <a:t>It’s not enough to have security controls in place. If they’re not working, they’re not defenses—they’re liabilities.</a:t>
            </a:r>
          </a:p>
          <a:p>
            <a:pPr marL="914400" lvl="1" indent="-457200">
              <a:buFont typeface="Arial" panose="020B0604020202020204" pitchFamily="34" charset="0"/>
              <a:buChar char="•"/>
            </a:pPr>
            <a:r>
              <a:rPr lang="en-US" sz="2800" b="1" dirty="0"/>
              <a:t>Documentation Matters.</a:t>
            </a:r>
          </a:p>
          <a:p>
            <a:pPr marL="1371600" lvl="2" indent="-457200">
              <a:buFont typeface="Arial" panose="020B0604020202020204" pitchFamily="34" charset="0"/>
              <a:buChar char="•"/>
            </a:pPr>
            <a:r>
              <a:rPr lang="en-US" sz="2800" dirty="0"/>
              <a:t>Equifax couldn’t produce records proving that all systems had been patched.</a:t>
            </a:r>
          </a:p>
          <a:p>
            <a:pPr marL="1371600" lvl="2" indent="-457200">
              <a:buFont typeface="Arial" panose="020B0604020202020204" pitchFamily="34" charset="0"/>
              <a:buChar char="•"/>
            </a:pPr>
            <a:r>
              <a:rPr lang="en-US" sz="2800" dirty="0"/>
              <a:t>They couldn’t demonstrate that internal controls had been enforced.</a:t>
            </a:r>
          </a:p>
          <a:p>
            <a:pPr marL="1371600" lvl="2" indent="-457200">
              <a:buFont typeface="Arial" panose="020B0604020202020204" pitchFamily="34" charset="0"/>
              <a:buChar char="•"/>
            </a:pPr>
            <a:r>
              <a:rPr lang="en-US" sz="2800" dirty="0"/>
              <a:t>They couldn’t show a consistent incident response protocol.</a:t>
            </a:r>
          </a:p>
          <a:p>
            <a:pPr marL="1371600" lvl="2" indent="-457200">
              <a:buFont typeface="Arial" panose="020B0604020202020204" pitchFamily="34" charset="0"/>
              <a:buChar char="•"/>
            </a:pPr>
            <a:r>
              <a:rPr lang="en-US" sz="2800" dirty="0"/>
              <a:t>And in a post-breach litigation environment, what you can’t prove can—and will—be used against you.</a:t>
            </a:r>
          </a:p>
          <a:p>
            <a:pPr marL="914400" lvl="1" indent="-457200">
              <a:buFont typeface="Arial" panose="020B0604020202020204" pitchFamily="34" charset="0"/>
              <a:buChar char="•"/>
            </a:pPr>
            <a:r>
              <a:rPr lang="en-US" sz="2800" b="1" dirty="0"/>
              <a:t>Board Accountability Is Discoverable.</a:t>
            </a:r>
          </a:p>
          <a:p>
            <a:pPr marL="1371600" lvl="2" indent="-457200">
              <a:buFont typeface="Arial" panose="020B0604020202020204" pitchFamily="34" charset="0"/>
              <a:buChar char="•"/>
            </a:pPr>
            <a:r>
              <a:rPr lang="en-US" sz="2800" dirty="0"/>
              <a:t>Meeting minutes showed that security concerns had been raised multiple times but were either minimized or deprioritized. That lack of follow-through became a key point in shareholder lawsuits, where plaintiffs alleged that the board was negligent in its oversight.</a:t>
            </a:r>
          </a:p>
          <a:p>
            <a:pPr marL="914400" lvl="1" indent="-457200">
              <a:buFont typeface="Arial" panose="020B0604020202020204" pitchFamily="34" charset="0"/>
              <a:buChar char="•"/>
            </a:pPr>
            <a:r>
              <a:rPr lang="en-US" sz="2800" b="1" dirty="0"/>
              <a:t>Why does this matter?</a:t>
            </a:r>
          </a:p>
          <a:p>
            <a:pPr marL="1371600" lvl="2" indent="-457200">
              <a:buFont typeface="Arial" panose="020B0604020202020204" pitchFamily="34" charset="0"/>
              <a:buChar char="•"/>
            </a:pPr>
            <a:r>
              <a:rPr lang="en-US" sz="2800" dirty="0"/>
              <a:t>Because the Equifax breach didn’t happen in a vacuum. It happened because of:</a:t>
            </a:r>
          </a:p>
          <a:p>
            <a:pPr marL="1371600" lvl="2" indent="-457200">
              <a:buFont typeface="Arial" panose="020B0604020202020204" pitchFamily="34" charset="0"/>
              <a:buChar char="•"/>
            </a:pPr>
            <a:r>
              <a:rPr lang="en-US" sz="2800" dirty="0"/>
              <a:t>A known vulnerability that was ignored.</a:t>
            </a:r>
          </a:p>
          <a:p>
            <a:pPr marL="1371600" lvl="2" indent="-457200">
              <a:buFont typeface="Arial" panose="020B0604020202020204" pitchFamily="34" charset="0"/>
              <a:buChar char="•"/>
            </a:pPr>
            <a:r>
              <a:rPr lang="en-US" sz="2800" dirty="0"/>
              <a:t>A monitoring protocol that was allowed to lapse.</a:t>
            </a:r>
          </a:p>
          <a:p>
            <a:pPr marL="1371600" lvl="2" indent="-457200">
              <a:buFont typeface="Arial" panose="020B0604020202020204" pitchFamily="34" charset="0"/>
              <a:buChar char="•"/>
            </a:pPr>
            <a:r>
              <a:rPr lang="en-US" sz="2800" dirty="0"/>
              <a:t>Documentation that was inconsistent, incomplete, or nonexistent.</a:t>
            </a:r>
          </a:p>
          <a:p>
            <a:pPr marL="1371600" lvl="2" indent="-457200">
              <a:buFont typeface="Arial" panose="020B0604020202020204" pitchFamily="34" charset="0"/>
              <a:buChar char="•"/>
            </a:pPr>
            <a:r>
              <a:rPr lang="en-US" sz="2800" dirty="0"/>
              <a:t>A board that was informed but did nothing to act on that information.</a:t>
            </a:r>
          </a:p>
          <a:p>
            <a:pPr marL="1371600" lvl="2" indent="-457200">
              <a:buFont typeface="Arial" panose="020B0604020202020204" pitchFamily="34" charset="0"/>
              <a:buChar char="•"/>
            </a:pPr>
            <a:r>
              <a:rPr lang="en-US" sz="2800" dirty="0"/>
              <a:t>This isn’t a story about sophisticated attackers. It’s a story about basic, preventable failures that compounded into one of the most expensive breaches in U.S. history. And the implications are clear:</a:t>
            </a:r>
          </a:p>
          <a:p>
            <a:pPr marL="1371600" lvl="2" indent="-457200">
              <a:buFont typeface="Arial" panose="020B0604020202020204" pitchFamily="34" charset="0"/>
              <a:buChar char="•"/>
            </a:pPr>
            <a:r>
              <a:rPr lang="en-US" sz="2800" dirty="0"/>
              <a:t>You don’t need a nation-state adversary to suffer a catastrophic breach.</a:t>
            </a:r>
          </a:p>
          <a:p>
            <a:pPr marL="1371600" lvl="2" indent="-457200">
              <a:buFont typeface="Arial" panose="020B0604020202020204" pitchFamily="34" charset="0"/>
              <a:buChar char="•"/>
            </a:pPr>
            <a:r>
              <a:rPr lang="en-US" sz="2800" dirty="0"/>
              <a:t>You just need ordinary, everyday oversights.</a:t>
            </a:r>
          </a:p>
          <a:p>
            <a:pPr marL="1371600" lvl="2" indent="-457200">
              <a:buFont typeface="Arial" panose="020B0604020202020204" pitchFamily="34" charset="0"/>
              <a:buChar char="•"/>
            </a:pPr>
            <a:r>
              <a:rPr lang="en-US" sz="2800" dirty="0"/>
              <a:t>You just need one missed patch.</a:t>
            </a:r>
          </a:p>
          <a:p>
            <a:pPr marL="1371600" lvl="2" indent="-457200">
              <a:buFont typeface="Arial" panose="020B0604020202020204" pitchFamily="34" charset="0"/>
              <a:buChar char="•"/>
            </a:pPr>
            <a:r>
              <a:rPr lang="en-US" sz="2800" dirty="0"/>
              <a:t>One expired cert.</a:t>
            </a:r>
          </a:p>
          <a:p>
            <a:pPr marL="1371600" lvl="2" indent="-457200">
              <a:buFont typeface="Arial" panose="020B0604020202020204" pitchFamily="34" charset="0"/>
              <a:buChar char="•"/>
            </a:pPr>
            <a:r>
              <a:rPr lang="en-US" sz="2800" dirty="0"/>
              <a:t>One undocumented protocol.</a:t>
            </a:r>
          </a:p>
          <a:p>
            <a:pPr marL="1371600" lvl="2" indent="-457200">
              <a:buFont typeface="Arial" panose="020B0604020202020204" pitchFamily="34" charset="0"/>
              <a:buChar char="•"/>
            </a:pPr>
            <a:r>
              <a:rPr lang="en-US" sz="2800" dirty="0"/>
              <a:t>And when those oversights are discovered—and they will be discovered—the cost isn’t just financial. It’s regulatory scrutiny. It’s shareholder lawsuits. It’s personal liability for executives. It’s twenty years of audits and two decades of reputational damage.</a:t>
            </a:r>
          </a:p>
          <a:p>
            <a:pPr marL="914400" lvl="1" indent="-457200">
              <a:buFont typeface="Arial" panose="020B0604020202020204" pitchFamily="34" charset="0"/>
              <a:buChar char="•"/>
            </a:pPr>
            <a:r>
              <a:rPr lang="en-US" sz="2800" dirty="0"/>
              <a:t>That’s the blueprint for modern liability. And it all started with a missed patch.</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4194793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03CE66-1789-E5CC-9E2A-7AB8048132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6FE602-E65E-5BEB-CF27-BBEB939D30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2E971E-0C98-5C6D-6AAD-C4EA6945DE8D}"/>
              </a:ext>
            </a:extLst>
          </p:cNvPr>
          <p:cNvSpPr>
            <a:spLocks noGrp="1"/>
          </p:cNvSpPr>
          <p:nvPr>
            <p:ph type="body" idx="1"/>
          </p:nvPr>
        </p:nvSpPr>
        <p:spPr/>
        <p:txBody>
          <a:bodyPr/>
          <a:lstStyle/>
          <a:p>
            <a:pPr marL="457200" indent="-457200">
              <a:buFont typeface="Arial" panose="020B0604020202020204" pitchFamily="34" charset="0"/>
              <a:buChar char="•"/>
            </a:pPr>
            <a:r>
              <a:rPr lang="en-US" sz="2800" b="1" dirty="0"/>
              <a:t>Let’s talk about Capital One. </a:t>
            </a:r>
            <a:r>
              <a:rPr lang="en-US" sz="2800" dirty="0"/>
              <a:t>If Equifax was the cautionary tale about missing patches, Capital One is the cautionary tale about cloud misconfigurations—and the consequences of ignoring known risks.</a:t>
            </a:r>
          </a:p>
          <a:p>
            <a:pPr marL="914400" lvl="1" indent="-457200">
              <a:buFont typeface="Arial" panose="020B0604020202020204" pitchFamily="34" charset="0"/>
              <a:buChar char="•"/>
            </a:pPr>
            <a:r>
              <a:rPr lang="en-US" sz="2800" b="1" dirty="0"/>
              <a:t>106 million affected. </a:t>
            </a:r>
            <a:r>
              <a:rPr lang="en-US" sz="2800" dirty="0"/>
              <a:t>Customer records. Credit card applications. Personal information, including 140,000 Social Security numbers and 80,000 bank account numbers. A treasure trove of data, left exposed.</a:t>
            </a:r>
          </a:p>
          <a:p>
            <a:pPr marL="914400" lvl="1" indent="-457200">
              <a:buFont typeface="Arial" panose="020B0604020202020204" pitchFamily="34" charset="0"/>
              <a:buChar char="•"/>
            </a:pPr>
            <a:r>
              <a:rPr lang="en-US" sz="2800" b="1" dirty="0"/>
              <a:t>$80 million OCC fine.</a:t>
            </a:r>
            <a:br>
              <a:rPr lang="en-US" sz="2800" dirty="0"/>
            </a:br>
            <a:r>
              <a:rPr lang="en-US" sz="2800" dirty="0"/>
              <a:t>The Office of the Comptroller of the Currency didn’t just fine Capital One—they called them out. $80 million for failing to establish effective risk assessment processes before migrating sensitive data to the cloud.</a:t>
            </a:r>
          </a:p>
          <a:p>
            <a:pPr marL="914400" lvl="1" indent="-457200">
              <a:buFont typeface="Arial" panose="020B0604020202020204" pitchFamily="34" charset="0"/>
              <a:buChar char="•"/>
            </a:pPr>
            <a:r>
              <a:rPr lang="en-US" sz="2800" b="1" dirty="0"/>
              <a:t>$190 million class-action settlement. </a:t>
            </a:r>
            <a:r>
              <a:rPr lang="en-US" sz="2800" dirty="0"/>
              <a:t>Consumers sued, claiming Capital One failed to adequately secure their personal information. And when audit reports showed that the company knew about these vulnerabilities before the breach, that argument gained traction.</a:t>
            </a:r>
          </a:p>
          <a:p>
            <a:pPr marL="914400" lvl="1" indent="-457200">
              <a:buFont typeface="Arial" panose="020B0604020202020204" pitchFamily="34" charset="0"/>
              <a:buChar char="•"/>
            </a:pPr>
            <a:r>
              <a:rPr lang="en-US" sz="2800" b="1" dirty="0"/>
              <a:t>SSRF attack via misconfigured AWS WAF. </a:t>
            </a:r>
            <a:r>
              <a:rPr lang="en-US" sz="2800" dirty="0"/>
              <a:t>Server-Side Request Forgery. It’s a simple attack vector that allowed a former AWS employee to query internal metadata, escalate privileges, and access sensitive data stored in S3 buckets. This wasn’t a sophisticated zero-day. It was a basic misconfiguration. The attacker exploited default settings and overly permissive IAM policies to pivot deeper into Capital One’s infrastructure. The critical weakness? AWS’ Web Application Firewall (WAF) rules weren’t locked down. They allowed requests that should have been blocked.</a:t>
            </a:r>
          </a:p>
          <a:p>
            <a:pPr marL="914400" lvl="1" indent="-457200">
              <a:buFont typeface="Arial" panose="020B0604020202020204" pitchFamily="34" charset="0"/>
              <a:buChar char="•"/>
            </a:pPr>
            <a:r>
              <a:rPr lang="en-US" sz="2800" b="1" dirty="0"/>
              <a:t>Audit findings ignored pre-breach. </a:t>
            </a:r>
            <a:r>
              <a:rPr lang="en-US" sz="2800" dirty="0"/>
              <a:t>And this is where it gets interesting—because this wasn’t a bolt from the blue. Several internal audit reports had already flagged serious weaknesses in Capital One’s cloud architecture. Issues with logging, IAM policies, and segregation of duties were all noted and documented. The problem? They weren’t remediated in time. And when regulators saw those audit reports, they saw a company that knew about its vulnerabilities and did nothing.</a:t>
            </a:r>
          </a:p>
          <a:p>
            <a:pPr marL="457200" indent="-457200">
              <a:buFont typeface="Arial" panose="020B0604020202020204" pitchFamily="34" charset="0"/>
              <a:buChar char="•"/>
            </a:pPr>
            <a:r>
              <a:rPr lang="en-US" sz="2800" b="1" dirty="0"/>
              <a:t>So, what are the legal lessons here?</a:t>
            </a:r>
            <a:endParaRPr lang="en-US" sz="2800" dirty="0"/>
          </a:p>
          <a:p>
            <a:pPr marL="914400" lvl="1" indent="-457200">
              <a:buFont typeface="Arial" panose="020B0604020202020204" pitchFamily="34" charset="0"/>
              <a:buChar char="•"/>
            </a:pPr>
            <a:r>
              <a:rPr lang="en-US" sz="2800" b="1" dirty="0"/>
              <a:t>Known Risks = Increased Liability. </a:t>
            </a:r>
            <a:r>
              <a:rPr lang="en-US" sz="2800" dirty="0"/>
              <a:t>Capital One didn’t just have a cloud misconfiguration. They had a documented, reported, and acknowledged cloud misconfiguration. That distinction matters. If your auditors tell you that your access controls are weak and you do nothing, that’s not just a technical oversight—it’s a governance failure. The OCC framed this as a failure to “establish effective risk assessment processes.” The translation? You knew better and did nothing.</a:t>
            </a:r>
          </a:p>
          <a:p>
            <a:pPr marL="914400" lvl="1" indent="-457200">
              <a:buFont typeface="Arial" panose="020B0604020202020204" pitchFamily="34" charset="0"/>
              <a:buChar char="•"/>
            </a:pPr>
            <a:r>
              <a:rPr lang="en-US" sz="2800" b="1" dirty="0"/>
              <a:t>Misconfigurations Are Not “Bugs.” </a:t>
            </a:r>
            <a:r>
              <a:rPr lang="en-US" sz="2800" dirty="0"/>
              <a:t>In court, there’s a big difference between a novel zero-day and a preventable misconfiguration. Misconfigurations aren’t sophisticated attacks—they’re evidence of negligence. They’re not about cutting-edge hacking techniques. They’re about basic security hygiene. And regulators and plaintiffs’ lawyers love them because they’re easy to prove. They don’t require expert testimony or complex forensic analysis. They’re documented. They’re logged. They’re visible.</a:t>
            </a:r>
          </a:p>
          <a:p>
            <a:pPr marL="914400" lvl="1" indent="-457200">
              <a:buFont typeface="Arial" panose="020B0604020202020204" pitchFamily="34" charset="0"/>
              <a:buChar char="•"/>
            </a:pPr>
            <a:r>
              <a:rPr lang="en-US" sz="2800" b="1" dirty="0"/>
              <a:t>Public Cloud ≠ Shared Liability. </a:t>
            </a:r>
            <a:r>
              <a:rPr lang="en-US" sz="2800" dirty="0"/>
              <a:t>This is one of the biggest misconceptions in cloud security. Just because your data is in AWS, Azure, or Google Cloud doesn’t mean they’re responsible for securing it. In fact, the shared responsibility model explicitly states that cloud providers handle the infrastructure, but you handle your own data, configurations, and access policies. And in this case, the WAF rules, IAM policies, and logging configurations were all under Capital One’s control. AWS wasn’t named in the lawsuit. Capital One was.</a:t>
            </a:r>
          </a:p>
          <a:p>
            <a:pPr marL="914400" lvl="1" indent="-457200">
              <a:buFont typeface="Arial" panose="020B0604020202020204" pitchFamily="34" charset="0"/>
              <a:buChar char="•"/>
            </a:pPr>
            <a:r>
              <a:rPr lang="en-US" sz="2800" b="1" dirty="0"/>
              <a:t>Audit Trails Must Include Remediation. </a:t>
            </a:r>
            <a:r>
              <a:rPr lang="en-US" sz="2800" dirty="0"/>
              <a:t>It’s not enough to find the problem. You have to fix it. And you have to prove that you fixed it. The audit reports clearly flagged IAM issues, logging gaps, and cloud misconfigurations. But when the breach occurred, the same vulnerabilities were still there, unaddressed. And that’s what the OCC focused on—not just that Capital One had audit reports, but that those reports showed a known, unaddressed risk.</a:t>
            </a:r>
          </a:p>
          <a:p>
            <a:pPr marL="457200" indent="-457200">
              <a:buFont typeface="Arial" panose="020B0604020202020204" pitchFamily="34" charset="0"/>
              <a:buChar char="•"/>
            </a:pPr>
            <a:r>
              <a:rPr lang="en-US" sz="2800" b="1" dirty="0"/>
              <a:t>Why does this matter? </a:t>
            </a:r>
            <a:r>
              <a:rPr lang="en-US" sz="2800" dirty="0"/>
              <a:t>Because the Capital One breach wasn’t about sophisticated attackers or novel exploits. It was about simple, preventable misconfigurations that were reported, documented, and ignored.</a:t>
            </a:r>
          </a:p>
          <a:p>
            <a:pPr marL="914400" lvl="1" indent="-457200">
              <a:buFont typeface="Arial" panose="020B0604020202020204" pitchFamily="34" charset="0"/>
              <a:buChar char="•"/>
            </a:pPr>
            <a:r>
              <a:rPr lang="en-US" sz="2800" b="1" dirty="0"/>
              <a:t>You don’t need advanced threat actors to suffer a massive breach.</a:t>
            </a:r>
            <a:r>
              <a:rPr lang="en-US" sz="2800" dirty="0"/>
              <a:t> You just need poorly managed cloud settings.</a:t>
            </a:r>
          </a:p>
          <a:p>
            <a:pPr marL="914400" lvl="1" indent="-457200">
              <a:buFont typeface="Arial" panose="020B0604020202020204" pitchFamily="34" charset="0"/>
              <a:buChar char="•"/>
            </a:pPr>
            <a:r>
              <a:rPr lang="en-US" sz="2800" b="1" dirty="0"/>
              <a:t>You don’t need complex malware to exfiltrate data.</a:t>
            </a:r>
            <a:r>
              <a:rPr lang="en-US" sz="2800" dirty="0"/>
              <a:t> You just need an overly permissive firewall rule.</a:t>
            </a:r>
          </a:p>
          <a:p>
            <a:pPr marL="914400" lvl="1" indent="-457200">
              <a:buFont typeface="Arial" panose="020B0604020202020204" pitchFamily="34" charset="0"/>
              <a:buChar char="•"/>
            </a:pPr>
            <a:r>
              <a:rPr lang="en-US" sz="2800" b="1" dirty="0"/>
              <a:t>You don’t need a nation-state to escalate liability.</a:t>
            </a:r>
            <a:r>
              <a:rPr lang="en-US" sz="2800" dirty="0"/>
              <a:t> You just need internal audits that identify risks and a management team that fails to act.</a:t>
            </a:r>
          </a:p>
          <a:p>
            <a:pPr marL="457200" indent="-457200">
              <a:buFont typeface="Arial" panose="020B0604020202020204" pitchFamily="34" charset="0"/>
              <a:buChar char="•"/>
            </a:pPr>
            <a:r>
              <a:rPr lang="en-US" sz="2800" b="1" dirty="0"/>
              <a:t>The legal implications?</a:t>
            </a:r>
            <a:endParaRPr lang="en-US" sz="2800" dirty="0"/>
          </a:p>
          <a:p>
            <a:pPr marL="914400" lvl="1" indent="-457200">
              <a:buFont typeface="Arial" panose="020B0604020202020204" pitchFamily="34" charset="0"/>
              <a:buChar char="•"/>
            </a:pPr>
            <a:r>
              <a:rPr lang="en-US" sz="2800" dirty="0"/>
              <a:t>If a risk is documented, it’s foreseeable.</a:t>
            </a:r>
          </a:p>
          <a:p>
            <a:pPr marL="914400" lvl="1" indent="-457200">
              <a:buFont typeface="Arial" panose="020B0604020202020204" pitchFamily="34" charset="0"/>
              <a:buChar char="•"/>
            </a:pPr>
            <a:r>
              <a:rPr lang="en-US" sz="2800" dirty="0"/>
              <a:t>If it’s foreseeable, it’s preventable.</a:t>
            </a:r>
          </a:p>
          <a:p>
            <a:pPr marL="914400" lvl="1" indent="-457200">
              <a:buFont typeface="Arial" panose="020B0604020202020204" pitchFamily="34" charset="0"/>
              <a:buChar char="•"/>
            </a:pPr>
            <a:r>
              <a:rPr lang="en-US" sz="2800" dirty="0"/>
              <a:t>If it’s preventable and you fail to prevent it, you’re negligent.</a:t>
            </a:r>
          </a:p>
          <a:p>
            <a:pPr marL="914400" lvl="1" indent="-457200">
              <a:buFont typeface="Arial" panose="020B0604020202020204" pitchFamily="34" charset="0"/>
              <a:buChar char="•"/>
            </a:pPr>
            <a:r>
              <a:rPr lang="en-US" sz="2800" dirty="0"/>
              <a:t>And that’s the heart of the Capital One case. The attack was basic, but the inaction was damning. The OCC, the class action plaintiffs, and the regulators weren’t just looking at the technical failure—they were looking at the missed opportunities to prevent it. And those missed opportunities became the foundation for every fine, every settlement, every lawsuit.</a:t>
            </a:r>
          </a:p>
          <a:p>
            <a:pPr marL="914400" lvl="1" indent="-457200">
              <a:buFont typeface="Arial" panose="020B0604020202020204" pitchFamily="34" charset="0"/>
              <a:buChar char="•"/>
            </a:pPr>
            <a:r>
              <a:rPr lang="en-US" sz="2800" dirty="0"/>
              <a:t>That’s the takeaway here:</a:t>
            </a:r>
          </a:p>
          <a:p>
            <a:pPr marL="914400" lvl="1" indent="-457200">
              <a:buFont typeface="Arial" panose="020B0604020202020204" pitchFamily="34" charset="0"/>
              <a:buChar char="•"/>
            </a:pPr>
            <a:r>
              <a:rPr lang="en-US" sz="2800" dirty="0"/>
              <a:t>It’s not just what you know—it’s what you do with what you know.</a:t>
            </a:r>
          </a:p>
          <a:p>
            <a:pPr marL="914400" lvl="1" indent="-457200">
              <a:buFont typeface="Arial" panose="020B0604020202020204" pitchFamily="34" charset="0"/>
              <a:buChar char="•"/>
            </a:pPr>
            <a:r>
              <a:rPr lang="en-US" sz="2800" dirty="0"/>
              <a:t>It’s not just about finding risks—it’s about fixing them.</a:t>
            </a:r>
          </a:p>
          <a:p>
            <a:pPr marL="914400" lvl="1" indent="-457200">
              <a:buFont typeface="Arial" panose="020B0604020202020204" pitchFamily="34" charset="0"/>
              <a:buChar char="•"/>
            </a:pPr>
            <a:r>
              <a:rPr lang="en-US" sz="2800" dirty="0"/>
              <a:t>And it’s not just about having audit trails—it’s about having audit trails that show remediation.</a:t>
            </a:r>
          </a:p>
          <a:p>
            <a:pPr marL="914400" lvl="1" indent="-457200">
              <a:buFont typeface="Arial" panose="020B0604020202020204" pitchFamily="34" charset="0"/>
              <a:buChar char="•"/>
            </a:pPr>
            <a:r>
              <a:rPr lang="en-US" sz="2800" dirty="0"/>
              <a:t>That’s how you avoid becoming the next Capital One.</a:t>
            </a:r>
          </a:p>
          <a:p>
            <a:endParaRPr lang="en-US" dirty="0"/>
          </a:p>
        </p:txBody>
      </p:sp>
      <p:sp>
        <p:nvSpPr>
          <p:cNvPr id="4" name="Slide Number Placeholder 3">
            <a:extLst>
              <a:ext uri="{FF2B5EF4-FFF2-40B4-BE49-F238E27FC236}">
                <a16:creationId xmlns:a16="http://schemas.microsoft.com/office/drawing/2014/main" id="{069AE2B5-4B4F-DBAF-216A-2C0C0B9A33C2}"/>
              </a:ext>
            </a:extLst>
          </p:cNvPr>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3747901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46A962-8931-A974-816A-A453BC68A8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B7485B-77CE-E642-32C8-5BA9B20885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3848C4-93D0-D834-F2B8-1F3DB34375A6}"/>
              </a:ext>
            </a:extLst>
          </p:cNvPr>
          <p:cNvSpPr>
            <a:spLocks noGrp="1"/>
          </p:cNvSpPr>
          <p:nvPr>
            <p:ph type="body" idx="1"/>
          </p:nvPr>
        </p:nvSpPr>
        <p:spPr/>
        <p:txBody>
          <a:bodyPr/>
          <a:lstStyle/>
          <a:p>
            <a:pPr marL="457200" indent="-457200">
              <a:buFont typeface="Arial" panose="020B0604020202020204" pitchFamily="34" charset="0"/>
              <a:buChar char="•"/>
            </a:pPr>
            <a:r>
              <a:rPr lang="en-US" sz="2800" b="1" dirty="0"/>
              <a:t>Now let’s talk about Uber. </a:t>
            </a:r>
            <a:r>
              <a:rPr lang="en-US" sz="2800" dirty="0"/>
              <a:t>If Equifax was about a missed patch and Capital One was about a cloud misconfiguration, Uber is about what happens when a security failure becomes a cover-up. This case took breach response from the boardroom to the courtroom and ultimately to federal prison.</a:t>
            </a:r>
          </a:p>
          <a:p>
            <a:pPr marL="914400" lvl="1" indent="-457200">
              <a:buFont typeface="Arial" panose="020B0604020202020204" pitchFamily="34" charset="0"/>
              <a:buChar char="•"/>
            </a:pPr>
            <a:r>
              <a:rPr lang="en-US" sz="2800" b="1" dirty="0"/>
              <a:t>57 million users and drivers exposed. </a:t>
            </a:r>
            <a:r>
              <a:rPr lang="en-US" sz="2800" dirty="0"/>
              <a:t>Names, email addresses, and over 600,000 U.S. driver’s license numbers. This wasn’t just an internal system—it was the personal information of drivers and users worldwide.</a:t>
            </a:r>
          </a:p>
          <a:p>
            <a:pPr marL="914400" lvl="1" indent="-457200">
              <a:buFont typeface="Arial" panose="020B0604020202020204" pitchFamily="34" charset="0"/>
              <a:buChar char="•"/>
            </a:pPr>
            <a:r>
              <a:rPr lang="en-US" sz="2800" b="1" dirty="0"/>
              <a:t>$148 million AG settlement. </a:t>
            </a:r>
            <a:r>
              <a:rPr lang="en-US" sz="2800" dirty="0"/>
              <a:t>All 50 state attorneys general came together in a unified settlement. Why? Because the breach wasn’t just about unauthorized access—it was about unauthorized silence. Uber actively concealed the breach for a full year, and that delay became the crux of the AG’s case.</a:t>
            </a:r>
          </a:p>
          <a:p>
            <a:pPr marL="914400" lvl="1" indent="-457200">
              <a:buFont typeface="Arial" panose="020B0604020202020204" pitchFamily="34" charset="0"/>
              <a:buChar char="•"/>
            </a:pPr>
            <a:r>
              <a:rPr lang="en-US" sz="2800" b="1" dirty="0"/>
              <a:t>$100K paid to attackers to keep quiet. </a:t>
            </a:r>
            <a:r>
              <a:rPr lang="en-US" sz="2800" dirty="0"/>
              <a:t>Instead of disclosing the breach as required under state law, Uber’s security team paid the attackers $100,000. They labeled it a “bug bounty,” ran it through </a:t>
            </a:r>
            <a:r>
              <a:rPr lang="en-US" sz="2800" dirty="0" err="1"/>
              <a:t>HackerOne</a:t>
            </a:r>
            <a:r>
              <a:rPr lang="en-US" sz="2800" dirty="0"/>
              <a:t>, and had the attackers sign NDAs.</a:t>
            </a:r>
          </a:p>
          <a:p>
            <a:pPr marL="914400" lvl="1" indent="-457200">
              <a:buFont typeface="Arial" panose="020B0604020202020204" pitchFamily="34" charset="0"/>
              <a:buChar char="•"/>
            </a:pPr>
            <a:r>
              <a:rPr lang="en-US" sz="2800" dirty="0"/>
              <a:t>The problem? It wasn’t a vulnerability discovered by a legitimate researcher. It was a ransom payment dressed up as a bounty—and the courts saw right through it.</a:t>
            </a:r>
          </a:p>
          <a:p>
            <a:pPr marL="914400" lvl="1" indent="-457200">
              <a:buFont typeface="Arial" panose="020B0604020202020204" pitchFamily="34" charset="0"/>
              <a:buChar char="•"/>
            </a:pPr>
            <a:r>
              <a:rPr lang="en-US" sz="2800" b="1" dirty="0"/>
              <a:t>CSO convicted of obstruction in 2022. </a:t>
            </a:r>
            <a:r>
              <a:rPr lang="en-US" sz="2800" dirty="0"/>
              <a:t>Joe Sullivan, Uber’s Chief Security Officer at the time of the breach, became the first security executive in history to be criminally prosecuted for concealing a data breach. He was convicted of obstruction of justice and misprision of a felony—charges typically reserved for organized crime and financial fraud cases. The key point here: Sullivan wasn’t prosecuted for the breach itself. He was prosecuted for how he responded to it. And that’s a shift in how law enforcement is treating security incidents.</a:t>
            </a:r>
          </a:p>
          <a:p>
            <a:pPr marL="457200" indent="-457200">
              <a:buFont typeface="Arial" panose="020B0604020202020204" pitchFamily="34" charset="0"/>
              <a:buChar char="•"/>
            </a:pPr>
            <a:r>
              <a:rPr lang="en-US" sz="2800" b="1" dirty="0"/>
              <a:t>What happened?</a:t>
            </a:r>
          </a:p>
          <a:p>
            <a:pPr marL="914400" lvl="1" indent="-457200">
              <a:buFont typeface="Arial" panose="020B0604020202020204" pitchFamily="34" charset="0"/>
              <a:buChar char="•"/>
            </a:pPr>
            <a:r>
              <a:rPr lang="en-US" sz="2800" dirty="0"/>
              <a:t>In 2016, Uber’s engineers accidentally committed AWS credentials to a private GitHub repo. Attackers found the keys, accessed Uber’s AWS environment, and exfiltrated 57 million records. They notified Uber, demanded $100,000, and Uber paid it. But instead of calling it what it was—a breach—Uber classified it as a “bug bounty,” had the attackers sign NDAs, and kept it quiet. This decision wasn’t made by low-level engineers. It was orchestrated at the executive level, with Sullivan playing a central role.</a:t>
            </a:r>
          </a:p>
          <a:p>
            <a:pPr marL="457200" indent="-457200">
              <a:buFont typeface="Arial" panose="020B0604020202020204" pitchFamily="34" charset="0"/>
              <a:buChar char="•"/>
            </a:pPr>
            <a:r>
              <a:rPr lang="en-US" sz="2800" b="1" dirty="0"/>
              <a:t>What are the legal lessons here?</a:t>
            </a:r>
            <a:endParaRPr lang="en-US" sz="2800" dirty="0"/>
          </a:p>
          <a:p>
            <a:pPr marL="914400" lvl="1" indent="-457200">
              <a:buFont typeface="Arial" panose="020B0604020202020204" pitchFamily="34" charset="0"/>
              <a:buChar char="•"/>
            </a:pPr>
            <a:r>
              <a:rPr lang="en-US" sz="2800" b="1" dirty="0"/>
              <a:t>Delay ≠ Discretion. </a:t>
            </a:r>
            <a:r>
              <a:rPr lang="en-US" sz="2800" dirty="0"/>
              <a:t>Under GDPR, companies have 72 hours to report a breach to regulators. In the U.S., state laws vary, but the range is typically 30 to 60 days. Uber waited a year. And that delay was treated as a deliberate attempt to obstruct regulatory oversight.</a:t>
            </a:r>
          </a:p>
          <a:p>
            <a:pPr marL="914400" lvl="1" indent="-457200">
              <a:buFont typeface="Arial" panose="020B0604020202020204" pitchFamily="34" charset="0"/>
              <a:buChar char="•"/>
            </a:pPr>
            <a:r>
              <a:rPr lang="en-US" sz="2800" b="1" dirty="0"/>
              <a:t>Cover-Ups Multiply Liability. </a:t>
            </a:r>
            <a:r>
              <a:rPr lang="en-US" sz="2800" dirty="0"/>
              <a:t>What could have been a compliance issue or a regulatory fine became a criminal proceeding. The decision to disguise the payment as a bug bounty wasn’t just bad optics—it was obstruction of justice. The cover-up became the crime.</a:t>
            </a:r>
          </a:p>
          <a:p>
            <a:pPr marL="914400" lvl="1" indent="-457200">
              <a:buFont typeface="Arial" panose="020B0604020202020204" pitchFamily="34" charset="0"/>
              <a:buChar char="•"/>
            </a:pPr>
            <a:r>
              <a:rPr lang="en-US" sz="2800" b="1" dirty="0"/>
              <a:t>“Bug Bounty” ≠ Ransom Laundering. </a:t>
            </a:r>
            <a:r>
              <a:rPr lang="en-US" sz="2800" dirty="0"/>
              <a:t>Uber’s defense team argued that the $100,000 payment was a legitimate bug bounty. The courts rejected that argument. They saw it for what it was—a ransom payment. And when you try to launder a ransom payment through a vulnerability disclosure program, you’re not just dealing with a breach—you’re dealing with potential fraud charges.</a:t>
            </a:r>
          </a:p>
          <a:p>
            <a:pPr marL="914400" lvl="1" indent="-457200">
              <a:buFont typeface="Arial" panose="020B0604020202020204" pitchFamily="34" charset="0"/>
              <a:buChar char="•"/>
            </a:pPr>
            <a:r>
              <a:rPr lang="en-US" sz="2800" b="1" dirty="0"/>
              <a:t>Security Leadership Has Personal Risk. </a:t>
            </a:r>
            <a:r>
              <a:rPr lang="en-US" sz="2800" dirty="0"/>
              <a:t>This is the most critical takeaway. The Sullivan conviction set a new precedent for personal accountability. When security executives choose concealment over disclosure, they’re not just risking the company—they’re risking their own freedom. Prosecutors made it clear that Sullivan wasn’t just acting in his capacity as CSO—he was acting as an agent of the company, and his decisions directly impacted Uber’s regulatory obligations.</a:t>
            </a:r>
          </a:p>
          <a:p>
            <a:pPr marL="457200" indent="-457200">
              <a:buFont typeface="Arial" panose="020B0604020202020204" pitchFamily="34" charset="0"/>
              <a:buChar char="•"/>
            </a:pPr>
            <a:r>
              <a:rPr lang="en-US" sz="2800" b="1" dirty="0"/>
              <a:t>Why does this matter?</a:t>
            </a:r>
          </a:p>
          <a:p>
            <a:pPr marL="914400" lvl="1" indent="-457200">
              <a:buFont typeface="Arial" panose="020B0604020202020204" pitchFamily="34" charset="0"/>
              <a:buChar char="•"/>
            </a:pPr>
            <a:r>
              <a:rPr lang="en-US" sz="2800" dirty="0"/>
              <a:t>Because Uber wasn’t just fined—they were publicly, criminally prosecuted. The $148 million settlement was significant, but the Sullivan conviction was seismic. It sent a clear message: Concealing a breach isn’t a strategic decision—it’s a criminal act. And if you’re a security leader, you don’t just manage the response—you may personally own it.</a:t>
            </a:r>
          </a:p>
          <a:p>
            <a:pPr marL="914400" lvl="1" indent="-457200">
              <a:buFont typeface="Arial" panose="020B0604020202020204" pitchFamily="34" charset="0"/>
              <a:buChar char="•"/>
            </a:pPr>
            <a:r>
              <a:rPr lang="en-US" sz="2800" b="1" dirty="0"/>
              <a:t>This case reshaped breach response law. </a:t>
            </a:r>
            <a:r>
              <a:rPr lang="en-US" sz="2800" dirty="0"/>
              <a:t>It put security leaders on notice: Your job is to raise the alarm, not bury it. It clarified that paying off attackers under the guise of a bug bounty is not just bad policy—it’s obstruction of justice. And it drove home the point that when you’re making decisions under pressure, you better have legal counsel in the room.</a:t>
            </a:r>
          </a:p>
          <a:p>
            <a:pPr marL="457200" indent="-457200">
              <a:buFont typeface="Arial" panose="020B0604020202020204" pitchFamily="34" charset="0"/>
              <a:buChar char="•"/>
            </a:pPr>
            <a:r>
              <a:rPr lang="en-US" sz="2800" b="1" dirty="0"/>
              <a:t>Here’s the bottom line:</a:t>
            </a:r>
            <a:endParaRPr lang="en-US" sz="2800" dirty="0"/>
          </a:p>
          <a:p>
            <a:pPr marL="914400" lvl="1" indent="-457200">
              <a:buFont typeface="Arial" panose="020B0604020202020204" pitchFamily="34" charset="0"/>
              <a:buChar char="•"/>
            </a:pPr>
            <a:r>
              <a:rPr lang="en-US" sz="2800" b="1" dirty="0"/>
              <a:t>If a breach happens, disclose it.</a:t>
            </a:r>
            <a:r>
              <a:rPr lang="en-US" sz="2800" dirty="0"/>
              <a:t> Immediately, transparently, and in compliance with applicable laws.</a:t>
            </a:r>
          </a:p>
          <a:p>
            <a:pPr marL="914400" lvl="1" indent="-457200">
              <a:buFont typeface="Arial" panose="020B0604020202020204" pitchFamily="34" charset="0"/>
              <a:buChar char="•"/>
            </a:pPr>
            <a:r>
              <a:rPr lang="en-US" sz="2800" b="1" dirty="0"/>
              <a:t>If you pay attackers, call it what it is.</a:t>
            </a:r>
            <a:r>
              <a:rPr lang="en-US" sz="2800" dirty="0"/>
              <a:t> Don’t try to rebrand extortion as a vulnerability reward.</a:t>
            </a:r>
          </a:p>
          <a:p>
            <a:pPr marL="914400" lvl="1" indent="-457200">
              <a:buFont typeface="Arial" panose="020B0604020202020204" pitchFamily="34" charset="0"/>
              <a:buChar char="•"/>
            </a:pPr>
            <a:r>
              <a:rPr lang="en-US" sz="2800" b="1" dirty="0"/>
              <a:t>If you’re a security executive, understand your personal risk.</a:t>
            </a:r>
            <a:r>
              <a:rPr lang="en-US" sz="2800" dirty="0"/>
              <a:t> You can’t outsource criminal liability.</a:t>
            </a:r>
          </a:p>
          <a:p>
            <a:pPr marL="914400" lvl="1" indent="-457200">
              <a:buFont typeface="Arial" panose="020B0604020202020204" pitchFamily="34" charset="0"/>
              <a:buChar char="•"/>
            </a:pPr>
            <a:r>
              <a:rPr lang="en-US" sz="2800" b="1" dirty="0"/>
              <a:t>If in doubt, over-disclose.</a:t>
            </a:r>
            <a:r>
              <a:rPr lang="en-US" sz="2800" dirty="0"/>
              <a:t> Because in this case, the cover-up did more damage than the breach itself.</a:t>
            </a:r>
          </a:p>
          <a:p>
            <a:pPr marL="914400" lvl="1" indent="-457200">
              <a:buFont typeface="Arial" panose="020B0604020202020204" pitchFamily="34" charset="0"/>
              <a:buChar char="•"/>
            </a:pPr>
            <a:r>
              <a:rPr lang="en-US" sz="2800" dirty="0"/>
              <a:t>That’s the lesson from Uber:</a:t>
            </a:r>
          </a:p>
          <a:p>
            <a:pPr marL="1371600" lvl="2" indent="-457200">
              <a:buFont typeface="Arial" panose="020B0604020202020204" pitchFamily="34" charset="0"/>
              <a:buChar char="•"/>
            </a:pPr>
            <a:r>
              <a:rPr lang="en-US" sz="2800" dirty="0"/>
              <a:t>The breach wasn’t particularly sophisticated.</a:t>
            </a:r>
          </a:p>
          <a:p>
            <a:pPr marL="1371600" lvl="2" indent="-457200">
              <a:buFont typeface="Arial" panose="020B0604020202020204" pitchFamily="34" charset="0"/>
              <a:buChar char="•"/>
            </a:pPr>
            <a:r>
              <a:rPr lang="en-US" sz="2800" dirty="0"/>
              <a:t>The attackers weren’t advanced threat actors.</a:t>
            </a:r>
          </a:p>
          <a:p>
            <a:pPr marL="1371600" lvl="2" indent="-457200">
              <a:buFont typeface="Arial" panose="020B0604020202020204" pitchFamily="34" charset="0"/>
              <a:buChar char="•"/>
            </a:pPr>
            <a:r>
              <a:rPr lang="en-US" sz="2800" dirty="0"/>
              <a:t>The vulnerability wasn’t novel or complex.</a:t>
            </a:r>
          </a:p>
          <a:p>
            <a:pPr marL="1371600" lvl="2" indent="-457200">
              <a:buFont typeface="Arial" panose="020B0604020202020204" pitchFamily="34" charset="0"/>
              <a:buChar char="•"/>
            </a:pPr>
            <a:r>
              <a:rPr lang="en-US" sz="2800" dirty="0"/>
              <a:t>But the decision to conceal the incident turned a breach into a federal crime.</a:t>
            </a:r>
          </a:p>
          <a:p>
            <a:pPr marL="1371600" lvl="2" indent="-457200">
              <a:buFont typeface="Arial" panose="020B0604020202020204" pitchFamily="34" charset="0"/>
              <a:buChar char="•"/>
            </a:pPr>
            <a:r>
              <a:rPr lang="en-US" sz="2800" dirty="0"/>
              <a:t>And that’s a lesson no security leader can afford to ignore.</a:t>
            </a:r>
          </a:p>
          <a:p>
            <a:endParaRPr lang="en-US" dirty="0"/>
          </a:p>
        </p:txBody>
      </p:sp>
      <p:sp>
        <p:nvSpPr>
          <p:cNvPr id="4" name="Slide Number Placeholder 3">
            <a:extLst>
              <a:ext uri="{FF2B5EF4-FFF2-40B4-BE49-F238E27FC236}">
                <a16:creationId xmlns:a16="http://schemas.microsoft.com/office/drawing/2014/main" id="{DD41ED25-B916-BD3B-9856-EC461D046003}"/>
              </a:ext>
            </a:extLst>
          </p:cNvPr>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1859240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B99192-B9DD-4BDF-24A9-0C6B89819E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B6E503-5792-C932-7FEB-C8CA28D0E0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59B343-EDE5-DDBE-9B28-EFB0F3044E49}"/>
              </a:ext>
            </a:extLst>
          </p:cNvPr>
          <p:cNvSpPr>
            <a:spLocks noGrp="1"/>
          </p:cNvSpPr>
          <p:nvPr>
            <p:ph type="body" idx="1"/>
          </p:nvPr>
        </p:nvSpPr>
        <p:spPr/>
        <p:txBody>
          <a:bodyPr/>
          <a:lstStyle/>
          <a:p>
            <a:pPr marL="457200" indent="-457200">
              <a:buFont typeface="Arial" panose="020B0604020202020204" pitchFamily="34" charset="0"/>
              <a:buChar char="•"/>
            </a:pPr>
            <a:r>
              <a:rPr lang="en-US" sz="2800" b="1" dirty="0"/>
              <a:t>Now let’s talk about Marriott-Starwood. </a:t>
            </a:r>
            <a:r>
              <a:rPr lang="en-US" sz="2800" dirty="0"/>
              <a:t>This is the breach that taught the corporate world a painful lesson: You don’t just inherit assets when you acquire a company—you inherit their security problems too.</a:t>
            </a:r>
          </a:p>
          <a:p>
            <a:pPr marL="914400" lvl="1" indent="-457200">
              <a:buFont typeface="Arial" panose="020B0604020202020204" pitchFamily="34" charset="0"/>
              <a:buChar char="•"/>
            </a:pPr>
            <a:r>
              <a:rPr lang="en-US" sz="2800" b="1" dirty="0"/>
              <a:t>339 million guests affected. </a:t>
            </a:r>
            <a:r>
              <a:rPr lang="en-US" sz="2800" dirty="0"/>
              <a:t>Names, mailing addresses, phone numbers, passport details, travel histories—exposed over the course of nearly five years. This wasn’t just a few files. It was a comprehensive database of guest information stretching across Starwood’s global properties. And it wasn’t just personal data. It was travel patterns, spending habits, and detailed personal identifiers.</a:t>
            </a:r>
          </a:p>
          <a:p>
            <a:pPr marL="914400" lvl="1" indent="-457200">
              <a:buFont typeface="Arial" panose="020B0604020202020204" pitchFamily="34" charset="0"/>
              <a:buChar char="•"/>
            </a:pPr>
            <a:r>
              <a:rPr lang="en-US" sz="2800" b="1" dirty="0"/>
              <a:t>Breach began in 2014, discovered in 2018. </a:t>
            </a:r>
            <a:r>
              <a:rPr lang="en-US" sz="2800" dirty="0"/>
              <a:t>That’s four years of undetected access. Four years where attackers had persistent, ongoing access to Starwood’s reservation system. The attack started in Starwood’s systems, but Marriott didn’t discover it until two years after the acquisition was finalized. The attack vector? A remote access trojan. Attackers had administrator credentials that allowed them to move laterally, siphon data, and maintain access for years.</a:t>
            </a:r>
          </a:p>
          <a:p>
            <a:pPr marL="914400" lvl="1" indent="-457200">
              <a:buFont typeface="Arial" panose="020B0604020202020204" pitchFamily="34" charset="0"/>
              <a:buChar char="•"/>
            </a:pPr>
            <a:r>
              <a:rPr lang="en-US" sz="2800" b="1" dirty="0"/>
              <a:t>£18.4 million ICO fine under GDPR. </a:t>
            </a:r>
            <a:r>
              <a:rPr lang="en-US" sz="2800" dirty="0"/>
              <a:t>The Information Commissioner’s Office in the U.K. initially proposed a £99 million fine. They ultimately reduced it to £18.4 million, citing pandemic-related financial hardship. Why such a hefty fine? Because the breach continued after GDPR went into effect in May 2018. Marriott tried to argue that the breach originated before GDPR, but the ICO made it clear: Once the regulation is in force, you’re accountable for everything that happens under your control, whether you caused it or inherited it.</a:t>
            </a:r>
          </a:p>
          <a:p>
            <a:pPr marL="914400" lvl="1" indent="-457200">
              <a:buFont typeface="Arial" panose="020B0604020202020204" pitchFamily="34" charset="0"/>
              <a:buChar char="•"/>
            </a:pPr>
            <a:r>
              <a:rPr lang="en-US" sz="2800" b="1" dirty="0"/>
              <a:t>Failure to detect breach post-acquisition. </a:t>
            </a:r>
            <a:r>
              <a:rPr lang="en-US" sz="2800" dirty="0"/>
              <a:t>This is the critical point. Marriott wasn’t just penalized for the breach itself—it was penalized for failing to discover the breach during and after the acquisition process. The ICO determined that Marriott did not perform adequate cybersecurity due diligence when acquiring Starwood. They also found that Marriott didn’t implement sufficient security controls post-acquisition to protect the inherited systems.</a:t>
            </a:r>
          </a:p>
          <a:p>
            <a:pPr marL="457200" indent="-457200">
              <a:buFont typeface="Arial" panose="020B0604020202020204" pitchFamily="34" charset="0"/>
              <a:buChar char="•"/>
            </a:pPr>
            <a:r>
              <a:rPr lang="en-US" sz="2800" b="1" dirty="0"/>
              <a:t>What happened?</a:t>
            </a:r>
          </a:p>
          <a:p>
            <a:pPr marL="914400" lvl="1" indent="-457200">
              <a:buFont typeface="Arial" panose="020B0604020202020204" pitchFamily="34" charset="0"/>
              <a:buChar char="•"/>
            </a:pPr>
            <a:r>
              <a:rPr lang="en-US" sz="2800" dirty="0"/>
              <a:t>In 2016, Marriott acquired Starwood Hotels for $13 billion. What Marriott didn’t know at the time was that Starwood had been compromised since 2014. Attackers had installed a remote access trojan that allowed them to steal data from the Starwood reservation system for years, undetected. Marriott closed the acquisition without identifying the ongoing breach. The breach wasn’t discovered until September 2018, after GDPR had taken effect.</a:t>
            </a:r>
          </a:p>
          <a:p>
            <a:pPr marL="457200" indent="-457200">
              <a:buFont typeface="Arial" panose="020B0604020202020204" pitchFamily="34" charset="0"/>
              <a:buChar char="•"/>
            </a:pPr>
            <a:r>
              <a:rPr lang="en-US" sz="2800" b="1" dirty="0"/>
              <a:t>So, what are the legal lessons here?</a:t>
            </a:r>
            <a:endParaRPr lang="en-US" sz="2800" dirty="0"/>
          </a:p>
          <a:p>
            <a:pPr marL="914400" lvl="1" indent="-457200">
              <a:buFont typeface="Arial" panose="020B0604020202020204" pitchFamily="34" charset="0"/>
              <a:buChar char="•"/>
            </a:pPr>
            <a:r>
              <a:rPr lang="en-US" sz="2800" b="1" dirty="0"/>
              <a:t>M&amp;A Deals Must Include Cybersecurity Due Diligence. </a:t>
            </a:r>
            <a:r>
              <a:rPr lang="en-US" sz="2800" dirty="0"/>
              <a:t>When you acquire a company, you’re not just buying assets—you’re buying exposures. If Starwood had a malware infection that persisted for years, Marriott inherited that infection along with the hotels. The ICO’s ruling emphasized that due diligence is not just financial. It’s cybersecurity. And it’s not just pre-acquisition—it’s post-acquisition too.</a:t>
            </a:r>
          </a:p>
          <a:p>
            <a:pPr marL="914400" lvl="1" indent="-457200">
              <a:buFont typeface="Arial" panose="020B0604020202020204" pitchFamily="34" charset="0"/>
              <a:buChar char="•"/>
            </a:pPr>
            <a:r>
              <a:rPr lang="en-US" sz="2800" b="1" dirty="0"/>
              <a:t>Due diligence isn’t a Checkbox. </a:t>
            </a:r>
            <a:r>
              <a:rPr lang="en-US" sz="2800" dirty="0"/>
              <a:t>This wasn’t a superficial oversight—it was a systemic failure to adequately assess Starwood’s cybersecurity posture. Marriott’s failure to identify the ongoing breach was framed as negligence, not just bad luck.</a:t>
            </a:r>
          </a:p>
          <a:p>
            <a:pPr marL="914400" lvl="1" indent="-457200">
              <a:buFont typeface="Arial" panose="020B0604020202020204" pitchFamily="34" charset="0"/>
              <a:buChar char="•"/>
            </a:pPr>
            <a:r>
              <a:rPr lang="en-US" sz="2800" dirty="0"/>
              <a:t>The ICO made it clear: Due diligence has to include real scans, credentialed vulnerability assessments, and a review of incident response logs. It’s not enough to say, “We looked at their systems.” You have to prove you looked deeply and with the right tools. </a:t>
            </a:r>
          </a:p>
          <a:p>
            <a:pPr marL="914400" lvl="1" indent="-457200">
              <a:buFont typeface="Arial" panose="020B0604020202020204" pitchFamily="34" charset="0"/>
              <a:buChar char="•"/>
            </a:pPr>
            <a:r>
              <a:rPr lang="en-US" sz="2800" b="1" dirty="0"/>
              <a:t>You Are Responsible for Inherited Systems. </a:t>
            </a:r>
            <a:r>
              <a:rPr lang="en-US" sz="2800" dirty="0"/>
              <a:t>Marriott argued that the breach started before the acquisition and that they shouldn’t be held fully accountable. The ICO disagreed. Once the acquisition closed, Marriott was responsible for securing Starwood’s systems, including any lingering malware or backdoors. The implication? Once you own it, you own its security risks. And ignorance is not a defense.</a:t>
            </a:r>
          </a:p>
          <a:p>
            <a:pPr marL="914400" lvl="1" indent="-457200">
              <a:buFont typeface="Arial" panose="020B0604020202020204" pitchFamily="34" charset="0"/>
              <a:buChar char="•"/>
            </a:pPr>
            <a:r>
              <a:rPr lang="en-US" sz="2800" b="1" dirty="0"/>
              <a:t>Regulatory Timelines Matter. </a:t>
            </a:r>
            <a:r>
              <a:rPr lang="en-US" sz="2800" dirty="0"/>
              <a:t>Marriott’s argument that the breach originated pre-GDPR didn’t hold up. The ICO focused on the fact that the breach continued post-GDPR enforcement, and that Marriott failed to mitigate the ongoing risk. This sets a precedent: Even if a breach began before a regulation takes effect, you can still be penalized for ongoing exposure after the enforcement date.</a:t>
            </a:r>
          </a:p>
          <a:p>
            <a:pPr marL="457200" indent="-457200">
              <a:buFont typeface="Arial" panose="020B0604020202020204" pitchFamily="34" charset="0"/>
              <a:buChar char="•"/>
            </a:pPr>
            <a:r>
              <a:rPr lang="en-US" sz="2800" b="1" dirty="0"/>
              <a:t>Why does this matter? </a:t>
            </a:r>
          </a:p>
          <a:p>
            <a:pPr marL="914400" lvl="1" indent="-457200">
              <a:buFont typeface="Arial" panose="020B0604020202020204" pitchFamily="34" charset="0"/>
              <a:buChar char="•"/>
            </a:pPr>
            <a:r>
              <a:rPr lang="en-US" sz="2800" dirty="0"/>
              <a:t>Because this isn’t just a Marriott problem. This is a problem for every company involved in M&amp;A. Every merger, every acquisition, every asset purchase carries cybersecurity risks. If you’re only evaluating financials and contracts, you’re missing the entire security landscape. If you’re not conducting thorough cybersecurity assessments, you’re buying blind. If you’re not integrating inherited systems into your own security protocols, you’re creating a patchwork of vulnerabilities that attackers can exploit.</a:t>
            </a:r>
          </a:p>
          <a:p>
            <a:pPr marL="457200" indent="-457200">
              <a:buFont typeface="Arial" panose="020B0604020202020204" pitchFamily="34" charset="0"/>
              <a:buChar char="•"/>
            </a:pPr>
            <a:r>
              <a:rPr lang="en-US" sz="2800" b="1" dirty="0"/>
              <a:t>The legal implications?</a:t>
            </a:r>
            <a:endParaRPr lang="en-US" sz="2800" dirty="0"/>
          </a:p>
          <a:p>
            <a:pPr marL="914400" lvl="1" indent="-457200">
              <a:buFont typeface="Arial" panose="020B0604020202020204" pitchFamily="34" charset="0"/>
              <a:buChar char="•"/>
            </a:pPr>
            <a:r>
              <a:rPr lang="en-US" sz="2800" b="1" dirty="0"/>
              <a:t>Due diligence isn’t just a best practice—it’s a legal obligation.</a:t>
            </a:r>
            <a:endParaRPr lang="en-US" sz="2800" dirty="0"/>
          </a:p>
          <a:p>
            <a:pPr marL="914400" lvl="1" indent="-457200">
              <a:buFont typeface="Arial" panose="020B0604020202020204" pitchFamily="34" charset="0"/>
              <a:buChar char="•"/>
            </a:pPr>
            <a:r>
              <a:rPr lang="en-US" sz="2800" b="1" dirty="0"/>
              <a:t>Inherited systems are your systems.</a:t>
            </a:r>
            <a:r>
              <a:rPr lang="en-US" sz="2800" dirty="0"/>
              <a:t> Once the ink is dry on the acquisition, every vulnerability, every backdoor, every malware infection is now your problem.</a:t>
            </a:r>
          </a:p>
          <a:p>
            <a:pPr marL="914400" lvl="1" indent="-457200">
              <a:buFont typeface="Arial" panose="020B0604020202020204" pitchFamily="34" charset="0"/>
              <a:buChar char="•"/>
            </a:pPr>
            <a:r>
              <a:rPr lang="en-US" sz="2800" b="1" dirty="0"/>
              <a:t>Regulators expect proactive security, not reactive mitigation.</a:t>
            </a:r>
            <a:r>
              <a:rPr lang="en-US" sz="2800" dirty="0"/>
              <a:t> It’s not enough to say, “We didn’t know.” The ICO made it clear: You’re expected to know.</a:t>
            </a:r>
          </a:p>
          <a:p>
            <a:pPr marL="457200" indent="-457200">
              <a:buFont typeface="Arial" panose="020B0604020202020204" pitchFamily="34" charset="0"/>
              <a:buChar char="•"/>
            </a:pPr>
            <a:r>
              <a:rPr lang="en-US" sz="2800" b="1" dirty="0"/>
              <a:t>Bottom line:</a:t>
            </a:r>
            <a:endParaRPr lang="en-US" sz="2800" dirty="0"/>
          </a:p>
          <a:p>
            <a:pPr marL="914400" lvl="1" indent="-457200">
              <a:buFont typeface="Arial" panose="020B0604020202020204" pitchFamily="34" charset="0"/>
              <a:buChar char="•"/>
            </a:pPr>
            <a:r>
              <a:rPr lang="en-US" sz="2800" dirty="0"/>
              <a:t>If you’re acquiring a company, you’re acquiring their security risk.</a:t>
            </a:r>
          </a:p>
          <a:p>
            <a:pPr marL="914400" lvl="1" indent="-457200">
              <a:buFont typeface="Arial" panose="020B0604020202020204" pitchFamily="34" charset="0"/>
              <a:buChar char="•"/>
            </a:pPr>
            <a:r>
              <a:rPr lang="en-US" sz="2800" dirty="0"/>
              <a:t>If you’re integrating systems, you’re integrating their vulnerabilities.</a:t>
            </a:r>
          </a:p>
          <a:p>
            <a:pPr marL="914400" lvl="1" indent="-457200">
              <a:buFont typeface="Arial" panose="020B0604020202020204" pitchFamily="34" charset="0"/>
              <a:buChar char="•"/>
            </a:pPr>
            <a:r>
              <a:rPr lang="en-US" sz="2800" dirty="0"/>
              <a:t>If you’re inheriting infrastructure, you’re inheriting liability.</a:t>
            </a:r>
          </a:p>
          <a:p>
            <a:pPr marL="914400" lvl="1" indent="-457200">
              <a:buFont typeface="Arial" panose="020B0604020202020204" pitchFamily="34" charset="0"/>
              <a:buChar char="•"/>
            </a:pPr>
            <a:r>
              <a:rPr lang="en-US" sz="2800" dirty="0"/>
              <a:t>And that’s the lesson from Marriott-Starwood:</a:t>
            </a:r>
          </a:p>
          <a:p>
            <a:pPr marL="1371600" lvl="2" indent="-457200">
              <a:buFont typeface="Arial" panose="020B0604020202020204" pitchFamily="34" charset="0"/>
              <a:buChar char="•"/>
            </a:pPr>
            <a:r>
              <a:rPr lang="en-US" sz="2800" dirty="0"/>
              <a:t>Cybersecurity due diligence isn’t a checkbox—it’s a necessity.</a:t>
            </a:r>
          </a:p>
          <a:p>
            <a:pPr marL="1371600" lvl="2" indent="-457200">
              <a:buFont typeface="Arial" panose="020B0604020202020204" pitchFamily="34" charset="0"/>
              <a:buChar char="•"/>
            </a:pPr>
            <a:r>
              <a:rPr lang="en-US" sz="2800" dirty="0"/>
              <a:t>Integration isn’t just a technical process—it’s a liability exercise.</a:t>
            </a:r>
          </a:p>
          <a:p>
            <a:pPr marL="1371600" lvl="2" indent="-457200">
              <a:buFont typeface="Arial" panose="020B0604020202020204" pitchFamily="34" charset="0"/>
              <a:buChar char="•"/>
            </a:pPr>
            <a:r>
              <a:rPr lang="en-US" sz="2800" dirty="0"/>
              <a:t>Ignorance isn’t a defense—it’s a liability multiplier.</a:t>
            </a:r>
          </a:p>
          <a:p>
            <a:pPr marL="1371600" lvl="2" indent="-457200">
              <a:buFont typeface="Arial" panose="020B0604020202020204" pitchFamily="34" charset="0"/>
              <a:buChar char="•"/>
            </a:pPr>
            <a:r>
              <a:rPr lang="en-US" sz="2800" dirty="0"/>
              <a:t>That’s how you end up paying £18.4 million for a breach you didn’t even know you inherited. And that’s how a $13 billion acquisition can turn into a litigation and regulatory nightmare.</a:t>
            </a:r>
          </a:p>
        </p:txBody>
      </p:sp>
      <p:sp>
        <p:nvSpPr>
          <p:cNvPr id="4" name="Slide Number Placeholder 3">
            <a:extLst>
              <a:ext uri="{FF2B5EF4-FFF2-40B4-BE49-F238E27FC236}">
                <a16:creationId xmlns:a16="http://schemas.microsoft.com/office/drawing/2014/main" id="{B089012B-AD37-6729-8A13-2759A6E3C2FC}"/>
              </a:ext>
            </a:extLst>
          </p:cNvPr>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3183034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A3B334-81C6-5237-B02F-703E7ECD49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EA82D9-C3E7-ED67-1048-7977410D09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17BC02-5AD8-BA35-8B41-1C8F283D88C6}"/>
              </a:ext>
            </a:extLst>
          </p:cNvPr>
          <p:cNvSpPr>
            <a:spLocks noGrp="1"/>
          </p:cNvSpPr>
          <p:nvPr>
            <p:ph type="body" idx="1"/>
          </p:nvPr>
        </p:nvSpPr>
        <p:spPr/>
        <p:txBody>
          <a:bodyPr/>
          <a:lstStyle/>
          <a:p>
            <a:pPr marL="0" indent="0">
              <a:buFont typeface="Arial" panose="020B0604020202020204" pitchFamily="34" charset="0"/>
              <a:buNone/>
            </a:pPr>
            <a:r>
              <a:rPr lang="en-US" sz="4800" b="1" dirty="0"/>
              <a:t>Now let’s talk about Morgan Stanley. </a:t>
            </a:r>
            <a:r>
              <a:rPr lang="en-US" sz="4800" dirty="0"/>
              <a:t>If Equifax was about missed patches, Capital One was about cloud misconfigurations, and Uber was about concealment, Morgan Stanley is about a different kind of negligence: asset disposal. No attackers, no sophisticated exploit—just poor vendor management and careless data disposal.</a:t>
            </a:r>
          </a:p>
          <a:p>
            <a:pPr lvl="1">
              <a:buFont typeface="Arial" panose="020B0604020202020204" pitchFamily="34" charset="0"/>
              <a:buNone/>
            </a:pPr>
            <a:r>
              <a:rPr lang="en-US" sz="4800" b="1" dirty="0"/>
              <a:t>Mismanaged server decommissioning.</a:t>
            </a:r>
            <a:br>
              <a:rPr lang="en-US" sz="4800" dirty="0"/>
            </a:br>
            <a:r>
              <a:rPr lang="en-US" sz="4800" dirty="0"/>
              <a:t>	In 2015, Morgan Stanley decommissioned two major data centers. They hired a third-party IT asset disposal vendor to wipe and resell used servers.</a:t>
            </a:r>
          </a:p>
          <a:p>
            <a:pPr lvl="2">
              <a:buFont typeface="Arial" panose="020B0604020202020204" pitchFamily="34" charset="0"/>
              <a:buNone/>
            </a:pPr>
            <a:r>
              <a:rPr lang="en-US" sz="4800" dirty="0"/>
              <a:t>But the vendor lacked experience, and Morgan Stanley failed to confirm that any secure wiping process had actually taken place.</a:t>
            </a:r>
          </a:p>
          <a:p>
            <a:pPr lvl="2">
              <a:buFont typeface="Arial" panose="020B0604020202020204" pitchFamily="34" charset="0"/>
              <a:buNone/>
            </a:pPr>
            <a:r>
              <a:rPr lang="en-US" sz="4800" dirty="0"/>
              <a:t>Fast forward to 2019. A separate batch of unencrypted laptops was also sent to another disposal vendor, again with no chain-of-custody verification, no encryption, and no destruction certificates.</a:t>
            </a:r>
          </a:p>
          <a:p>
            <a:pPr lvl="2">
              <a:buFont typeface="Arial" panose="020B0604020202020204" pitchFamily="34" charset="0"/>
              <a:buNone/>
            </a:pPr>
            <a:r>
              <a:rPr lang="en-US" sz="4800" dirty="0"/>
              <a:t>The result? The servers and laptops—still containing sensitive customer data—started showing up for sale on online marketplaces.</a:t>
            </a:r>
          </a:p>
          <a:p>
            <a:pPr lvl="2">
              <a:buFont typeface="Arial" panose="020B0604020202020204" pitchFamily="34" charset="0"/>
              <a:buNone/>
            </a:pPr>
            <a:r>
              <a:rPr lang="en-US" sz="4800" b="1" dirty="0"/>
              <a:t>$60 million OCC fine.</a:t>
            </a:r>
            <a:br>
              <a:rPr lang="en-US" sz="4800" dirty="0"/>
            </a:br>
            <a:r>
              <a:rPr lang="en-US" sz="4800" dirty="0"/>
              <a:t>The Office of the Comptroller of the Currency hit Morgan Stanley with a $60 million penalty, citing the bank for “unsafe or unsound practices.”</a:t>
            </a:r>
          </a:p>
          <a:p>
            <a:pPr lvl="2">
              <a:buFont typeface="Arial" panose="020B0604020202020204" pitchFamily="34" charset="0"/>
              <a:buNone/>
            </a:pPr>
            <a:r>
              <a:rPr lang="en-US" sz="4800" dirty="0"/>
              <a:t>The OCC emphasized that Morgan Stanley’s failure to oversee its vendors constituted a systemic governance failure, not just a one-off mistake.</a:t>
            </a:r>
          </a:p>
          <a:p>
            <a:pPr lvl="2">
              <a:buFont typeface="Arial" panose="020B0604020202020204" pitchFamily="34" charset="0"/>
              <a:buNone/>
            </a:pPr>
            <a:r>
              <a:rPr lang="en-US" sz="4800" dirty="0"/>
              <a:t>The message was clear: If your data disposal vendor fails, it’s still your liability.</a:t>
            </a:r>
          </a:p>
          <a:p>
            <a:pPr lvl="1">
              <a:buFont typeface="Arial" panose="020B0604020202020204" pitchFamily="34" charset="0"/>
              <a:buNone/>
            </a:pPr>
            <a:r>
              <a:rPr lang="en-US" sz="4800" b="1" dirty="0"/>
              <a:t>$35 million SEC fine.</a:t>
            </a:r>
            <a:br>
              <a:rPr lang="en-US" sz="4800" dirty="0"/>
            </a:br>
            <a:r>
              <a:rPr lang="en-US" sz="4800" dirty="0"/>
              <a:t>	The SEC followed up with a $35 million fine, citing violations of the Safeguards Rule under Regulation S-P, which requires broker-dealers to protect customer information with written policies and procedures.</a:t>
            </a:r>
          </a:p>
          <a:p>
            <a:pPr lvl="1">
              <a:buFont typeface="Arial" panose="020B0604020202020204" pitchFamily="34" charset="0"/>
              <a:buNone/>
            </a:pPr>
            <a:r>
              <a:rPr lang="en-US" sz="4800" dirty="0"/>
              <a:t>	The SEC noted that Morgan Stanley had policies in place but failed to enforce them, making the policies effectively meaningless.</a:t>
            </a:r>
          </a:p>
          <a:p>
            <a:pPr lvl="1">
              <a:buFont typeface="Arial" panose="020B0604020202020204" pitchFamily="34" charset="0"/>
              <a:buNone/>
            </a:pPr>
            <a:r>
              <a:rPr lang="en-US" sz="4800" b="1" dirty="0"/>
              <a:t>$60 million class-action settlement.</a:t>
            </a:r>
            <a:br>
              <a:rPr lang="en-US" sz="4800" dirty="0"/>
            </a:br>
            <a:r>
              <a:rPr lang="en-US" sz="4800" dirty="0"/>
              <a:t>	Beyond regulatory fines, Morgan Stanley also settled a class-action lawsuit with affected clients for another $60 million.</a:t>
            </a:r>
          </a:p>
          <a:p>
            <a:pPr lvl="1">
              <a:buFont typeface="Arial" panose="020B0604020202020204" pitchFamily="34" charset="0"/>
              <a:buNone/>
            </a:pPr>
            <a:r>
              <a:rPr lang="en-US" sz="4800" dirty="0"/>
              <a:t>	The plaintiffs argued that the firm had failed to protect their sensitive financial information and that the firm’s lack of oversight over third-party vendors constituted gross negligence.</a:t>
            </a:r>
          </a:p>
          <a:p>
            <a:pPr marL="0" indent="0">
              <a:buFont typeface="Arial" panose="020B0604020202020204" pitchFamily="34" charset="0"/>
              <a:buNone/>
            </a:pPr>
            <a:r>
              <a:rPr lang="en-US" sz="4800" b="1" dirty="0"/>
              <a:t>What happened?</a:t>
            </a:r>
          </a:p>
          <a:p>
            <a:pPr marL="457200" lvl="1" indent="0">
              <a:buFont typeface="Arial" panose="020B0604020202020204" pitchFamily="34" charset="0"/>
              <a:buNone/>
            </a:pPr>
            <a:r>
              <a:rPr lang="en-US" sz="4800" dirty="0"/>
              <a:t>Morgan Stanley’s breach didn’t involve hackers or advanced exploits—it involved poor vendor oversight and inadequate asset disposal procedures.</a:t>
            </a:r>
          </a:p>
          <a:p>
            <a:pPr lvl="1">
              <a:buFont typeface="Arial" panose="020B0604020202020204" pitchFamily="34" charset="0"/>
              <a:buNone/>
            </a:pPr>
            <a:r>
              <a:rPr lang="en-US" sz="4800" dirty="0"/>
              <a:t>The bank hired a third-party vendor to handle the decommissioning of servers and laptops.</a:t>
            </a:r>
          </a:p>
          <a:p>
            <a:pPr lvl="1">
              <a:buFont typeface="Arial" panose="020B0604020202020204" pitchFamily="34" charset="0"/>
              <a:buNone/>
            </a:pPr>
            <a:r>
              <a:rPr lang="en-US" sz="4800" dirty="0"/>
              <a:t>The vendor assured Morgan Stanley that data-wiping procedures had been followed, but there was no independent verification.</a:t>
            </a:r>
          </a:p>
          <a:p>
            <a:pPr lvl="1">
              <a:buFont typeface="Arial" panose="020B0604020202020204" pitchFamily="34" charset="0"/>
              <a:buNone/>
            </a:pPr>
            <a:r>
              <a:rPr lang="en-US" sz="4800" dirty="0"/>
              <a:t>When those servers and laptops resurfaced for sale online, customer data was still accessible—and unencrypted.</a:t>
            </a:r>
          </a:p>
          <a:p>
            <a:pPr lvl="1">
              <a:buFont typeface="Arial" panose="020B0604020202020204" pitchFamily="34" charset="0"/>
              <a:buNone/>
            </a:pPr>
            <a:r>
              <a:rPr lang="en-US" sz="4800" dirty="0"/>
              <a:t>The data included account numbers, Social Security numbers, and other sensitive financial information.</a:t>
            </a:r>
          </a:p>
          <a:p>
            <a:pPr marL="0" indent="0">
              <a:buFont typeface="Arial" panose="020B0604020202020204" pitchFamily="34" charset="0"/>
              <a:buNone/>
            </a:pPr>
            <a:r>
              <a:rPr lang="en-US" sz="4800" b="1" dirty="0"/>
              <a:t>What are the legal lessons here?</a:t>
            </a:r>
            <a:endParaRPr lang="en-US" sz="4800" dirty="0"/>
          </a:p>
          <a:p>
            <a:pPr marL="457200" lvl="1" indent="0">
              <a:buFont typeface="Arial" panose="020B0604020202020204" pitchFamily="34" charset="0"/>
              <a:buNone/>
            </a:pPr>
            <a:r>
              <a:rPr lang="en-US" sz="4800" b="1" dirty="0"/>
              <a:t>No Encryption = No Legal Safe Harbor.</a:t>
            </a:r>
            <a:endParaRPr lang="en-US" sz="4800" dirty="0"/>
          </a:p>
          <a:p>
            <a:pPr lvl="1">
              <a:buFont typeface="Arial" panose="020B0604020202020204" pitchFamily="34" charset="0"/>
              <a:buNone/>
            </a:pPr>
            <a:r>
              <a:rPr lang="en-US" sz="4800" dirty="0"/>
              <a:t>	The servers and laptops contained sensitive customer data, but that data was stored in plaintext—completely unencrypted.</a:t>
            </a:r>
          </a:p>
          <a:p>
            <a:pPr lvl="1">
              <a:buFont typeface="Arial" panose="020B0604020202020204" pitchFamily="34" charset="0"/>
              <a:buNone/>
            </a:pPr>
            <a:r>
              <a:rPr lang="en-US" sz="4800" dirty="0"/>
              <a:t>	Had the data been encrypted, Morgan Stanley might have been able to claim safe harbor under most data breach laws.</a:t>
            </a:r>
          </a:p>
          <a:p>
            <a:pPr lvl="1">
              <a:buFont typeface="Arial" panose="020B0604020202020204" pitchFamily="34" charset="0"/>
              <a:buNone/>
            </a:pPr>
            <a:r>
              <a:rPr lang="en-US" sz="4800" dirty="0"/>
              <a:t>	Instead, the plaintext storage became a critical factor in the SEC’s finding that Morgan Stanley had violated the Safeguards Rule.</a:t>
            </a:r>
          </a:p>
          <a:p>
            <a:pPr marL="457200" lvl="1" indent="0">
              <a:buFont typeface="Arial" panose="020B0604020202020204" pitchFamily="34" charset="0"/>
              <a:buNone/>
            </a:pPr>
            <a:r>
              <a:rPr lang="en-US" sz="4800" b="1" dirty="0"/>
              <a:t>No Verification = No Defense.</a:t>
            </a:r>
            <a:endParaRPr lang="en-US" sz="4800" dirty="0"/>
          </a:p>
          <a:p>
            <a:pPr lvl="1">
              <a:buFont typeface="Arial" panose="020B0604020202020204" pitchFamily="34" charset="0"/>
              <a:buNone/>
            </a:pPr>
            <a:r>
              <a:rPr lang="en-US" sz="4800" dirty="0"/>
              <a:t>	Morgan Stanley relied entirely on the vendor’s assurances that data wiping had been completed.</a:t>
            </a:r>
          </a:p>
          <a:p>
            <a:pPr lvl="1">
              <a:buFont typeface="Arial" panose="020B0604020202020204" pitchFamily="34" charset="0"/>
              <a:buNone/>
            </a:pPr>
            <a:r>
              <a:rPr lang="en-US" sz="4800" dirty="0"/>
              <a:t>	There was no independent verification, no chain-of-custody documentation, and no forensic spot checks.</a:t>
            </a:r>
          </a:p>
          <a:p>
            <a:pPr lvl="1">
              <a:buFont typeface="Arial" panose="020B0604020202020204" pitchFamily="34" charset="0"/>
              <a:buNone/>
            </a:pPr>
            <a:r>
              <a:rPr lang="en-US" sz="4800" dirty="0"/>
              <a:t>	In litigation, the absence of verification became a major point of liability. Morgan Stanley couldn’t prove that the data had ever been wiped, so regulators assumed it hadn’t been.</a:t>
            </a:r>
          </a:p>
          <a:p>
            <a:pPr marL="457200" lvl="1" indent="0">
              <a:buFont typeface="Arial" panose="020B0604020202020204" pitchFamily="34" charset="0"/>
              <a:buNone/>
            </a:pPr>
            <a:r>
              <a:rPr lang="en-US" sz="4800" b="1" dirty="0"/>
              <a:t>No Disposal Policy Enforcement = No Defense.</a:t>
            </a:r>
            <a:endParaRPr lang="en-US" sz="4800" dirty="0"/>
          </a:p>
          <a:p>
            <a:pPr lvl="1">
              <a:buFont typeface="Arial" panose="020B0604020202020204" pitchFamily="34" charset="0"/>
              <a:buNone/>
            </a:pPr>
            <a:r>
              <a:rPr lang="en-US" sz="4800" dirty="0"/>
              <a:t>	Morgan Stanley had written policies on secure asset disposal, but they weren’t enforced. The SEC found that Morgan Stanley had procedures that looked good on paper but were ignored in practice. The result? The existence of a 	policy without enforcement became a point against the firm, not in its favor. Regulators framed it as a systemic governance failure—an ongoing, preventable oversight, not a one-time mistake.</a:t>
            </a:r>
          </a:p>
          <a:p>
            <a:pPr marL="0" indent="0">
              <a:buFont typeface="Arial" panose="020B0604020202020204" pitchFamily="34" charset="0"/>
              <a:buNone/>
            </a:pPr>
            <a:r>
              <a:rPr lang="en-US" sz="4800" b="1" dirty="0"/>
              <a:t>Why does this matter?</a:t>
            </a:r>
            <a:br>
              <a:rPr lang="en-US" sz="4800" dirty="0"/>
            </a:br>
            <a:r>
              <a:rPr lang="en-US" sz="4800" dirty="0"/>
              <a:t>	Because asset disposal is often treated as a low-priority, low-risk task. Servers, laptops, hard drives—they get decommissioned, boxed up, and shipped off. But every one of those assets is a potential liability if it still contains 	customer data. Every disposal vendor is a potential risk vector if they don’t follow proper data-wiping procedures. And every unencrypted hard drive is a potential class-action lawsuit waiting to happen.</a:t>
            </a:r>
          </a:p>
          <a:p>
            <a:pPr marL="0" indent="0">
              <a:buFont typeface="Arial" panose="020B0604020202020204" pitchFamily="34" charset="0"/>
              <a:buNone/>
            </a:pPr>
            <a:r>
              <a:rPr lang="en-US" sz="4800" b="1" dirty="0"/>
              <a:t>The legal implications?</a:t>
            </a:r>
            <a:endParaRPr lang="en-US" sz="4800" dirty="0"/>
          </a:p>
          <a:p>
            <a:pPr lvl="1">
              <a:buFont typeface="Arial" panose="020B0604020202020204" pitchFamily="34" charset="0"/>
              <a:buNone/>
            </a:pPr>
            <a:r>
              <a:rPr lang="en-US" sz="4800" b="1" dirty="0"/>
              <a:t>Encryption isn’t just a best practice—it’s a legal shield.</a:t>
            </a:r>
            <a:r>
              <a:rPr lang="en-US" sz="4800" dirty="0"/>
              <a:t> If Morgan Stanley had encrypted those drives, they might have avoided liability.</a:t>
            </a:r>
          </a:p>
          <a:p>
            <a:pPr lvl="1">
              <a:buFont typeface="Arial" panose="020B0604020202020204" pitchFamily="34" charset="0"/>
              <a:buNone/>
            </a:pPr>
            <a:r>
              <a:rPr lang="en-US" sz="4800" b="1" dirty="0"/>
              <a:t>Vendor management isn’t just about contracts—it’s about verification.</a:t>
            </a:r>
            <a:r>
              <a:rPr lang="en-US" sz="4800" dirty="0"/>
              <a:t> You can’t just trust vendor assurances. You need documentation, audits, and forensic spot checks.</a:t>
            </a:r>
          </a:p>
          <a:p>
            <a:pPr lvl="1">
              <a:buFont typeface="Arial" panose="020B0604020202020204" pitchFamily="34" charset="0"/>
              <a:buNone/>
            </a:pPr>
            <a:r>
              <a:rPr lang="en-US" sz="4800" b="1" dirty="0"/>
              <a:t>Policies aren’t enough—you have to enforce them.</a:t>
            </a:r>
            <a:r>
              <a:rPr lang="en-US" sz="4800" dirty="0"/>
              <a:t> Regulators aren’t impressed by written policies. They want evidence of consistent enforcement.</a:t>
            </a:r>
          </a:p>
          <a:p>
            <a:pPr marL="0" indent="0">
              <a:buFont typeface="Arial" panose="020B0604020202020204" pitchFamily="34" charset="0"/>
              <a:buNone/>
            </a:pPr>
            <a:r>
              <a:rPr lang="en-US" sz="4800" b="1" dirty="0"/>
              <a:t>Bottom line:</a:t>
            </a:r>
            <a:endParaRPr lang="en-US" sz="4800" dirty="0"/>
          </a:p>
          <a:p>
            <a:pPr lvl="1">
              <a:buFont typeface="Arial" panose="020B0604020202020204" pitchFamily="34" charset="0"/>
              <a:buNone/>
            </a:pPr>
            <a:r>
              <a:rPr lang="en-US" sz="4800" dirty="0"/>
              <a:t>If you’re decommissioning assets, verify that data wiping procedures are actually being followed.</a:t>
            </a:r>
          </a:p>
          <a:p>
            <a:pPr lvl="1">
              <a:buFont typeface="Arial" panose="020B0604020202020204" pitchFamily="34" charset="0"/>
              <a:buNone/>
            </a:pPr>
            <a:r>
              <a:rPr lang="en-US" sz="4800" dirty="0"/>
              <a:t>If you’re relying on a vendor to handle data disposal, demand proof of destruction and keep a chain-of-custody record.</a:t>
            </a:r>
          </a:p>
          <a:p>
            <a:pPr lvl="1">
              <a:buFont typeface="Arial" panose="020B0604020202020204" pitchFamily="34" charset="0"/>
              <a:buNone/>
            </a:pPr>
            <a:r>
              <a:rPr lang="en-US" sz="4800" dirty="0"/>
              <a:t>If your data isn’t encrypted, you’re vulnerable—and you’re liable.</a:t>
            </a:r>
          </a:p>
          <a:p>
            <a:pPr marL="457200" lvl="1" indent="0">
              <a:buFont typeface="Arial" panose="020B0604020202020204" pitchFamily="34" charset="0"/>
              <a:buNone/>
            </a:pPr>
            <a:r>
              <a:rPr lang="en-US" sz="4800" dirty="0"/>
              <a:t>And that’s the lesson from Morgan Stanley:</a:t>
            </a:r>
          </a:p>
          <a:p>
            <a:pPr lvl="2">
              <a:buFont typeface="Arial" panose="020B0604020202020204" pitchFamily="34" charset="0"/>
              <a:buNone/>
            </a:pPr>
            <a:r>
              <a:rPr lang="en-US" sz="4800" dirty="0"/>
              <a:t>You don’t need advanced threat actors to suffer a major data breach.</a:t>
            </a:r>
          </a:p>
          <a:p>
            <a:pPr lvl="2">
              <a:buFont typeface="Arial" panose="020B0604020202020204" pitchFamily="34" charset="0"/>
              <a:buNone/>
            </a:pPr>
            <a:r>
              <a:rPr lang="en-US" sz="4800" dirty="0"/>
              <a:t>You don’t need sophisticated malware to lose control of sensitive data.</a:t>
            </a:r>
          </a:p>
          <a:p>
            <a:pPr lvl="2">
              <a:buFont typeface="Arial" panose="020B0604020202020204" pitchFamily="34" charset="0"/>
              <a:buNone/>
            </a:pPr>
            <a:r>
              <a:rPr lang="en-US" sz="4800" dirty="0"/>
              <a:t>You just need unencrypted hard drives.</a:t>
            </a:r>
          </a:p>
          <a:p>
            <a:pPr lvl="2">
              <a:buFont typeface="Arial" panose="020B0604020202020204" pitchFamily="34" charset="0"/>
              <a:buNone/>
            </a:pPr>
            <a:r>
              <a:rPr lang="en-US" sz="4800" dirty="0"/>
              <a:t>You just need a vendor that cuts corners.</a:t>
            </a:r>
          </a:p>
          <a:p>
            <a:pPr lvl="2">
              <a:buFont typeface="Arial" panose="020B0604020202020204" pitchFamily="34" charset="0"/>
              <a:buNone/>
            </a:pPr>
            <a:r>
              <a:rPr lang="en-US" sz="4800" dirty="0"/>
              <a:t>You just need a policy that’s written but not enforced.</a:t>
            </a:r>
          </a:p>
          <a:p>
            <a:pPr marL="457200" lvl="1" indent="0">
              <a:buFont typeface="Arial" panose="020B0604020202020204" pitchFamily="34" charset="0"/>
              <a:buNone/>
            </a:pPr>
            <a:r>
              <a:rPr lang="en-US" sz="4800" dirty="0"/>
              <a:t>And that’s how you end up paying $155 million in regulatory fines and class-action settlements without a single hacker in sight.</a:t>
            </a:r>
          </a:p>
        </p:txBody>
      </p:sp>
      <p:sp>
        <p:nvSpPr>
          <p:cNvPr id="4" name="Slide Number Placeholder 3">
            <a:extLst>
              <a:ext uri="{FF2B5EF4-FFF2-40B4-BE49-F238E27FC236}">
                <a16:creationId xmlns:a16="http://schemas.microsoft.com/office/drawing/2014/main" id="{EA295967-E484-7365-7028-73CAF0A4D107}"/>
              </a:ext>
            </a:extLst>
          </p:cNvPr>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787432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 Weslen T. Lakins | BSides Knoxville 2025 | weslakins.com</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 Weslen T. Lakins | BSides Knoxville 2025 | weslakins.com</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dirty="0"/>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 Weslen T. Lakins | BSides Knoxville 2025 | weslakins.com</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9126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Lef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943600" y="457200"/>
            <a:ext cx="5120640" cy="3200400"/>
          </a:xfrm>
        </p:spPr>
        <p:txBody>
          <a:bodyPr anchor="b" anchorCtr="0">
            <a:noAutofit/>
          </a:bodyPr>
          <a:lstStyle>
            <a:lvl1pPr>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8763DBBF-E63D-81E5-E7CE-32F6F2C2F935}"/>
              </a:ext>
            </a:extLst>
          </p:cNvPr>
          <p:cNvSpPr>
            <a:spLocks noGrp="1"/>
          </p:cNvSpPr>
          <p:nvPr>
            <p:ph type="subTitle" idx="1" hasCustomPrompt="1"/>
          </p:nvPr>
        </p:nvSpPr>
        <p:spPr>
          <a:xfrm>
            <a:off x="5943598" y="3657600"/>
            <a:ext cx="5120640" cy="1828800"/>
          </a:xfrm>
        </p:spPr>
        <p:txBody>
          <a:bodyPr anchor="t"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Picture Placeholder 14">
            <a:extLst>
              <a:ext uri="{FF2B5EF4-FFF2-40B4-BE49-F238E27FC236}">
                <a16:creationId xmlns:a16="http://schemas.microsoft.com/office/drawing/2014/main" id="{64033732-ADA1-C540-7276-3FF5CDEF2C5E}"/>
              </a:ext>
            </a:extLst>
          </p:cNvPr>
          <p:cNvSpPr>
            <a:spLocks noGrp="1"/>
          </p:cNvSpPr>
          <p:nvPr>
            <p:ph type="pic" sz="quarter" idx="10"/>
          </p:nvPr>
        </p:nvSpPr>
        <p:spPr>
          <a:xfrm>
            <a:off x="904238" y="1157224"/>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 Weslen T. Lakins | BSides Knoxville 2025 | weslakins.com</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23856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a:t>9/8/20XX</a:t>
            </a:r>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 Weslen T. Lakins | BSides Knoxville 2025 | weslakins.com</a:t>
            </a:r>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 Weslen T. Lakins | BSides Knoxville 2025 | weslakins.com</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a:t>© Weslen T. Lakins | BSides Knoxville 2025 | weslakins.com</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mart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457200"/>
            <a:ext cx="9692640" cy="1371600"/>
          </a:xfrm>
        </p:spPr>
        <p:txBody>
          <a:bodyPr anchor="b">
            <a:noAutofit/>
          </a:bodyPr>
          <a:lstStyle>
            <a:lvl1pPr>
              <a:defRPr sz="4200" b="1">
                <a:latin typeface="+mj-lt"/>
              </a:defRPr>
            </a:lvl1pPr>
          </a:lstStyle>
          <a:p>
            <a:r>
              <a:rPr lang="en-US" dirty="0"/>
              <a:t>Click to add title</a:t>
            </a:r>
          </a:p>
        </p:txBody>
      </p:sp>
      <p:sp>
        <p:nvSpPr>
          <p:cNvPr id="4" name="Content Placeholder 2">
            <a:extLst>
              <a:ext uri="{FF2B5EF4-FFF2-40B4-BE49-F238E27FC236}">
                <a16:creationId xmlns:a16="http://schemas.microsoft.com/office/drawing/2014/main" id="{C45E425B-455F-127B-1647-045FD094F15D}"/>
              </a:ext>
            </a:extLst>
          </p:cNvPr>
          <p:cNvSpPr>
            <a:spLocks noGrp="1"/>
          </p:cNvSpPr>
          <p:nvPr>
            <p:ph idx="10" hasCustomPrompt="1"/>
          </p:nvPr>
        </p:nvSpPr>
        <p:spPr>
          <a:xfrm>
            <a:off x="1167493" y="2087561"/>
            <a:ext cx="2693306" cy="3890543"/>
          </a:xfrm>
        </p:spPr>
        <p:txBody>
          <a:bodyPr>
            <a:noAutofit/>
          </a:bodyPr>
          <a:lstStyle>
            <a:lvl1pPr marL="0" indent="0">
              <a:buNone/>
              <a:defRPr sz="2000">
                <a:latin typeface="+mn-lt"/>
              </a:defRPr>
            </a:lvl1pPr>
            <a:lvl2pPr marL="457200" indent="0">
              <a:buNone/>
              <a:defRPr sz="2000">
                <a:latin typeface="+mn-lt"/>
              </a:defRPr>
            </a:lvl2pPr>
            <a:lvl3pPr marL="914400" indent="0">
              <a:buNone/>
              <a:defRPr sz="2000">
                <a:latin typeface="+mn-lt"/>
              </a:defRPr>
            </a:lvl3pPr>
            <a:lvl4pPr marL="1371600" indent="0">
              <a:buNone/>
              <a:defRPr sz="2000">
                <a:latin typeface="+mn-lt"/>
              </a:defRPr>
            </a:lvl4pPr>
            <a:lvl5pPr marL="1828800" inden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4216400" y="2087563"/>
            <a:ext cx="6730274"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 Weslen T. Lakins | BSides Knoxville 2025 | weslakins.com</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27098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a:t>9/8/20XX</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a:t>© Weslen T. Lakins | BSides Knoxville 2025 | weslakins.com</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4" r:id="rId4"/>
    <p:sldLayoutId id="2147483671" r:id="rId5"/>
    <p:sldLayoutId id="2147483659" r:id="rId6"/>
    <p:sldLayoutId id="2147483668" r:id="rId7"/>
    <p:sldLayoutId id="2147483669" r:id="rId8"/>
    <p:sldLayoutId id="2147483677" r:id="rId9"/>
    <p:sldLayoutId id="2147483661" r:id="rId10"/>
    <p:sldLayoutId id="2147483666" r:id="rId11"/>
  </p:sldLayoutIdLst>
  <p:hf sldNum="0" hd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mailto:weslen.lakins@outlook.com" TargetMode="External"/><Relationship Id="rId2" Type="http://schemas.openxmlformats.org/officeDocument/2006/relationships/notesSlide" Target="../notesSlides/notesSlide26.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mailto:wlakins@lewisthomason.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371386" y="2799901"/>
            <a:ext cx="7096933" cy="847232"/>
          </a:xfrm>
        </p:spPr>
        <p:txBody>
          <a:bodyPr/>
          <a:lstStyle/>
          <a:p>
            <a:r>
              <a:rPr lang="en-US" sz="3000" dirty="0">
                <a:effectLst>
                  <a:outerShdw blurRad="38100" dist="38100" dir="2700000" algn="tl">
                    <a:srgbClr val="000000">
                      <a:alpha val="43137"/>
                    </a:srgbClr>
                  </a:outerShdw>
                </a:effectLst>
              </a:rPr>
              <a:t>How Lax Security Measures Can Put Your Business in the Legal Crosshairs</a:t>
            </a:r>
          </a:p>
        </p:txBody>
      </p:sp>
      <p:sp>
        <p:nvSpPr>
          <p:cNvPr id="3" name="Title 1">
            <a:extLst>
              <a:ext uri="{FF2B5EF4-FFF2-40B4-BE49-F238E27FC236}">
                <a16:creationId xmlns:a16="http://schemas.microsoft.com/office/drawing/2014/main" id="{5F972A4E-DF43-18AD-51FF-CDD1076F7C26}"/>
              </a:ext>
            </a:extLst>
          </p:cNvPr>
          <p:cNvSpPr txBox="1">
            <a:spLocks/>
          </p:cNvSpPr>
          <p:nvPr/>
        </p:nvSpPr>
        <p:spPr>
          <a:xfrm>
            <a:off x="1371386" y="1952669"/>
            <a:ext cx="7096933" cy="847232"/>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6000" b="1" kern="1200">
                <a:solidFill>
                  <a:schemeClr val="tx1"/>
                </a:solidFill>
                <a:latin typeface="+mj-lt"/>
                <a:ea typeface="+mj-ea"/>
                <a:cs typeface="+mj-cs"/>
              </a:defRPr>
            </a:lvl1pPr>
          </a:lstStyle>
          <a:p>
            <a:r>
              <a:rPr lang="en-US" dirty="0">
                <a:effectLst>
                  <a:outerShdw blurRad="38100" dist="38100" dir="2700000" algn="tl">
                    <a:srgbClr val="000000">
                      <a:alpha val="43137"/>
                    </a:srgbClr>
                  </a:outerShdw>
                </a:effectLst>
              </a:rPr>
              <a:t>Liability Landmines</a:t>
            </a:r>
            <a:endParaRPr lang="en-US" sz="3200" dirty="0">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9E74C648-7D0F-7251-3064-E98BE9C182AC}"/>
              </a:ext>
            </a:extLst>
          </p:cNvPr>
          <p:cNvSpPr txBox="1"/>
          <p:nvPr/>
        </p:nvSpPr>
        <p:spPr>
          <a:xfrm>
            <a:off x="2346789" y="5400032"/>
            <a:ext cx="7498422" cy="276999"/>
          </a:xfrm>
          <a:prstGeom prst="rect">
            <a:avLst/>
          </a:prstGeom>
          <a:noFill/>
        </p:spPr>
        <p:txBody>
          <a:bodyPr wrap="square">
            <a:spAutoFit/>
          </a:bodyPr>
          <a:lstStyle/>
          <a:p>
            <a:pPr algn="ctr"/>
            <a:r>
              <a:rPr lang="en-US" sz="1200" dirty="0"/>
              <a:t>Weslen T. Lakins | Attorney &amp; Certified Information Privacy Professional (CIPP/US) | weslakins.com</a:t>
            </a:r>
          </a:p>
        </p:txBody>
      </p:sp>
      <p:sp>
        <p:nvSpPr>
          <p:cNvPr id="7" name="Title 1">
            <a:extLst>
              <a:ext uri="{FF2B5EF4-FFF2-40B4-BE49-F238E27FC236}">
                <a16:creationId xmlns:a16="http://schemas.microsoft.com/office/drawing/2014/main" id="{1264BBBA-93A0-244F-6BAB-6E972AF8C205}"/>
              </a:ext>
            </a:extLst>
          </p:cNvPr>
          <p:cNvSpPr txBox="1">
            <a:spLocks/>
          </p:cNvSpPr>
          <p:nvPr/>
        </p:nvSpPr>
        <p:spPr>
          <a:xfrm>
            <a:off x="4788506" y="5034930"/>
            <a:ext cx="2614988" cy="365102"/>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6000" b="1" kern="1200">
                <a:solidFill>
                  <a:schemeClr val="tx1"/>
                </a:solidFill>
                <a:latin typeface="+mj-lt"/>
                <a:ea typeface="+mj-ea"/>
                <a:cs typeface="+mj-cs"/>
              </a:defRPr>
            </a:lvl1pPr>
          </a:lstStyle>
          <a:p>
            <a:r>
              <a:rPr lang="en-US" sz="2000" b="0" dirty="0" err="1"/>
              <a:t>BSides</a:t>
            </a:r>
            <a:r>
              <a:rPr lang="en-US" sz="2000" b="0" dirty="0"/>
              <a:t> Knoxville 2025</a:t>
            </a:r>
          </a:p>
        </p:txBody>
      </p:sp>
      <p:pic>
        <p:nvPicPr>
          <p:cNvPr id="8" name="Picture 7" descr="Blue letters on a black background">
            <a:extLst>
              <a:ext uri="{FF2B5EF4-FFF2-40B4-BE49-F238E27FC236}">
                <a16:creationId xmlns:a16="http://schemas.microsoft.com/office/drawing/2014/main" id="{94D4F946-94C6-C8CB-E348-8AF52CB78F87}"/>
              </a:ext>
            </a:extLst>
          </p:cNvPr>
          <p:cNvPicPr>
            <a:picLocks noChangeAspect="1"/>
          </p:cNvPicPr>
          <p:nvPr/>
        </p:nvPicPr>
        <p:blipFill>
          <a:blip r:embed="rId3"/>
          <a:stretch>
            <a:fillRect/>
          </a:stretch>
        </p:blipFill>
        <p:spPr>
          <a:xfrm>
            <a:off x="3959152" y="5984109"/>
            <a:ext cx="4273696" cy="731027"/>
          </a:xfrm>
          <a:prstGeom prst="rect">
            <a:avLst/>
          </a:prstGeom>
        </p:spPr>
      </p:pic>
    </p:spTree>
    <p:extLst>
      <p:ext uri="{BB962C8B-B14F-4D97-AF65-F5344CB8AC3E}">
        <p14:creationId xmlns:p14="http://schemas.microsoft.com/office/powerpoint/2010/main" val="22593088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A5F009-321E-2D31-C9F9-3F60A9E3FD0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5C46894-D8FF-6174-1D86-3024909F195A}"/>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HIPAA Violations in the Millions: Access Control Failure at Scale – Anthem Breach (2015)</a:t>
            </a:r>
          </a:p>
        </p:txBody>
      </p:sp>
      <p:sp>
        <p:nvSpPr>
          <p:cNvPr id="3" name="Content Placeholder 2">
            <a:extLst>
              <a:ext uri="{FF2B5EF4-FFF2-40B4-BE49-F238E27FC236}">
                <a16:creationId xmlns:a16="http://schemas.microsoft.com/office/drawing/2014/main" id="{9865BF0C-09E4-4424-BE9E-4EFC1A9027A1}"/>
              </a:ext>
            </a:extLst>
          </p:cNvPr>
          <p:cNvSpPr>
            <a:spLocks noGrp="1"/>
          </p:cNvSpPr>
          <p:nvPr>
            <p:ph idx="1"/>
          </p:nvPr>
        </p:nvSpPr>
        <p:spPr/>
        <p:txBody>
          <a:bodyPr>
            <a:normAutofit/>
          </a:bodyPr>
          <a:lstStyle/>
          <a:p>
            <a:pPr marL="457200" indent="-457200" algn="just">
              <a:buFont typeface="Arial" panose="020B0604020202020204" pitchFamily="34" charset="0"/>
              <a:buChar char="•"/>
            </a:pPr>
            <a:r>
              <a:rPr lang="en-US" dirty="0"/>
              <a:t>HIPAA’s Security Rule isn’t optional.</a:t>
            </a:r>
          </a:p>
          <a:p>
            <a:pPr marL="457200" indent="-457200" algn="just">
              <a:buFont typeface="Arial" panose="020B0604020202020204" pitchFamily="34" charset="0"/>
              <a:buChar char="•"/>
            </a:pPr>
            <a:r>
              <a:rPr lang="en-US" dirty="0"/>
              <a:t>Enterprise-wide means comprehensive. </a:t>
            </a:r>
          </a:p>
          <a:p>
            <a:pPr marL="457200" indent="-457200" algn="just">
              <a:buFont typeface="Arial" panose="020B0604020202020204" pitchFamily="34" charset="0"/>
              <a:buChar char="•"/>
            </a:pPr>
            <a:r>
              <a:rPr lang="en-US" dirty="0"/>
              <a:t>OCR &amp; Encryption.</a:t>
            </a:r>
          </a:p>
          <a:p>
            <a:pPr marL="457200" indent="-457200" algn="just">
              <a:buFont typeface="Arial" panose="020B0604020202020204" pitchFamily="34" charset="0"/>
              <a:buChar char="•"/>
            </a:pPr>
            <a:r>
              <a:rPr lang="en-US" dirty="0"/>
              <a:t>Civil liability compounds with regulatory fines. </a:t>
            </a:r>
          </a:p>
        </p:txBody>
      </p:sp>
      <p:sp>
        <p:nvSpPr>
          <p:cNvPr id="2" name="Footer Placeholder 1">
            <a:extLst>
              <a:ext uri="{FF2B5EF4-FFF2-40B4-BE49-F238E27FC236}">
                <a16:creationId xmlns:a16="http://schemas.microsoft.com/office/drawing/2014/main" id="{AE4C3A58-8711-426B-B6FE-442B23D01D03}"/>
              </a:ext>
            </a:extLst>
          </p:cNvPr>
          <p:cNvSpPr>
            <a:spLocks noGrp="1"/>
          </p:cNvSpPr>
          <p:nvPr>
            <p:ph type="ftr" sz="quarter" idx="3"/>
          </p:nvPr>
        </p:nvSpPr>
        <p:spPr/>
        <p:txBody>
          <a:bodyPr/>
          <a:lstStyle/>
          <a:p>
            <a:r>
              <a:rPr lang="en-US"/>
              <a:t>© Weslen T. Lakins | BSides Knoxville 2025 | weslakins.com</a:t>
            </a:r>
            <a:endParaRPr lang="en-US" dirty="0"/>
          </a:p>
        </p:txBody>
      </p:sp>
      <p:pic>
        <p:nvPicPr>
          <p:cNvPr id="6" name="Picture 5">
            <a:extLst>
              <a:ext uri="{FF2B5EF4-FFF2-40B4-BE49-F238E27FC236}">
                <a16:creationId xmlns:a16="http://schemas.microsoft.com/office/drawing/2014/main" id="{07F274B2-36E3-F25F-8BAF-6D9F04D7DF8A}"/>
              </a:ext>
            </a:extLst>
          </p:cNvPr>
          <p:cNvPicPr>
            <a:picLocks noChangeAspect="1"/>
          </p:cNvPicPr>
          <p:nvPr/>
        </p:nvPicPr>
        <p:blipFill>
          <a:blip r:embed="rId3"/>
          <a:stretch>
            <a:fillRect/>
          </a:stretch>
        </p:blipFill>
        <p:spPr>
          <a:xfrm>
            <a:off x="238288" y="6197174"/>
            <a:ext cx="920576" cy="524301"/>
          </a:xfrm>
          <a:prstGeom prst="rect">
            <a:avLst/>
          </a:prstGeom>
        </p:spPr>
      </p:pic>
    </p:spTree>
    <p:extLst>
      <p:ext uri="{BB962C8B-B14F-4D97-AF65-F5344CB8AC3E}">
        <p14:creationId xmlns:p14="http://schemas.microsoft.com/office/powerpoint/2010/main" val="339385649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build="allAtOnce"/>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EE190-899A-46D2-989D-C4BC6A46F946}"/>
              </a:ext>
            </a:extLst>
          </p:cNvPr>
          <p:cNvSpPr>
            <a:spLocks noGrp="1"/>
          </p:cNvSpPr>
          <p:nvPr>
            <p:ph type="title"/>
          </p:nvPr>
        </p:nvSpPr>
        <p:spPr>
          <a:xfrm>
            <a:off x="5957497" y="1874302"/>
            <a:ext cx="4747098" cy="3109395"/>
          </a:xfrm>
        </p:spPr>
        <p:txBody>
          <a:bodyPr/>
          <a:lstStyle/>
          <a:p>
            <a:r>
              <a:rPr lang="en-US" dirty="0">
                <a:effectLst>
                  <a:outerShdw blurRad="38100" dist="38100" dir="2700000" algn="tl">
                    <a:srgbClr val="000000">
                      <a:alpha val="43137"/>
                    </a:srgbClr>
                  </a:outerShdw>
                </a:effectLst>
              </a:rPr>
              <a:t>Common failure points &amp; legal frameworks</a:t>
            </a:r>
          </a:p>
        </p:txBody>
      </p:sp>
      <p:sp>
        <p:nvSpPr>
          <p:cNvPr id="3" name="Footer Placeholder 2">
            <a:extLst>
              <a:ext uri="{FF2B5EF4-FFF2-40B4-BE49-F238E27FC236}">
                <a16:creationId xmlns:a16="http://schemas.microsoft.com/office/drawing/2014/main" id="{D2847DBF-54C7-FDC9-C3E0-AC03739D2C10}"/>
              </a:ext>
            </a:extLst>
          </p:cNvPr>
          <p:cNvSpPr>
            <a:spLocks noGrp="1"/>
          </p:cNvSpPr>
          <p:nvPr>
            <p:ph type="ftr" sz="quarter" idx="3"/>
          </p:nvPr>
        </p:nvSpPr>
        <p:spPr/>
        <p:txBody>
          <a:bodyPr/>
          <a:lstStyle/>
          <a:p>
            <a:r>
              <a:rPr lang="en-US"/>
              <a:t>© Weslen T. Lakins | BSides Knoxville 2025 | weslakins.com</a:t>
            </a:r>
            <a:endParaRPr lang="en-US" dirty="0"/>
          </a:p>
        </p:txBody>
      </p:sp>
      <p:pic>
        <p:nvPicPr>
          <p:cNvPr id="4" name="Picture 3">
            <a:extLst>
              <a:ext uri="{FF2B5EF4-FFF2-40B4-BE49-F238E27FC236}">
                <a16:creationId xmlns:a16="http://schemas.microsoft.com/office/drawing/2014/main" id="{ECF175E2-75BB-BED7-E094-4F2C694F3AFE}"/>
              </a:ext>
            </a:extLst>
          </p:cNvPr>
          <p:cNvPicPr>
            <a:picLocks noChangeAspect="1"/>
          </p:cNvPicPr>
          <p:nvPr/>
        </p:nvPicPr>
        <p:blipFill>
          <a:blip r:embed="rId3"/>
          <a:stretch>
            <a:fillRect/>
          </a:stretch>
        </p:blipFill>
        <p:spPr>
          <a:xfrm>
            <a:off x="238288" y="6197174"/>
            <a:ext cx="920576" cy="524301"/>
          </a:xfrm>
          <a:prstGeom prst="rect">
            <a:avLst/>
          </a:prstGeom>
        </p:spPr>
      </p:pic>
    </p:spTree>
    <p:extLst>
      <p:ext uri="{BB962C8B-B14F-4D97-AF65-F5344CB8AC3E}">
        <p14:creationId xmlns:p14="http://schemas.microsoft.com/office/powerpoint/2010/main" val="77975060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AA67D6-62DE-E8BF-136B-A8EA55D0674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1A2AFC6-99C3-DC60-7404-2E5225BEEDB9}"/>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Failure Isn’t Random, It’s Repetitive - </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The Six Most Common Failure Points</a:t>
            </a:r>
          </a:p>
        </p:txBody>
      </p:sp>
      <p:sp>
        <p:nvSpPr>
          <p:cNvPr id="3" name="Content Placeholder 2">
            <a:extLst>
              <a:ext uri="{FF2B5EF4-FFF2-40B4-BE49-F238E27FC236}">
                <a16:creationId xmlns:a16="http://schemas.microsoft.com/office/drawing/2014/main" id="{28941FA0-D7BA-A668-240E-41D430D520CF}"/>
              </a:ext>
            </a:extLst>
          </p:cNvPr>
          <p:cNvSpPr>
            <a:spLocks noGrp="1"/>
          </p:cNvSpPr>
          <p:nvPr>
            <p:ph idx="1"/>
          </p:nvPr>
        </p:nvSpPr>
        <p:spPr/>
        <p:txBody>
          <a:bodyPr>
            <a:normAutofit/>
          </a:bodyPr>
          <a:lstStyle/>
          <a:p>
            <a:pPr marL="457200" indent="-457200" algn="just">
              <a:buFont typeface="Arial" panose="020B0604020202020204" pitchFamily="34" charset="0"/>
              <a:buChar char="•"/>
            </a:pPr>
            <a:r>
              <a:rPr lang="en-US" dirty="0"/>
              <a:t>Weak Access Control</a:t>
            </a:r>
          </a:p>
          <a:p>
            <a:pPr marL="457200" indent="-457200" algn="just">
              <a:buFont typeface="Arial" panose="020B0604020202020204" pitchFamily="34" charset="0"/>
              <a:buChar char="•"/>
            </a:pPr>
            <a:r>
              <a:rPr lang="en-US" dirty="0"/>
              <a:t>Unpatched or Misconfigured Systems</a:t>
            </a:r>
          </a:p>
          <a:p>
            <a:pPr marL="457200" indent="-457200" algn="just">
              <a:buFont typeface="Arial" panose="020B0604020202020204" pitchFamily="34" charset="0"/>
              <a:buChar char="•"/>
            </a:pPr>
            <a:r>
              <a:rPr lang="en-US" dirty="0"/>
              <a:t>Missing Monitoring or Logs</a:t>
            </a:r>
          </a:p>
          <a:p>
            <a:pPr marL="457200" indent="-457200" algn="just">
              <a:buFont typeface="Arial" panose="020B0604020202020204" pitchFamily="34" charset="0"/>
              <a:buChar char="•"/>
            </a:pPr>
            <a:r>
              <a:rPr lang="en-US" dirty="0"/>
              <a:t>Poor Incident Response &amp; Delayed Disclosure</a:t>
            </a:r>
          </a:p>
          <a:p>
            <a:pPr marL="457200" indent="-457200" algn="just">
              <a:buFont typeface="Arial" panose="020B0604020202020204" pitchFamily="34" charset="0"/>
              <a:buChar char="•"/>
            </a:pPr>
            <a:r>
              <a:rPr lang="en-US" dirty="0"/>
              <a:t>Absent Governance or Follow-Through</a:t>
            </a:r>
          </a:p>
          <a:p>
            <a:pPr marL="457200" indent="-457200" algn="just">
              <a:buFont typeface="Arial" panose="020B0604020202020204" pitchFamily="34" charset="0"/>
              <a:buChar char="•"/>
            </a:pPr>
            <a:r>
              <a:rPr lang="en-US" dirty="0"/>
              <a:t>Vendor &amp; Supply Chain Gaps</a:t>
            </a:r>
          </a:p>
        </p:txBody>
      </p:sp>
      <p:sp>
        <p:nvSpPr>
          <p:cNvPr id="2" name="Footer Placeholder 1">
            <a:extLst>
              <a:ext uri="{FF2B5EF4-FFF2-40B4-BE49-F238E27FC236}">
                <a16:creationId xmlns:a16="http://schemas.microsoft.com/office/drawing/2014/main" id="{67233325-7CAC-D4D6-DC0D-52A52AB00E5A}"/>
              </a:ext>
            </a:extLst>
          </p:cNvPr>
          <p:cNvSpPr>
            <a:spLocks noGrp="1"/>
          </p:cNvSpPr>
          <p:nvPr>
            <p:ph type="ftr" sz="quarter" idx="3"/>
          </p:nvPr>
        </p:nvSpPr>
        <p:spPr/>
        <p:txBody>
          <a:bodyPr/>
          <a:lstStyle/>
          <a:p>
            <a:r>
              <a:rPr lang="en-US"/>
              <a:t>© Weslen T. Lakins | BSides Knoxville 2025 | weslakins.com</a:t>
            </a:r>
            <a:endParaRPr lang="en-US" dirty="0"/>
          </a:p>
        </p:txBody>
      </p:sp>
      <p:pic>
        <p:nvPicPr>
          <p:cNvPr id="4" name="Picture 3">
            <a:extLst>
              <a:ext uri="{FF2B5EF4-FFF2-40B4-BE49-F238E27FC236}">
                <a16:creationId xmlns:a16="http://schemas.microsoft.com/office/drawing/2014/main" id="{98916C35-05D0-F308-D19F-25B9E60787A5}"/>
              </a:ext>
            </a:extLst>
          </p:cNvPr>
          <p:cNvPicPr>
            <a:picLocks noChangeAspect="1"/>
          </p:cNvPicPr>
          <p:nvPr/>
        </p:nvPicPr>
        <p:blipFill>
          <a:blip r:embed="rId3"/>
          <a:stretch>
            <a:fillRect/>
          </a:stretch>
        </p:blipFill>
        <p:spPr>
          <a:xfrm>
            <a:off x="238288" y="6197174"/>
            <a:ext cx="920576" cy="524301"/>
          </a:xfrm>
          <a:prstGeom prst="rect">
            <a:avLst/>
          </a:prstGeom>
        </p:spPr>
      </p:pic>
    </p:spTree>
    <p:extLst>
      <p:ext uri="{BB962C8B-B14F-4D97-AF65-F5344CB8AC3E}">
        <p14:creationId xmlns:p14="http://schemas.microsoft.com/office/powerpoint/2010/main" val="407433041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421DF8-98A6-5B9D-80DF-DDFBA9F4EF1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57997F1-5DCA-1DA8-491D-3E5920461E91}"/>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The Legal Frameworks That Define “Reasonable Security”</a:t>
            </a:r>
          </a:p>
        </p:txBody>
      </p:sp>
      <p:sp>
        <p:nvSpPr>
          <p:cNvPr id="3" name="Content Placeholder 2">
            <a:extLst>
              <a:ext uri="{FF2B5EF4-FFF2-40B4-BE49-F238E27FC236}">
                <a16:creationId xmlns:a16="http://schemas.microsoft.com/office/drawing/2014/main" id="{313E3187-E374-8896-3216-B0981517C633}"/>
              </a:ext>
            </a:extLst>
          </p:cNvPr>
          <p:cNvSpPr>
            <a:spLocks noGrp="1"/>
          </p:cNvSpPr>
          <p:nvPr>
            <p:ph idx="1"/>
          </p:nvPr>
        </p:nvSpPr>
        <p:spPr/>
        <p:txBody>
          <a:bodyPr>
            <a:normAutofit fontScale="92500" lnSpcReduction="20000"/>
          </a:bodyPr>
          <a:lstStyle/>
          <a:p>
            <a:pPr marL="457200" indent="-457200" algn="just">
              <a:buFont typeface="Arial" panose="020B0604020202020204" pitchFamily="34" charset="0"/>
              <a:buChar char="•"/>
            </a:pPr>
            <a:r>
              <a:rPr lang="en-US" b="1" dirty="0"/>
              <a:t>GDPR (EU</a:t>
            </a:r>
            <a:r>
              <a:rPr lang="en-US" dirty="0"/>
              <a:t>): Art. 32 – “Appropriate technical and organizational measures”</a:t>
            </a:r>
          </a:p>
          <a:p>
            <a:pPr marL="457200" indent="-457200" algn="just">
              <a:buFont typeface="Arial" panose="020B0604020202020204" pitchFamily="34" charset="0"/>
              <a:buChar char="•"/>
            </a:pPr>
            <a:r>
              <a:rPr lang="en-US" b="1" dirty="0"/>
              <a:t>HIPAA (US): Security Rule </a:t>
            </a:r>
            <a:r>
              <a:rPr lang="en-US" dirty="0"/>
              <a:t>– Safeguards, audit logs, risk analysis</a:t>
            </a:r>
          </a:p>
          <a:p>
            <a:pPr marL="457200" indent="-457200" algn="just">
              <a:buFont typeface="Arial" panose="020B0604020202020204" pitchFamily="34" charset="0"/>
              <a:buChar char="•"/>
            </a:pPr>
            <a:r>
              <a:rPr lang="en-US" b="1" dirty="0"/>
              <a:t>SEC Cyber Rules: </a:t>
            </a:r>
            <a:r>
              <a:rPr lang="en-US" dirty="0"/>
              <a:t>Form 8-K in 4 business days; board-level governance</a:t>
            </a:r>
          </a:p>
          <a:p>
            <a:pPr marL="457200" indent="-457200" algn="just">
              <a:buFont typeface="Arial" panose="020B0604020202020204" pitchFamily="34" charset="0"/>
              <a:buChar char="•"/>
            </a:pPr>
            <a:r>
              <a:rPr lang="en-US" b="1" dirty="0"/>
              <a:t>FTC Safeguards Rule (2023): </a:t>
            </a:r>
            <a:r>
              <a:rPr lang="en-US" dirty="0"/>
              <a:t>MFA, IR plans, vendor controls</a:t>
            </a:r>
          </a:p>
          <a:p>
            <a:pPr marL="457200" indent="-457200" algn="just">
              <a:buFont typeface="Arial" panose="020B0604020202020204" pitchFamily="34" charset="0"/>
              <a:buChar char="•"/>
            </a:pPr>
            <a:r>
              <a:rPr lang="en-US" b="1" dirty="0"/>
              <a:t>50-State Breach Laws: </a:t>
            </a:r>
            <a:r>
              <a:rPr lang="en-US" dirty="0"/>
              <a:t>Timely notice; “reasonable security” required</a:t>
            </a:r>
          </a:p>
        </p:txBody>
      </p:sp>
      <p:sp>
        <p:nvSpPr>
          <p:cNvPr id="2" name="Footer Placeholder 1">
            <a:extLst>
              <a:ext uri="{FF2B5EF4-FFF2-40B4-BE49-F238E27FC236}">
                <a16:creationId xmlns:a16="http://schemas.microsoft.com/office/drawing/2014/main" id="{52AB47B8-B71D-5297-B508-9A5E8840FF98}"/>
              </a:ext>
            </a:extLst>
          </p:cNvPr>
          <p:cNvSpPr>
            <a:spLocks noGrp="1"/>
          </p:cNvSpPr>
          <p:nvPr>
            <p:ph type="ftr" sz="quarter" idx="3"/>
          </p:nvPr>
        </p:nvSpPr>
        <p:spPr/>
        <p:txBody>
          <a:bodyPr/>
          <a:lstStyle/>
          <a:p>
            <a:r>
              <a:rPr lang="en-US"/>
              <a:t>© Weslen T. Lakins | BSides Knoxville 2025 | weslakins.com</a:t>
            </a:r>
            <a:endParaRPr lang="en-US" dirty="0"/>
          </a:p>
        </p:txBody>
      </p:sp>
      <p:pic>
        <p:nvPicPr>
          <p:cNvPr id="4" name="Picture 3">
            <a:extLst>
              <a:ext uri="{FF2B5EF4-FFF2-40B4-BE49-F238E27FC236}">
                <a16:creationId xmlns:a16="http://schemas.microsoft.com/office/drawing/2014/main" id="{9C2B3F01-E528-51BF-7740-69F1E91384F0}"/>
              </a:ext>
            </a:extLst>
          </p:cNvPr>
          <p:cNvPicPr>
            <a:picLocks noChangeAspect="1"/>
          </p:cNvPicPr>
          <p:nvPr/>
        </p:nvPicPr>
        <p:blipFill>
          <a:blip r:embed="rId3"/>
          <a:stretch>
            <a:fillRect/>
          </a:stretch>
        </p:blipFill>
        <p:spPr>
          <a:xfrm>
            <a:off x="238288" y="6197174"/>
            <a:ext cx="920576" cy="524301"/>
          </a:xfrm>
          <a:prstGeom prst="rect">
            <a:avLst/>
          </a:prstGeom>
        </p:spPr>
      </p:pic>
    </p:spTree>
    <p:extLst>
      <p:ext uri="{BB962C8B-B14F-4D97-AF65-F5344CB8AC3E}">
        <p14:creationId xmlns:p14="http://schemas.microsoft.com/office/powerpoint/2010/main" val="249026516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build="allAtOnce"/>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2FA0-5805-E9D5-E5A1-5B4B485CB096}"/>
              </a:ext>
            </a:extLst>
          </p:cNvPr>
          <p:cNvSpPr>
            <a:spLocks noGrp="1"/>
          </p:cNvSpPr>
          <p:nvPr>
            <p:ph type="title"/>
          </p:nvPr>
        </p:nvSpPr>
        <p:spPr>
          <a:xfrm>
            <a:off x="1158864" y="102022"/>
            <a:ext cx="9779183" cy="1386964"/>
          </a:xfrm>
        </p:spPr>
        <p:txBody>
          <a:bodyPr/>
          <a:lstStyle/>
          <a:p>
            <a:r>
              <a:rPr lang="en-US" dirty="0">
                <a:effectLst>
                  <a:outerShdw blurRad="38100" dist="38100" dir="2700000" algn="tl">
                    <a:srgbClr val="000000">
                      <a:alpha val="43137"/>
                    </a:srgbClr>
                  </a:outerShdw>
                </a:effectLst>
              </a:rPr>
              <a:t>Mapping Failure Points to Legal Exposure</a:t>
            </a:r>
          </a:p>
        </p:txBody>
      </p:sp>
      <p:graphicFrame>
        <p:nvGraphicFramePr>
          <p:cNvPr id="5" name="Table Placeholder 2">
            <a:extLst>
              <a:ext uri="{FF2B5EF4-FFF2-40B4-BE49-F238E27FC236}">
                <a16:creationId xmlns:a16="http://schemas.microsoft.com/office/drawing/2014/main" id="{FD8D3D14-313E-8ED7-7BE9-2E3D506F17E6}"/>
              </a:ext>
            </a:extLst>
          </p:cNvPr>
          <p:cNvGraphicFramePr>
            <a:graphicFrameLocks noGrp="1"/>
          </p:cNvGraphicFramePr>
          <p:nvPr>
            <p:ph idx="1"/>
            <p:extLst>
              <p:ext uri="{D42A27DB-BD31-4B8C-83A1-F6EECF244321}">
                <p14:modId xmlns:p14="http://schemas.microsoft.com/office/powerpoint/2010/main" val="576908052"/>
              </p:ext>
            </p:extLst>
          </p:nvPr>
        </p:nvGraphicFramePr>
        <p:xfrm>
          <a:off x="1253953" y="1772545"/>
          <a:ext cx="9229320" cy="3596470"/>
        </p:xfrm>
        <a:graphic>
          <a:graphicData uri="http://schemas.openxmlformats.org/drawingml/2006/table">
            <a:tbl>
              <a:tblPr firstRow="1" bandRow="1">
                <a:tableStyleId>{69012ECD-51FC-41F1-AA8D-1B2483CD663E}</a:tableStyleId>
              </a:tblPr>
              <a:tblGrid>
                <a:gridCol w="2307330">
                  <a:extLst>
                    <a:ext uri="{9D8B030D-6E8A-4147-A177-3AD203B41FA5}">
                      <a16:colId xmlns:a16="http://schemas.microsoft.com/office/drawing/2014/main" val="127040821"/>
                    </a:ext>
                  </a:extLst>
                </a:gridCol>
                <a:gridCol w="2307330">
                  <a:extLst>
                    <a:ext uri="{9D8B030D-6E8A-4147-A177-3AD203B41FA5}">
                      <a16:colId xmlns:a16="http://schemas.microsoft.com/office/drawing/2014/main" val="149845700"/>
                    </a:ext>
                  </a:extLst>
                </a:gridCol>
                <a:gridCol w="2307330">
                  <a:extLst>
                    <a:ext uri="{9D8B030D-6E8A-4147-A177-3AD203B41FA5}">
                      <a16:colId xmlns:a16="http://schemas.microsoft.com/office/drawing/2014/main" val="3119692462"/>
                    </a:ext>
                  </a:extLst>
                </a:gridCol>
                <a:gridCol w="2307330">
                  <a:extLst>
                    <a:ext uri="{9D8B030D-6E8A-4147-A177-3AD203B41FA5}">
                      <a16:colId xmlns:a16="http://schemas.microsoft.com/office/drawing/2014/main" val="3472639139"/>
                    </a:ext>
                  </a:extLst>
                </a:gridCol>
              </a:tblGrid>
              <a:tr h="348295">
                <a:tc>
                  <a:txBody>
                    <a:bodyPr/>
                    <a:lstStyle/>
                    <a:p>
                      <a:pPr algn="ctr"/>
                      <a:r>
                        <a:rPr lang="en-US" sz="1800" dirty="0"/>
                        <a:t>Metric</a:t>
                      </a:r>
                    </a:p>
                  </a:txBody>
                  <a:tcPr anchor="ctr"/>
                </a:tc>
                <a:tc>
                  <a:txBody>
                    <a:bodyPr/>
                    <a:lstStyle/>
                    <a:p>
                      <a:pPr algn="ctr"/>
                      <a:r>
                        <a:rPr lang="en-US" sz="1800" dirty="0"/>
                        <a:t>Measurement</a:t>
                      </a:r>
                    </a:p>
                  </a:txBody>
                  <a:tcPr anchor="ctr"/>
                </a:tc>
                <a:tc>
                  <a:txBody>
                    <a:bodyPr/>
                    <a:lstStyle/>
                    <a:p>
                      <a:pPr algn="ctr"/>
                      <a:r>
                        <a:rPr lang="en-US" sz="1800" dirty="0"/>
                        <a:t>Target</a:t>
                      </a:r>
                    </a:p>
                  </a:txBody>
                  <a:tcPr anchor="ctr"/>
                </a:tc>
                <a:tc>
                  <a:txBody>
                    <a:bodyPr/>
                    <a:lstStyle/>
                    <a:p>
                      <a:pPr algn="ctr"/>
                      <a:r>
                        <a:rPr lang="en-US" sz="1800" dirty="0"/>
                        <a:t>Actual</a:t>
                      </a:r>
                    </a:p>
                  </a:txBody>
                  <a:tcPr anchor="ctr"/>
                </a:tc>
                <a:extLst>
                  <a:ext uri="{0D108BD9-81ED-4DB2-BD59-A6C34878D82A}">
                    <a16:rowId xmlns:a16="http://schemas.microsoft.com/office/drawing/2014/main" val="3298013591"/>
                  </a:ext>
                </a:extLst>
              </a:tr>
              <a:tr h="609515">
                <a:tc>
                  <a:txBody>
                    <a:bodyPr/>
                    <a:lstStyle/>
                    <a:p>
                      <a:pPr algn="ctr"/>
                      <a:r>
                        <a:rPr lang="en-US" dirty="0"/>
                        <a:t>Unpatched System</a:t>
                      </a:r>
                    </a:p>
                  </a:txBody>
                  <a:tcPr anchor="ctr"/>
                </a:tc>
                <a:tc>
                  <a:txBody>
                    <a:bodyPr/>
                    <a:lstStyle/>
                    <a:p>
                      <a:pPr algn="ctr"/>
                      <a:r>
                        <a:rPr lang="en-US" dirty="0"/>
                        <a:t>FTC Act §5</a:t>
                      </a:r>
                    </a:p>
                  </a:txBody>
                  <a:tcPr anchor="ctr"/>
                </a:tc>
                <a:tc>
                  <a:txBody>
                    <a:bodyPr/>
                    <a:lstStyle/>
                    <a:p>
                      <a:pPr algn="ctr"/>
                      <a:r>
                        <a:rPr lang="en-US" dirty="0"/>
                        <a:t>FTC</a:t>
                      </a:r>
                    </a:p>
                  </a:txBody>
                  <a:tcPr anchor="ctr"/>
                </a:tc>
                <a:tc>
                  <a:txBody>
                    <a:bodyPr/>
                    <a:lstStyle/>
                    <a:p>
                      <a:pPr algn="ctr"/>
                      <a:r>
                        <a:rPr lang="en-US" dirty="0"/>
                        <a:t>Equifax: $700M</a:t>
                      </a:r>
                    </a:p>
                  </a:txBody>
                  <a:tcPr anchor="ctr"/>
                </a:tc>
                <a:extLst>
                  <a:ext uri="{0D108BD9-81ED-4DB2-BD59-A6C34878D82A}">
                    <a16:rowId xmlns:a16="http://schemas.microsoft.com/office/drawing/2014/main" val="3873867931"/>
                  </a:ext>
                </a:extLst>
              </a:tr>
              <a:tr h="348295">
                <a:tc>
                  <a:txBody>
                    <a:bodyPr/>
                    <a:lstStyle/>
                    <a:p>
                      <a:pPr algn="ctr"/>
                      <a:r>
                        <a:rPr lang="en-US" dirty="0"/>
                        <a:t>No Risk Analysis</a:t>
                      </a:r>
                    </a:p>
                  </a:txBody>
                  <a:tcPr anchor="ctr"/>
                </a:tc>
                <a:tc>
                  <a:txBody>
                    <a:bodyPr/>
                    <a:lstStyle/>
                    <a:p>
                      <a:pPr algn="ctr"/>
                      <a:r>
                        <a:rPr lang="en-US" dirty="0"/>
                        <a:t>HIPAA</a:t>
                      </a:r>
                    </a:p>
                  </a:txBody>
                  <a:tcPr anchor="ctr"/>
                </a:tc>
                <a:tc>
                  <a:txBody>
                    <a:bodyPr/>
                    <a:lstStyle/>
                    <a:p>
                      <a:pPr algn="ctr"/>
                      <a:r>
                        <a:rPr lang="en-US" dirty="0"/>
                        <a:t>HHS/OCR</a:t>
                      </a:r>
                    </a:p>
                  </a:txBody>
                  <a:tcPr anchor="ctr"/>
                </a:tc>
                <a:tc>
                  <a:txBody>
                    <a:bodyPr/>
                    <a:lstStyle/>
                    <a:p>
                      <a:pPr algn="ctr"/>
                      <a:r>
                        <a:rPr lang="en-US" dirty="0"/>
                        <a:t>Anthem: $16M</a:t>
                      </a:r>
                    </a:p>
                  </a:txBody>
                  <a:tcPr anchor="ctr"/>
                </a:tc>
                <a:extLst>
                  <a:ext uri="{0D108BD9-81ED-4DB2-BD59-A6C34878D82A}">
                    <a16:rowId xmlns:a16="http://schemas.microsoft.com/office/drawing/2014/main" val="85209771"/>
                  </a:ext>
                </a:extLst>
              </a:tr>
              <a:tr h="609515">
                <a:tc>
                  <a:txBody>
                    <a:bodyPr/>
                    <a:lstStyle/>
                    <a:p>
                      <a:pPr algn="ctr"/>
                      <a:r>
                        <a:rPr lang="en-US" dirty="0"/>
                        <a:t>Misconfigured WAF</a:t>
                      </a:r>
                    </a:p>
                  </a:txBody>
                  <a:tcPr anchor="ctr"/>
                </a:tc>
                <a:tc>
                  <a:txBody>
                    <a:bodyPr/>
                    <a:lstStyle/>
                    <a:p>
                      <a:pPr algn="ctr"/>
                      <a:r>
                        <a:rPr lang="en-US" dirty="0"/>
                        <a:t>OCC</a:t>
                      </a:r>
                    </a:p>
                  </a:txBody>
                  <a:tcPr anchor="ctr"/>
                </a:tc>
                <a:tc>
                  <a:txBody>
                    <a:bodyPr/>
                    <a:lstStyle/>
                    <a:p>
                      <a:pPr algn="ctr"/>
                      <a:r>
                        <a:rPr lang="en-US" dirty="0"/>
                        <a:t>OCC</a:t>
                      </a:r>
                    </a:p>
                  </a:txBody>
                  <a:tcPr anchor="ctr"/>
                </a:tc>
                <a:tc>
                  <a:txBody>
                    <a:bodyPr/>
                    <a:lstStyle/>
                    <a:p>
                      <a:pPr algn="ctr"/>
                      <a:r>
                        <a:rPr lang="en-US" dirty="0"/>
                        <a:t>Capital One: $80M</a:t>
                      </a:r>
                    </a:p>
                  </a:txBody>
                  <a:tcPr anchor="ctr"/>
                </a:tc>
                <a:extLst>
                  <a:ext uri="{0D108BD9-81ED-4DB2-BD59-A6C34878D82A}">
                    <a16:rowId xmlns:a16="http://schemas.microsoft.com/office/drawing/2014/main" val="4061031278"/>
                  </a:ext>
                </a:extLst>
              </a:tr>
              <a:tr h="348295">
                <a:tc>
                  <a:txBody>
                    <a:bodyPr/>
                    <a:lstStyle/>
                    <a:p>
                      <a:pPr algn="ctr"/>
                      <a:r>
                        <a:rPr lang="en-US" dirty="0"/>
                        <a:t>Inherited APT</a:t>
                      </a:r>
                    </a:p>
                  </a:txBody>
                  <a:tcPr anchor="ctr"/>
                </a:tc>
                <a:tc>
                  <a:txBody>
                    <a:bodyPr/>
                    <a:lstStyle/>
                    <a:p>
                      <a:pPr algn="ctr"/>
                      <a:r>
                        <a:rPr lang="en-US" dirty="0"/>
                        <a:t>GDPR Art. 32</a:t>
                      </a:r>
                    </a:p>
                  </a:txBody>
                  <a:tcPr anchor="ctr"/>
                </a:tc>
                <a:tc>
                  <a:txBody>
                    <a:bodyPr/>
                    <a:lstStyle/>
                    <a:p>
                      <a:pPr algn="ctr"/>
                      <a:r>
                        <a:rPr lang="en-US" dirty="0"/>
                        <a:t>ICO (UK)</a:t>
                      </a:r>
                    </a:p>
                  </a:txBody>
                  <a:tcPr anchor="ctr"/>
                </a:tc>
                <a:tc>
                  <a:txBody>
                    <a:bodyPr/>
                    <a:lstStyle/>
                    <a:p>
                      <a:pPr algn="ctr"/>
                      <a:r>
                        <a:rPr lang="en-US" dirty="0"/>
                        <a:t>Marriott: £18.4M</a:t>
                      </a:r>
                    </a:p>
                  </a:txBody>
                  <a:tcPr anchor="ctr"/>
                </a:tc>
                <a:extLst>
                  <a:ext uri="{0D108BD9-81ED-4DB2-BD59-A6C34878D82A}">
                    <a16:rowId xmlns:a16="http://schemas.microsoft.com/office/drawing/2014/main" val="3591840781"/>
                  </a:ext>
                </a:extLst>
              </a:tr>
              <a:tr h="609515">
                <a:tc>
                  <a:txBody>
                    <a:bodyPr/>
                    <a:lstStyle/>
                    <a:p>
                      <a:pPr algn="ctr"/>
                      <a:r>
                        <a:rPr lang="en-US" dirty="0"/>
                        <a:t>Delayed Breach Notification</a:t>
                      </a:r>
                    </a:p>
                  </a:txBody>
                  <a:tcPr anchor="ctr"/>
                </a:tc>
                <a:tc>
                  <a:txBody>
                    <a:bodyPr/>
                    <a:lstStyle/>
                    <a:p>
                      <a:pPr algn="ctr"/>
                      <a:r>
                        <a:rPr lang="en-US" dirty="0"/>
                        <a:t>State Breach Laws</a:t>
                      </a:r>
                    </a:p>
                  </a:txBody>
                  <a:tcPr anchor="ctr"/>
                </a:tc>
                <a:tc>
                  <a:txBody>
                    <a:bodyPr/>
                    <a:lstStyle/>
                    <a:p>
                      <a:pPr algn="ctr"/>
                      <a:r>
                        <a:rPr lang="en-US" dirty="0"/>
                        <a:t>State AGs</a:t>
                      </a:r>
                    </a:p>
                  </a:txBody>
                  <a:tcPr anchor="ctr"/>
                </a:tc>
                <a:tc>
                  <a:txBody>
                    <a:bodyPr/>
                    <a:lstStyle/>
                    <a:p>
                      <a:pPr algn="ctr"/>
                      <a:r>
                        <a:rPr lang="en-US" dirty="0"/>
                        <a:t>Uber: $148M</a:t>
                      </a:r>
                    </a:p>
                  </a:txBody>
                  <a:tcPr anchor="ctr"/>
                </a:tc>
                <a:extLst>
                  <a:ext uri="{0D108BD9-81ED-4DB2-BD59-A6C34878D82A}">
                    <a16:rowId xmlns:a16="http://schemas.microsoft.com/office/drawing/2014/main" val="335389741"/>
                  </a:ext>
                </a:extLst>
              </a:tr>
              <a:tr h="609515">
                <a:tc>
                  <a:txBody>
                    <a:bodyPr/>
                    <a:lstStyle/>
                    <a:p>
                      <a:pPr algn="ctr"/>
                      <a:r>
                        <a:rPr lang="en-US" dirty="0"/>
                        <a:t>Failed Vendor Oversight</a:t>
                      </a:r>
                    </a:p>
                  </a:txBody>
                  <a:tcPr anchor="ctr"/>
                </a:tc>
                <a:tc>
                  <a:txBody>
                    <a:bodyPr/>
                    <a:lstStyle/>
                    <a:p>
                      <a:pPr algn="ctr"/>
                      <a:r>
                        <a:rPr lang="en-US" dirty="0"/>
                        <a:t>SEC Reg S-P</a:t>
                      </a:r>
                    </a:p>
                  </a:txBody>
                  <a:tcPr anchor="ctr"/>
                </a:tc>
                <a:tc>
                  <a:txBody>
                    <a:bodyPr/>
                    <a:lstStyle/>
                    <a:p>
                      <a:pPr algn="ctr"/>
                      <a:r>
                        <a:rPr lang="en-US" dirty="0"/>
                        <a:t>SEC</a:t>
                      </a:r>
                    </a:p>
                  </a:txBody>
                  <a:tcPr anchor="ctr"/>
                </a:tc>
                <a:tc>
                  <a:txBody>
                    <a:bodyPr/>
                    <a:lstStyle/>
                    <a:p>
                      <a:pPr algn="ctr"/>
                      <a:r>
                        <a:rPr lang="en-US" dirty="0"/>
                        <a:t>Morgan Stanley: $35M</a:t>
                      </a:r>
                    </a:p>
                  </a:txBody>
                  <a:tcPr anchor="ctr"/>
                </a:tc>
                <a:extLst>
                  <a:ext uri="{0D108BD9-81ED-4DB2-BD59-A6C34878D82A}">
                    <a16:rowId xmlns:a16="http://schemas.microsoft.com/office/drawing/2014/main" val="1672970861"/>
                  </a:ext>
                </a:extLst>
              </a:tr>
            </a:tbl>
          </a:graphicData>
        </a:graphic>
      </p:graphicFrame>
      <p:sp>
        <p:nvSpPr>
          <p:cNvPr id="3" name="Footer Placeholder 2">
            <a:extLst>
              <a:ext uri="{FF2B5EF4-FFF2-40B4-BE49-F238E27FC236}">
                <a16:creationId xmlns:a16="http://schemas.microsoft.com/office/drawing/2014/main" id="{A4DF3846-5491-7D92-5AB4-8D43580ACA10}"/>
              </a:ext>
            </a:extLst>
          </p:cNvPr>
          <p:cNvSpPr>
            <a:spLocks noGrp="1"/>
          </p:cNvSpPr>
          <p:nvPr>
            <p:ph type="ftr" sz="quarter" idx="3"/>
          </p:nvPr>
        </p:nvSpPr>
        <p:spPr/>
        <p:txBody>
          <a:bodyPr/>
          <a:lstStyle/>
          <a:p>
            <a:r>
              <a:rPr lang="en-US"/>
              <a:t>© Weslen T. Lakins | BSides Knoxville 2025 | weslakins.com</a:t>
            </a:r>
            <a:endParaRPr lang="en-US" dirty="0"/>
          </a:p>
        </p:txBody>
      </p:sp>
      <p:pic>
        <p:nvPicPr>
          <p:cNvPr id="6" name="Picture 5">
            <a:extLst>
              <a:ext uri="{FF2B5EF4-FFF2-40B4-BE49-F238E27FC236}">
                <a16:creationId xmlns:a16="http://schemas.microsoft.com/office/drawing/2014/main" id="{DEADCA79-CBD3-7A4D-F9E9-866E0287E059}"/>
              </a:ext>
            </a:extLst>
          </p:cNvPr>
          <p:cNvPicPr>
            <a:picLocks noChangeAspect="1"/>
          </p:cNvPicPr>
          <p:nvPr/>
        </p:nvPicPr>
        <p:blipFill>
          <a:blip r:embed="rId3"/>
          <a:stretch>
            <a:fillRect/>
          </a:stretch>
        </p:blipFill>
        <p:spPr>
          <a:xfrm>
            <a:off x="238288" y="6197174"/>
            <a:ext cx="920576" cy="524301"/>
          </a:xfrm>
          <a:prstGeom prst="rect">
            <a:avLst/>
          </a:prstGeom>
        </p:spPr>
      </p:pic>
    </p:spTree>
    <p:extLst>
      <p:ext uri="{BB962C8B-B14F-4D97-AF65-F5344CB8AC3E}">
        <p14:creationId xmlns:p14="http://schemas.microsoft.com/office/powerpoint/2010/main" val="90791553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B3F172-7DA5-93CA-E808-EA26EC68D2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93A968-29DB-1A62-24EB-61757FC62134}"/>
              </a:ext>
            </a:extLst>
          </p:cNvPr>
          <p:cNvSpPr>
            <a:spLocks noGrp="1"/>
          </p:cNvSpPr>
          <p:nvPr>
            <p:ph type="title"/>
          </p:nvPr>
        </p:nvSpPr>
        <p:spPr>
          <a:xfrm>
            <a:off x="5943600" y="457199"/>
            <a:ext cx="5120640" cy="3773055"/>
          </a:xfrm>
        </p:spPr>
        <p:txBody>
          <a:bodyPr/>
          <a:lstStyle/>
          <a:p>
            <a:r>
              <a:rPr lang="en-US" dirty="0">
                <a:effectLst>
                  <a:outerShdw blurRad="38100" dist="38100" dir="2700000" algn="tl">
                    <a:srgbClr val="000000">
                      <a:alpha val="43137"/>
                    </a:srgbClr>
                  </a:outerShdw>
                </a:effectLst>
              </a:rPr>
              <a:t>Best practices + mitigation strategies</a:t>
            </a:r>
          </a:p>
        </p:txBody>
      </p:sp>
      <p:sp>
        <p:nvSpPr>
          <p:cNvPr id="3" name="Footer Placeholder 2">
            <a:extLst>
              <a:ext uri="{FF2B5EF4-FFF2-40B4-BE49-F238E27FC236}">
                <a16:creationId xmlns:a16="http://schemas.microsoft.com/office/drawing/2014/main" id="{93D015D3-A227-EB3C-192F-F374657F6E76}"/>
              </a:ext>
            </a:extLst>
          </p:cNvPr>
          <p:cNvSpPr>
            <a:spLocks noGrp="1"/>
          </p:cNvSpPr>
          <p:nvPr>
            <p:ph type="ftr" sz="quarter" idx="3"/>
          </p:nvPr>
        </p:nvSpPr>
        <p:spPr/>
        <p:txBody>
          <a:bodyPr/>
          <a:lstStyle/>
          <a:p>
            <a:r>
              <a:rPr lang="en-US"/>
              <a:t>© Weslen T. Lakins | BSides Knoxville 2025 | weslakins.com</a:t>
            </a:r>
            <a:endParaRPr lang="en-US" dirty="0"/>
          </a:p>
        </p:txBody>
      </p:sp>
      <p:pic>
        <p:nvPicPr>
          <p:cNvPr id="6" name="Picture 5">
            <a:extLst>
              <a:ext uri="{FF2B5EF4-FFF2-40B4-BE49-F238E27FC236}">
                <a16:creationId xmlns:a16="http://schemas.microsoft.com/office/drawing/2014/main" id="{953A32EA-1725-CB27-C673-632BF6EEEAA2}"/>
              </a:ext>
            </a:extLst>
          </p:cNvPr>
          <p:cNvPicPr>
            <a:picLocks noChangeAspect="1"/>
          </p:cNvPicPr>
          <p:nvPr/>
        </p:nvPicPr>
        <p:blipFill>
          <a:blip r:embed="rId3"/>
          <a:stretch>
            <a:fillRect/>
          </a:stretch>
        </p:blipFill>
        <p:spPr>
          <a:xfrm>
            <a:off x="238288" y="6197174"/>
            <a:ext cx="920576" cy="524301"/>
          </a:xfrm>
          <a:prstGeom prst="rect">
            <a:avLst/>
          </a:prstGeom>
        </p:spPr>
      </p:pic>
    </p:spTree>
    <p:extLst>
      <p:ext uri="{BB962C8B-B14F-4D97-AF65-F5344CB8AC3E}">
        <p14:creationId xmlns:p14="http://schemas.microsoft.com/office/powerpoint/2010/main" val="280250021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FEA571-EBC7-2BB7-DA1C-9DFCFA44E80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155AAC2-F33A-78C4-2284-CB13F8E26A39}"/>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Mitigation Tactic #1: Access Control That Holds Up in Court</a:t>
            </a:r>
          </a:p>
        </p:txBody>
      </p:sp>
      <p:sp>
        <p:nvSpPr>
          <p:cNvPr id="3" name="Content Placeholder 2">
            <a:extLst>
              <a:ext uri="{FF2B5EF4-FFF2-40B4-BE49-F238E27FC236}">
                <a16:creationId xmlns:a16="http://schemas.microsoft.com/office/drawing/2014/main" id="{270DE9FD-699A-1A9B-6330-F8B258C64315}"/>
              </a:ext>
            </a:extLst>
          </p:cNvPr>
          <p:cNvSpPr>
            <a:spLocks noGrp="1"/>
          </p:cNvSpPr>
          <p:nvPr>
            <p:ph idx="1"/>
          </p:nvPr>
        </p:nvSpPr>
        <p:spPr/>
        <p:txBody>
          <a:bodyPr>
            <a:normAutofit/>
          </a:bodyPr>
          <a:lstStyle/>
          <a:p>
            <a:pPr marL="457200" indent="-457200" algn="just">
              <a:buFont typeface="Arial" panose="020B0604020202020204" pitchFamily="34" charset="0"/>
              <a:buChar char="•"/>
            </a:pPr>
            <a:r>
              <a:rPr lang="en-US" dirty="0"/>
              <a:t>Enforce Least Privilege &amp; Role-Based Access</a:t>
            </a:r>
          </a:p>
          <a:p>
            <a:pPr marL="457200" indent="-457200" algn="just">
              <a:buFont typeface="Arial" panose="020B0604020202020204" pitchFamily="34" charset="0"/>
              <a:buChar char="•"/>
            </a:pPr>
            <a:r>
              <a:rPr lang="en-US" dirty="0"/>
              <a:t>Deploy MFA for all Privileged &amp; Remote Accounts</a:t>
            </a:r>
          </a:p>
          <a:p>
            <a:pPr marL="457200" indent="-457200" algn="just">
              <a:buFont typeface="Arial" panose="020B0604020202020204" pitchFamily="34" charset="0"/>
              <a:buChar char="•"/>
            </a:pPr>
            <a:r>
              <a:rPr lang="en-US" dirty="0"/>
              <a:t>Automate Offboarding &amp; Access Reviews</a:t>
            </a:r>
          </a:p>
          <a:p>
            <a:pPr marL="457200" indent="-457200" algn="just">
              <a:buFont typeface="Arial" panose="020B0604020202020204" pitchFamily="34" charset="0"/>
              <a:buChar char="•"/>
            </a:pPr>
            <a:r>
              <a:rPr lang="en-US" dirty="0"/>
              <a:t>Log &amp; Monitor All Admin Activity</a:t>
            </a:r>
          </a:p>
        </p:txBody>
      </p:sp>
      <p:sp>
        <p:nvSpPr>
          <p:cNvPr id="2" name="Footer Placeholder 1">
            <a:extLst>
              <a:ext uri="{FF2B5EF4-FFF2-40B4-BE49-F238E27FC236}">
                <a16:creationId xmlns:a16="http://schemas.microsoft.com/office/drawing/2014/main" id="{A24A97E7-0C16-C480-C837-B784A8576111}"/>
              </a:ext>
            </a:extLst>
          </p:cNvPr>
          <p:cNvSpPr>
            <a:spLocks noGrp="1"/>
          </p:cNvSpPr>
          <p:nvPr>
            <p:ph type="ftr" sz="quarter" idx="3"/>
          </p:nvPr>
        </p:nvSpPr>
        <p:spPr/>
        <p:txBody>
          <a:bodyPr/>
          <a:lstStyle/>
          <a:p>
            <a:r>
              <a:rPr lang="en-US"/>
              <a:t>© Weslen T. Lakins | BSides Knoxville 2025 | weslakins.com</a:t>
            </a:r>
            <a:endParaRPr lang="en-US" dirty="0"/>
          </a:p>
        </p:txBody>
      </p:sp>
      <p:pic>
        <p:nvPicPr>
          <p:cNvPr id="4" name="Picture 3">
            <a:extLst>
              <a:ext uri="{FF2B5EF4-FFF2-40B4-BE49-F238E27FC236}">
                <a16:creationId xmlns:a16="http://schemas.microsoft.com/office/drawing/2014/main" id="{6DFE3ABE-76E8-45AB-916D-7BE3F998ED5B}"/>
              </a:ext>
            </a:extLst>
          </p:cNvPr>
          <p:cNvPicPr>
            <a:picLocks noChangeAspect="1"/>
          </p:cNvPicPr>
          <p:nvPr/>
        </p:nvPicPr>
        <p:blipFill>
          <a:blip r:embed="rId3"/>
          <a:stretch>
            <a:fillRect/>
          </a:stretch>
        </p:blipFill>
        <p:spPr>
          <a:xfrm>
            <a:off x="238288" y="6197174"/>
            <a:ext cx="920576" cy="524301"/>
          </a:xfrm>
          <a:prstGeom prst="rect">
            <a:avLst/>
          </a:prstGeom>
        </p:spPr>
      </p:pic>
    </p:spTree>
    <p:extLst>
      <p:ext uri="{BB962C8B-B14F-4D97-AF65-F5344CB8AC3E}">
        <p14:creationId xmlns:p14="http://schemas.microsoft.com/office/powerpoint/2010/main" val="19223962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build="allAtOnce"/>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F05A87-DAD3-B0D9-3196-7417E08154E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2C99399-C8DB-07E3-37AF-60134D018CEF}"/>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Mitigation Tactic #2: Monitoring &amp; Detection That Closes the Gap</a:t>
            </a:r>
          </a:p>
        </p:txBody>
      </p:sp>
      <p:sp>
        <p:nvSpPr>
          <p:cNvPr id="3" name="Content Placeholder 2">
            <a:extLst>
              <a:ext uri="{FF2B5EF4-FFF2-40B4-BE49-F238E27FC236}">
                <a16:creationId xmlns:a16="http://schemas.microsoft.com/office/drawing/2014/main" id="{E42DA3EE-07EF-A4A5-353E-225936176617}"/>
              </a:ext>
            </a:extLst>
          </p:cNvPr>
          <p:cNvSpPr>
            <a:spLocks noGrp="1"/>
          </p:cNvSpPr>
          <p:nvPr>
            <p:ph idx="1"/>
          </p:nvPr>
        </p:nvSpPr>
        <p:spPr/>
        <p:txBody>
          <a:bodyPr>
            <a:normAutofit/>
          </a:bodyPr>
          <a:lstStyle/>
          <a:p>
            <a:pPr marL="457200" indent="-457200" algn="just">
              <a:buFont typeface="Arial" panose="020B0604020202020204" pitchFamily="34" charset="0"/>
              <a:buChar char="•"/>
            </a:pPr>
            <a:r>
              <a:rPr lang="en-US" dirty="0"/>
              <a:t>Information &amp; Event Management (SIEM)</a:t>
            </a:r>
          </a:p>
          <a:p>
            <a:pPr marL="457200" indent="-457200" algn="just">
              <a:buFont typeface="Arial" panose="020B0604020202020204" pitchFamily="34" charset="0"/>
              <a:buChar char="•"/>
            </a:pPr>
            <a:r>
              <a:rPr lang="en-US" dirty="0"/>
              <a:t>User and Entity Behavior Analytics (UEBA)</a:t>
            </a:r>
          </a:p>
          <a:p>
            <a:pPr marL="457200" indent="-457200" algn="just">
              <a:buFont typeface="Arial" panose="020B0604020202020204" pitchFamily="34" charset="0"/>
              <a:buChar char="•"/>
            </a:pPr>
            <a:r>
              <a:rPr lang="en-US" dirty="0"/>
              <a:t>Data Loss Prevention (DLP)</a:t>
            </a:r>
          </a:p>
          <a:p>
            <a:pPr marL="457200" indent="-457200" algn="just">
              <a:buFont typeface="Arial" panose="020B0604020202020204" pitchFamily="34" charset="0"/>
              <a:buChar char="•"/>
            </a:pPr>
            <a:r>
              <a:rPr lang="en-US" dirty="0"/>
              <a:t>Alerting &amp; Escalation</a:t>
            </a:r>
          </a:p>
          <a:p>
            <a:pPr marL="457200" indent="-457200" algn="just">
              <a:buFont typeface="Arial" panose="020B0604020202020204" pitchFamily="34" charset="0"/>
              <a:buChar char="•"/>
            </a:pPr>
            <a:r>
              <a:rPr lang="en-US" dirty="0"/>
              <a:t>Log Retention &amp; Review</a:t>
            </a:r>
          </a:p>
        </p:txBody>
      </p:sp>
      <p:sp>
        <p:nvSpPr>
          <p:cNvPr id="2" name="Footer Placeholder 1">
            <a:extLst>
              <a:ext uri="{FF2B5EF4-FFF2-40B4-BE49-F238E27FC236}">
                <a16:creationId xmlns:a16="http://schemas.microsoft.com/office/drawing/2014/main" id="{8BC060A7-9A62-FB9A-296E-79E6C200096A}"/>
              </a:ext>
            </a:extLst>
          </p:cNvPr>
          <p:cNvSpPr>
            <a:spLocks noGrp="1"/>
          </p:cNvSpPr>
          <p:nvPr>
            <p:ph type="ftr" sz="quarter" idx="3"/>
          </p:nvPr>
        </p:nvSpPr>
        <p:spPr/>
        <p:txBody>
          <a:bodyPr/>
          <a:lstStyle/>
          <a:p>
            <a:r>
              <a:rPr lang="en-US"/>
              <a:t>© Weslen T. Lakins | BSides Knoxville 2025 | weslakins.com</a:t>
            </a:r>
            <a:endParaRPr lang="en-US" dirty="0"/>
          </a:p>
        </p:txBody>
      </p:sp>
      <p:pic>
        <p:nvPicPr>
          <p:cNvPr id="4" name="Picture 3">
            <a:extLst>
              <a:ext uri="{FF2B5EF4-FFF2-40B4-BE49-F238E27FC236}">
                <a16:creationId xmlns:a16="http://schemas.microsoft.com/office/drawing/2014/main" id="{715D8083-2971-AC26-7416-EF71937A7FB0}"/>
              </a:ext>
            </a:extLst>
          </p:cNvPr>
          <p:cNvPicPr>
            <a:picLocks noChangeAspect="1"/>
          </p:cNvPicPr>
          <p:nvPr/>
        </p:nvPicPr>
        <p:blipFill>
          <a:blip r:embed="rId3"/>
          <a:stretch>
            <a:fillRect/>
          </a:stretch>
        </p:blipFill>
        <p:spPr>
          <a:xfrm>
            <a:off x="238288" y="6197174"/>
            <a:ext cx="920576" cy="524301"/>
          </a:xfrm>
          <a:prstGeom prst="rect">
            <a:avLst/>
          </a:prstGeom>
        </p:spPr>
      </p:pic>
    </p:spTree>
    <p:extLst>
      <p:ext uri="{BB962C8B-B14F-4D97-AF65-F5344CB8AC3E}">
        <p14:creationId xmlns:p14="http://schemas.microsoft.com/office/powerpoint/2010/main" val="133605248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B09311-6C04-760E-EF4C-17CAB6DF20F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2C62B3A-77ED-601F-384E-BA02846F7662}"/>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Mitigation Tactic #3: Vendor &amp; Supply Chain Risk Management</a:t>
            </a:r>
          </a:p>
        </p:txBody>
      </p:sp>
      <p:sp>
        <p:nvSpPr>
          <p:cNvPr id="3" name="Content Placeholder 2">
            <a:extLst>
              <a:ext uri="{FF2B5EF4-FFF2-40B4-BE49-F238E27FC236}">
                <a16:creationId xmlns:a16="http://schemas.microsoft.com/office/drawing/2014/main" id="{3531632D-5018-BF37-B7B0-942C7E0B81BF}"/>
              </a:ext>
            </a:extLst>
          </p:cNvPr>
          <p:cNvSpPr>
            <a:spLocks noGrp="1"/>
          </p:cNvSpPr>
          <p:nvPr>
            <p:ph idx="1"/>
          </p:nvPr>
        </p:nvSpPr>
        <p:spPr/>
        <p:txBody>
          <a:bodyPr>
            <a:normAutofit/>
          </a:bodyPr>
          <a:lstStyle/>
          <a:p>
            <a:pPr marL="457200" indent="-457200" algn="just">
              <a:buFont typeface="Arial" panose="020B0604020202020204" pitchFamily="34" charset="0"/>
              <a:buChar char="•"/>
            </a:pPr>
            <a:r>
              <a:rPr lang="en-US" dirty="0"/>
              <a:t>Security Assessments Pre-Engagement</a:t>
            </a:r>
          </a:p>
          <a:p>
            <a:pPr marL="457200" indent="-457200" algn="just">
              <a:buFont typeface="Arial" panose="020B0604020202020204" pitchFamily="34" charset="0"/>
              <a:buChar char="•"/>
            </a:pPr>
            <a:r>
              <a:rPr lang="en-US" dirty="0"/>
              <a:t>Security Clauses in Contracts</a:t>
            </a:r>
          </a:p>
          <a:p>
            <a:pPr marL="457200" indent="-457200" algn="just">
              <a:buFont typeface="Arial" panose="020B0604020202020204" pitchFamily="34" charset="0"/>
              <a:buChar char="•"/>
            </a:pPr>
            <a:r>
              <a:rPr lang="en-US" dirty="0"/>
              <a:t>Ongoing Oversight</a:t>
            </a:r>
          </a:p>
          <a:p>
            <a:pPr marL="457200" indent="-457200" algn="just">
              <a:buFont typeface="Arial" panose="020B0604020202020204" pitchFamily="34" charset="0"/>
              <a:buChar char="•"/>
            </a:pPr>
            <a:r>
              <a:rPr lang="en-US" dirty="0"/>
              <a:t>Asset Disposal &amp; Data Retention</a:t>
            </a:r>
          </a:p>
          <a:p>
            <a:pPr marL="457200" indent="-457200" algn="just">
              <a:buFont typeface="Arial" panose="020B0604020202020204" pitchFamily="34" charset="0"/>
              <a:buChar char="•"/>
            </a:pPr>
            <a:r>
              <a:rPr lang="en-US" dirty="0"/>
              <a:t>Shared Responsibility Matrix (SRM)</a:t>
            </a:r>
          </a:p>
        </p:txBody>
      </p:sp>
      <p:sp>
        <p:nvSpPr>
          <p:cNvPr id="2" name="Footer Placeholder 1">
            <a:extLst>
              <a:ext uri="{FF2B5EF4-FFF2-40B4-BE49-F238E27FC236}">
                <a16:creationId xmlns:a16="http://schemas.microsoft.com/office/drawing/2014/main" id="{E042664A-455C-0611-3A26-DD05CF60F998}"/>
              </a:ext>
            </a:extLst>
          </p:cNvPr>
          <p:cNvSpPr>
            <a:spLocks noGrp="1"/>
          </p:cNvSpPr>
          <p:nvPr>
            <p:ph type="ftr" sz="quarter" idx="3"/>
          </p:nvPr>
        </p:nvSpPr>
        <p:spPr/>
        <p:txBody>
          <a:bodyPr/>
          <a:lstStyle/>
          <a:p>
            <a:r>
              <a:rPr lang="en-US"/>
              <a:t>© Weslen T. Lakins | BSides Knoxville 2025 | weslakins.com</a:t>
            </a:r>
            <a:endParaRPr lang="en-US" dirty="0"/>
          </a:p>
        </p:txBody>
      </p:sp>
      <p:pic>
        <p:nvPicPr>
          <p:cNvPr id="4" name="Picture 3">
            <a:extLst>
              <a:ext uri="{FF2B5EF4-FFF2-40B4-BE49-F238E27FC236}">
                <a16:creationId xmlns:a16="http://schemas.microsoft.com/office/drawing/2014/main" id="{3C0F294C-DF20-BCA1-BDE7-9DF8685C7953}"/>
              </a:ext>
            </a:extLst>
          </p:cNvPr>
          <p:cNvPicPr>
            <a:picLocks noChangeAspect="1"/>
          </p:cNvPicPr>
          <p:nvPr/>
        </p:nvPicPr>
        <p:blipFill>
          <a:blip r:embed="rId3"/>
          <a:stretch>
            <a:fillRect/>
          </a:stretch>
        </p:blipFill>
        <p:spPr>
          <a:xfrm>
            <a:off x="238288" y="6197174"/>
            <a:ext cx="920576" cy="524301"/>
          </a:xfrm>
          <a:prstGeom prst="rect">
            <a:avLst/>
          </a:prstGeom>
        </p:spPr>
      </p:pic>
    </p:spTree>
    <p:extLst>
      <p:ext uri="{BB962C8B-B14F-4D97-AF65-F5344CB8AC3E}">
        <p14:creationId xmlns:p14="http://schemas.microsoft.com/office/powerpoint/2010/main" val="13726107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build="allAtOnce"/>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B4C14A-5858-1059-3560-34F3E9C9B91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70EEF42-61AE-4FA4-D248-4D61D0E8EEDF}"/>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Mitigation Tactic #4: Incident Response &amp; Breach Disclosure Readiness</a:t>
            </a:r>
          </a:p>
        </p:txBody>
      </p:sp>
      <p:sp>
        <p:nvSpPr>
          <p:cNvPr id="3" name="Content Placeholder 2">
            <a:extLst>
              <a:ext uri="{FF2B5EF4-FFF2-40B4-BE49-F238E27FC236}">
                <a16:creationId xmlns:a16="http://schemas.microsoft.com/office/drawing/2014/main" id="{8EB908B5-DD55-DDF8-9685-71C4221DC985}"/>
              </a:ext>
            </a:extLst>
          </p:cNvPr>
          <p:cNvSpPr>
            <a:spLocks noGrp="1"/>
          </p:cNvSpPr>
          <p:nvPr>
            <p:ph idx="1"/>
          </p:nvPr>
        </p:nvSpPr>
        <p:spPr/>
        <p:txBody>
          <a:bodyPr>
            <a:normAutofit/>
          </a:bodyPr>
          <a:lstStyle/>
          <a:p>
            <a:pPr marL="457200" indent="-457200" algn="just">
              <a:buFont typeface="Arial" panose="020B0604020202020204" pitchFamily="34" charset="0"/>
              <a:buChar char="•"/>
            </a:pPr>
            <a:r>
              <a:rPr lang="en-US" dirty="0"/>
              <a:t>SEC: 4 business days to file Form 8-K</a:t>
            </a:r>
          </a:p>
          <a:p>
            <a:pPr marL="457200" indent="-457200" algn="just">
              <a:buFont typeface="Arial" panose="020B0604020202020204" pitchFamily="34" charset="0"/>
              <a:buChar char="•"/>
            </a:pPr>
            <a:r>
              <a:rPr lang="en-US" dirty="0"/>
              <a:t>GDPR: 72 hours to notify DPA</a:t>
            </a:r>
          </a:p>
          <a:p>
            <a:pPr marL="457200" indent="-457200" algn="just">
              <a:buFont typeface="Arial" panose="020B0604020202020204" pitchFamily="34" charset="0"/>
              <a:buChar char="•"/>
            </a:pPr>
            <a:r>
              <a:rPr lang="en-US" dirty="0"/>
              <a:t>HIPAA: 60 days for patient notification</a:t>
            </a:r>
          </a:p>
          <a:p>
            <a:pPr marL="457200" indent="-457200" algn="just">
              <a:buFont typeface="Arial" panose="020B0604020202020204" pitchFamily="34" charset="0"/>
              <a:buChar char="•"/>
            </a:pPr>
            <a:r>
              <a:rPr lang="en-US" dirty="0"/>
              <a:t>State laws: 30–45 days to notify consumers</a:t>
            </a:r>
          </a:p>
          <a:p>
            <a:pPr marL="457200" indent="-457200" algn="just">
              <a:buFont typeface="Arial" panose="020B0604020202020204" pitchFamily="34" charset="0"/>
              <a:buChar char="•"/>
            </a:pPr>
            <a:r>
              <a:rPr lang="en-US" dirty="0"/>
              <a:t>“Ongoing investigation” ≠ delay excuse</a:t>
            </a:r>
          </a:p>
        </p:txBody>
      </p:sp>
      <p:sp>
        <p:nvSpPr>
          <p:cNvPr id="2" name="Footer Placeholder 1">
            <a:extLst>
              <a:ext uri="{FF2B5EF4-FFF2-40B4-BE49-F238E27FC236}">
                <a16:creationId xmlns:a16="http://schemas.microsoft.com/office/drawing/2014/main" id="{7FB0994F-D76A-8902-D6F2-23CB5649A03A}"/>
              </a:ext>
            </a:extLst>
          </p:cNvPr>
          <p:cNvSpPr>
            <a:spLocks noGrp="1"/>
          </p:cNvSpPr>
          <p:nvPr>
            <p:ph type="ftr" sz="quarter" idx="3"/>
          </p:nvPr>
        </p:nvSpPr>
        <p:spPr/>
        <p:txBody>
          <a:bodyPr/>
          <a:lstStyle/>
          <a:p>
            <a:r>
              <a:rPr lang="en-US"/>
              <a:t>© Weslen T. Lakins | BSides Knoxville 2025 | weslakins.com</a:t>
            </a:r>
            <a:endParaRPr lang="en-US" dirty="0"/>
          </a:p>
        </p:txBody>
      </p:sp>
      <p:pic>
        <p:nvPicPr>
          <p:cNvPr id="4" name="Picture 3">
            <a:extLst>
              <a:ext uri="{FF2B5EF4-FFF2-40B4-BE49-F238E27FC236}">
                <a16:creationId xmlns:a16="http://schemas.microsoft.com/office/drawing/2014/main" id="{A5AB9F25-DC16-F3B2-89B8-111283E456F7}"/>
              </a:ext>
            </a:extLst>
          </p:cNvPr>
          <p:cNvPicPr>
            <a:picLocks noChangeAspect="1"/>
          </p:cNvPicPr>
          <p:nvPr/>
        </p:nvPicPr>
        <p:blipFill>
          <a:blip r:embed="rId3"/>
          <a:stretch>
            <a:fillRect/>
          </a:stretch>
        </p:blipFill>
        <p:spPr>
          <a:xfrm>
            <a:off x="238288" y="6197174"/>
            <a:ext cx="920576" cy="524301"/>
          </a:xfrm>
          <a:prstGeom prst="rect">
            <a:avLst/>
          </a:prstGeom>
        </p:spPr>
      </p:pic>
    </p:spTree>
    <p:extLst>
      <p:ext uri="{BB962C8B-B14F-4D97-AF65-F5344CB8AC3E}">
        <p14:creationId xmlns:p14="http://schemas.microsoft.com/office/powerpoint/2010/main" val="94706824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FF51C-53C2-9368-A1C3-B1F534834B81}"/>
              </a:ext>
            </a:extLst>
          </p:cNvPr>
          <p:cNvSpPr>
            <a:spLocks noGrp="1"/>
          </p:cNvSpPr>
          <p:nvPr>
            <p:ph type="title"/>
          </p:nvPr>
        </p:nvSpPr>
        <p:spPr>
          <a:xfrm>
            <a:off x="1158864" y="102022"/>
            <a:ext cx="9779183" cy="1443444"/>
          </a:xfrm>
        </p:spPr>
        <p:txBody>
          <a:bodyPr/>
          <a:lstStyle/>
          <a:p>
            <a:r>
              <a:rPr lang="en-US" u="sng" dirty="0">
                <a:effectLst>
                  <a:outerShdw blurRad="38100" dist="38100" dir="2700000" algn="tl">
                    <a:srgbClr val="000000">
                      <a:alpha val="43137"/>
                    </a:srgbClr>
                  </a:outerShdw>
                </a:effectLst>
              </a:rPr>
              <a:t>LEGAL DISCLAIMERS</a:t>
            </a:r>
          </a:p>
        </p:txBody>
      </p:sp>
      <p:sp>
        <p:nvSpPr>
          <p:cNvPr id="3" name="Content Placeholder 2">
            <a:extLst>
              <a:ext uri="{FF2B5EF4-FFF2-40B4-BE49-F238E27FC236}">
                <a16:creationId xmlns:a16="http://schemas.microsoft.com/office/drawing/2014/main" id="{95247916-3EE9-0932-3CB0-2A74DFA2369A}"/>
              </a:ext>
            </a:extLst>
          </p:cNvPr>
          <p:cNvSpPr>
            <a:spLocks noGrp="1"/>
          </p:cNvSpPr>
          <p:nvPr>
            <p:ph idx="1"/>
          </p:nvPr>
        </p:nvSpPr>
        <p:spPr>
          <a:xfrm>
            <a:off x="1158865" y="1751527"/>
            <a:ext cx="8590442" cy="3361387"/>
          </a:xfrm>
        </p:spPr>
        <p:txBody>
          <a:bodyPr>
            <a:normAutofit fontScale="85000" lnSpcReduction="10000"/>
          </a:bodyPr>
          <a:lstStyle/>
          <a:p>
            <a:endParaRPr lang="en-US" sz="2400" b="1" dirty="0"/>
          </a:p>
          <a:p>
            <a:pPr algn="just"/>
            <a:r>
              <a:rPr lang="en-US" sz="2400" b="1" dirty="0"/>
              <a:t>THIS PRESENTATION IS FOR INFORMATIONAL AND EDUCATIONAL PURPOSES ONLY. BY ATTENDING OR VIEWING THIS TALK, YOU ARE NOT ENTERING INTO AN ATTORNEY-CLIENT RELATIONSHIP WITH THE PRESENTER OR THEIR FIRM. THE INFORMATION PROVIDED DOES NOT CONSTITUTE LEGAL ADVICE AND SHOULD NOT BE INTERPRETED AS SUCH. </a:t>
            </a:r>
          </a:p>
          <a:p>
            <a:pPr algn="just"/>
            <a:r>
              <a:rPr lang="en-US" sz="2400" b="1" dirty="0"/>
              <a:t>ATTENDEES AND VIEWERS ARE STRONGLY ENCOURAGED TO CONSULT WITH QUALIFIED LEGAL COUNSEL TO RECEIVE ADVICE TAILORED TO THEIR SPECIFIC CIRCUMSTANCES AND APPLICABLE JURISDICTION. NO ATTORNEY-CLIENT PRIVILEGE IS CREATED BY THIS PRESENTATION, AND NO CONFIDENTIAL INFORMATION SHOULD BE SHARED WITH THE PRESENTER OR DURING THIS SESSION.</a:t>
            </a:r>
          </a:p>
        </p:txBody>
      </p:sp>
      <p:sp>
        <p:nvSpPr>
          <p:cNvPr id="4" name="Footer Placeholder 3">
            <a:extLst>
              <a:ext uri="{FF2B5EF4-FFF2-40B4-BE49-F238E27FC236}">
                <a16:creationId xmlns:a16="http://schemas.microsoft.com/office/drawing/2014/main" id="{106C60A5-E7F7-6A1F-E975-8B15C8FCDAAB}"/>
              </a:ext>
            </a:extLst>
          </p:cNvPr>
          <p:cNvSpPr>
            <a:spLocks noGrp="1"/>
          </p:cNvSpPr>
          <p:nvPr>
            <p:ph type="ftr" sz="quarter" idx="3"/>
          </p:nvPr>
        </p:nvSpPr>
        <p:spPr/>
        <p:txBody>
          <a:bodyPr/>
          <a:lstStyle/>
          <a:p>
            <a:r>
              <a:rPr lang="en-US" dirty="0"/>
              <a:t>© </a:t>
            </a:r>
            <a:r>
              <a:rPr lang="en-US" sz="1200" dirty="0"/>
              <a:t>Weslen T. Lakins | Attorney &amp; Certified Information Privacy Professional (CIPP/US) | weslakins.com</a:t>
            </a:r>
          </a:p>
        </p:txBody>
      </p:sp>
      <p:pic>
        <p:nvPicPr>
          <p:cNvPr id="5" name="Picture 4">
            <a:extLst>
              <a:ext uri="{FF2B5EF4-FFF2-40B4-BE49-F238E27FC236}">
                <a16:creationId xmlns:a16="http://schemas.microsoft.com/office/drawing/2014/main" id="{28439586-1E41-5551-5F07-A2073D39354D}"/>
              </a:ext>
            </a:extLst>
          </p:cNvPr>
          <p:cNvPicPr>
            <a:picLocks noChangeAspect="1"/>
          </p:cNvPicPr>
          <p:nvPr/>
        </p:nvPicPr>
        <p:blipFill>
          <a:blip r:embed="rId3"/>
          <a:stretch>
            <a:fillRect/>
          </a:stretch>
        </p:blipFill>
        <p:spPr>
          <a:xfrm>
            <a:off x="238288" y="6197174"/>
            <a:ext cx="920576" cy="524301"/>
          </a:xfrm>
          <a:prstGeom prst="rect">
            <a:avLst/>
          </a:prstGeom>
        </p:spPr>
      </p:pic>
    </p:spTree>
    <p:extLst>
      <p:ext uri="{BB962C8B-B14F-4D97-AF65-F5344CB8AC3E}">
        <p14:creationId xmlns:p14="http://schemas.microsoft.com/office/powerpoint/2010/main" val="3693859742"/>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C11A9B-6DBD-0DC7-62C7-4AD0A5D74FC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01794CC-DCA4-2415-DB12-AA4CF39D4B9D}"/>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Mitigation Tactic #5: Board Governance &amp; Security Accountability</a:t>
            </a:r>
          </a:p>
        </p:txBody>
      </p:sp>
      <p:sp>
        <p:nvSpPr>
          <p:cNvPr id="3" name="Content Placeholder 2">
            <a:extLst>
              <a:ext uri="{FF2B5EF4-FFF2-40B4-BE49-F238E27FC236}">
                <a16:creationId xmlns:a16="http://schemas.microsoft.com/office/drawing/2014/main" id="{AB6EEA7B-B55D-829D-4052-AAD1ACA18170}"/>
              </a:ext>
            </a:extLst>
          </p:cNvPr>
          <p:cNvSpPr>
            <a:spLocks noGrp="1"/>
          </p:cNvSpPr>
          <p:nvPr>
            <p:ph idx="1"/>
          </p:nvPr>
        </p:nvSpPr>
        <p:spPr/>
        <p:txBody>
          <a:bodyPr>
            <a:normAutofit/>
          </a:bodyPr>
          <a:lstStyle/>
          <a:p>
            <a:pPr marL="457200" indent="-457200" algn="just">
              <a:buFont typeface="Arial" panose="020B0604020202020204" pitchFamily="34" charset="0"/>
              <a:buChar char="•"/>
            </a:pPr>
            <a:r>
              <a:rPr lang="en-US" dirty="0"/>
              <a:t>Quarterly Cyber Briefings</a:t>
            </a:r>
          </a:p>
          <a:p>
            <a:pPr marL="457200" indent="-457200" algn="just">
              <a:buFont typeface="Arial" panose="020B0604020202020204" pitchFamily="34" charset="0"/>
              <a:buChar char="•"/>
            </a:pPr>
            <a:r>
              <a:rPr lang="en-US" dirty="0"/>
              <a:t>Board-Approved Cyber Budget</a:t>
            </a:r>
          </a:p>
          <a:p>
            <a:pPr marL="457200" indent="-457200" algn="just">
              <a:buFont typeface="Arial" panose="020B0604020202020204" pitchFamily="34" charset="0"/>
              <a:buChar char="•"/>
            </a:pPr>
            <a:r>
              <a:rPr lang="en-US" dirty="0"/>
              <a:t>Audit Remediation Tracking</a:t>
            </a:r>
          </a:p>
          <a:p>
            <a:pPr marL="457200" indent="-457200" algn="just">
              <a:buFont typeface="Arial" panose="020B0604020202020204" pitchFamily="34" charset="0"/>
              <a:buChar char="•"/>
            </a:pPr>
            <a:r>
              <a:rPr lang="en-US" dirty="0"/>
              <a:t>Risk Appetite Statement</a:t>
            </a:r>
          </a:p>
          <a:p>
            <a:pPr marL="457200" indent="-457200" algn="just">
              <a:buFont typeface="Arial" panose="020B0604020202020204" pitchFamily="34" charset="0"/>
              <a:buChar char="•"/>
            </a:pPr>
            <a:r>
              <a:rPr lang="en-US" dirty="0"/>
              <a:t>Minutes That Reflect Oversight</a:t>
            </a:r>
          </a:p>
        </p:txBody>
      </p:sp>
      <p:sp>
        <p:nvSpPr>
          <p:cNvPr id="2" name="Footer Placeholder 1">
            <a:extLst>
              <a:ext uri="{FF2B5EF4-FFF2-40B4-BE49-F238E27FC236}">
                <a16:creationId xmlns:a16="http://schemas.microsoft.com/office/drawing/2014/main" id="{DA200204-C11A-66AE-BD61-F9BBCA18780B}"/>
              </a:ext>
            </a:extLst>
          </p:cNvPr>
          <p:cNvSpPr>
            <a:spLocks noGrp="1"/>
          </p:cNvSpPr>
          <p:nvPr>
            <p:ph type="ftr" sz="quarter" idx="3"/>
          </p:nvPr>
        </p:nvSpPr>
        <p:spPr/>
        <p:txBody>
          <a:bodyPr/>
          <a:lstStyle/>
          <a:p>
            <a:r>
              <a:rPr lang="en-US"/>
              <a:t>© Weslen T. Lakins | BSides Knoxville 2025 | weslakins.com</a:t>
            </a:r>
            <a:endParaRPr lang="en-US" dirty="0"/>
          </a:p>
        </p:txBody>
      </p:sp>
      <p:pic>
        <p:nvPicPr>
          <p:cNvPr id="4" name="Picture 3">
            <a:extLst>
              <a:ext uri="{FF2B5EF4-FFF2-40B4-BE49-F238E27FC236}">
                <a16:creationId xmlns:a16="http://schemas.microsoft.com/office/drawing/2014/main" id="{9F7B7EAC-451E-64A0-7ACD-59C0182B9C0E}"/>
              </a:ext>
            </a:extLst>
          </p:cNvPr>
          <p:cNvPicPr>
            <a:picLocks noChangeAspect="1"/>
          </p:cNvPicPr>
          <p:nvPr/>
        </p:nvPicPr>
        <p:blipFill>
          <a:blip r:embed="rId3"/>
          <a:stretch>
            <a:fillRect/>
          </a:stretch>
        </p:blipFill>
        <p:spPr>
          <a:xfrm>
            <a:off x="238288" y="6197174"/>
            <a:ext cx="920576" cy="524301"/>
          </a:xfrm>
          <a:prstGeom prst="rect">
            <a:avLst/>
          </a:prstGeom>
        </p:spPr>
      </p:pic>
    </p:spTree>
    <p:extLst>
      <p:ext uri="{BB962C8B-B14F-4D97-AF65-F5344CB8AC3E}">
        <p14:creationId xmlns:p14="http://schemas.microsoft.com/office/powerpoint/2010/main" val="357306764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0A2A0F-4B2C-BCC8-67CF-B4EAC471C19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4FB1C9B-DDFD-DAF0-699D-31E9BDBC52FD}"/>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Mitigation Tactic #6: Documentation as Legal Defense</a:t>
            </a:r>
          </a:p>
        </p:txBody>
      </p:sp>
      <p:sp>
        <p:nvSpPr>
          <p:cNvPr id="3" name="Content Placeholder 2">
            <a:extLst>
              <a:ext uri="{FF2B5EF4-FFF2-40B4-BE49-F238E27FC236}">
                <a16:creationId xmlns:a16="http://schemas.microsoft.com/office/drawing/2014/main" id="{FADC8F7B-6CB5-4137-DF02-1AADAFF81055}"/>
              </a:ext>
            </a:extLst>
          </p:cNvPr>
          <p:cNvSpPr>
            <a:spLocks noGrp="1"/>
          </p:cNvSpPr>
          <p:nvPr>
            <p:ph idx="1"/>
          </p:nvPr>
        </p:nvSpPr>
        <p:spPr/>
        <p:txBody>
          <a:bodyPr>
            <a:normAutofit/>
          </a:bodyPr>
          <a:lstStyle/>
          <a:p>
            <a:pPr marL="457200" indent="-457200" algn="just">
              <a:buFont typeface="Arial" panose="020B0604020202020204" pitchFamily="34" charset="0"/>
              <a:buChar char="•"/>
            </a:pPr>
            <a:r>
              <a:rPr lang="en-US" dirty="0"/>
              <a:t>Security Policies &amp; Procedures</a:t>
            </a:r>
          </a:p>
          <a:p>
            <a:pPr marL="457200" indent="-457200" algn="just">
              <a:buFont typeface="Arial" panose="020B0604020202020204" pitchFamily="34" charset="0"/>
              <a:buChar char="•"/>
            </a:pPr>
            <a:r>
              <a:rPr lang="en-US" dirty="0"/>
              <a:t>Security Awareness Training Logs</a:t>
            </a:r>
          </a:p>
          <a:p>
            <a:pPr marL="457200" indent="-457200" algn="just">
              <a:buFont typeface="Arial" panose="020B0604020202020204" pitchFamily="34" charset="0"/>
              <a:buChar char="•"/>
            </a:pPr>
            <a:r>
              <a:rPr lang="en-US" dirty="0"/>
              <a:t>Access Logs, Patch Logs &amp; SIEM Evidence</a:t>
            </a:r>
          </a:p>
          <a:p>
            <a:pPr marL="457200" indent="-457200" algn="just">
              <a:buFont typeface="Arial" panose="020B0604020202020204" pitchFamily="34" charset="0"/>
              <a:buChar char="•"/>
            </a:pPr>
            <a:r>
              <a:rPr lang="en-US" dirty="0"/>
              <a:t>Incident Response Runbooks &amp; Debriefs</a:t>
            </a:r>
          </a:p>
          <a:p>
            <a:pPr marL="457200" indent="-457200" algn="just">
              <a:buFont typeface="Arial" panose="020B0604020202020204" pitchFamily="34" charset="0"/>
              <a:buChar char="•"/>
            </a:pPr>
            <a:r>
              <a:rPr lang="en-US" dirty="0"/>
              <a:t>GRC Systems &amp; Board Reporting</a:t>
            </a:r>
          </a:p>
        </p:txBody>
      </p:sp>
      <p:sp>
        <p:nvSpPr>
          <p:cNvPr id="2" name="Footer Placeholder 1">
            <a:extLst>
              <a:ext uri="{FF2B5EF4-FFF2-40B4-BE49-F238E27FC236}">
                <a16:creationId xmlns:a16="http://schemas.microsoft.com/office/drawing/2014/main" id="{A954A16F-C668-4192-B10E-A00DD691EC24}"/>
              </a:ext>
            </a:extLst>
          </p:cNvPr>
          <p:cNvSpPr>
            <a:spLocks noGrp="1"/>
          </p:cNvSpPr>
          <p:nvPr>
            <p:ph type="ftr" sz="quarter" idx="3"/>
          </p:nvPr>
        </p:nvSpPr>
        <p:spPr/>
        <p:txBody>
          <a:bodyPr/>
          <a:lstStyle/>
          <a:p>
            <a:r>
              <a:rPr lang="en-US"/>
              <a:t>© Weslen T. Lakins | BSides Knoxville 2025 | weslakins.com</a:t>
            </a:r>
            <a:endParaRPr lang="en-US" dirty="0"/>
          </a:p>
        </p:txBody>
      </p:sp>
      <p:pic>
        <p:nvPicPr>
          <p:cNvPr id="4" name="Picture 3">
            <a:extLst>
              <a:ext uri="{FF2B5EF4-FFF2-40B4-BE49-F238E27FC236}">
                <a16:creationId xmlns:a16="http://schemas.microsoft.com/office/drawing/2014/main" id="{56D1A1D2-5FFF-30E8-FF3C-6D56555C41DA}"/>
              </a:ext>
            </a:extLst>
          </p:cNvPr>
          <p:cNvPicPr>
            <a:picLocks noChangeAspect="1"/>
          </p:cNvPicPr>
          <p:nvPr/>
        </p:nvPicPr>
        <p:blipFill>
          <a:blip r:embed="rId3"/>
          <a:stretch>
            <a:fillRect/>
          </a:stretch>
        </p:blipFill>
        <p:spPr>
          <a:xfrm>
            <a:off x="238288" y="6197174"/>
            <a:ext cx="920576" cy="524301"/>
          </a:xfrm>
          <a:prstGeom prst="rect">
            <a:avLst/>
          </a:prstGeom>
        </p:spPr>
      </p:pic>
    </p:spTree>
    <p:extLst>
      <p:ext uri="{BB962C8B-B14F-4D97-AF65-F5344CB8AC3E}">
        <p14:creationId xmlns:p14="http://schemas.microsoft.com/office/powerpoint/2010/main" val="374525162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2E21CE-9464-336C-B04C-B4D3DC7E17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1454E8-5089-92FC-0F56-6403D8D6ACFE}"/>
              </a:ext>
            </a:extLst>
          </p:cNvPr>
          <p:cNvSpPr>
            <a:spLocks noGrp="1"/>
          </p:cNvSpPr>
          <p:nvPr>
            <p:ph type="title"/>
          </p:nvPr>
        </p:nvSpPr>
        <p:spPr>
          <a:xfrm>
            <a:off x="6511362" y="2602734"/>
            <a:ext cx="4747098" cy="1652531"/>
          </a:xfrm>
        </p:spPr>
        <p:txBody>
          <a:bodyPr/>
          <a:lstStyle/>
          <a:p>
            <a:r>
              <a:rPr lang="en-US" dirty="0">
                <a:effectLst>
                  <a:outerShdw blurRad="38100" dist="38100" dir="2700000" algn="tl">
                    <a:srgbClr val="000000">
                      <a:alpha val="43137"/>
                    </a:srgbClr>
                  </a:outerShdw>
                </a:effectLst>
              </a:rPr>
              <a:t>Bonus material!</a:t>
            </a:r>
          </a:p>
        </p:txBody>
      </p:sp>
      <p:sp>
        <p:nvSpPr>
          <p:cNvPr id="3" name="Footer Placeholder 2">
            <a:extLst>
              <a:ext uri="{FF2B5EF4-FFF2-40B4-BE49-F238E27FC236}">
                <a16:creationId xmlns:a16="http://schemas.microsoft.com/office/drawing/2014/main" id="{5B335B82-63D0-7FF0-3F02-57EF362E15FC}"/>
              </a:ext>
            </a:extLst>
          </p:cNvPr>
          <p:cNvSpPr>
            <a:spLocks noGrp="1"/>
          </p:cNvSpPr>
          <p:nvPr>
            <p:ph type="ftr" sz="quarter" idx="3"/>
          </p:nvPr>
        </p:nvSpPr>
        <p:spPr/>
        <p:txBody>
          <a:bodyPr/>
          <a:lstStyle/>
          <a:p>
            <a:r>
              <a:rPr lang="en-US"/>
              <a:t>© Weslen T. Lakins | BSides Knoxville 2025 | weslakins.com</a:t>
            </a:r>
            <a:endParaRPr lang="en-US" dirty="0"/>
          </a:p>
        </p:txBody>
      </p:sp>
      <p:pic>
        <p:nvPicPr>
          <p:cNvPr id="4" name="Picture 3">
            <a:extLst>
              <a:ext uri="{FF2B5EF4-FFF2-40B4-BE49-F238E27FC236}">
                <a16:creationId xmlns:a16="http://schemas.microsoft.com/office/drawing/2014/main" id="{5F981AC8-0D5E-8D85-693F-CEAE7E67E12A}"/>
              </a:ext>
            </a:extLst>
          </p:cNvPr>
          <p:cNvPicPr>
            <a:picLocks noChangeAspect="1"/>
          </p:cNvPicPr>
          <p:nvPr/>
        </p:nvPicPr>
        <p:blipFill>
          <a:blip r:embed="rId3"/>
          <a:stretch>
            <a:fillRect/>
          </a:stretch>
        </p:blipFill>
        <p:spPr>
          <a:xfrm>
            <a:off x="238288" y="6197174"/>
            <a:ext cx="920576" cy="524301"/>
          </a:xfrm>
          <a:prstGeom prst="rect">
            <a:avLst/>
          </a:prstGeom>
        </p:spPr>
      </p:pic>
    </p:spTree>
    <p:extLst>
      <p:ext uri="{BB962C8B-B14F-4D97-AF65-F5344CB8AC3E}">
        <p14:creationId xmlns:p14="http://schemas.microsoft.com/office/powerpoint/2010/main" val="692098111"/>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136526"/>
            <a:ext cx="9601200" cy="1653371"/>
          </a:xfrm>
        </p:spPr>
        <p:txBody>
          <a:bodyPr/>
          <a:lstStyle/>
          <a:p>
            <a:r>
              <a:rPr lang="en-US" dirty="0">
                <a:effectLst>
                  <a:outerShdw blurRad="38100" dist="38100" dir="2700000" algn="tl">
                    <a:srgbClr val="000000">
                      <a:alpha val="43137"/>
                    </a:srgbClr>
                  </a:outerShdw>
                </a:effectLst>
              </a:rPr>
              <a:t>Why You Can’t Just “Insure It Away”: The Limits of Cyber Insurance</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1167493" y="2023984"/>
            <a:ext cx="8978456" cy="3332832"/>
          </a:xfrm>
        </p:spPr>
        <p:txBody>
          <a:bodyPr>
            <a:normAutofit/>
          </a:bodyPr>
          <a:lstStyle/>
          <a:p>
            <a:pPr marL="457200" indent="-457200" algn="just">
              <a:buFont typeface="Arial" panose="020B0604020202020204" pitchFamily="34" charset="0"/>
              <a:buChar char="•"/>
            </a:pPr>
            <a:r>
              <a:rPr lang="en-US" sz="2800" dirty="0"/>
              <a:t>Coverage Limits</a:t>
            </a:r>
          </a:p>
          <a:p>
            <a:pPr marL="457200" indent="-457200" algn="just">
              <a:buFont typeface="Arial" panose="020B0604020202020204" pitchFamily="34" charset="0"/>
              <a:buChar char="•"/>
            </a:pPr>
            <a:r>
              <a:rPr lang="en-US" sz="2800" dirty="0"/>
              <a:t>“Reasonable Security” Clauses</a:t>
            </a:r>
          </a:p>
          <a:p>
            <a:pPr marL="457200" indent="-457200" algn="just">
              <a:buFont typeface="Arial" panose="020B0604020202020204" pitchFamily="34" charset="0"/>
              <a:buChar char="•"/>
            </a:pPr>
            <a:r>
              <a:rPr lang="en-US" sz="2800" dirty="0"/>
              <a:t>Notification Timelines</a:t>
            </a:r>
          </a:p>
          <a:p>
            <a:pPr marL="457200" indent="-457200" algn="just">
              <a:buFont typeface="Arial" panose="020B0604020202020204" pitchFamily="34" charset="0"/>
              <a:buChar char="•"/>
            </a:pPr>
            <a:r>
              <a:rPr lang="en-US" sz="2800" dirty="0"/>
              <a:t>Denial Trends</a:t>
            </a:r>
          </a:p>
        </p:txBody>
      </p:sp>
      <p:sp>
        <p:nvSpPr>
          <p:cNvPr id="2" name="Footer Placeholder 1">
            <a:extLst>
              <a:ext uri="{FF2B5EF4-FFF2-40B4-BE49-F238E27FC236}">
                <a16:creationId xmlns:a16="http://schemas.microsoft.com/office/drawing/2014/main" id="{4502A0B5-A7ED-84D9-3F6D-5DF3D7132BF9}"/>
              </a:ext>
            </a:extLst>
          </p:cNvPr>
          <p:cNvSpPr>
            <a:spLocks noGrp="1"/>
          </p:cNvSpPr>
          <p:nvPr>
            <p:ph type="ftr" sz="quarter" idx="3"/>
          </p:nvPr>
        </p:nvSpPr>
        <p:spPr/>
        <p:txBody>
          <a:bodyPr/>
          <a:lstStyle/>
          <a:p>
            <a:r>
              <a:rPr lang="en-US"/>
              <a:t>© Weslen T. Lakins | BSides Knoxville 2025 | weslakins.com</a:t>
            </a:r>
            <a:endParaRPr lang="en-US" dirty="0"/>
          </a:p>
        </p:txBody>
      </p:sp>
      <p:pic>
        <p:nvPicPr>
          <p:cNvPr id="4" name="Picture 3">
            <a:extLst>
              <a:ext uri="{FF2B5EF4-FFF2-40B4-BE49-F238E27FC236}">
                <a16:creationId xmlns:a16="http://schemas.microsoft.com/office/drawing/2014/main" id="{0DB336DA-3A73-8CF6-A25F-62540285F5F1}"/>
              </a:ext>
            </a:extLst>
          </p:cNvPr>
          <p:cNvPicPr>
            <a:picLocks noChangeAspect="1"/>
          </p:cNvPicPr>
          <p:nvPr/>
        </p:nvPicPr>
        <p:blipFill>
          <a:blip r:embed="rId3"/>
          <a:stretch>
            <a:fillRect/>
          </a:stretch>
        </p:blipFill>
        <p:spPr>
          <a:xfrm>
            <a:off x="238288" y="6197174"/>
            <a:ext cx="920576" cy="524301"/>
          </a:xfrm>
          <a:prstGeom prst="rect">
            <a:avLst/>
          </a:prstGeom>
        </p:spPr>
      </p:pic>
    </p:spTree>
    <p:extLst>
      <p:ext uri="{BB962C8B-B14F-4D97-AF65-F5344CB8AC3E}">
        <p14:creationId xmlns:p14="http://schemas.microsoft.com/office/powerpoint/2010/main" val="126593962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uild="allAtOnce"/>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568BC-E7A3-17C5-715E-0B234D56AAB7}"/>
              </a:ext>
            </a:extLst>
          </p:cNvPr>
          <p:cNvSpPr>
            <a:spLocks noGrp="1"/>
          </p:cNvSpPr>
          <p:nvPr>
            <p:ph type="title"/>
          </p:nvPr>
        </p:nvSpPr>
        <p:spPr>
          <a:xfrm>
            <a:off x="1158864" y="698500"/>
            <a:ext cx="9915536" cy="1651000"/>
          </a:xfrm>
        </p:spPr>
        <p:txBody>
          <a:bodyPr/>
          <a:lstStyle/>
          <a:p>
            <a:r>
              <a:rPr lang="en-US" dirty="0"/>
              <a:t>The Plaintiff’s Dilemma: Difficulties in Proving Data-Breach Damages</a:t>
            </a:r>
            <a:br>
              <a:rPr lang="en-US" dirty="0"/>
            </a:br>
            <a:endParaRPr lang="en-US" dirty="0"/>
          </a:p>
        </p:txBody>
      </p:sp>
      <p:sp>
        <p:nvSpPr>
          <p:cNvPr id="3" name="Content Placeholder 2">
            <a:extLst>
              <a:ext uri="{FF2B5EF4-FFF2-40B4-BE49-F238E27FC236}">
                <a16:creationId xmlns:a16="http://schemas.microsoft.com/office/drawing/2014/main" id="{B404EE5A-3875-F44A-0C72-65AA78EA2F0A}"/>
              </a:ext>
            </a:extLst>
          </p:cNvPr>
          <p:cNvSpPr>
            <a:spLocks noGrp="1"/>
          </p:cNvSpPr>
          <p:nvPr>
            <p:ph idx="1"/>
          </p:nvPr>
        </p:nvSpPr>
        <p:spPr/>
        <p:txBody>
          <a:bodyPr/>
          <a:lstStyle/>
          <a:p>
            <a:pPr marL="457200" indent="-457200">
              <a:buFont typeface="Arial" panose="020B0604020202020204" pitchFamily="34" charset="0"/>
              <a:buChar char="•"/>
            </a:pPr>
            <a:r>
              <a:rPr lang="en-US" dirty="0"/>
              <a:t>Standing &amp; Concrete Injury</a:t>
            </a:r>
          </a:p>
          <a:p>
            <a:pPr marL="457200" indent="-457200">
              <a:buFont typeface="Arial" panose="020B0604020202020204" pitchFamily="34" charset="0"/>
              <a:buChar char="•"/>
            </a:pPr>
            <a:r>
              <a:rPr lang="en-US" dirty="0"/>
              <a:t>“Everybody’s Data is Already Out There”</a:t>
            </a:r>
          </a:p>
          <a:p>
            <a:pPr marL="457200" indent="-457200">
              <a:buFont typeface="Arial" panose="020B0604020202020204" pitchFamily="34" charset="0"/>
              <a:buChar char="•"/>
            </a:pPr>
            <a:r>
              <a:rPr lang="en-US" dirty="0"/>
              <a:t>Out-of-Pocket Costs v. Statutory Damages</a:t>
            </a:r>
          </a:p>
          <a:p>
            <a:pPr marL="457200" indent="-457200">
              <a:buFont typeface="Arial" panose="020B0604020202020204" pitchFamily="34" charset="0"/>
              <a:buChar char="•"/>
            </a:pPr>
            <a:r>
              <a:rPr lang="en-US" dirty="0"/>
              <a:t>Causation Hurdles</a:t>
            </a:r>
          </a:p>
          <a:p>
            <a:pPr marL="457200" indent="-457200">
              <a:buFont typeface="Arial" panose="020B0604020202020204" pitchFamily="34" charset="0"/>
              <a:buChar char="•"/>
            </a:pPr>
            <a:r>
              <a:rPr lang="en-US" dirty="0"/>
              <a:t>Emerging Plaintiff Strategies</a:t>
            </a:r>
          </a:p>
        </p:txBody>
      </p:sp>
      <p:sp>
        <p:nvSpPr>
          <p:cNvPr id="4" name="Footer Placeholder 3">
            <a:extLst>
              <a:ext uri="{FF2B5EF4-FFF2-40B4-BE49-F238E27FC236}">
                <a16:creationId xmlns:a16="http://schemas.microsoft.com/office/drawing/2014/main" id="{8B79FC6C-F014-F059-498A-E4BE0728042B}"/>
              </a:ext>
            </a:extLst>
          </p:cNvPr>
          <p:cNvSpPr>
            <a:spLocks noGrp="1"/>
          </p:cNvSpPr>
          <p:nvPr>
            <p:ph type="ftr" sz="quarter" idx="3"/>
          </p:nvPr>
        </p:nvSpPr>
        <p:spPr/>
        <p:txBody>
          <a:bodyPr/>
          <a:lstStyle/>
          <a:p>
            <a:r>
              <a:rPr lang="en-US"/>
              <a:t>© Weslen T. Lakins | BSides Knoxville 2025 | weslakins.com</a:t>
            </a:r>
            <a:endParaRPr lang="en-US" dirty="0"/>
          </a:p>
        </p:txBody>
      </p:sp>
      <p:pic>
        <p:nvPicPr>
          <p:cNvPr id="7" name="Picture 6">
            <a:extLst>
              <a:ext uri="{FF2B5EF4-FFF2-40B4-BE49-F238E27FC236}">
                <a16:creationId xmlns:a16="http://schemas.microsoft.com/office/drawing/2014/main" id="{0FA7C5E5-701B-D166-1079-407AA2E8E91A}"/>
              </a:ext>
            </a:extLst>
          </p:cNvPr>
          <p:cNvPicPr>
            <a:picLocks noChangeAspect="1"/>
          </p:cNvPicPr>
          <p:nvPr/>
        </p:nvPicPr>
        <p:blipFill>
          <a:blip r:embed="rId3"/>
          <a:stretch>
            <a:fillRect/>
          </a:stretch>
        </p:blipFill>
        <p:spPr>
          <a:xfrm>
            <a:off x="238288" y="6197174"/>
            <a:ext cx="920576" cy="524301"/>
          </a:xfrm>
          <a:prstGeom prst="rect">
            <a:avLst/>
          </a:prstGeom>
        </p:spPr>
      </p:pic>
    </p:spTree>
    <p:extLst>
      <p:ext uri="{BB962C8B-B14F-4D97-AF65-F5344CB8AC3E}">
        <p14:creationId xmlns:p14="http://schemas.microsoft.com/office/powerpoint/2010/main" val="1614209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CCD836-9A1A-DE46-1CB6-A1CD390E478A}"/>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B91E06C0-03F5-9E70-B1F4-5FC768C8395A}"/>
              </a:ext>
            </a:extLst>
          </p:cNvPr>
          <p:cNvSpPr>
            <a:spLocks noGrp="1"/>
          </p:cNvSpPr>
          <p:nvPr>
            <p:ph type="title"/>
          </p:nvPr>
        </p:nvSpPr>
        <p:spPr>
          <a:xfrm>
            <a:off x="1167492" y="136526"/>
            <a:ext cx="9601200" cy="1653371"/>
          </a:xfrm>
        </p:spPr>
        <p:txBody>
          <a:bodyPr/>
          <a:lstStyle/>
          <a:p>
            <a:r>
              <a:rPr lang="en-US" dirty="0">
                <a:effectLst>
                  <a:outerShdw blurRad="38100" dist="38100" dir="2700000" algn="tl">
                    <a:srgbClr val="000000">
                      <a:alpha val="43137"/>
                    </a:srgbClr>
                  </a:outerShdw>
                </a:effectLst>
              </a:rPr>
              <a:t>The Legal Landmines Checklist </a:t>
            </a:r>
          </a:p>
        </p:txBody>
      </p:sp>
      <p:sp>
        <p:nvSpPr>
          <p:cNvPr id="3" name="Content Placeholder 2">
            <a:extLst>
              <a:ext uri="{FF2B5EF4-FFF2-40B4-BE49-F238E27FC236}">
                <a16:creationId xmlns:a16="http://schemas.microsoft.com/office/drawing/2014/main" id="{3609D247-D6C5-7E17-AD46-2C43F1CD553F}"/>
              </a:ext>
            </a:extLst>
          </p:cNvPr>
          <p:cNvSpPr>
            <a:spLocks noGrp="1"/>
          </p:cNvSpPr>
          <p:nvPr>
            <p:ph idx="1"/>
          </p:nvPr>
        </p:nvSpPr>
        <p:spPr>
          <a:xfrm>
            <a:off x="1167493" y="2023984"/>
            <a:ext cx="8978456" cy="3332832"/>
          </a:xfrm>
        </p:spPr>
        <p:txBody>
          <a:bodyPr>
            <a:normAutofit lnSpcReduction="10000"/>
          </a:bodyPr>
          <a:lstStyle/>
          <a:p>
            <a:pPr marL="342900" indent="-342900">
              <a:lnSpc>
                <a:spcPct val="120000"/>
              </a:lnSpc>
              <a:spcBef>
                <a:spcPts val="0"/>
              </a:spcBef>
              <a:buFont typeface="Arial" panose="020B0604020202020204" pitchFamily="34" charset="0"/>
              <a:buChar char="•"/>
            </a:pPr>
            <a:r>
              <a:rPr lang="en-US" dirty="0"/>
              <a:t>Access Control</a:t>
            </a:r>
          </a:p>
          <a:p>
            <a:pPr marL="342900" indent="-342900">
              <a:lnSpc>
                <a:spcPct val="120000"/>
              </a:lnSpc>
              <a:spcBef>
                <a:spcPts val="0"/>
              </a:spcBef>
              <a:buFont typeface="Arial" panose="020B0604020202020204" pitchFamily="34" charset="0"/>
              <a:buChar char="•"/>
            </a:pPr>
            <a:r>
              <a:rPr lang="en-US" dirty="0"/>
              <a:t>Risk Assessment</a:t>
            </a:r>
          </a:p>
          <a:p>
            <a:pPr marL="342900" indent="-342900">
              <a:lnSpc>
                <a:spcPct val="120000"/>
              </a:lnSpc>
              <a:spcBef>
                <a:spcPts val="0"/>
              </a:spcBef>
              <a:buFont typeface="Arial" panose="020B0604020202020204" pitchFamily="34" charset="0"/>
              <a:buChar char="•"/>
            </a:pPr>
            <a:r>
              <a:rPr lang="en-US" dirty="0"/>
              <a:t>Patch Management &amp; Monitoring</a:t>
            </a:r>
          </a:p>
          <a:p>
            <a:pPr marL="342900" indent="-342900">
              <a:lnSpc>
                <a:spcPct val="120000"/>
              </a:lnSpc>
              <a:spcBef>
                <a:spcPts val="0"/>
              </a:spcBef>
              <a:buFont typeface="Arial" panose="020B0604020202020204" pitchFamily="34" charset="0"/>
              <a:buChar char="•"/>
            </a:pPr>
            <a:r>
              <a:rPr lang="en-US" dirty="0"/>
              <a:t>Exfiltration Detection</a:t>
            </a:r>
          </a:p>
          <a:p>
            <a:pPr marL="342900" indent="-342900">
              <a:lnSpc>
                <a:spcPct val="120000"/>
              </a:lnSpc>
              <a:spcBef>
                <a:spcPts val="0"/>
              </a:spcBef>
              <a:buFont typeface="Arial" panose="020B0604020202020204" pitchFamily="34" charset="0"/>
              <a:buChar char="•"/>
            </a:pPr>
            <a:r>
              <a:rPr lang="en-US" dirty="0"/>
              <a:t>Vendor Oversight</a:t>
            </a:r>
          </a:p>
          <a:p>
            <a:pPr marL="342900" indent="-342900">
              <a:lnSpc>
                <a:spcPct val="120000"/>
              </a:lnSpc>
              <a:spcBef>
                <a:spcPts val="0"/>
              </a:spcBef>
              <a:buFont typeface="Arial" panose="020B0604020202020204" pitchFamily="34" charset="0"/>
              <a:buChar char="•"/>
            </a:pPr>
            <a:r>
              <a:rPr lang="en-US" dirty="0"/>
              <a:t>Incident Response Testing</a:t>
            </a:r>
          </a:p>
          <a:p>
            <a:pPr marL="342900" indent="-342900">
              <a:lnSpc>
                <a:spcPct val="120000"/>
              </a:lnSpc>
              <a:spcBef>
                <a:spcPts val="0"/>
              </a:spcBef>
              <a:buFont typeface="Arial" panose="020B0604020202020204" pitchFamily="34" charset="0"/>
              <a:buChar char="•"/>
            </a:pPr>
            <a:r>
              <a:rPr lang="en-US" dirty="0"/>
              <a:t>Disclosure Readiness</a:t>
            </a:r>
          </a:p>
          <a:p>
            <a:pPr marL="342900" indent="-342900">
              <a:lnSpc>
                <a:spcPct val="120000"/>
              </a:lnSpc>
              <a:spcBef>
                <a:spcPts val="0"/>
              </a:spcBef>
              <a:buFont typeface="Arial" panose="020B0604020202020204" pitchFamily="34" charset="0"/>
              <a:buChar char="•"/>
            </a:pPr>
            <a:r>
              <a:rPr lang="en-US" dirty="0"/>
              <a:t>IR Plan Ownership</a:t>
            </a:r>
          </a:p>
          <a:p>
            <a:pPr marL="342900" indent="-342900">
              <a:lnSpc>
                <a:spcPct val="120000"/>
              </a:lnSpc>
              <a:spcBef>
                <a:spcPts val="0"/>
              </a:spcBef>
              <a:buFont typeface="Arial" panose="020B0604020202020204" pitchFamily="34" charset="0"/>
              <a:buChar char="•"/>
            </a:pPr>
            <a:r>
              <a:rPr lang="en-US" dirty="0"/>
              <a:t>Governance</a:t>
            </a:r>
          </a:p>
        </p:txBody>
      </p:sp>
      <p:sp>
        <p:nvSpPr>
          <p:cNvPr id="2" name="Footer Placeholder 1">
            <a:extLst>
              <a:ext uri="{FF2B5EF4-FFF2-40B4-BE49-F238E27FC236}">
                <a16:creationId xmlns:a16="http://schemas.microsoft.com/office/drawing/2014/main" id="{45FA7F23-F5E5-A822-A7EA-8A9216E8B737}"/>
              </a:ext>
            </a:extLst>
          </p:cNvPr>
          <p:cNvSpPr>
            <a:spLocks noGrp="1"/>
          </p:cNvSpPr>
          <p:nvPr>
            <p:ph type="ftr" sz="quarter" idx="3"/>
          </p:nvPr>
        </p:nvSpPr>
        <p:spPr/>
        <p:txBody>
          <a:bodyPr/>
          <a:lstStyle/>
          <a:p>
            <a:r>
              <a:rPr lang="en-US" dirty="0"/>
              <a:t>© Weslen T. Lakins | </a:t>
            </a:r>
            <a:r>
              <a:rPr lang="en-US" dirty="0" err="1"/>
              <a:t>BSides</a:t>
            </a:r>
            <a:r>
              <a:rPr lang="en-US" dirty="0"/>
              <a:t> Knoxville 2025 | weslakins.com</a:t>
            </a:r>
          </a:p>
        </p:txBody>
      </p:sp>
      <p:pic>
        <p:nvPicPr>
          <p:cNvPr id="4" name="Picture 3">
            <a:extLst>
              <a:ext uri="{FF2B5EF4-FFF2-40B4-BE49-F238E27FC236}">
                <a16:creationId xmlns:a16="http://schemas.microsoft.com/office/drawing/2014/main" id="{D66FA9E3-D7F4-4F72-98C3-45D5D01D1FA8}"/>
              </a:ext>
            </a:extLst>
          </p:cNvPr>
          <p:cNvPicPr>
            <a:picLocks noChangeAspect="1"/>
          </p:cNvPicPr>
          <p:nvPr/>
        </p:nvPicPr>
        <p:blipFill>
          <a:blip r:embed="rId3"/>
          <a:stretch>
            <a:fillRect/>
          </a:stretch>
        </p:blipFill>
        <p:spPr>
          <a:xfrm>
            <a:off x="238288" y="6197174"/>
            <a:ext cx="920576" cy="524301"/>
          </a:xfrm>
          <a:prstGeom prst="rect">
            <a:avLst/>
          </a:prstGeom>
        </p:spPr>
      </p:pic>
    </p:spTree>
    <p:extLst>
      <p:ext uri="{BB962C8B-B14F-4D97-AF65-F5344CB8AC3E}">
        <p14:creationId xmlns:p14="http://schemas.microsoft.com/office/powerpoint/2010/main" val="288316833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 calcmode="lin" valueType="num">
                                      <p:cBhvr additive="base">
                                        <p:cTn id="3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 calcmode="lin" valueType="num">
                                      <p:cBhvr additive="base">
                                        <p:cTn id="4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 calcmode="lin" valueType="num">
                                      <p:cBhvr additive="base">
                                        <p:cTn id="44"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uild="allAtOnce"/>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167493" y="252549"/>
            <a:ext cx="6220278" cy="3959233"/>
          </a:xfrm>
        </p:spPr>
        <p:txBody>
          <a:bodyPr/>
          <a:lstStyle/>
          <a:p>
            <a:br>
              <a:rPr lang="en-US" dirty="0"/>
            </a:br>
            <a:br>
              <a:rPr lang="en-US" dirty="0"/>
            </a:br>
            <a:br>
              <a:rPr lang="en-US" dirty="0"/>
            </a:br>
            <a:br>
              <a:rPr lang="en-US" dirty="0"/>
            </a:br>
            <a:r>
              <a:rPr lang="en-US" dirty="0"/>
              <a:t>Thank you!</a:t>
            </a:r>
            <a:br>
              <a:rPr lang="en-US" dirty="0"/>
            </a:br>
            <a:br>
              <a:rPr lang="en-US" dirty="0"/>
            </a:br>
            <a:endParaRPr lang="en-US" dirty="0"/>
          </a:p>
        </p:txBody>
      </p:sp>
      <p:sp>
        <p:nvSpPr>
          <p:cNvPr id="5" name="Subtitle 4">
            <a:extLst>
              <a:ext uri="{FF2B5EF4-FFF2-40B4-BE49-F238E27FC236}">
                <a16:creationId xmlns:a16="http://schemas.microsoft.com/office/drawing/2014/main" id="{67BB04B7-47A4-741B-59E0-F0E6F2126E8F}"/>
              </a:ext>
            </a:extLst>
          </p:cNvPr>
          <p:cNvSpPr>
            <a:spLocks noGrp="1"/>
          </p:cNvSpPr>
          <p:nvPr>
            <p:ph type="subTitle" idx="1"/>
          </p:nvPr>
        </p:nvSpPr>
        <p:spPr>
          <a:xfrm>
            <a:off x="1167493" y="3007361"/>
            <a:ext cx="6220277" cy="3183890"/>
          </a:xfrm>
        </p:spPr>
        <p:txBody>
          <a:bodyPr>
            <a:normAutofit fontScale="85000" lnSpcReduction="20000"/>
          </a:bodyPr>
          <a:lstStyle/>
          <a:p>
            <a:r>
              <a:rPr lang="en-US" dirty="0"/>
              <a:t>Weslen T. Lakins (@weslenlakins)</a:t>
            </a:r>
          </a:p>
          <a:p>
            <a:r>
              <a:rPr lang="en-US" dirty="0"/>
              <a:t>865-679-6001</a:t>
            </a:r>
          </a:p>
          <a:p>
            <a:r>
              <a:rPr lang="en-US" dirty="0">
                <a:hlinkClick r:id="rId3"/>
              </a:rPr>
              <a:t>weslen.lakins@outlook.com</a:t>
            </a:r>
            <a:endParaRPr lang="en-US" dirty="0"/>
          </a:p>
          <a:p>
            <a:r>
              <a:rPr lang="en-US" dirty="0"/>
              <a:t>weslakins.com</a:t>
            </a:r>
          </a:p>
          <a:p>
            <a:endParaRPr lang="en-US" dirty="0"/>
          </a:p>
          <a:p>
            <a:r>
              <a:rPr lang="en-US" dirty="0"/>
              <a:t>865-541-5257</a:t>
            </a:r>
          </a:p>
          <a:p>
            <a:r>
              <a:rPr lang="en-US" dirty="0">
                <a:hlinkClick r:id="rId4"/>
              </a:rPr>
              <a:t>wlakins@lewisthomason.com</a:t>
            </a:r>
            <a:endParaRPr lang="en-US" dirty="0"/>
          </a:p>
          <a:p>
            <a:r>
              <a:rPr lang="en-US" dirty="0"/>
              <a:t>lewisthomason.com/</a:t>
            </a:r>
            <a:r>
              <a:rPr lang="en-US" dirty="0" err="1"/>
              <a:t>lakins</a:t>
            </a:r>
            <a:endParaRPr lang="en-US" dirty="0"/>
          </a:p>
          <a:p>
            <a:endParaRPr lang="en-US" dirty="0"/>
          </a:p>
        </p:txBody>
      </p:sp>
      <p:pic>
        <p:nvPicPr>
          <p:cNvPr id="3" name="Picture 2">
            <a:extLst>
              <a:ext uri="{FF2B5EF4-FFF2-40B4-BE49-F238E27FC236}">
                <a16:creationId xmlns:a16="http://schemas.microsoft.com/office/drawing/2014/main" id="{35122854-46E2-6DB9-FD9B-A75637AA6433}"/>
              </a:ext>
            </a:extLst>
          </p:cNvPr>
          <p:cNvPicPr>
            <a:picLocks noChangeAspect="1"/>
          </p:cNvPicPr>
          <p:nvPr/>
        </p:nvPicPr>
        <p:blipFill>
          <a:blip r:embed="rId5"/>
          <a:stretch>
            <a:fillRect/>
          </a:stretch>
        </p:blipFill>
        <p:spPr>
          <a:xfrm>
            <a:off x="2137749" y="532580"/>
            <a:ext cx="4279763" cy="731583"/>
          </a:xfrm>
          <a:prstGeom prst="rect">
            <a:avLst/>
          </a:prstGeom>
        </p:spPr>
      </p:pic>
      <p:pic>
        <p:nvPicPr>
          <p:cNvPr id="2" name="Picture 1">
            <a:extLst>
              <a:ext uri="{FF2B5EF4-FFF2-40B4-BE49-F238E27FC236}">
                <a16:creationId xmlns:a16="http://schemas.microsoft.com/office/drawing/2014/main" id="{5E7D0EC6-4D07-8162-2067-AB5E5AC11875}"/>
              </a:ext>
            </a:extLst>
          </p:cNvPr>
          <p:cNvPicPr>
            <a:picLocks noChangeAspect="1"/>
          </p:cNvPicPr>
          <p:nvPr/>
        </p:nvPicPr>
        <p:blipFill>
          <a:blip r:embed="rId6"/>
          <a:stretch>
            <a:fillRect/>
          </a:stretch>
        </p:blipFill>
        <p:spPr>
          <a:xfrm>
            <a:off x="4038421" y="6325420"/>
            <a:ext cx="4115157" cy="365792"/>
          </a:xfrm>
          <a:prstGeom prst="rect">
            <a:avLst/>
          </a:prstGeom>
        </p:spPr>
      </p:pic>
    </p:spTree>
    <p:extLst>
      <p:ext uri="{BB962C8B-B14F-4D97-AF65-F5344CB8AC3E}">
        <p14:creationId xmlns:p14="http://schemas.microsoft.com/office/powerpoint/2010/main" val="16096735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 calcmode="lin" valueType="num">
                                      <p:cBhvr additive="base">
                                        <p:cTn id="1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 calcmode="lin" valueType="num">
                                      <p:cBhvr additive="base">
                                        <p:cTn id="2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 calcmode="lin" valueType="num">
                                      <p:cBhvr additive="base">
                                        <p:cTn id="3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dirty="0">
                <a:effectLst>
                  <a:outerShdw blurRad="38100" dist="38100" dir="2700000" algn="tl">
                    <a:srgbClr val="000000">
                      <a:alpha val="43137"/>
                    </a:srgbClr>
                  </a:outerShdw>
                </a:effectLst>
              </a:rPr>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3366815"/>
          </a:xfrm>
        </p:spPr>
        <p:txBody>
          <a:bodyPr vert="horz" lIns="91440" tIns="45720" rIns="91440" bIns="45720" rtlCol="0" anchor="t">
            <a:normAutofit/>
          </a:bodyPr>
          <a:lstStyle/>
          <a:p>
            <a:pPr marL="514350" indent="-514350">
              <a:buFont typeface="+mj-lt"/>
              <a:buAutoNum type="arabicPeriod"/>
            </a:pPr>
            <a:r>
              <a:rPr lang="en-US" dirty="0"/>
              <a:t>Case studies</a:t>
            </a:r>
          </a:p>
          <a:p>
            <a:pPr marL="514350" indent="-514350">
              <a:buFont typeface="+mj-lt"/>
              <a:buAutoNum type="arabicPeriod"/>
            </a:pPr>
            <a:r>
              <a:rPr lang="en-US" dirty="0"/>
              <a:t>Common failure points &amp; legal frameworks</a:t>
            </a:r>
          </a:p>
          <a:p>
            <a:pPr marL="514350" indent="-514350">
              <a:buFont typeface="+mj-lt"/>
              <a:buAutoNum type="arabicPeriod"/>
            </a:pPr>
            <a:r>
              <a:rPr lang="en-US" dirty="0"/>
              <a:t>Best practices + mitigation strategies</a:t>
            </a:r>
          </a:p>
          <a:p>
            <a:pPr marL="514350" indent="-514350">
              <a:buFont typeface="+mj-lt"/>
              <a:buAutoNum type="arabicPeriod"/>
            </a:pPr>
            <a:r>
              <a:rPr lang="en-US" dirty="0"/>
              <a:t>Bonus material</a:t>
            </a:r>
          </a:p>
          <a:p>
            <a:pPr marL="514350" indent="-514350">
              <a:buFont typeface="+mj-lt"/>
              <a:buAutoNum type="arabicPeriod"/>
            </a:pPr>
            <a:r>
              <a:rPr lang="en-US" dirty="0"/>
              <a:t>Key takeaways</a:t>
            </a:r>
          </a:p>
        </p:txBody>
      </p:sp>
      <p:sp>
        <p:nvSpPr>
          <p:cNvPr id="4" name="Footer Placeholder 3">
            <a:extLst>
              <a:ext uri="{FF2B5EF4-FFF2-40B4-BE49-F238E27FC236}">
                <a16:creationId xmlns:a16="http://schemas.microsoft.com/office/drawing/2014/main" id="{3DF14AB6-86A0-0BF9-BE24-5C61C431F493}"/>
              </a:ext>
            </a:extLst>
          </p:cNvPr>
          <p:cNvSpPr>
            <a:spLocks noGrp="1"/>
          </p:cNvSpPr>
          <p:nvPr>
            <p:ph type="ftr" sz="quarter" idx="3"/>
          </p:nvPr>
        </p:nvSpPr>
        <p:spPr/>
        <p:txBody>
          <a:bodyPr/>
          <a:lstStyle/>
          <a:p>
            <a:r>
              <a:rPr lang="en-US"/>
              <a:t>© Weslen T. Lakins | BSides Knoxville 2025 | weslakins.com</a:t>
            </a:r>
            <a:endParaRPr lang="en-US" dirty="0"/>
          </a:p>
        </p:txBody>
      </p:sp>
      <p:pic>
        <p:nvPicPr>
          <p:cNvPr id="5" name="Picture 4">
            <a:extLst>
              <a:ext uri="{FF2B5EF4-FFF2-40B4-BE49-F238E27FC236}">
                <a16:creationId xmlns:a16="http://schemas.microsoft.com/office/drawing/2014/main" id="{995E4A19-88F6-BC01-0B1E-0AB9247EF560}"/>
              </a:ext>
            </a:extLst>
          </p:cNvPr>
          <p:cNvPicPr>
            <a:picLocks noChangeAspect="1"/>
          </p:cNvPicPr>
          <p:nvPr/>
        </p:nvPicPr>
        <p:blipFill>
          <a:blip r:embed="rId3"/>
          <a:stretch>
            <a:fillRect/>
          </a:stretch>
        </p:blipFill>
        <p:spPr>
          <a:xfrm>
            <a:off x="238288" y="6197174"/>
            <a:ext cx="920576" cy="524301"/>
          </a:xfrm>
          <a:prstGeom prst="rect">
            <a:avLst/>
          </a:prstGeom>
        </p:spPr>
      </p:pic>
    </p:spTree>
    <p:extLst>
      <p:ext uri="{BB962C8B-B14F-4D97-AF65-F5344CB8AC3E}">
        <p14:creationId xmlns:p14="http://schemas.microsoft.com/office/powerpoint/2010/main" val="132560859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DD4-4828-CE87-0C5C-42BE175E8DA5}"/>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Case studies</a:t>
            </a:r>
          </a:p>
        </p:txBody>
      </p:sp>
      <p:sp>
        <p:nvSpPr>
          <p:cNvPr id="3" name="Footer Placeholder 2">
            <a:extLst>
              <a:ext uri="{FF2B5EF4-FFF2-40B4-BE49-F238E27FC236}">
                <a16:creationId xmlns:a16="http://schemas.microsoft.com/office/drawing/2014/main" id="{33B9637E-9071-C64C-52AB-F6AEABC74606}"/>
              </a:ext>
            </a:extLst>
          </p:cNvPr>
          <p:cNvSpPr>
            <a:spLocks noGrp="1"/>
          </p:cNvSpPr>
          <p:nvPr>
            <p:ph type="ftr" sz="quarter" idx="3"/>
          </p:nvPr>
        </p:nvSpPr>
        <p:spPr/>
        <p:txBody>
          <a:bodyPr/>
          <a:lstStyle/>
          <a:p>
            <a:r>
              <a:rPr lang="en-US"/>
              <a:t>© Weslen T. Lakins | BSides Knoxville 2025 | weslakins.com</a:t>
            </a:r>
            <a:endParaRPr lang="en-US" dirty="0"/>
          </a:p>
        </p:txBody>
      </p:sp>
      <p:pic>
        <p:nvPicPr>
          <p:cNvPr id="8" name="Picture 7">
            <a:extLst>
              <a:ext uri="{FF2B5EF4-FFF2-40B4-BE49-F238E27FC236}">
                <a16:creationId xmlns:a16="http://schemas.microsoft.com/office/drawing/2014/main" id="{E40FAD42-ACDC-0277-CED9-04A827A420CF}"/>
              </a:ext>
            </a:extLst>
          </p:cNvPr>
          <p:cNvPicPr>
            <a:picLocks noChangeAspect="1"/>
          </p:cNvPicPr>
          <p:nvPr/>
        </p:nvPicPr>
        <p:blipFill>
          <a:blip r:embed="rId3"/>
          <a:stretch>
            <a:fillRect/>
          </a:stretch>
        </p:blipFill>
        <p:spPr>
          <a:xfrm>
            <a:off x="238288" y="6197174"/>
            <a:ext cx="920576" cy="524301"/>
          </a:xfrm>
          <a:prstGeom prst="rect">
            <a:avLst/>
          </a:prstGeom>
        </p:spPr>
      </p:pic>
    </p:spTree>
    <p:extLst>
      <p:ext uri="{BB962C8B-B14F-4D97-AF65-F5344CB8AC3E}">
        <p14:creationId xmlns:p14="http://schemas.microsoft.com/office/powerpoint/2010/main" val="366267716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a:xfrm>
            <a:off x="1158865" y="102021"/>
            <a:ext cx="9148918" cy="1744415"/>
          </a:xfrm>
        </p:spPr>
        <p:txBody>
          <a:bodyPr/>
          <a:lstStyle/>
          <a:p>
            <a:r>
              <a:rPr lang="en-US" dirty="0">
                <a:effectLst>
                  <a:outerShdw blurRad="38100" dist="38100" dir="2700000" algn="tl">
                    <a:srgbClr val="000000">
                      <a:alpha val="43137"/>
                    </a:srgbClr>
                  </a:outerShdw>
                </a:effectLst>
              </a:rPr>
              <a:t>Missed Patch, Massive Consequences: The Equifax Breach (2017)</a:t>
            </a:r>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idx="1"/>
          </p:nvPr>
        </p:nvSpPr>
        <p:spPr/>
        <p:txBody>
          <a:bodyPr>
            <a:normAutofit/>
          </a:bodyPr>
          <a:lstStyle/>
          <a:p>
            <a:pPr marL="457200" indent="-457200" algn="just">
              <a:buFont typeface="Arial" panose="020B0604020202020204" pitchFamily="34" charset="0"/>
              <a:buChar char="•"/>
            </a:pPr>
            <a:r>
              <a:rPr lang="en-US" dirty="0"/>
              <a:t>Patching known vulnerabilities is a legal duty. </a:t>
            </a:r>
          </a:p>
          <a:p>
            <a:pPr marL="457200" indent="-457200" algn="just">
              <a:buFont typeface="Arial" panose="020B0604020202020204" pitchFamily="34" charset="0"/>
              <a:buChar char="•"/>
            </a:pPr>
            <a:r>
              <a:rPr lang="en-US" dirty="0"/>
              <a:t>Monitoring blind spots are liability multipliers. </a:t>
            </a:r>
          </a:p>
          <a:p>
            <a:pPr marL="457200" indent="-457200" algn="just">
              <a:buFont typeface="Arial" panose="020B0604020202020204" pitchFamily="34" charset="0"/>
              <a:buChar char="•"/>
            </a:pPr>
            <a:r>
              <a:rPr lang="en-US" dirty="0"/>
              <a:t>Documentation matters. </a:t>
            </a:r>
          </a:p>
          <a:p>
            <a:pPr marL="457200" indent="-457200" algn="just">
              <a:buFont typeface="Arial" panose="020B0604020202020204" pitchFamily="34" charset="0"/>
              <a:buChar char="•"/>
            </a:pPr>
            <a:r>
              <a:rPr lang="en-US" dirty="0"/>
              <a:t>Board accountability is discoverable. </a:t>
            </a:r>
          </a:p>
        </p:txBody>
      </p:sp>
      <p:sp>
        <p:nvSpPr>
          <p:cNvPr id="2" name="Footer Placeholder 1">
            <a:extLst>
              <a:ext uri="{FF2B5EF4-FFF2-40B4-BE49-F238E27FC236}">
                <a16:creationId xmlns:a16="http://schemas.microsoft.com/office/drawing/2014/main" id="{6BAF4872-4394-3C57-2997-53BA5D88B982}"/>
              </a:ext>
            </a:extLst>
          </p:cNvPr>
          <p:cNvSpPr>
            <a:spLocks noGrp="1"/>
          </p:cNvSpPr>
          <p:nvPr>
            <p:ph type="ftr" sz="quarter" idx="3"/>
          </p:nvPr>
        </p:nvSpPr>
        <p:spPr/>
        <p:txBody>
          <a:bodyPr/>
          <a:lstStyle/>
          <a:p>
            <a:r>
              <a:rPr lang="en-US"/>
              <a:t>© Weslen T. Lakins | BSides Knoxville 2025 | weslakins.com</a:t>
            </a:r>
            <a:endParaRPr lang="en-US" dirty="0"/>
          </a:p>
        </p:txBody>
      </p:sp>
      <p:pic>
        <p:nvPicPr>
          <p:cNvPr id="4" name="Picture 3">
            <a:extLst>
              <a:ext uri="{FF2B5EF4-FFF2-40B4-BE49-F238E27FC236}">
                <a16:creationId xmlns:a16="http://schemas.microsoft.com/office/drawing/2014/main" id="{249F1C93-DD68-15BC-E3BF-9C91A15A7925}"/>
              </a:ext>
            </a:extLst>
          </p:cNvPr>
          <p:cNvPicPr>
            <a:picLocks noChangeAspect="1"/>
          </p:cNvPicPr>
          <p:nvPr/>
        </p:nvPicPr>
        <p:blipFill>
          <a:blip r:embed="rId3"/>
          <a:stretch>
            <a:fillRect/>
          </a:stretch>
        </p:blipFill>
        <p:spPr>
          <a:xfrm>
            <a:off x="238288" y="6197174"/>
            <a:ext cx="920576" cy="524301"/>
          </a:xfrm>
          <a:prstGeom prst="rect">
            <a:avLst/>
          </a:prstGeom>
        </p:spPr>
      </p:pic>
    </p:spTree>
    <p:extLst>
      <p:ext uri="{BB962C8B-B14F-4D97-AF65-F5344CB8AC3E}">
        <p14:creationId xmlns:p14="http://schemas.microsoft.com/office/powerpoint/2010/main" val="252933879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6D28C1-6116-52FA-E0A7-4FCE4529485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1D7F90F-CFB1-1856-49A6-723EC406202F}"/>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Cloud Misconfiguration Meets Regulatory Hammer: The Capital One Breach (2019)</a:t>
            </a:r>
          </a:p>
        </p:txBody>
      </p:sp>
      <p:sp>
        <p:nvSpPr>
          <p:cNvPr id="3" name="Content Placeholder 2">
            <a:extLst>
              <a:ext uri="{FF2B5EF4-FFF2-40B4-BE49-F238E27FC236}">
                <a16:creationId xmlns:a16="http://schemas.microsoft.com/office/drawing/2014/main" id="{1D869DC6-82FF-818F-5A6B-65070631833F}"/>
              </a:ext>
            </a:extLst>
          </p:cNvPr>
          <p:cNvSpPr>
            <a:spLocks noGrp="1"/>
          </p:cNvSpPr>
          <p:nvPr>
            <p:ph idx="1"/>
          </p:nvPr>
        </p:nvSpPr>
        <p:spPr/>
        <p:txBody>
          <a:bodyPr>
            <a:normAutofit/>
          </a:bodyPr>
          <a:lstStyle/>
          <a:p>
            <a:pPr marL="457200" indent="-457200" algn="just">
              <a:buFont typeface="Arial" panose="020B0604020202020204" pitchFamily="34" charset="0"/>
              <a:buChar char="•"/>
            </a:pPr>
            <a:r>
              <a:rPr lang="en-US" dirty="0"/>
              <a:t>Known risks = increased liability. </a:t>
            </a:r>
          </a:p>
          <a:p>
            <a:pPr marL="457200" indent="-457200" algn="just">
              <a:buFont typeface="Arial" panose="020B0604020202020204" pitchFamily="34" charset="0"/>
              <a:buChar char="•"/>
            </a:pPr>
            <a:r>
              <a:rPr lang="en-US" dirty="0"/>
              <a:t>Misconfigurations are not “bugs.” </a:t>
            </a:r>
          </a:p>
          <a:p>
            <a:pPr marL="457200" indent="-457200" algn="just">
              <a:buFont typeface="Arial" panose="020B0604020202020204" pitchFamily="34" charset="0"/>
              <a:buChar char="•"/>
            </a:pPr>
            <a:r>
              <a:rPr lang="en-US" dirty="0"/>
              <a:t>Public cloud ≠ shared liability. </a:t>
            </a:r>
          </a:p>
          <a:p>
            <a:pPr marL="457200" indent="-457200" algn="just">
              <a:buFont typeface="Arial" panose="020B0604020202020204" pitchFamily="34" charset="0"/>
              <a:buChar char="•"/>
            </a:pPr>
            <a:r>
              <a:rPr lang="en-US" dirty="0"/>
              <a:t>Audit trails must include remediation. </a:t>
            </a:r>
          </a:p>
        </p:txBody>
      </p:sp>
      <p:sp>
        <p:nvSpPr>
          <p:cNvPr id="2" name="Footer Placeholder 1">
            <a:extLst>
              <a:ext uri="{FF2B5EF4-FFF2-40B4-BE49-F238E27FC236}">
                <a16:creationId xmlns:a16="http://schemas.microsoft.com/office/drawing/2014/main" id="{B09F5BB2-9174-FFBD-22CC-3AFB172B00CE}"/>
              </a:ext>
            </a:extLst>
          </p:cNvPr>
          <p:cNvSpPr>
            <a:spLocks noGrp="1"/>
          </p:cNvSpPr>
          <p:nvPr>
            <p:ph type="ftr" sz="quarter" idx="3"/>
          </p:nvPr>
        </p:nvSpPr>
        <p:spPr/>
        <p:txBody>
          <a:bodyPr/>
          <a:lstStyle/>
          <a:p>
            <a:r>
              <a:rPr lang="en-US"/>
              <a:t>© Weslen T. Lakins | BSides Knoxville 2025 | weslakins.com</a:t>
            </a:r>
            <a:endParaRPr lang="en-US" dirty="0"/>
          </a:p>
        </p:txBody>
      </p:sp>
      <p:pic>
        <p:nvPicPr>
          <p:cNvPr id="6" name="Picture 5">
            <a:extLst>
              <a:ext uri="{FF2B5EF4-FFF2-40B4-BE49-F238E27FC236}">
                <a16:creationId xmlns:a16="http://schemas.microsoft.com/office/drawing/2014/main" id="{DB8E6B58-DFB2-DD15-C8A7-4EC3714584E5}"/>
              </a:ext>
            </a:extLst>
          </p:cNvPr>
          <p:cNvPicPr>
            <a:picLocks noChangeAspect="1"/>
          </p:cNvPicPr>
          <p:nvPr/>
        </p:nvPicPr>
        <p:blipFill>
          <a:blip r:embed="rId3"/>
          <a:stretch>
            <a:fillRect/>
          </a:stretch>
        </p:blipFill>
        <p:spPr>
          <a:xfrm>
            <a:off x="238288" y="6197174"/>
            <a:ext cx="920576" cy="524301"/>
          </a:xfrm>
          <a:prstGeom prst="rect">
            <a:avLst/>
          </a:prstGeom>
        </p:spPr>
      </p:pic>
    </p:spTree>
    <p:extLst>
      <p:ext uri="{BB962C8B-B14F-4D97-AF65-F5344CB8AC3E}">
        <p14:creationId xmlns:p14="http://schemas.microsoft.com/office/powerpoint/2010/main" val="147327668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8F40CA-2335-82E3-A0E4-C7BFEFADEF9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01094B1-103A-2A68-69C2-B401FB948DF2}"/>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The Breach That Got a CSO Convicted: The Uber Breach (2016)</a:t>
            </a:r>
          </a:p>
        </p:txBody>
      </p:sp>
      <p:sp>
        <p:nvSpPr>
          <p:cNvPr id="3" name="Content Placeholder 2">
            <a:extLst>
              <a:ext uri="{FF2B5EF4-FFF2-40B4-BE49-F238E27FC236}">
                <a16:creationId xmlns:a16="http://schemas.microsoft.com/office/drawing/2014/main" id="{21B11F67-1A24-0A27-F7DE-69915C84C65B}"/>
              </a:ext>
            </a:extLst>
          </p:cNvPr>
          <p:cNvSpPr>
            <a:spLocks noGrp="1"/>
          </p:cNvSpPr>
          <p:nvPr>
            <p:ph idx="1"/>
          </p:nvPr>
        </p:nvSpPr>
        <p:spPr/>
        <p:txBody>
          <a:bodyPr>
            <a:normAutofit/>
          </a:bodyPr>
          <a:lstStyle/>
          <a:p>
            <a:pPr marL="457200" indent="-457200" algn="just">
              <a:buFont typeface="Arial" panose="020B0604020202020204" pitchFamily="34" charset="0"/>
              <a:buChar char="•"/>
            </a:pPr>
            <a:r>
              <a:rPr lang="en-US" dirty="0"/>
              <a:t>Delay ≠ discretion. </a:t>
            </a:r>
          </a:p>
          <a:p>
            <a:pPr marL="457200" indent="-457200" algn="just">
              <a:buFont typeface="Arial" panose="020B0604020202020204" pitchFamily="34" charset="0"/>
              <a:buChar char="•"/>
            </a:pPr>
            <a:r>
              <a:rPr lang="en-US" dirty="0"/>
              <a:t>Cover-ups multiply liability. </a:t>
            </a:r>
          </a:p>
          <a:p>
            <a:pPr marL="457200" indent="-457200" algn="just">
              <a:buFont typeface="Arial" panose="020B0604020202020204" pitchFamily="34" charset="0"/>
              <a:buChar char="•"/>
            </a:pPr>
            <a:r>
              <a:rPr lang="en-US" dirty="0"/>
              <a:t>“Bug bounty” ≠ ransom laundering.</a:t>
            </a:r>
          </a:p>
          <a:p>
            <a:pPr marL="457200" indent="-457200" algn="just">
              <a:buFont typeface="Arial" panose="020B0604020202020204" pitchFamily="34" charset="0"/>
              <a:buChar char="•"/>
            </a:pPr>
            <a:r>
              <a:rPr lang="en-US" dirty="0"/>
              <a:t>Security leadership has personal risk. </a:t>
            </a:r>
          </a:p>
        </p:txBody>
      </p:sp>
      <p:sp>
        <p:nvSpPr>
          <p:cNvPr id="2" name="Footer Placeholder 1">
            <a:extLst>
              <a:ext uri="{FF2B5EF4-FFF2-40B4-BE49-F238E27FC236}">
                <a16:creationId xmlns:a16="http://schemas.microsoft.com/office/drawing/2014/main" id="{3C147AB0-6A05-CB5A-3361-8EF704943E08}"/>
              </a:ext>
            </a:extLst>
          </p:cNvPr>
          <p:cNvSpPr>
            <a:spLocks noGrp="1"/>
          </p:cNvSpPr>
          <p:nvPr>
            <p:ph type="ftr" sz="quarter" idx="3"/>
          </p:nvPr>
        </p:nvSpPr>
        <p:spPr/>
        <p:txBody>
          <a:bodyPr/>
          <a:lstStyle/>
          <a:p>
            <a:r>
              <a:rPr lang="en-US"/>
              <a:t>© Weslen T. Lakins | BSides Knoxville 2025 | weslakins.com</a:t>
            </a:r>
            <a:endParaRPr lang="en-US" dirty="0"/>
          </a:p>
        </p:txBody>
      </p:sp>
      <p:pic>
        <p:nvPicPr>
          <p:cNvPr id="6" name="Picture 5">
            <a:extLst>
              <a:ext uri="{FF2B5EF4-FFF2-40B4-BE49-F238E27FC236}">
                <a16:creationId xmlns:a16="http://schemas.microsoft.com/office/drawing/2014/main" id="{C64B19B4-B974-9498-7FC6-3D69ADA0A11E}"/>
              </a:ext>
            </a:extLst>
          </p:cNvPr>
          <p:cNvPicPr>
            <a:picLocks noChangeAspect="1"/>
          </p:cNvPicPr>
          <p:nvPr/>
        </p:nvPicPr>
        <p:blipFill>
          <a:blip r:embed="rId3"/>
          <a:stretch>
            <a:fillRect/>
          </a:stretch>
        </p:blipFill>
        <p:spPr>
          <a:xfrm>
            <a:off x="238288" y="6197174"/>
            <a:ext cx="920576" cy="524301"/>
          </a:xfrm>
          <a:prstGeom prst="rect">
            <a:avLst/>
          </a:prstGeom>
        </p:spPr>
      </p:pic>
    </p:spTree>
    <p:extLst>
      <p:ext uri="{BB962C8B-B14F-4D97-AF65-F5344CB8AC3E}">
        <p14:creationId xmlns:p14="http://schemas.microsoft.com/office/powerpoint/2010/main" val="55605022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0C66FF-57C5-B276-8B13-7419625DF7D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75C6614-B912-71B9-A5CC-C4955B7C39EB}"/>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Inherited Breach, Forgotten Due Diligence: The Marriott-Starwood Breach Fallout (2014-2018)</a:t>
            </a:r>
          </a:p>
        </p:txBody>
      </p:sp>
      <p:sp>
        <p:nvSpPr>
          <p:cNvPr id="3" name="Content Placeholder 2">
            <a:extLst>
              <a:ext uri="{FF2B5EF4-FFF2-40B4-BE49-F238E27FC236}">
                <a16:creationId xmlns:a16="http://schemas.microsoft.com/office/drawing/2014/main" id="{8B228E9D-C1C4-CC05-A7C4-0DCFDA48FA8A}"/>
              </a:ext>
            </a:extLst>
          </p:cNvPr>
          <p:cNvSpPr>
            <a:spLocks noGrp="1"/>
          </p:cNvSpPr>
          <p:nvPr>
            <p:ph idx="1"/>
          </p:nvPr>
        </p:nvSpPr>
        <p:spPr/>
        <p:txBody>
          <a:bodyPr>
            <a:normAutofit/>
          </a:bodyPr>
          <a:lstStyle/>
          <a:p>
            <a:pPr marL="457200" indent="-457200" algn="just">
              <a:buFont typeface="Arial" panose="020B0604020202020204" pitchFamily="34" charset="0"/>
              <a:buChar char="•"/>
            </a:pPr>
            <a:r>
              <a:rPr lang="en-US" dirty="0"/>
              <a:t>M&amp;A deals must include cybersecurity due diligence. </a:t>
            </a:r>
          </a:p>
          <a:p>
            <a:pPr marL="457200" indent="-457200" algn="just">
              <a:buFont typeface="Arial" panose="020B0604020202020204" pitchFamily="34" charset="0"/>
              <a:buChar char="•"/>
            </a:pPr>
            <a:r>
              <a:rPr lang="en-US" dirty="0"/>
              <a:t>Due diligence isn’t a checkbox. </a:t>
            </a:r>
          </a:p>
          <a:p>
            <a:pPr marL="457200" indent="-457200" algn="just">
              <a:buFont typeface="Arial" panose="020B0604020202020204" pitchFamily="34" charset="0"/>
              <a:buChar char="•"/>
            </a:pPr>
            <a:r>
              <a:rPr lang="en-US" dirty="0"/>
              <a:t>You are responsible for inherited systems. </a:t>
            </a:r>
          </a:p>
          <a:p>
            <a:pPr marL="457200" indent="-457200" algn="just">
              <a:buFont typeface="Arial" panose="020B0604020202020204" pitchFamily="34" charset="0"/>
              <a:buChar char="•"/>
            </a:pPr>
            <a:r>
              <a:rPr lang="en-US" dirty="0"/>
              <a:t>Regulatory timelines matter. </a:t>
            </a:r>
          </a:p>
        </p:txBody>
      </p:sp>
      <p:sp>
        <p:nvSpPr>
          <p:cNvPr id="2" name="Footer Placeholder 1">
            <a:extLst>
              <a:ext uri="{FF2B5EF4-FFF2-40B4-BE49-F238E27FC236}">
                <a16:creationId xmlns:a16="http://schemas.microsoft.com/office/drawing/2014/main" id="{69AE9B35-D3D0-410E-E6DC-8845474AFEC4}"/>
              </a:ext>
            </a:extLst>
          </p:cNvPr>
          <p:cNvSpPr>
            <a:spLocks noGrp="1"/>
          </p:cNvSpPr>
          <p:nvPr>
            <p:ph type="ftr" sz="quarter" idx="3"/>
          </p:nvPr>
        </p:nvSpPr>
        <p:spPr/>
        <p:txBody>
          <a:bodyPr/>
          <a:lstStyle/>
          <a:p>
            <a:r>
              <a:rPr lang="en-US"/>
              <a:t>© Weslen T. Lakins | BSides Knoxville 2025 | weslakins.com</a:t>
            </a:r>
            <a:endParaRPr lang="en-US" dirty="0"/>
          </a:p>
        </p:txBody>
      </p:sp>
      <p:pic>
        <p:nvPicPr>
          <p:cNvPr id="6" name="Picture 5">
            <a:extLst>
              <a:ext uri="{FF2B5EF4-FFF2-40B4-BE49-F238E27FC236}">
                <a16:creationId xmlns:a16="http://schemas.microsoft.com/office/drawing/2014/main" id="{4661CE75-37BD-66AC-C2A2-38ED5EFE8C1F}"/>
              </a:ext>
            </a:extLst>
          </p:cNvPr>
          <p:cNvPicPr>
            <a:picLocks noChangeAspect="1"/>
          </p:cNvPicPr>
          <p:nvPr/>
        </p:nvPicPr>
        <p:blipFill>
          <a:blip r:embed="rId3"/>
          <a:stretch>
            <a:fillRect/>
          </a:stretch>
        </p:blipFill>
        <p:spPr>
          <a:xfrm>
            <a:off x="238288" y="6197174"/>
            <a:ext cx="920576" cy="524301"/>
          </a:xfrm>
          <a:prstGeom prst="rect">
            <a:avLst/>
          </a:prstGeom>
        </p:spPr>
      </p:pic>
    </p:spTree>
    <p:extLst>
      <p:ext uri="{BB962C8B-B14F-4D97-AF65-F5344CB8AC3E}">
        <p14:creationId xmlns:p14="http://schemas.microsoft.com/office/powerpoint/2010/main" val="278156736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43E4C6-91E7-4097-9099-C67E1799487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D5F8E86-358C-D6DF-D333-A18BA7E031FB}"/>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No Hackers Needed: Data Breach by Asset Disposal Negligence – Morgan Stanley Breach (2015-2020)</a:t>
            </a:r>
          </a:p>
        </p:txBody>
      </p:sp>
      <p:sp>
        <p:nvSpPr>
          <p:cNvPr id="3" name="Content Placeholder 2">
            <a:extLst>
              <a:ext uri="{FF2B5EF4-FFF2-40B4-BE49-F238E27FC236}">
                <a16:creationId xmlns:a16="http://schemas.microsoft.com/office/drawing/2014/main" id="{7D5A8E1C-B791-5DBC-F481-01F864A21358}"/>
              </a:ext>
            </a:extLst>
          </p:cNvPr>
          <p:cNvSpPr>
            <a:spLocks noGrp="1"/>
          </p:cNvSpPr>
          <p:nvPr>
            <p:ph idx="1"/>
          </p:nvPr>
        </p:nvSpPr>
        <p:spPr/>
        <p:txBody>
          <a:bodyPr>
            <a:normAutofit/>
          </a:bodyPr>
          <a:lstStyle/>
          <a:p>
            <a:pPr marL="457200" indent="-457200" algn="just">
              <a:buFont typeface="Arial" panose="020B0604020202020204" pitchFamily="34" charset="0"/>
              <a:buChar char="•"/>
            </a:pPr>
            <a:r>
              <a:rPr lang="en-US" dirty="0"/>
              <a:t>No encryption. </a:t>
            </a:r>
          </a:p>
          <a:p>
            <a:pPr marL="457200" indent="-457200" algn="just">
              <a:buFont typeface="Arial" panose="020B0604020202020204" pitchFamily="34" charset="0"/>
              <a:buChar char="•"/>
            </a:pPr>
            <a:r>
              <a:rPr lang="en-US" dirty="0"/>
              <a:t>No verification. </a:t>
            </a:r>
          </a:p>
          <a:p>
            <a:pPr marL="457200" indent="-457200" algn="just">
              <a:buFont typeface="Arial" panose="020B0604020202020204" pitchFamily="34" charset="0"/>
              <a:buChar char="•"/>
            </a:pPr>
            <a:r>
              <a:rPr lang="en-US" dirty="0"/>
              <a:t>No disposal policy enforcement. </a:t>
            </a:r>
          </a:p>
        </p:txBody>
      </p:sp>
      <p:sp>
        <p:nvSpPr>
          <p:cNvPr id="2" name="Footer Placeholder 1">
            <a:extLst>
              <a:ext uri="{FF2B5EF4-FFF2-40B4-BE49-F238E27FC236}">
                <a16:creationId xmlns:a16="http://schemas.microsoft.com/office/drawing/2014/main" id="{BAA300F5-D17E-CE4D-84E9-925238C9C1A7}"/>
              </a:ext>
            </a:extLst>
          </p:cNvPr>
          <p:cNvSpPr>
            <a:spLocks noGrp="1"/>
          </p:cNvSpPr>
          <p:nvPr>
            <p:ph type="ftr" sz="quarter" idx="3"/>
          </p:nvPr>
        </p:nvSpPr>
        <p:spPr/>
        <p:txBody>
          <a:bodyPr/>
          <a:lstStyle/>
          <a:p>
            <a:r>
              <a:rPr lang="en-US"/>
              <a:t>© Weslen T. Lakins | BSides Knoxville 2025 | weslakins.com</a:t>
            </a:r>
            <a:endParaRPr lang="en-US" dirty="0"/>
          </a:p>
        </p:txBody>
      </p:sp>
      <p:pic>
        <p:nvPicPr>
          <p:cNvPr id="6" name="Picture 5">
            <a:extLst>
              <a:ext uri="{FF2B5EF4-FFF2-40B4-BE49-F238E27FC236}">
                <a16:creationId xmlns:a16="http://schemas.microsoft.com/office/drawing/2014/main" id="{37BACB1D-D9C4-56CA-FDC3-3E8F0592C3F1}"/>
              </a:ext>
            </a:extLst>
          </p:cNvPr>
          <p:cNvPicPr>
            <a:picLocks noChangeAspect="1"/>
          </p:cNvPicPr>
          <p:nvPr/>
        </p:nvPicPr>
        <p:blipFill>
          <a:blip r:embed="rId3"/>
          <a:stretch>
            <a:fillRect/>
          </a:stretch>
        </p:blipFill>
        <p:spPr>
          <a:xfrm>
            <a:off x="238288" y="6197174"/>
            <a:ext cx="920576" cy="524301"/>
          </a:xfrm>
          <a:prstGeom prst="rect">
            <a:avLst/>
          </a:prstGeom>
        </p:spPr>
      </p:pic>
    </p:spTree>
    <p:extLst>
      <p:ext uri="{BB962C8B-B14F-4D97-AF65-F5344CB8AC3E}">
        <p14:creationId xmlns:p14="http://schemas.microsoft.com/office/powerpoint/2010/main" val="363754276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build="allAtOnce"/>
    </p:bldLst>
  </p:timing>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1E98C35-9ECE-4425-BCBA-00E118C705CE}">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3.xml><?xml version="1.0" encoding="utf-8"?>
<ds:datastoreItem xmlns:ds="http://schemas.openxmlformats.org/officeDocument/2006/customXml" ds:itemID="{45A8381C-73EB-48EA-B45F-7B7C8C7DF409}">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569</TotalTime>
  <Words>19922</Words>
  <Application>Microsoft Office PowerPoint</Application>
  <PresentationFormat>Widescreen</PresentationFormat>
  <Paragraphs>984</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Tenorite</vt:lpstr>
      <vt:lpstr>Times New Roman</vt:lpstr>
      <vt:lpstr>Custom</vt:lpstr>
      <vt:lpstr>How Lax Security Measures Can Put Your Business in the Legal Crosshairs</vt:lpstr>
      <vt:lpstr>LEGAL DISCLAIMERS</vt:lpstr>
      <vt:lpstr>Agenda</vt:lpstr>
      <vt:lpstr>Case studies</vt:lpstr>
      <vt:lpstr>Missed Patch, Massive Consequences: The Equifax Breach (2017)</vt:lpstr>
      <vt:lpstr>Cloud Misconfiguration Meets Regulatory Hammer: The Capital One Breach (2019)</vt:lpstr>
      <vt:lpstr>The Breach That Got a CSO Convicted: The Uber Breach (2016)</vt:lpstr>
      <vt:lpstr>Inherited Breach, Forgotten Due Diligence: The Marriott-Starwood Breach Fallout (2014-2018)</vt:lpstr>
      <vt:lpstr>No Hackers Needed: Data Breach by Asset Disposal Negligence – Morgan Stanley Breach (2015-2020)</vt:lpstr>
      <vt:lpstr>HIPAA Violations in the Millions: Access Control Failure at Scale – Anthem Breach (2015)</vt:lpstr>
      <vt:lpstr>Common failure points &amp; legal frameworks</vt:lpstr>
      <vt:lpstr>Failure Isn’t Random, It’s Repetitive -  The Six Most Common Failure Points</vt:lpstr>
      <vt:lpstr>The Legal Frameworks That Define “Reasonable Security”</vt:lpstr>
      <vt:lpstr>Mapping Failure Points to Legal Exposure</vt:lpstr>
      <vt:lpstr>Best practices + mitigation strategies</vt:lpstr>
      <vt:lpstr>Mitigation Tactic #1: Access Control That Holds Up in Court</vt:lpstr>
      <vt:lpstr>Mitigation Tactic #2: Monitoring &amp; Detection That Closes the Gap</vt:lpstr>
      <vt:lpstr>Mitigation Tactic #3: Vendor &amp; Supply Chain Risk Management</vt:lpstr>
      <vt:lpstr>Mitigation Tactic #4: Incident Response &amp; Breach Disclosure Readiness</vt:lpstr>
      <vt:lpstr>Mitigation Tactic #5: Board Governance &amp; Security Accountability</vt:lpstr>
      <vt:lpstr>Mitigation Tactic #6: Documentation as Legal Defense</vt:lpstr>
      <vt:lpstr>Bonus material!</vt:lpstr>
      <vt:lpstr>Why You Can’t Just “Insure It Away”: The Limits of Cyber Insurance</vt:lpstr>
      <vt:lpstr>The Plaintiff’s Dilemma: Difficulties in Proving Data-Breach Damages </vt:lpstr>
      <vt:lpstr>The Legal Landmines Checklist </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Lax Security Measures Can Put Your Business in the Legal Crosshairs</dc:title>
  <dc:creator>Weslen Lakins</dc:creator>
  <cp:lastModifiedBy>Lakins, Weslen T.</cp:lastModifiedBy>
  <cp:revision>5</cp:revision>
  <dcterms:created xsi:type="dcterms:W3CDTF">2025-04-20T23:21:12Z</dcterms:created>
  <dcterms:modified xsi:type="dcterms:W3CDTF">2025-05-31T19:57:14Z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