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432" r:id="rId3"/>
    <p:sldId id="433" r:id="rId4"/>
    <p:sldId id="437" r:id="rId5"/>
    <p:sldId id="436" r:id="rId6"/>
    <p:sldId id="439" r:id="rId7"/>
    <p:sldId id="443" r:id="rId8"/>
    <p:sldId id="441" r:id="rId9"/>
    <p:sldId id="444" r:id="rId10"/>
    <p:sldId id="442" r:id="rId11"/>
    <p:sldId id="43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1CED6101-4168-4212-A2FF-8E33D11F9EE4}">
          <p14:sldIdLst>
            <p14:sldId id="259"/>
            <p14:sldId id="432"/>
            <p14:sldId id="433"/>
            <p14:sldId id="437"/>
            <p14:sldId id="436"/>
            <p14:sldId id="439"/>
            <p14:sldId id="443"/>
            <p14:sldId id="441"/>
            <p14:sldId id="444"/>
            <p14:sldId id="442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8"/>
    <a:srgbClr val="B90708"/>
    <a:srgbClr val="423E37"/>
    <a:srgbClr val="E6E7E9"/>
    <a:srgbClr val="FFFFFF"/>
    <a:srgbClr val="E2F0D9"/>
    <a:srgbClr val="FBE5D6"/>
    <a:srgbClr val="FFC000"/>
    <a:srgbClr val="A0FFA0"/>
    <a:srgbClr val="CCC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FF1E1-DF05-4AAC-94F5-E8F6F5DC694A}" v="1085" dt="2023-04-01T20:56:0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249" autoAdjust="0"/>
  </p:normalViewPr>
  <p:slideViewPr>
    <p:cSldViewPr snapToGrid="0" showGuides="1">
      <p:cViewPr varScale="1">
        <p:scale>
          <a:sx n="61" d="100"/>
          <a:sy n="61" d="100"/>
        </p:scale>
        <p:origin x="948" y="78"/>
      </p:cViewPr>
      <p:guideLst>
        <p:guide pos="3863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F2795-9E04-4ECE-854A-A26E6AC0D076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D635B-CF99-4483-820C-B71710B2F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93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https://www.rnp.br/noticias/como-acessar-o-portal-de-</a:t>
            </a:r>
            <a:r>
              <a:rPr lang="pt-BR" dirty="0" err="1"/>
              <a:t>periodicos</a:t>
            </a:r>
            <a:r>
              <a:rPr lang="pt-BR" dirty="0"/>
              <a:t>-da-capes-usando-café</a:t>
            </a:r>
          </a:p>
          <a:p>
            <a:endParaRPr lang="pt-BR" dirty="0"/>
          </a:p>
          <a:p>
            <a:r>
              <a:rPr lang="pt-BR" dirty="0"/>
              <a:t>https://www-periodicos-capes-gov-br.ezl.periodicos.capes.gov.br/index.php?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D635B-CF99-4483-820C-B71710B2F12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531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https://www.rnp.br/noticias/como-acessar-o-portal-de-</a:t>
            </a:r>
            <a:r>
              <a:rPr lang="pt-BR" dirty="0" err="1"/>
              <a:t>periodicos</a:t>
            </a:r>
            <a:r>
              <a:rPr lang="pt-BR" dirty="0"/>
              <a:t>-da-capes-usando-café</a:t>
            </a:r>
          </a:p>
          <a:p>
            <a:endParaRPr lang="pt-BR" dirty="0"/>
          </a:p>
          <a:p>
            <a:r>
              <a:rPr lang="pt-BR" dirty="0"/>
              <a:t>https://www-periodicos-capes-gov-br.ezl.periodicos.capes.gov.br/index.php?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D635B-CF99-4483-820C-B71710B2F12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43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https://vaidebolsa.com.br/blog/dicas-e-curiosidades/wikipedia-e-uma-fonte-confiavel-para-os-estudos/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C1808-B196-4C47-B58D-CB65609AD80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67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https://www.rnp.br/noticias/como-acessar-o-portal-de-</a:t>
            </a:r>
            <a:r>
              <a:rPr lang="pt-BR" dirty="0" err="1"/>
              <a:t>periodicos</a:t>
            </a:r>
            <a:r>
              <a:rPr lang="pt-BR" dirty="0"/>
              <a:t>-da-capes-usando-café</a:t>
            </a:r>
          </a:p>
          <a:p>
            <a:endParaRPr lang="pt-BR" dirty="0"/>
          </a:p>
          <a:p>
            <a:r>
              <a:rPr lang="pt-BR" dirty="0"/>
              <a:t>https://www-periodicos-capes-gov-br.ezl.periodicos.capes.gov.br/index.php?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D635B-CF99-4483-820C-B71710B2F12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5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https://vaidebolsa.com.br/blog/dicas-e-curiosidades/wikipedia-e-uma-fonte-confiavel-para-os-estudos/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C1808-B196-4C47-B58D-CB65609AD80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28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https://www.rnp.br/noticias/como-acessar-o-portal-de-</a:t>
            </a:r>
            <a:r>
              <a:rPr lang="pt-BR" dirty="0" err="1"/>
              <a:t>periodicos</a:t>
            </a:r>
            <a:r>
              <a:rPr lang="pt-BR" dirty="0"/>
              <a:t>-da-capes-usando-café</a:t>
            </a:r>
          </a:p>
          <a:p>
            <a:endParaRPr lang="pt-BR" dirty="0"/>
          </a:p>
          <a:p>
            <a:r>
              <a:rPr lang="pt-BR" dirty="0"/>
              <a:t>https://www-periodicos-capes-gov-br.ezl.periodicos.capes.gov.br/index.php?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D635B-CF99-4483-820C-B71710B2F12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08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https://vaidebolsa.com.br/blog/dicas-e-curiosidades/wikipedia-e-uma-fonte-confiavel-para-os-estudos/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C1808-B196-4C47-B58D-CB65609AD80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82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https://www.rnp.br/noticias/como-acessar-o-portal-de-</a:t>
            </a:r>
            <a:r>
              <a:rPr lang="pt-BR" dirty="0" err="1"/>
              <a:t>periodicos</a:t>
            </a:r>
            <a:r>
              <a:rPr lang="pt-BR" dirty="0"/>
              <a:t>-da-capes-usando-café</a:t>
            </a:r>
          </a:p>
          <a:p>
            <a:endParaRPr lang="pt-BR" dirty="0"/>
          </a:p>
          <a:p>
            <a:r>
              <a:rPr lang="pt-BR" dirty="0"/>
              <a:t>https://www-periodicos-capes-gov-br.ezl.periodicos.capes.gov.br/index.php?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D635B-CF99-4483-820C-B71710B2F12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0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https://vaidebolsa.com.br/blog/dicas-e-curiosidades/wikipedia-e-uma-fonte-confiavel-para-os-estudos/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C1808-B196-4C47-B58D-CB65609AD80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80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https://vaidebolsa.com.br/blog/dicas-e-curiosidades/wikipedia-e-uma-fonte-confiavel-para-os-estudos/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C1808-B196-4C47-B58D-CB65609AD80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5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230F0-478B-41F3-9DD8-3EDAC533C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7FB923-55A0-44EC-93E8-E95DABE3E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8268B4-7A52-425B-8454-CCBB7DB3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35FF4-44A9-4A8F-8346-38AA49BA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383040-7E12-4B17-B56A-F6987CAB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91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44772-6BC3-4426-A60E-1721C45E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18FDC8-87C5-4B15-89C3-8F957E9A3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37CDC-46CB-4929-9D94-C3C648C7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5DAE4-EC09-4B67-AB3B-5F3BDB33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3B43BC-A11B-44D5-9EBD-73A3895F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7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D95391-22F8-4739-BE9D-7A1C4BD0C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58C446-2077-456F-A78C-577454E2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539958-5693-4D5C-98EF-9DF085D0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0D8310-55AB-47BA-BDDA-AB2BE1B0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F6ED5C-B982-4CBC-8458-7287884D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35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8F6CF-54FA-4CE1-A510-51349146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3E232-FA7E-406C-BDD6-452A0962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DBF2C-926E-4E2F-9EBD-1B85935D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80A978-7923-4739-9B18-506AAFC2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D4D57B-F468-4800-9F52-FBC5291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01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0920D-95E2-4C05-BFD9-5D82A975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644ADC-29CF-40B2-8F1D-E7CC3235A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6BE1C-0B22-454C-9FD0-691A47CC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1088C3-B648-482E-BAB0-681FAD61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2F0F2-E9DE-4668-8B3B-98E6C28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3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6703D-18F0-4BA6-95CB-9CB20A7E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2E3CA-672F-4EBD-BA99-D53543F81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FFCBA1-376E-4E23-86C5-282105A3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B902A0-E0A1-4A6E-9625-9878B43C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7D655-17A3-4DEF-9BB1-70FE0EBE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3F21C9-82D5-4018-854D-17648B62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25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A0A88-1061-4156-A00E-9F479286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9CA6C6-65BC-4314-B116-75202012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77AE-FBCA-47B7-B375-6F8EC41F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C76C50-AE96-4FA7-BE69-6DDE92533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878B78-CA0B-415E-9F40-9BD6849B0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9FA569-6044-4996-9391-4D99E9C9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4DA1EC-3951-4F64-AE75-7F89DB80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1F9C6F-5B7E-44C3-BED0-0F4DADB4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3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F7B17-E5B0-42AE-A668-C3DFEE08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B2609F-1ECF-4B40-B003-A467F698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1062A6-6188-48D8-AD0D-B3FB8D29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238C0F-80B2-4148-B705-8B4C7A91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50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668896-78E1-44B0-BA14-59FE8F3C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5911A2-CBEF-482D-8BFF-A41D734C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65CF21-0AA7-442B-A3A0-AE1E13D7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78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44304-50A3-4D6A-9D5F-6CFA26FD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C3394-4260-4AC0-A7BD-F1F7C088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AE6D7F-6C21-4FC1-A390-445BFDC04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3B305-663D-46EB-BF93-55D1ABB4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61C8E1-D993-446B-B178-A47FDA66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28A992-D509-402F-86AF-8280BCAE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2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9B870-93F4-451A-977B-0BBFCFD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0F40DA-B487-448A-AF87-4E29D99D7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67BD6F-5638-40EF-9988-31CCFB9A7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D9618E-67D8-4B4C-9DA8-6D67105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6F15BC-324D-4153-8816-406A5AB3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283303-142F-4202-958A-9A541E54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19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9CC05D-89B6-4CC4-9ABE-4025C670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F3B224-66BE-4E8E-80E9-BFF7D482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165A63-2652-4794-ACBC-857CE2F3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9F45-5437-4759-B453-96146C50A2F0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D4441-B90B-484C-A4DA-4D0881DC4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838678-E5F8-4260-9220-684E43339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9048-C039-4C5D-870A-56394100F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91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:a16="http://schemas.microsoft.com/office/drawing/2014/main" id="{F8B7EF64-5F6E-4125-B143-D7F8C445A44D}"/>
              </a:ext>
            </a:extLst>
          </p:cNvPr>
          <p:cNvSpPr/>
          <p:nvPr/>
        </p:nvSpPr>
        <p:spPr>
          <a:xfrm rot="10800000">
            <a:off x="1985262" y="3271599"/>
            <a:ext cx="670385" cy="6370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Linhas de grade">
            <a:extLst>
              <a:ext uri="{FF2B5EF4-FFF2-40B4-BE49-F238E27FC236}">
                <a16:creationId xmlns:a16="http://schemas.microsoft.com/office/drawing/2014/main" id="{0B9A1DA2-5E62-4B3B-AAF0-0BEC4C7941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9875" t="-15298" r="19875" b="15296"/>
          <a:stretch/>
        </p:blipFill>
        <p:spPr>
          <a:xfrm>
            <a:off x="-908704" y="-722327"/>
            <a:ext cx="4572000" cy="4572000"/>
          </a:xfrm>
          <a:prstGeom prst="diamond">
            <a:avLst/>
          </a:prstGeom>
        </p:spPr>
      </p:pic>
      <p:pic>
        <p:nvPicPr>
          <p:cNvPr id="13" name="Gráfico 12" descr="Dois quadrados e uma linha em ziguezague">
            <a:extLst>
              <a:ext uri="{FF2B5EF4-FFF2-40B4-BE49-F238E27FC236}">
                <a16:creationId xmlns:a16="http://schemas.microsoft.com/office/drawing/2014/main" id="{76FB5D9C-4CF4-4CF6-B0C4-E7AC3CE4A3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646" t="34054" r="11603" b="15112"/>
          <a:stretch/>
        </p:blipFill>
        <p:spPr>
          <a:xfrm rot="10800000" flipV="1">
            <a:off x="10904163" y="-307282"/>
            <a:ext cx="1610810" cy="1755228"/>
          </a:xfrm>
          <a:prstGeom prst="rect">
            <a:avLst/>
          </a:prstGeom>
        </p:spPr>
      </p:pic>
      <p:pic>
        <p:nvPicPr>
          <p:cNvPr id="7" name="Gráfico 6" descr="Um círculo preenchido com linhas diagonais">
            <a:extLst>
              <a:ext uri="{FF2B5EF4-FFF2-40B4-BE49-F238E27FC236}">
                <a16:creationId xmlns:a16="http://schemas.microsoft.com/office/drawing/2014/main" id="{BDC3F38B-C343-47FB-B411-D60BF7DC3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07510" y="-3280076"/>
            <a:ext cx="4773585" cy="4773585"/>
          </a:xfrm>
          <a:prstGeom prst="rect">
            <a:avLst/>
          </a:prstGeom>
        </p:spPr>
      </p:pic>
      <p:pic>
        <p:nvPicPr>
          <p:cNvPr id="5" name="Gráfico 4" descr="Laptop com telefone e calculadora">
            <a:extLst>
              <a:ext uri="{FF2B5EF4-FFF2-40B4-BE49-F238E27FC236}">
                <a16:creationId xmlns:a16="http://schemas.microsoft.com/office/drawing/2014/main" id="{6C4D32BC-C47E-47D2-B97A-377A3A2E53A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646" t="17358" r="9203" b="18147"/>
          <a:stretch/>
        </p:blipFill>
        <p:spPr>
          <a:xfrm>
            <a:off x="0" y="2676529"/>
            <a:ext cx="2318384" cy="1552572"/>
          </a:xfrm>
          <a:prstGeom prst="rect">
            <a:avLst/>
          </a:prstGeom>
        </p:spPr>
      </p:pic>
      <p:sp>
        <p:nvSpPr>
          <p:cNvPr id="18" name="Google Shape;71;p12">
            <a:extLst>
              <a:ext uri="{FF2B5EF4-FFF2-40B4-BE49-F238E27FC236}">
                <a16:creationId xmlns:a16="http://schemas.microsoft.com/office/drawing/2014/main" id="{5CE77AAE-FE73-401F-BA02-A943FE005513}"/>
              </a:ext>
            </a:extLst>
          </p:cNvPr>
          <p:cNvSpPr txBox="1">
            <a:spLocks noGrp="1"/>
          </p:cNvSpPr>
          <p:nvPr/>
        </p:nvSpPr>
        <p:spPr>
          <a:xfrm>
            <a:off x="3136398" y="5983752"/>
            <a:ext cx="6320379" cy="24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lvl="0"/>
            <a:r>
              <a:rPr lang="pt-BR" sz="2800" spc="300" dirty="0">
                <a:ln w="3175">
                  <a:solidFill>
                    <a:prstClr val="white"/>
                  </a:solidFill>
                </a:ln>
                <a:solidFill>
                  <a:srgbClr val="423E37"/>
                </a:solidFill>
                <a:latin typeface="Century Gothic"/>
              </a:rPr>
              <a:t>Telemática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C236EBF-7BBB-4766-8EDE-6B5CFEB5EB65}"/>
              </a:ext>
            </a:extLst>
          </p:cNvPr>
          <p:cNvSpPr/>
          <p:nvPr/>
        </p:nvSpPr>
        <p:spPr>
          <a:xfrm>
            <a:off x="2967120" y="5515043"/>
            <a:ext cx="169278" cy="5714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 descr="Livro aberto com luminária, livros, caneta e lápis">
            <a:extLst>
              <a:ext uri="{FF2B5EF4-FFF2-40B4-BE49-F238E27FC236}">
                <a16:creationId xmlns:a16="http://schemas.microsoft.com/office/drawing/2014/main" id="{87319C79-8008-4909-A3BD-F175E76E534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26914" r="5527" b="23828"/>
          <a:stretch/>
        </p:blipFill>
        <p:spPr>
          <a:xfrm>
            <a:off x="9616326" y="5604780"/>
            <a:ext cx="2575674" cy="1342957"/>
          </a:xfrm>
          <a:prstGeom prst="rect">
            <a:avLst/>
          </a:prstGeom>
        </p:spPr>
      </p:pic>
      <p:sp>
        <p:nvSpPr>
          <p:cNvPr id="20" name="Google Shape;71;p12">
            <a:extLst>
              <a:ext uri="{FF2B5EF4-FFF2-40B4-BE49-F238E27FC236}">
                <a16:creationId xmlns:a16="http://schemas.microsoft.com/office/drawing/2014/main" id="{2B3F4558-BFC0-4CD9-8BDE-ED21C15B4438}"/>
              </a:ext>
            </a:extLst>
          </p:cNvPr>
          <p:cNvSpPr txBox="1">
            <a:spLocks noGrp="1"/>
          </p:cNvSpPr>
          <p:nvPr/>
        </p:nvSpPr>
        <p:spPr>
          <a:xfrm>
            <a:off x="3136398" y="5327998"/>
            <a:ext cx="7715450" cy="57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BR" sz="2400" spc="-150" dirty="0">
                <a:ln w="3175">
                  <a:solidFill>
                    <a:prstClr val="white"/>
                  </a:solidFill>
                </a:ln>
                <a:solidFill>
                  <a:srgbClr val="00B050"/>
                </a:solidFill>
                <a:latin typeface="Century Gothic"/>
              </a:rPr>
              <a:t>Wesley Dos S. De Oliveira</a:t>
            </a:r>
            <a:endParaRPr lang="pt-BR" sz="2400" spc="-150" dirty="0">
              <a:ln w="3175">
                <a:solidFill>
                  <a:schemeClr val="bg1"/>
                </a:solidFill>
              </a:ln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ángulo 4">
            <a:extLst>
              <a:ext uri="{FF2B5EF4-FFF2-40B4-BE49-F238E27FC236}">
                <a16:creationId xmlns:a16="http://schemas.microsoft.com/office/drawing/2014/main" id="{1A326E5E-F1C2-4531-8084-1DE9782173CC}"/>
              </a:ext>
            </a:extLst>
          </p:cNvPr>
          <p:cNvSpPr/>
          <p:nvPr/>
        </p:nvSpPr>
        <p:spPr>
          <a:xfrm>
            <a:off x="708338" y="656823"/>
            <a:ext cx="2550017" cy="6954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Instituto Federal Fluminense – Wikipédia, a enciclopédia livre">
            <a:extLst>
              <a:ext uri="{FF2B5EF4-FFF2-40B4-BE49-F238E27FC236}">
                <a16:creationId xmlns:a16="http://schemas.microsoft.com/office/drawing/2014/main" id="{D8733AB3-C5BE-468C-BF67-E4AF712D1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618" y="828826"/>
            <a:ext cx="1171780" cy="100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71;p12">
            <a:extLst>
              <a:ext uri="{FF2B5EF4-FFF2-40B4-BE49-F238E27FC236}">
                <a16:creationId xmlns:a16="http://schemas.microsoft.com/office/drawing/2014/main" id="{F813A3E6-9ADA-4ACB-83DF-BBB2B325F36F}"/>
              </a:ext>
            </a:extLst>
          </p:cNvPr>
          <p:cNvSpPr txBox="1">
            <a:spLocks noGrp="1"/>
          </p:cNvSpPr>
          <p:nvPr/>
        </p:nvSpPr>
        <p:spPr>
          <a:xfrm>
            <a:off x="2967120" y="514118"/>
            <a:ext cx="11787266" cy="149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BR" sz="4000" spc="-150" dirty="0" err="1">
                <a:ln w="3175">
                  <a:solidFill>
                    <a:schemeClr val="bg1"/>
                  </a:solidFill>
                </a:ln>
                <a:latin typeface="Century Gothic"/>
              </a:rPr>
              <a:t>BlockChain</a:t>
            </a:r>
            <a:br>
              <a:rPr lang="pt-BR" sz="4000" spc="-150" dirty="0">
                <a:ln w="3175">
                  <a:solidFill>
                    <a:schemeClr val="bg1"/>
                  </a:solidFill>
                </a:ln>
                <a:latin typeface="Century Gothic"/>
              </a:rPr>
            </a:br>
            <a:endParaRPr lang="pt-BR" sz="3000" spc="-150">
              <a:ln w="3175">
                <a:solidFill>
                  <a:prstClr val="white"/>
                </a:solidFill>
              </a:ln>
              <a:solidFill>
                <a:srgbClr val="00B05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627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áfico 131" descr="Quadrados preenchidos com quadrados pequenos">
            <a:extLst>
              <a:ext uri="{FF2B5EF4-FFF2-40B4-BE49-F238E27FC236}">
                <a16:creationId xmlns:a16="http://schemas.microsoft.com/office/drawing/2014/main" id="{3AB7E80B-C36C-47D5-86F7-F9FBEFBF84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307" t="21261" r="22330" b="19464"/>
          <a:stretch/>
        </p:blipFill>
        <p:spPr>
          <a:xfrm rot="5400000">
            <a:off x="10492656" y="5192034"/>
            <a:ext cx="1595583" cy="1593238"/>
          </a:xfrm>
          <a:prstGeom prst="rect">
            <a:avLst/>
          </a:prstGeom>
        </p:spPr>
      </p:pic>
      <p:sp>
        <p:nvSpPr>
          <p:cNvPr id="128" name="Google Shape;118;p16">
            <a:extLst>
              <a:ext uri="{FF2B5EF4-FFF2-40B4-BE49-F238E27FC236}">
                <a16:creationId xmlns:a16="http://schemas.microsoft.com/office/drawing/2014/main" id="{7B022471-30CC-4BD1-8FC8-A4D287FD2AE3}"/>
              </a:ext>
            </a:extLst>
          </p:cNvPr>
          <p:cNvSpPr txBox="1">
            <a:spLocks noGrp="1"/>
          </p:cNvSpPr>
          <p:nvPr/>
        </p:nvSpPr>
        <p:spPr>
          <a:xfrm>
            <a:off x="574241" y="286191"/>
            <a:ext cx="9560359" cy="5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lvl="0" indent="0" algn="l">
              <a:buClr>
                <a:schemeClr val="dk1"/>
              </a:buClr>
              <a:buSzPts val="1100"/>
              <a:buNone/>
            </a:pPr>
            <a:endParaRPr lang="pt-BR" sz="2600" b="1" i="0" dirty="0">
              <a:solidFill>
                <a:srgbClr val="000000"/>
              </a:solidFill>
              <a:latin typeface="Quattrocento Sans"/>
              <a:sym typeface="Quattrocento Sans"/>
            </a:endParaRPr>
          </a:p>
          <a:p>
            <a:pPr marL="76200" lvl="0" indent="0" algn="l">
              <a:buClr>
                <a:schemeClr val="dk1"/>
              </a:buClr>
              <a:buSzPts val="1100"/>
              <a:buNone/>
            </a:pPr>
            <a:r>
              <a:rPr lang="pt-BR" sz="2600" b="1" i="0" dirty="0">
                <a:solidFill>
                  <a:srgbClr val="000000"/>
                </a:solidFill>
                <a:latin typeface="Quattrocento Sans"/>
                <a:sym typeface="Quattrocento Sans"/>
              </a:rPr>
              <a:t>FONTES DE PESQUISA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2F791C75-826E-4A06-AC49-FA3C393326C0}"/>
              </a:ext>
            </a:extLst>
          </p:cNvPr>
          <p:cNvSpPr txBox="1"/>
          <p:nvPr/>
        </p:nvSpPr>
        <p:spPr>
          <a:xfrm>
            <a:off x="269747" y="861105"/>
            <a:ext cx="11331703" cy="29706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3200" dirty="0">
                <a:cs typeface="Calibri"/>
              </a:rPr>
              <a:t>CCI Fonte Brasil</a:t>
            </a:r>
            <a:endParaRPr lang="pt-BR" sz="32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3200" dirty="0">
                <a:cs typeface="Calibri"/>
              </a:rPr>
              <a:t>Youtube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3200" dirty="0">
                <a:cs typeface="Calibri"/>
              </a:rPr>
              <a:t>Chat GPT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3200" dirty="0">
              <a:cs typeface="Calibri"/>
            </a:endParaRPr>
          </a:p>
        </p:txBody>
      </p:sp>
      <p:sp>
        <p:nvSpPr>
          <p:cNvPr id="131" name="Google Shape;92;p13">
            <a:extLst>
              <a:ext uri="{FF2B5EF4-FFF2-40B4-BE49-F238E27FC236}">
                <a16:creationId xmlns:a16="http://schemas.microsoft.com/office/drawing/2014/main" id="{1B4C511E-42DB-42E3-94EB-CBEA3C50DC4B}"/>
              </a:ext>
            </a:extLst>
          </p:cNvPr>
          <p:cNvSpPr txBox="1"/>
          <p:nvPr/>
        </p:nvSpPr>
        <p:spPr>
          <a:xfrm>
            <a:off x="-1364372" y="729482"/>
            <a:ext cx="1097672" cy="69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9858F9-B86B-4CEF-AA96-850D669C2F84}"/>
              </a:ext>
            </a:extLst>
          </p:cNvPr>
          <p:cNvSpPr/>
          <p:nvPr/>
        </p:nvSpPr>
        <p:spPr>
          <a:xfrm>
            <a:off x="496504" y="235613"/>
            <a:ext cx="169278" cy="5714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A551E37D-08B0-4FC6-9675-36CCCB3C535E}"/>
              </a:ext>
            </a:extLst>
          </p:cNvPr>
          <p:cNvSpPr txBox="1"/>
          <p:nvPr/>
        </p:nvSpPr>
        <p:spPr>
          <a:xfrm>
            <a:off x="-1364372" y="2170019"/>
            <a:ext cx="1097672" cy="7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  <a:endParaRPr sz="26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92;p13">
            <a:extLst>
              <a:ext uri="{FF2B5EF4-FFF2-40B4-BE49-F238E27FC236}">
                <a16:creationId xmlns:a16="http://schemas.microsoft.com/office/drawing/2014/main" id="{CBC75191-63B1-4C6A-8B9B-0B3C4CA4CFC0}"/>
              </a:ext>
            </a:extLst>
          </p:cNvPr>
          <p:cNvSpPr txBox="1"/>
          <p:nvPr/>
        </p:nvSpPr>
        <p:spPr>
          <a:xfrm>
            <a:off x="-1364372" y="1424066"/>
            <a:ext cx="1097672" cy="5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pt-BR" sz="2600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1038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6">
            <a:extLst>
              <a:ext uri="{FF2B5EF4-FFF2-40B4-BE49-F238E27FC236}">
                <a16:creationId xmlns:a16="http://schemas.microsoft.com/office/drawing/2014/main" id="{22270F64-3DEF-46CF-A240-FC3D5EC08181}"/>
              </a:ext>
            </a:extLst>
          </p:cNvPr>
          <p:cNvSpPr txBox="1">
            <a:spLocks noGrp="1"/>
          </p:cNvSpPr>
          <p:nvPr/>
        </p:nvSpPr>
        <p:spPr>
          <a:xfrm>
            <a:off x="5185393" y="4650929"/>
            <a:ext cx="10139291" cy="189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lvl="0" indent="0">
              <a:buClr>
                <a:schemeClr val="dk1"/>
              </a:buClr>
              <a:buSzPts val="1100"/>
              <a:buNone/>
            </a:pPr>
            <a:r>
              <a:rPr lang="pt-BR" sz="4000" b="1" i="0" dirty="0">
                <a:solidFill>
                  <a:schemeClr val="bg1"/>
                </a:solidFill>
                <a:latin typeface="Quattrocento Sans"/>
                <a:sym typeface="Quattrocento Sans"/>
              </a:rPr>
              <a:t>PERGUNTAS?</a:t>
            </a:r>
          </a:p>
        </p:txBody>
      </p:sp>
      <p:sp>
        <p:nvSpPr>
          <p:cNvPr id="21" name="Google Shape;92;p13">
            <a:extLst>
              <a:ext uri="{FF2B5EF4-FFF2-40B4-BE49-F238E27FC236}">
                <a16:creationId xmlns:a16="http://schemas.microsoft.com/office/drawing/2014/main" id="{A1BD0796-317C-4808-8DE6-55445D8BFAA3}"/>
              </a:ext>
            </a:extLst>
          </p:cNvPr>
          <p:cNvSpPr txBox="1"/>
          <p:nvPr/>
        </p:nvSpPr>
        <p:spPr>
          <a:xfrm>
            <a:off x="-1364372" y="729482"/>
            <a:ext cx="1097672" cy="69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92;p13">
            <a:extLst>
              <a:ext uri="{FF2B5EF4-FFF2-40B4-BE49-F238E27FC236}">
                <a16:creationId xmlns:a16="http://schemas.microsoft.com/office/drawing/2014/main" id="{B865ED5A-FEFF-459B-A5F3-7FF16379D5DB}"/>
              </a:ext>
            </a:extLst>
          </p:cNvPr>
          <p:cNvSpPr txBox="1"/>
          <p:nvPr/>
        </p:nvSpPr>
        <p:spPr>
          <a:xfrm>
            <a:off x="-1364372" y="2170019"/>
            <a:ext cx="1097672" cy="7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  <a:endParaRPr sz="26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92;p13">
            <a:extLst>
              <a:ext uri="{FF2B5EF4-FFF2-40B4-BE49-F238E27FC236}">
                <a16:creationId xmlns:a16="http://schemas.microsoft.com/office/drawing/2014/main" id="{D71A439D-D953-4CB4-B877-459DD30B503A}"/>
              </a:ext>
            </a:extLst>
          </p:cNvPr>
          <p:cNvSpPr txBox="1"/>
          <p:nvPr/>
        </p:nvSpPr>
        <p:spPr>
          <a:xfrm>
            <a:off x="-1364372" y="1424066"/>
            <a:ext cx="1097672" cy="5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pt-BR" sz="2600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Gráfico 2" descr="Blog estrutura de tópicos">
            <a:extLst>
              <a:ext uri="{FF2B5EF4-FFF2-40B4-BE49-F238E27FC236}">
                <a16:creationId xmlns:a16="http://schemas.microsoft.com/office/drawing/2014/main" id="{4CA4225E-5679-41C6-8DB9-0605F3A0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68897" y="5943600"/>
            <a:ext cx="914400" cy="914400"/>
          </a:xfrm>
          <a:prstGeom prst="rect">
            <a:avLst/>
          </a:prstGeom>
        </p:spPr>
      </p:pic>
      <p:pic>
        <p:nvPicPr>
          <p:cNvPr id="7" name="Gráfico 6" descr="Bøger på reol estrutura de tópicos">
            <a:extLst>
              <a:ext uri="{FF2B5EF4-FFF2-40B4-BE49-F238E27FC236}">
                <a16:creationId xmlns:a16="http://schemas.microsoft.com/office/drawing/2014/main" id="{7ED33470-C3AD-434A-82FB-69B2834E8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253571" y="3393505"/>
            <a:ext cx="914400" cy="914400"/>
          </a:xfrm>
          <a:prstGeom prst="rect">
            <a:avLst/>
          </a:prstGeom>
        </p:spPr>
      </p:pic>
      <p:pic>
        <p:nvPicPr>
          <p:cNvPr id="12" name="Gráfico 11" descr="Aspas de abertura com preenchimento sólido">
            <a:extLst>
              <a:ext uri="{FF2B5EF4-FFF2-40B4-BE49-F238E27FC236}">
                <a16:creationId xmlns:a16="http://schemas.microsoft.com/office/drawing/2014/main" id="{B640A590-7F2B-46C1-BDB0-4E3BA37E5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67170" y="4193729"/>
            <a:ext cx="914400" cy="914400"/>
          </a:xfrm>
          <a:prstGeom prst="rect">
            <a:avLst/>
          </a:prstGeom>
        </p:spPr>
      </p:pic>
      <p:pic>
        <p:nvPicPr>
          <p:cNvPr id="14" name="Gráfico 13" descr="Aspas de abertura estrutura de tópicos">
            <a:extLst>
              <a:ext uri="{FF2B5EF4-FFF2-40B4-BE49-F238E27FC236}">
                <a16:creationId xmlns:a16="http://schemas.microsoft.com/office/drawing/2014/main" id="{3984ABD5-2E1D-4750-86C3-048DA7A1DB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338619" y="4165299"/>
            <a:ext cx="914400" cy="914400"/>
          </a:xfrm>
          <a:prstGeom prst="rect">
            <a:avLst/>
          </a:prstGeom>
        </p:spPr>
      </p:pic>
      <p:pic>
        <p:nvPicPr>
          <p:cNvPr id="16" name="Gráfico 15" descr="Código QR estrutura de tópicos">
            <a:extLst>
              <a:ext uri="{FF2B5EF4-FFF2-40B4-BE49-F238E27FC236}">
                <a16:creationId xmlns:a16="http://schemas.microsoft.com/office/drawing/2014/main" id="{C12F4C24-F269-4A57-8D3A-44FBC2DD86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41467" y="4967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5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6">
            <a:extLst>
              <a:ext uri="{FF2B5EF4-FFF2-40B4-BE49-F238E27FC236}">
                <a16:creationId xmlns:a16="http://schemas.microsoft.com/office/drawing/2014/main" id="{22270F64-3DEF-46CF-A240-FC3D5EC08181}"/>
              </a:ext>
            </a:extLst>
          </p:cNvPr>
          <p:cNvSpPr txBox="1">
            <a:spLocks noGrp="1"/>
          </p:cNvSpPr>
          <p:nvPr/>
        </p:nvSpPr>
        <p:spPr>
          <a:xfrm>
            <a:off x="327706" y="2170019"/>
            <a:ext cx="11393714" cy="189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lvl="0" indent="0">
              <a:buClr>
                <a:schemeClr val="dk1"/>
              </a:buClr>
              <a:buSzPts val="1100"/>
              <a:buNone/>
            </a:pPr>
            <a:r>
              <a:rPr lang="pt-BR" sz="4000" b="1" i="0" dirty="0">
                <a:solidFill>
                  <a:schemeClr val="bg1"/>
                </a:solidFill>
                <a:latin typeface="Quattrocento Sans"/>
                <a:sym typeface="Quattrocento Sans"/>
              </a:rPr>
              <a:t>1</a:t>
            </a:r>
          </a:p>
          <a:p>
            <a:pPr marL="76200" lvl="0" indent="0">
              <a:buClr>
                <a:schemeClr val="dk1"/>
              </a:buClr>
              <a:buSzPts val="1100"/>
              <a:buNone/>
            </a:pPr>
            <a:r>
              <a:rPr lang="pt-BR" sz="4000" b="1" i="0" dirty="0">
                <a:solidFill>
                  <a:schemeClr val="bg1"/>
                </a:solidFill>
                <a:latin typeface="Quattrocento Sans"/>
                <a:sym typeface="Quattrocento Sans"/>
              </a:rPr>
              <a:t> O QUE É</a:t>
            </a:r>
          </a:p>
        </p:txBody>
      </p:sp>
      <p:sp>
        <p:nvSpPr>
          <p:cNvPr id="21" name="Google Shape;92;p13">
            <a:extLst>
              <a:ext uri="{FF2B5EF4-FFF2-40B4-BE49-F238E27FC236}">
                <a16:creationId xmlns:a16="http://schemas.microsoft.com/office/drawing/2014/main" id="{A1BD0796-317C-4808-8DE6-55445D8BFAA3}"/>
              </a:ext>
            </a:extLst>
          </p:cNvPr>
          <p:cNvSpPr txBox="1"/>
          <p:nvPr/>
        </p:nvSpPr>
        <p:spPr>
          <a:xfrm>
            <a:off x="-1364372" y="729482"/>
            <a:ext cx="1097672" cy="69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92;p13">
            <a:extLst>
              <a:ext uri="{FF2B5EF4-FFF2-40B4-BE49-F238E27FC236}">
                <a16:creationId xmlns:a16="http://schemas.microsoft.com/office/drawing/2014/main" id="{B865ED5A-FEFF-459B-A5F3-7FF16379D5DB}"/>
              </a:ext>
            </a:extLst>
          </p:cNvPr>
          <p:cNvSpPr txBox="1"/>
          <p:nvPr/>
        </p:nvSpPr>
        <p:spPr>
          <a:xfrm>
            <a:off x="-1364372" y="2170019"/>
            <a:ext cx="1097672" cy="7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  <a:endParaRPr sz="26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92;p13">
            <a:extLst>
              <a:ext uri="{FF2B5EF4-FFF2-40B4-BE49-F238E27FC236}">
                <a16:creationId xmlns:a16="http://schemas.microsoft.com/office/drawing/2014/main" id="{D71A439D-D953-4CB4-B877-459DD30B503A}"/>
              </a:ext>
            </a:extLst>
          </p:cNvPr>
          <p:cNvSpPr txBox="1"/>
          <p:nvPr/>
        </p:nvSpPr>
        <p:spPr>
          <a:xfrm>
            <a:off x="-1364372" y="1424066"/>
            <a:ext cx="1097672" cy="5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pt-BR" sz="2600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Gráfico 2" descr="Blog estrutura de tópicos">
            <a:extLst>
              <a:ext uri="{FF2B5EF4-FFF2-40B4-BE49-F238E27FC236}">
                <a16:creationId xmlns:a16="http://schemas.microsoft.com/office/drawing/2014/main" id="{4CA4225E-5679-41C6-8DB9-0605F3A0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68897" y="5943600"/>
            <a:ext cx="914400" cy="914400"/>
          </a:xfrm>
          <a:prstGeom prst="rect">
            <a:avLst/>
          </a:prstGeom>
        </p:spPr>
      </p:pic>
      <p:pic>
        <p:nvPicPr>
          <p:cNvPr id="7" name="Gráfico 6" descr="Bøger på reol estrutura de tópicos">
            <a:extLst>
              <a:ext uri="{FF2B5EF4-FFF2-40B4-BE49-F238E27FC236}">
                <a16:creationId xmlns:a16="http://schemas.microsoft.com/office/drawing/2014/main" id="{7ED33470-C3AD-434A-82FB-69B2834E8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253571" y="3393505"/>
            <a:ext cx="914400" cy="914400"/>
          </a:xfrm>
          <a:prstGeom prst="rect">
            <a:avLst/>
          </a:prstGeom>
        </p:spPr>
      </p:pic>
      <p:pic>
        <p:nvPicPr>
          <p:cNvPr id="12" name="Gráfico 11" descr="Aspas de abertura com preenchimento sólido">
            <a:extLst>
              <a:ext uri="{FF2B5EF4-FFF2-40B4-BE49-F238E27FC236}">
                <a16:creationId xmlns:a16="http://schemas.microsoft.com/office/drawing/2014/main" id="{B640A590-7F2B-46C1-BDB0-4E3BA37E5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67170" y="4193729"/>
            <a:ext cx="914400" cy="914400"/>
          </a:xfrm>
          <a:prstGeom prst="rect">
            <a:avLst/>
          </a:prstGeom>
        </p:spPr>
      </p:pic>
      <p:pic>
        <p:nvPicPr>
          <p:cNvPr id="14" name="Gráfico 13" descr="Aspas de abertura estrutura de tópicos">
            <a:extLst>
              <a:ext uri="{FF2B5EF4-FFF2-40B4-BE49-F238E27FC236}">
                <a16:creationId xmlns:a16="http://schemas.microsoft.com/office/drawing/2014/main" id="{3984ABD5-2E1D-4750-86C3-048DA7A1DB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338619" y="4165299"/>
            <a:ext cx="914400" cy="914400"/>
          </a:xfrm>
          <a:prstGeom prst="rect">
            <a:avLst/>
          </a:prstGeom>
        </p:spPr>
      </p:pic>
      <p:pic>
        <p:nvPicPr>
          <p:cNvPr id="16" name="Gráfico 15" descr="Código QR estrutura de tópicos">
            <a:extLst>
              <a:ext uri="{FF2B5EF4-FFF2-40B4-BE49-F238E27FC236}">
                <a16:creationId xmlns:a16="http://schemas.microsoft.com/office/drawing/2014/main" id="{C12F4C24-F269-4A57-8D3A-44FBC2DD86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41467" y="4967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2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áfico 131" descr="Quadrados preenchidos com quadrados pequenos">
            <a:extLst>
              <a:ext uri="{FF2B5EF4-FFF2-40B4-BE49-F238E27FC236}">
                <a16:creationId xmlns:a16="http://schemas.microsoft.com/office/drawing/2014/main" id="{3AB7E80B-C36C-47D5-86F7-F9FBEFBF84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307" t="21261" r="22330" b="19464"/>
          <a:stretch/>
        </p:blipFill>
        <p:spPr>
          <a:xfrm rot="5400000">
            <a:off x="10492656" y="5192034"/>
            <a:ext cx="1595583" cy="1593238"/>
          </a:xfrm>
          <a:prstGeom prst="rect">
            <a:avLst/>
          </a:prstGeom>
        </p:spPr>
      </p:pic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2F791C75-826E-4A06-AC49-FA3C393326C0}"/>
              </a:ext>
            </a:extLst>
          </p:cNvPr>
          <p:cNvSpPr txBox="1"/>
          <p:nvPr/>
        </p:nvSpPr>
        <p:spPr>
          <a:xfrm>
            <a:off x="269747" y="861105"/>
            <a:ext cx="11331703" cy="8141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3200" dirty="0">
                <a:cs typeface="Calibri"/>
              </a:rPr>
              <a:t>Termo Criado em 2008</a:t>
            </a:r>
            <a:endParaRPr lang="pt-BR" sz="3200" dirty="0"/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dirty="0">
                <a:latin typeface="Arial"/>
                <a:cs typeface="Arial"/>
              </a:rPr>
              <a:t>Block (Blocos) - Chain (Dados)</a:t>
            </a: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dirty="0">
                <a:latin typeface="Arial"/>
                <a:cs typeface="Arial"/>
              </a:rPr>
              <a:t>Bloco De Dados ou Corrente De Dados</a:t>
            </a: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dirty="0" err="1">
                <a:latin typeface="Arial"/>
                <a:cs typeface="Arial"/>
              </a:rPr>
              <a:t>Hash</a:t>
            </a:r>
            <a:endParaRPr lang="pt-BR" sz="3200" dirty="0">
              <a:latin typeface="Arial"/>
              <a:cs typeface="Arial"/>
            </a:endParaRP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dirty="0">
                <a:latin typeface="Arial"/>
                <a:cs typeface="Arial"/>
              </a:rPr>
              <a:t>Mineradores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3200" dirty="0"/>
          </a:p>
          <a:p>
            <a:pPr algn="just">
              <a:lnSpc>
                <a:spcPct val="150000"/>
              </a:lnSpc>
            </a:pPr>
            <a:endParaRPr lang="pt-BR" sz="3200" dirty="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pt-BR" sz="3200">
              <a:cs typeface="Calibri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sp>
        <p:nvSpPr>
          <p:cNvPr id="131" name="Google Shape;92;p13">
            <a:extLst>
              <a:ext uri="{FF2B5EF4-FFF2-40B4-BE49-F238E27FC236}">
                <a16:creationId xmlns:a16="http://schemas.microsoft.com/office/drawing/2014/main" id="{1B4C511E-42DB-42E3-94EB-CBEA3C50DC4B}"/>
              </a:ext>
            </a:extLst>
          </p:cNvPr>
          <p:cNvSpPr txBox="1"/>
          <p:nvPr/>
        </p:nvSpPr>
        <p:spPr>
          <a:xfrm>
            <a:off x="-1364372" y="729482"/>
            <a:ext cx="1097672" cy="69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9858F9-B86B-4CEF-AA96-850D669C2F84}"/>
              </a:ext>
            </a:extLst>
          </p:cNvPr>
          <p:cNvSpPr/>
          <p:nvPr/>
        </p:nvSpPr>
        <p:spPr>
          <a:xfrm>
            <a:off x="496504" y="235613"/>
            <a:ext cx="169278" cy="5714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9" name="Gráfico 128" descr="Dois quadrados e uma linha em ziguezague">
            <a:extLst>
              <a:ext uri="{FF2B5EF4-FFF2-40B4-BE49-F238E27FC236}">
                <a16:creationId xmlns:a16="http://schemas.microsoft.com/office/drawing/2014/main" id="{07E28FE8-B620-4D08-A951-2CCEAC6191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58" t="16357" r="11602" b="15111"/>
          <a:stretch/>
        </p:blipFill>
        <p:spPr>
          <a:xfrm rot="16200000" flipV="1">
            <a:off x="-2506786" y="4064166"/>
            <a:ext cx="2707551" cy="2366302"/>
          </a:xfrm>
          <a:prstGeom prst="rect">
            <a:avLst/>
          </a:prstGeom>
        </p:spPr>
      </p:pic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A551E37D-08B0-4FC6-9675-36CCCB3C535E}"/>
              </a:ext>
            </a:extLst>
          </p:cNvPr>
          <p:cNvSpPr txBox="1"/>
          <p:nvPr/>
        </p:nvSpPr>
        <p:spPr>
          <a:xfrm>
            <a:off x="-1364372" y="2170019"/>
            <a:ext cx="1097672" cy="7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  <a:endParaRPr sz="26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92;p13">
            <a:extLst>
              <a:ext uri="{FF2B5EF4-FFF2-40B4-BE49-F238E27FC236}">
                <a16:creationId xmlns:a16="http://schemas.microsoft.com/office/drawing/2014/main" id="{CBC75191-63B1-4C6A-8B9B-0B3C4CA4CFC0}"/>
              </a:ext>
            </a:extLst>
          </p:cNvPr>
          <p:cNvSpPr txBox="1"/>
          <p:nvPr/>
        </p:nvSpPr>
        <p:spPr>
          <a:xfrm>
            <a:off x="-1364372" y="1424066"/>
            <a:ext cx="1097672" cy="5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pt-BR" sz="2600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118;p16">
            <a:extLst>
              <a:ext uri="{FF2B5EF4-FFF2-40B4-BE49-F238E27FC236}">
                <a16:creationId xmlns:a16="http://schemas.microsoft.com/office/drawing/2014/main" id="{AFF7EB09-7D81-F5B1-2B66-2B36849D0366}"/>
              </a:ext>
            </a:extLst>
          </p:cNvPr>
          <p:cNvSpPr txBox="1">
            <a:spLocks noGrp="1"/>
          </p:cNvSpPr>
          <p:nvPr/>
        </p:nvSpPr>
        <p:spPr>
          <a:xfrm>
            <a:off x="574241" y="286191"/>
            <a:ext cx="9560359" cy="5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lvl="0" indent="0" algn="l">
              <a:buClr>
                <a:schemeClr val="dk1"/>
              </a:buClr>
              <a:buSzPts val="1100"/>
              <a:buNone/>
            </a:pPr>
            <a:r>
              <a:rPr lang="pt-BR" sz="2600" b="1" i="0" dirty="0">
                <a:solidFill>
                  <a:srgbClr val="000000"/>
                </a:solidFill>
                <a:latin typeface="Quattrocento Sans"/>
                <a:sym typeface="Quattrocento Sans"/>
              </a:rPr>
              <a:t> O QUE É</a:t>
            </a:r>
            <a:endParaRPr lang="pt-BR" sz="2600" b="1" i="0" dirty="0">
              <a:solidFill>
                <a:srgbClr val="000000"/>
              </a:solidFill>
              <a:latin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4272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6">
            <a:extLst>
              <a:ext uri="{FF2B5EF4-FFF2-40B4-BE49-F238E27FC236}">
                <a16:creationId xmlns:a16="http://schemas.microsoft.com/office/drawing/2014/main" id="{22270F64-3DEF-46CF-A240-FC3D5EC08181}"/>
              </a:ext>
            </a:extLst>
          </p:cNvPr>
          <p:cNvSpPr txBox="1">
            <a:spLocks noGrp="1"/>
          </p:cNvSpPr>
          <p:nvPr/>
        </p:nvSpPr>
        <p:spPr>
          <a:xfrm>
            <a:off x="327706" y="1951567"/>
            <a:ext cx="11393714" cy="189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lvl="0" indent="0">
              <a:buClr>
                <a:schemeClr val="dk1"/>
              </a:buClr>
              <a:buSzPts val="1100"/>
              <a:buNone/>
            </a:pPr>
            <a:r>
              <a:rPr lang="pt-BR" sz="4000" b="1" i="0" dirty="0">
                <a:solidFill>
                  <a:schemeClr val="bg1"/>
                </a:solidFill>
                <a:latin typeface="Quattrocento Sans"/>
                <a:sym typeface="Quattrocento Sans"/>
              </a:rPr>
              <a:t>2</a:t>
            </a:r>
          </a:p>
          <a:p>
            <a:pPr marL="76200" lvl="0" indent="0">
              <a:buClr>
                <a:schemeClr val="dk1"/>
              </a:buClr>
              <a:buSzPts val="1100"/>
              <a:buNone/>
            </a:pPr>
            <a:r>
              <a:rPr lang="pt-BR" sz="4000" b="1" i="0" dirty="0">
                <a:solidFill>
                  <a:schemeClr val="bg1"/>
                </a:solidFill>
                <a:latin typeface="Quattrocento Sans"/>
                <a:sym typeface="Quattrocento Sans"/>
              </a:rPr>
              <a:t>IMPORTÂNCIA</a:t>
            </a:r>
          </a:p>
        </p:txBody>
      </p:sp>
      <p:sp>
        <p:nvSpPr>
          <p:cNvPr id="21" name="Google Shape;92;p13">
            <a:extLst>
              <a:ext uri="{FF2B5EF4-FFF2-40B4-BE49-F238E27FC236}">
                <a16:creationId xmlns:a16="http://schemas.microsoft.com/office/drawing/2014/main" id="{A1BD0796-317C-4808-8DE6-55445D8BFAA3}"/>
              </a:ext>
            </a:extLst>
          </p:cNvPr>
          <p:cNvSpPr txBox="1"/>
          <p:nvPr/>
        </p:nvSpPr>
        <p:spPr>
          <a:xfrm>
            <a:off x="-1364372" y="729482"/>
            <a:ext cx="1097672" cy="69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92;p13">
            <a:extLst>
              <a:ext uri="{FF2B5EF4-FFF2-40B4-BE49-F238E27FC236}">
                <a16:creationId xmlns:a16="http://schemas.microsoft.com/office/drawing/2014/main" id="{B865ED5A-FEFF-459B-A5F3-7FF16379D5DB}"/>
              </a:ext>
            </a:extLst>
          </p:cNvPr>
          <p:cNvSpPr txBox="1"/>
          <p:nvPr/>
        </p:nvSpPr>
        <p:spPr>
          <a:xfrm>
            <a:off x="-1364372" y="2170019"/>
            <a:ext cx="1097672" cy="7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  <a:endParaRPr sz="26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92;p13">
            <a:extLst>
              <a:ext uri="{FF2B5EF4-FFF2-40B4-BE49-F238E27FC236}">
                <a16:creationId xmlns:a16="http://schemas.microsoft.com/office/drawing/2014/main" id="{D71A439D-D953-4CB4-B877-459DD30B503A}"/>
              </a:ext>
            </a:extLst>
          </p:cNvPr>
          <p:cNvSpPr txBox="1"/>
          <p:nvPr/>
        </p:nvSpPr>
        <p:spPr>
          <a:xfrm>
            <a:off x="-1364372" y="1424066"/>
            <a:ext cx="1097672" cy="5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pt-BR" sz="2600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Gráfico 2" descr="Blog estrutura de tópicos">
            <a:extLst>
              <a:ext uri="{FF2B5EF4-FFF2-40B4-BE49-F238E27FC236}">
                <a16:creationId xmlns:a16="http://schemas.microsoft.com/office/drawing/2014/main" id="{4CA4225E-5679-41C6-8DB9-0605F3A0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68897" y="5943600"/>
            <a:ext cx="914400" cy="914400"/>
          </a:xfrm>
          <a:prstGeom prst="rect">
            <a:avLst/>
          </a:prstGeom>
        </p:spPr>
      </p:pic>
      <p:pic>
        <p:nvPicPr>
          <p:cNvPr id="7" name="Gráfico 6" descr="Bøger på reol estrutura de tópicos">
            <a:extLst>
              <a:ext uri="{FF2B5EF4-FFF2-40B4-BE49-F238E27FC236}">
                <a16:creationId xmlns:a16="http://schemas.microsoft.com/office/drawing/2014/main" id="{7ED33470-C3AD-434A-82FB-69B2834E8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253571" y="3393505"/>
            <a:ext cx="914400" cy="914400"/>
          </a:xfrm>
          <a:prstGeom prst="rect">
            <a:avLst/>
          </a:prstGeom>
        </p:spPr>
      </p:pic>
      <p:pic>
        <p:nvPicPr>
          <p:cNvPr id="12" name="Gráfico 11" descr="Aspas de abertura com preenchimento sólido">
            <a:extLst>
              <a:ext uri="{FF2B5EF4-FFF2-40B4-BE49-F238E27FC236}">
                <a16:creationId xmlns:a16="http://schemas.microsoft.com/office/drawing/2014/main" id="{B640A590-7F2B-46C1-BDB0-4E3BA37E5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67170" y="4193729"/>
            <a:ext cx="914400" cy="914400"/>
          </a:xfrm>
          <a:prstGeom prst="rect">
            <a:avLst/>
          </a:prstGeom>
        </p:spPr>
      </p:pic>
      <p:pic>
        <p:nvPicPr>
          <p:cNvPr id="14" name="Gráfico 13" descr="Aspas de abertura estrutura de tópicos">
            <a:extLst>
              <a:ext uri="{FF2B5EF4-FFF2-40B4-BE49-F238E27FC236}">
                <a16:creationId xmlns:a16="http://schemas.microsoft.com/office/drawing/2014/main" id="{3984ABD5-2E1D-4750-86C3-048DA7A1DB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338619" y="4165299"/>
            <a:ext cx="914400" cy="914400"/>
          </a:xfrm>
          <a:prstGeom prst="rect">
            <a:avLst/>
          </a:prstGeom>
        </p:spPr>
      </p:pic>
      <p:pic>
        <p:nvPicPr>
          <p:cNvPr id="16" name="Gráfico 15" descr="Código QR estrutura de tópicos">
            <a:extLst>
              <a:ext uri="{FF2B5EF4-FFF2-40B4-BE49-F238E27FC236}">
                <a16:creationId xmlns:a16="http://schemas.microsoft.com/office/drawing/2014/main" id="{C12F4C24-F269-4A57-8D3A-44FBC2DD86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41467" y="4967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áfico 131" descr="Quadrados preenchidos com quadrados pequenos">
            <a:extLst>
              <a:ext uri="{FF2B5EF4-FFF2-40B4-BE49-F238E27FC236}">
                <a16:creationId xmlns:a16="http://schemas.microsoft.com/office/drawing/2014/main" id="{3AB7E80B-C36C-47D5-86F7-F9FBEFBF84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307" t="21261" r="22330" b="19464"/>
          <a:stretch/>
        </p:blipFill>
        <p:spPr>
          <a:xfrm rot="5400000">
            <a:off x="10492656" y="5192034"/>
            <a:ext cx="1595583" cy="1593238"/>
          </a:xfrm>
          <a:prstGeom prst="rect">
            <a:avLst/>
          </a:prstGeom>
        </p:spPr>
      </p:pic>
      <p:sp>
        <p:nvSpPr>
          <p:cNvPr id="128" name="Google Shape;118;p16">
            <a:extLst>
              <a:ext uri="{FF2B5EF4-FFF2-40B4-BE49-F238E27FC236}">
                <a16:creationId xmlns:a16="http://schemas.microsoft.com/office/drawing/2014/main" id="{7B022471-30CC-4BD1-8FC8-A4D287FD2AE3}"/>
              </a:ext>
            </a:extLst>
          </p:cNvPr>
          <p:cNvSpPr txBox="1">
            <a:spLocks noGrp="1"/>
          </p:cNvSpPr>
          <p:nvPr/>
        </p:nvSpPr>
        <p:spPr>
          <a:xfrm>
            <a:off x="574241" y="286191"/>
            <a:ext cx="9560359" cy="5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lvl="0" indent="0" algn="l">
              <a:buClr>
                <a:schemeClr val="dk1"/>
              </a:buClr>
              <a:buSzPts val="1100"/>
              <a:buNone/>
            </a:pPr>
            <a:endParaRPr lang="pt-BR" sz="2600" b="1" i="0" dirty="0">
              <a:solidFill>
                <a:srgbClr val="000000"/>
              </a:solidFill>
              <a:latin typeface="Quattrocento Sans"/>
              <a:sym typeface="Quattrocento Sans"/>
            </a:endParaRPr>
          </a:p>
          <a:p>
            <a:pPr marL="76200" indent="0" algn="l">
              <a:buClr>
                <a:schemeClr val="dk1"/>
              </a:buClr>
              <a:buSzPts val="1100"/>
              <a:buNone/>
            </a:pPr>
            <a:r>
              <a:rPr lang="pt-BR" sz="2600" b="1" i="0" dirty="0">
                <a:solidFill>
                  <a:srgbClr val="000000"/>
                </a:solidFill>
                <a:latin typeface="Quattrocento Sans"/>
                <a:sym typeface="Quattrocento Sans"/>
              </a:rPr>
              <a:t>XXX: Importância e Segurança</a:t>
            </a:r>
            <a:endParaRPr lang="pt-BR" sz="2600" b="1" i="0" dirty="0">
              <a:solidFill>
                <a:srgbClr val="000000"/>
              </a:solidFill>
              <a:latin typeface="Quattrocento Sans"/>
            </a:endParaRPr>
          </a:p>
        </p:txBody>
      </p:sp>
      <p:sp>
        <p:nvSpPr>
          <p:cNvPr id="131" name="Google Shape;92;p13">
            <a:extLst>
              <a:ext uri="{FF2B5EF4-FFF2-40B4-BE49-F238E27FC236}">
                <a16:creationId xmlns:a16="http://schemas.microsoft.com/office/drawing/2014/main" id="{1B4C511E-42DB-42E3-94EB-CBEA3C50DC4B}"/>
              </a:ext>
            </a:extLst>
          </p:cNvPr>
          <p:cNvSpPr txBox="1"/>
          <p:nvPr/>
        </p:nvSpPr>
        <p:spPr>
          <a:xfrm>
            <a:off x="-1364372" y="729482"/>
            <a:ext cx="1097672" cy="69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9858F9-B86B-4CEF-AA96-850D669C2F84}"/>
              </a:ext>
            </a:extLst>
          </p:cNvPr>
          <p:cNvSpPr/>
          <p:nvPr/>
        </p:nvSpPr>
        <p:spPr>
          <a:xfrm>
            <a:off x="496504" y="235613"/>
            <a:ext cx="169278" cy="5714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9" name="Gráfico 128" descr="Dois quadrados e uma linha em ziguezague">
            <a:extLst>
              <a:ext uri="{FF2B5EF4-FFF2-40B4-BE49-F238E27FC236}">
                <a16:creationId xmlns:a16="http://schemas.microsoft.com/office/drawing/2014/main" id="{07E28FE8-B620-4D08-A951-2CCEAC6191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58" t="16357" r="11602" b="15111"/>
          <a:stretch/>
        </p:blipFill>
        <p:spPr>
          <a:xfrm rot="16200000" flipV="1">
            <a:off x="-2506786" y="4064166"/>
            <a:ext cx="2707551" cy="2366302"/>
          </a:xfrm>
          <a:prstGeom prst="rect">
            <a:avLst/>
          </a:prstGeom>
        </p:spPr>
      </p:pic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A551E37D-08B0-4FC6-9675-36CCCB3C535E}"/>
              </a:ext>
            </a:extLst>
          </p:cNvPr>
          <p:cNvSpPr txBox="1"/>
          <p:nvPr/>
        </p:nvSpPr>
        <p:spPr>
          <a:xfrm>
            <a:off x="-1364372" y="2170019"/>
            <a:ext cx="1097672" cy="7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  <a:endParaRPr sz="26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92;p13">
            <a:extLst>
              <a:ext uri="{FF2B5EF4-FFF2-40B4-BE49-F238E27FC236}">
                <a16:creationId xmlns:a16="http://schemas.microsoft.com/office/drawing/2014/main" id="{CBC75191-63B1-4C6A-8B9B-0B3C4CA4CFC0}"/>
              </a:ext>
            </a:extLst>
          </p:cNvPr>
          <p:cNvSpPr txBox="1"/>
          <p:nvPr/>
        </p:nvSpPr>
        <p:spPr>
          <a:xfrm>
            <a:off x="-1364372" y="1424066"/>
            <a:ext cx="1097672" cy="5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pt-BR" sz="2600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046E9B-AC76-3E15-0200-0D3A48516BDB}"/>
              </a:ext>
            </a:extLst>
          </p:cNvPr>
          <p:cNvSpPr txBox="1"/>
          <p:nvPr/>
        </p:nvSpPr>
        <p:spPr>
          <a:xfrm>
            <a:off x="269747" y="861105"/>
            <a:ext cx="11331703" cy="9618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b="1" dirty="0">
                <a:ea typeface="+mn-lt"/>
                <a:cs typeface="+mn-lt"/>
              </a:rPr>
              <a:t>Segurança</a:t>
            </a:r>
            <a:endParaRPr lang="pt-BR" sz="3200" dirty="0">
              <a:latin typeface="Calibri"/>
              <a:cs typeface="Calibri"/>
            </a:endParaRP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b="1" dirty="0">
                <a:ea typeface="+mn-lt"/>
                <a:cs typeface="+mn-lt"/>
              </a:rPr>
              <a:t> Rapidez</a:t>
            </a:r>
            <a:endParaRPr lang="pt-BR" sz="3200" b="1" dirty="0">
              <a:latin typeface="Calibri" panose="020F0502020204030204"/>
              <a:cs typeface="Calibri" panose="020F0502020204030204"/>
            </a:endParaRP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b="1" dirty="0">
                <a:ea typeface="+mn-lt"/>
                <a:cs typeface="+mn-lt"/>
              </a:rPr>
              <a:t>Menos custo de transferência</a:t>
            </a:r>
            <a:endParaRPr lang="pt-BR" sz="3200" b="1" dirty="0">
              <a:cs typeface="Calibri"/>
            </a:endParaRP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b="1" dirty="0">
                <a:ea typeface="+mn-lt"/>
                <a:cs typeface="+mn-lt"/>
              </a:rPr>
              <a:t>Transparência</a:t>
            </a:r>
            <a:endParaRPr lang="pt-BR" sz="3200" b="1" dirty="0">
              <a:cs typeface="Calibri"/>
            </a:endParaRP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b="1" dirty="0">
                <a:ea typeface="+mn-lt"/>
                <a:cs typeface="+mn-lt"/>
              </a:rPr>
              <a:t>Privacidade</a:t>
            </a:r>
            <a:endParaRPr lang="pt-BR" sz="3200" b="1" dirty="0">
              <a:cs typeface="Calibri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3200" dirty="0"/>
          </a:p>
          <a:p>
            <a:pPr algn="just">
              <a:lnSpc>
                <a:spcPct val="150000"/>
              </a:lnSpc>
            </a:pPr>
            <a:endParaRPr lang="pt-BR" sz="3200" dirty="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pt-BR" sz="320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506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6">
            <a:extLst>
              <a:ext uri="{FF2B5EF4-FFF2-40B4-BE49-F238E27FC236}">
                <a16:creationId xmlns:a16="http://schemas.microsoft.com/office/drawing/2014/main" id="{22270F64-3DEF-46CF-A240-FC3D5EC08181}"/>
              </a:ext>
            </a:extLst>
          </p:cNvPr>
          <p:cNvSpPr txBox="1">
            <a:spLocks noGrp="1"/>
          </p:cNvSpPr>
          <p:nvPr/>
        </p:nvSpPr>
        <p:spPr>
          <a:xfrm>
            <a:off x="327706" y="1951567"/>
            <a:ext cx="11393714" cy="189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lvl="0" indent="0">
              <a:buClr>
                <a:schemeClr val="dk1"/>
              </a:buClr>
              <a:buSzPts val="1100"/>
              <a:buNone/>
            </a:pPr>
            <a:r>
              <a:rPr lang="pt-BR" sz="4000" b="1" i="0" dirty="0">
                <a:solidFill>
                  <a:schemeClr val="bg1"/>
                </a:solidFill>
                <a:latin typeface="Quattrocento Sans"/>
                <a:sym typeface="Quattrocento Sans"/>
              </a:rPr>
              <a:t>3</a:t>
            </a:r>
          </a:p>
          <a:p>
            <a:pPr marL="76200" lvl="0" indent="0">
              <a:buClr>
                <a:schemeClr val="dk1"/>
              </a:buClr>
              <a:buSzPts val="1100"/>
              <a:buNone/>
            </a:pPr>
            <a:r>
              <a:rPr lang="pt-BR" sz="4000" b="1" i="0" dirty="0">
                <a:solidFill>
                  <a:schemeClr val="bg1"/>
                </a:solidFill>
                <a:latin typeface="Quattrocento Sans"/>
                <a:sym typeface="Quattrocento Sans"/>
              </a:rPr>
              <a:t>APLICAÇÃO</a:t>
            </a:r>
          </a:p>
        </p:txBody>
      </p:sp>
      <p:sp>
        <p:nvSpPr>
          <p:cNvPr id="21" name="Google Shape;92;p13">
            <a:extLst>
              <a:ext uri="{FF2B5EF4-FFF2-40B4-BE49-F238E27FC236}">
                <a16:creationId xmlns:a16="http://schemas.microsoft.com/office/drawing/2014/main" id="{A1BD0796-317C-4808-8DE6-55445D8BFAA3}"/>
              </a:ext>
            </a:extLst>
          </p:cNvPr>
          <p:cNvSpPr txBox="1"/>
          <p:nvPr/>
        </p:nvSpPr>
        <p:spPr>
          <a:xfrm>
            <a:off x="-1364372" y="729482"/>
            <a:ext cx="1097672" cy="69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92;p13">
            <a:extLst>
              <a:ext uri="{FF2B5EF4-FFF2-40B4-BE49-F238E27FC236}">
                <a16:creationId xmlns:a16="http://schemas.microsoft.com/office/drawing/2014/main" id="{B865ED5A-FEFF-459B-A5F3-7FF16379D5DB}"/>
              </a:ext>
            </a:extLst>
          </p:cNvPr>
          <p:cNvSpPr txBox="1"/>
          <p:nvPr/>
        </p:nvSpPr>
        <p:spPr>
          <a:xfrm>
            <a:off x="-1364372" y="2170019"/>
            <a:ext cx="1097672" cy="7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  <a:endParaRPr sz="26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92;p13">
            <a:extLst>
              <a:ext uri="{FF2B5EF4-FFF2-40B4-BE49-F238E27FC236}">
                <a16:creationId xmlns:a16="http://schemas.microsoft.com/office/drawing/2014/main" id="{D71A439D-D953-4CB4-B877-459DD30B503A}"/>
              </a:ext>
            </a:extLst>
          </p:cNvPr>
          <p:cNvSpPr txBox="1"/>
          <p:nvPr/>
        </p:nvSpPr>
        <p:spPr>
          <a:xfrm>
            <a:off x="-1364372" y="1424066"/>
            <a:ext cx="1097672" cy="5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pt-BR" sz="2600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Gráfico 2" descr="Blog estrutura de tópicos">
            <a:extLst>
              <a:ext uri="{FF2B5EF4-FFF2-40B4-BE49-F238E27FC236}">
                <a16:creationId xmlns:a16="http://schemas.microsoft.com/office/drawing/2014/main" id="{4CA4225E-5679-41C6-8DB9-0605F3A0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68897" y="5943600"/>
            <a:ext cx="914400" cy="914400"/>
          </a:xfrm>
          <a:prstGeom prst="rect">
            <a:avLst/>
          </a:prstGeom>
        </p:spPr>
      </p:pic>
      <p:pic>
        <p:nvPicPr>
          <p:cNvPr id="7" name="Gráfico 6" descr="Bøger på reol estrutura de tópicos">
            <a:extLst>
              <a:ext uri="{FF2B5EF4-FFF2-40B4-BE49-F238E27FC236}">
                <a16:creationId xmlns:a16="http://schemas.microsoft.com/office/drawing/2014/main" id="{7ED33470-C3AD-434A-82FB-69B2834E8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253571" y="3393505"/>
            <a:ext cx="914400" cy="914400"/>
          </a:xfrm>
          <a:prstGeom prst="rect">
            <a:avLst/>
          </a:prstGeom>
        </p:spPr>
      </p:pic>
      <p:pic>
        <p:nvPicPr>
          <p:cNvPr id="12" name="Gráfico 11" descr="Aspas de abertura com preenchimento sólido">
            <a:extLst>
              <a:ext uri="{FF2B5EF4-FFF2-40B4-BE49-F238E27FC236}">
                <a16:creationId xmlns:a16="http://schemas.microsoft.com/office/drawing/2014/main" id="{B640A590-7F2B-46C1-BDB0-4E3BA37E5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67170" y="4193729"/>
            <a:ext cx="914400" cy="914400"/>
          </a:xfrm>
          <a:prstGeom prst="rect">
            <a:avLst/>
          </a:prstGeom>
        </p:spPr>
      </p:pic>
      <p:pic>
        <p:nvPicPr>
          <p:cNvPr id="14" name="Gráfico 13" descr="Aspas de abertura estrutura de tópicos">
            <a:extLst>
              <a:ext uri="{FF2B5EF4-FFF2-40B4-BE49-F238E27FC236}">
                <a16:creationId xmlns:a16="http://schemas.microsoft.com/office/drawing/2014/main" id="{3984ABD5-2E1D-4750-86C3-048DA7A1DB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338619" y="4165299"/>
            <a:ext cx="914400" cy="914400"/>
          </a:xfrm>
          <a:prstGeom prst="rect">
            <a:avLst/>
          </a:prstGeom>
        </p:spPr>
      </p:pic>
      <p:pic>
        <p:nvPicPr>
          <p:cNvPr id="16" name="Gráfico 15" descr="Código QR estrutura de tópicos">
            <a:extLst>
              <a:ext uri="{FF2B5EF4-FFF2-40B4-BE49-F238E27FC236}">
                <a16:creationId xmlns:a16="http://schemas.microsoft.com/office/drawing/2014/main" id="{C12F4C24-F269-4A57-8D3A-44FBC2DD86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41467" y="4967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áfico 131" descr="Quadrados preenchidos com quadrados pequenos">
            <a:extLst>
              <a:ext uri="{FF2B5EF4-FFF2-40B4-BE49-F238E27FC236}">
                <a16:creationId xmlns:a16="http://schemas.microsoft.com/office/drawing/2014/main" id="{3AB7E80B-C36C-47D5-86F7-F9FBEFBF84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307" t="21261" r="22330" b="19464"/>
          <a:stretch/>
        </p:blipFill>
        <p:spPr>
          <a:xfrm rot="5400000">
            <a:off x="10492656" y="5192034"/>
            <a:ext cx="1595583" cy="1593238"/>
          </a:xfrm>
          <a:prstGeom prst="rect">
            <a:avLst/>
          </a:prstGeom>
        </p:spPr>
      </p:pic>
      <p:sp>
        <p:nvSpPr>
          <p:cNvPr id="128" name="Google Shape;118;p16">
            <a:extLst>
              <a:ext uri="{FF2B5EF4-FFF2-40B4-BE49-F238E27FC236}">
                <a16:creationId xmlns:a16="http://schemas.microsoft.com/office/drawing/2014/main" id="{7B022471-30CC-4BD1-8FC8-A4D287FD2AE3}"/>
              </a:ext>
            </a:extLst>
          </p:cNvPr>
          <p:cNvSpPr txBox="1">
            <a:spLocks noGrp="1"/>
          </p:cNvSpPr>
          <p:nvPr/>
        </p:nvSpPr>
        <p:spPr>
          <a:xfrm>
            <a:off x="574241" y="286191"/>
            <a:ext cx="9560359" cy="5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lvl="0" indent="0" algn="l">
              <a:buClr>
                <a:schemeClr val="dk1"/>
              </a:buClr>
              <a:buSzPts val="1100"/>
              <a:buNone/>
            </a:pPr>
            <a:endParaRPr lang="pt-BR" sz="2600" b="1" i="0" dirty="0">
              <a:solidFill>
                <a:srgbClr val="000000"/>
              </a:solidFill>
              <a:latin typeface="Quattrocento Sans"/>
              <a:sym typeface="Quattrocento Sans"/>
            </a:endParaRPr>
          </a:p>
          <a:p>
            <a:pPr marL="76200" indent="0" algn="l">
              <a:buClr>
                <a:schemeClr val="dk1"/>
              </a:buClr>
              <a:buSzPts val="1100"/>
              <a:buNone/>
            </a:pPr>
            <a:r>
              <a:rPr lang="pt-BR" sz="2600" b="1" i="0" dirty="0">
                <a:solidFill>
                  <a:srgbClr val="000000"/>
                </a:solidFill>
                <a:latin typeface="Quattrocento Sans"/>
                <a:sym typeface="Quattrocento Sans"/>
              </a:rPr>
              <a:t> APLICAÇÃO</a:t>
            </a:r>
            <a:endParaRPr lang="pt-BR" sz="2600" b="1" i="0" dirty="0">
              <a:solidFill>
                <a:srgbClr val="000000"/>
              </a:solidFill>
              <a:latin typeface="Quattrocento Sans"/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2F791C75-826E-4A06-AC49-FA3C393326C0}"/>
              </a:ext>
            </a:extLst>
          </p:cNvPr>
          <p:cNvSpPr txBox="1"/>
          <p:nvPr/>
        </p:nvSpPr>
        <p:spPr>
          <a:xfrm>
            <a:off x="269747" y="861105"/>
            <a:ext cx="11331703" cy="59253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3200" dirty="0">
                <a:cs typeface="Calibri"/>
              </a:rPr>
              <a:t>Criptomoedas</a:t>
            </a:r>
            <a:endParaRPr lang="pt-BR" sz="32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3200" dirty="0">
                <a:cs typeface="Calibri"/>
              </a:rPr>
              <a:t>Sistema De Votação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3200" dirty="0">
                <a:cs typeface="Calibri"/>
              </a:rPr>
              <a:t>Gerenciamento De Identidade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3200" dirty="0">
                <a:cs typeface="Calibri"/>
              </a:rPr>
              <a:t>ETC</a:t>
            </a:r>
          </a:p>
          <a:p>
            <a:pPr algn="just">
              <a:lnSpc>
                <a:spcPct val="150000"/>
              </a:lnSpc>
            </a:pPr>
            <a:endParaRPr lang="pt-BR" sz="3200" dirty="0">
              <a:cs typeface="Calibri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32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32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sp>
        <p:nvSpPr>
          <p:cNvPr id="131" name="Google Shape;92;p13">
            <a:extLst>
              <a:ext uri="{FF2B5EF4-FFF2-40B4-BE49-F238E27FC236}">
                <a16:creationId xmlns:a16="http://schemas.microsoft.com/office/drawing/2014/main" id="{1B4C511E-42DB-42E3-94EB-CBEA3C50DC4B}"/>
              </a:ext>
            </a:extLst>
          </p:cNvPr>
          <p:cNvSpPr txBox="1"/>
          <p:nvPr/>
        </p:nvSpPr>
        <p:spPr>
          <a:xfrm>
            <a:off x="-1364372" y="729482"/>
            <a:ext cx="1097672" cy="69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9858F9-B86B-4CEF-AA96-850D669C2F84}"/>
              </a:ext>
            </a:extLst>
          </p:cNvPr>
          <p:cNvSpPr/>
          <p:nvPr/>
        </p:nvSpPr>
        <p:spPr>
          <a:xfrm>
            <a:off x="496504" y="235613"/>
            <a:ext cx="169278" cy="5714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9" name="Gráfico 128" descr="Dois quadrados e uma linha em ziguezague">
            <a:extLst>
              <a:ext uri="{FF2B5EF4-FFF2-40B4-BE49-F238E27FC236}">
                <a16:creationId xmlns:a16="http://schemas.microsoft.com/office/drawing/2014/main" id="{07E28FE8-B620-4D08-A951-2CCEAC6191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58" t="16357" r="11602" b="15111"/>
          <a:stretch/>
        </p:blipFill>
        <p:spPr>
          <a:xfrm rot="16200000" flipV="1">
            <a:off x="-2506786" y="4064166"/>
            <a:ext cx="2707551" cy="2366302"/>
          </a:xfrm>
          <a:prstGeom prst="rect">
            <a:avLst/>
          </a:prstGeom>
        </p:spPr>
      </p:pic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A551E37D-08B0-4FC6-9675-36CCCB3C535E}"/>
              </a:ext>
            </a:extLst>
          </p:cNvPr>
          <p:cNvSpPr txBox="1"/>
          <p:nvPr/>
        </p:nvSpPr>
        <p:spPr>
          <a:xfrm>
            <a:off x="-1364372" y="2170019"/>
            <a:ext cx="1097672" cy="7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  <a:endParaRPr sz="26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92;p13">
            <a:extLst>
              <a:ext uri="{FF2B5EF4-FFF2-40B4-BE49-F238E27FC236}">
                <a16:creationId xmlns:a16="http://schemas.microsoft.com/office/drawing/2014/main" id="{CBC75191-63B1-4C6A-8B9B-0B3C4CA4CFC0}"/>
              </a:ext>
            </a:extLst>
          </p:cNvPr>
          <p:cNvSpPr txBox="1"/>
          <p:nvPr/>
        </p:nvSpPr>
        <p:spPr>
          <a:xfrm>
            <a:off x="-1364372" y="1424066"/>
            <a:ext cx="1097672" cy="5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pt-BR" sz="2600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921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6">
            <a:extLst>
              <a:ext uri="{FF2B5EF4-FFF2-40B4-BE49-F238E27FC236}">
                <a16:creationId xmlns:a16="http://schemas.microsoft.com/office/drawing/2014/main" id="{22270F64-3DEF-46CF-A240-FC3D5EC08181}"/>
              </a:ext>
            </a:extLst>
          </p:cNvPr>
          <p:cNvSpPr txBox="1">
            <a:spLocks noGrp="1"/>
          </p:cNvSpPr>
          <p:nvPr/>
        </p:nvSpPr>
        <p:spPr>
          <a:xfrm>
            <a:off x="1085850" y="2443936"/>
            <a:ext cx="10139291" cy="189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lvl="0" indent="0">
              <a:buClr>
                <a:schemeClr val="dk1"/>
              </a:buClr>
              <a:buSzPts val="1100"/>
              <a:buNone/>
            </a:pPr>
            <a:r>
              <a:rPr lang="pt-BR" sz="4000" b="1" i="0" dirty="0">
                <a:solidFill>
                  <a:schemeClr val="bg1"/>
                </a:solidFill>
                <a:latin typeface="Quattrocento Sans"/>
                <a:sym typeface="Quattrocento Sans"/>
              </a:rPr>
              <a:t>4</a:t>
            </a:r>
          </a:p>
          <a:p>
            <a:pPr marL="76200" lvl="0" indent="0">
              <a:buClr>
                <a:schemeClr val="dk1"/>
              </a:buClr>
              <a:buSzPts val="1100"/>
              <a:buNone/>
            </a:pPr>
            <a:r>
              <a:rPr lang="pt-BR" sz="4000" b="1" i="0" dirty="0">
                <a:solidFill>
                  <a:schemeClr val="bg1"/>
                </a:solidFill>
                <a:latin typeface="Quattrocento Sans"/>
                <a:sym typeface="Quattrocento Sans"/>
              </a:rPr>
              <a:t>CONCLUSÃO</a:t>
            </a:r>
          </a:p>
        </p:txBody>
      </p:sp>
      <p:sp>
        <p:nvSpPr>
          <p:cNvPr id="21" name="Google Shape;92;p13">
            <a:extLst>
              <a:ext uri="{FF2B5EF4-FFF2-40B4-BE49-F238E27FC236}">
                <a16:creationId xmlns:a16="http://schemas.microsoft.com/office/drawing/2014/main" id="{A1BD0796-317C-4808-8DE6-55445D8BFAA3}"/>
              </a:ext>
            </a:extLst>
          </p:cNvPr>
          <p:cNvSpPr txBox="1"/>
          <p:nvPr/>
        </p:nvSpPr>
        <p:spPr>
          <a:xfrm>
            <a:off x="-1364372" y="729482"/>
            <a:ext cx="1097672" cy="69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92;p13">
            <a:extLst>
              <a:ext uri="{FF2B5EF4-FFF2-40B4-BE49-F238E27FC236}">
                <a16:creationId xmlns:a16="http://schemas.microsoft.com/office/drawing/2014/main" id="{B865ED5A-FEFF-459B-A5F3-7FF16379D5DB}"/>
              </a:ext>
            </a:extLst>
          </p:cNvPr>
          <p:cNvSpPr txBox="1"/>
          <p:nvPr/>
        </p:nvSpPr>
        <p:spPr>
          <a:xfrm>
            <a:off x="-1364372" y="2170019"/>
            <a:ext cx="1097672" cy="7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  <a:endParaRPr sz="26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92;p13">
            <a:extLst>
              <a:ext uri="{FF2B5EF4-FFF2-40B4-BE49-F238E27FC236}">
                <a16:creationId xmlns:a16="http://schemas.microsoft.com/office/drawing/2014/main" id="{D71A439D-D953-4CB4-B877-459DD30B503A}"/>
              </a:ext>
            </a:extLst>
          </p:cNvPr>
          <p:cNvSpPr txBox="1"/>
          <p:nvPr/>
        </p:nvSpPr>
        <p:spPr>
          <a:xfrm>
            <a:off x="-1364372" y="1424066"/>
            <a:ext cx="1097672" cy="5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pt-BR" sz="2600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Gráfico 2" descr="Blog estrutura de tópicos">
            <a:extLst>
              <a:ext uri="{FF2B5EF4-FFF2-40B4-BE49-F238E27FC236}">
                <a16:creationId xmlns:a16="http://schemas.microsoft.com/office/drawing/2014/main" id="{4CA4225E-5679-41C6-8DB9-0605F3A0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68897" y="5943600"/>
            <a:ext cx="914400" cy="914400"/>
          </a:xfrm>
          <a:prstGeom prst="rect">
            <a:avLst/>
          </a:prstGeom>
        </p:spPr>
      </p:pic>
      <p:pic>
        <p:nvPicPr>
          <p:cNvPr id="7" name="Gráfico 6" descr="Bøger på reol estrutura de tópicos">
            <a:extLst>
              <a:ext uri="{FF2B5EF4-FFF2-40B4-BE49-F238E27FC236}">
                <a16:creationId xmlns:a16="http://schemas.microsoft.com/office/drawing/2014/main" id="{7ED33470-C3AD-434A-82FB-69B2834E8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253571" y="3393505"/>
            <a:ext cx="914400" cy="914400"/>
          </a:xfrm>
          <a:prstGeom prst="rect">
            <a:avLst/>
          </a:prstGeom>
        </p:spPr>
      </p:pic>
      <p:pic>
        <p:nvPicPr>
          <p:cNvPr id="12" name="Gráfico 11" descr="Aspas de abertura com preenchimento sólido">
            <a:extLst>
              <a:ext uri="{FF2B5EF4-FFF2-40B4-BE49-F238E27FC236}">
                <a16:creationId xmlns:a16="http://schemas.microsoft.com/office/drawing/2014/main" id="{B640A590-7F2B-46C1-BDB0-4E3BA37E5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67170" y="4193729"/>
            <a:ext cx="914400" cy="914400"/>
          </a:xfrm>
          <a:prstGeom prst="rect">
            <a:avLst/>
          </a:prstGeom>
        </p:spPr>
      </p:pic>
      <p:pic>
        <p:nvPicPr>
          <p:cNvPr id="14" name="Gráfico 13" descr="Aspas de abertura estrutura de tópicos">
            <a:extLst>
              <a:ext uri="{FF2B5EF4-FFF2-40B4-BE49-F238E27FC236}">
                <a16:creationId xmlns:a16="http://schemas.microsoft.com/office/drawing/2014/main" id="{3984ABD5-2E1D-4750-86C3-048DA7A1DB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338619" y="4165299"/>
            <a:ext cx="914400" cy="914400"/>
          </a:xfrm>
          <a:prstGeom prst="rect">
            <a:avLst/>
          </a:prstGeom>
        </p:spPr>
      </p:pic>
      <p:pic>
        <p:nvPicPr>
          <p:cNvPr id="16" name="Gráfico 15" descr="Código QR estrutura de tópicos">
            <a:extLst>
              <a:ext uri="{FF2B5EF4-FFF2-40B4-BE49-F238E27FC236}">
                <a16:creationId xmlns:a16="http://schemas.microsoft.com/office/drawing/2014/main" id="{C12F4C24-F269-4A57-8D3A-44FBC2DD86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41467" y="4967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5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áfico 131" descr="Quadrados preenchidos com quadrados pequenos">
            <a:extLst>
              <a:ext uri="{FF2B5EF4-FFF2-40B4-BE49-F238E27FC236}">
                <a16:creationId xmlns:a16="http://schemas.microsoft.com/office/drawing/2014/main" id="{3AB7E80B-C36C-47D5-86F7-F9FBEFBF84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307" t="21261" r="22330" b="19464"/>
          <a:stretch/>
        </p:blipFill>
        <p:spPr>
          <a:xfrm rot="5400000">
            <a:off x="10492656" y="5192034"/>
            <a:ext cx="1595583" cy="1593238"/>
          </a:xfrm>
          <a:prstGeom prst="rect">
            <a:avLst/>
          </a:prstGeom>
        </p:spPr>
      </p:pic>
      <p:sp>
        <p:nvSpPr>
          <p:cNvPr id="128" name="Google Shape;118;p16">
            <a:extLst>
              <a:ext uri="{FF2B5EF4-FFF2-40B4-BE49-F238E27FC236}">
                <a16:creationId xmlns:a16="http://schemas.microsoft.com/office/drawing/2014/main" id="{7B022471-30CC-4BD1-8FC8-A4D287FD2AE3}"/>
              </a:ext>
            </a:extLst>
          </p:cNvPr>
          <p:cNvSpPr txBox="1">
            <a:spLocks noGrp="1"/>
          </p:cNvSpPr>
          <p:nvPr/>
        </p:nvSpPr>
        <p:spPr>
          <a:xfrm>
            <a:off x="574241" y="286191"/>
            <a:ext cx="9560359" cy="5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lvl="0" indent="0" algn="l">
              <a:buClr>
                <a:schemeClr val="dk1"/>
              </a:buClr>
              <a:buSzPts val="1100"/>
              <a:buNone/>
            </a:pPr>
            <a:endParaRPr lang="pt-BR" sz="2600" b="1" i="0" dirty="0">
              <a:solidFill>
                <a:srgbClr val="000000"/>
              </a:solidFill>
              <a:latin typeface="Quattrocento Sans"/>
              <a:sym typeface="Quattrocento Sans"/>
            </a:endParaRPr>
          </a:p>
          <a:p>
            <a:pPr marL="76200" indent="0" algn="l">
              <a:buClr>
                <a:schemeClr val="dk1"/>
              </a:buClr>
              <a:buSzPts val="1100"/>
              <a:buNone/>
            </a:pPr>
            <a:r>
              <a:rPr lang="pt-BR" sz="2600" b="1" i="0" dirty="0">
                <a:solidFill>
                  <a:schemeClr val="tx1"/>
                </a:solidFill>
                <a:latin typeface="Quattrocento Sans"/>
                <a:sym typeface="Quattrocento Sans"/>
              </a:rPr>
              <a:t> </a:t>
            </a:r>
            <a:r>
              <a:rPr lang="pt-BR" sz="2800" b="1" i="0" dirty="0">
                <a:solidFill>
                  <a:schemeClr val="tx1"/>
                </a:solidFill>
                <a:latin typeface="Quattrocento Sans"/>
                <a:sym typeface="Quattrocento Sans"/>
              </a:rPr>
              <a:t>CONCLUSÃO</a:t>
            </a:r>
            <a:endParaRPr lang="pt-BR" sz="2600" b="1" i="0" dirty="0">
              <a:solidFill>
                <a:schemeClr val="tx1"/>
              </a:solidFill>
              <a:latin typeface="Quattrocento Sans"/>
              <a:sym typeface="Quattrocento Sans"/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2F791C75-826E-4A06-AC49-FA3C393326C0}"/>
              </a:ext>
            </a:extLst>
          </p:cNvPr>
          <p:cNvSpPr txBox="1"/>
          <p:nvPr/>
        </p:nvSpPr>
        <p:spPr>
          <a:xfrm>
            <a:off x="269747" y="861105"/>
            <a:ext cx="11331703" cy="8879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dirty="0">
                <a:latin typeface="Arial"/>
                <a:cs typeface="Arial"/>
              </a:rPr>
              <a:t>armazenar informações de forma segura e descentralizada</a:t>
            </a:r>
            <a:endParaRPr lang="pt-BR" sz="3200" dirty="0">
              <a:cs typeface="Calibri" panose="020F0502020204030204"/>
            </a:endParaRP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dirty="0" err="1">
                <a:cs typeface="Calibri" panose="020F0502020204030204"/>
              </a:rPr>
              <a:t>Informaçoes</a:t>
            </a:r>
            <a:r>
              <a:rPr lang="pt-BR" sz="3200" dirty="0">
                <a:cs typeface="Calibri" panose="020F0502020204030204"/>
              </a:rPr>
              <a:t> </a:t>
            </a:r>
            <a:r>
              <a:rPr lang="pt-BR" sz="3200" dirty="0">
                <a:latin typeface="Arial"/>
                <a:cs typeface="Arial"/>
              </a:rPr>
              <a:t>criptografadas usando algoritmos de </a:t>
            </a:r>
            <a:r>
              <a:rPr lang="pt-BR" sz="3200" dirty="0" err="1">
                <a:latin typeface="Arial"/>
                <a:cs typeface="Arial"/>
              </a:rPr>
              <a:t>hash</a:t>
            </a:r>
            <a:endParaRPr lang="pt-BR" sz="3200" dirty="0" err="1">
              <a:cs typeface="Calibri" panose="020F0502020204030204"/>
            </a:endParaRP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dirty="0">
                <a:latin typeface="Arial"/>
                <a:cs typeface="Arial"/>
              </a:rPr>
              <a:t>mais conhecida por seu uso em criptomoedas</a:t>
            </a: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dirty="0">
                <a:latin typeface="Arial"/>
                <a:cs typeface="Arial"/>
              </a:rPr>
              <a:t>pode trazer benefícios, como maior transparência, segurança e confiabilidade em transações e processos.</a:t>
            </a: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pt-BR" sz="3200" dirty="0">
                <a:latin typeface="Arial"/>
                <a:cs typeface="Arial"/>
              </a:rPr>
              <a:t>constante evolução</a:t>
            </a: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endParaRPr lang="pt-BR" sz="3200" dirty="0">
              <a:latin typeface="Arial"/>
              <a:cs typeface="Arial"/>
            </a:endParaRPr>
          </a:p>
          <a:p>
            <a:pPr marL="457200" indent="-457200" algn="just">
              <a:lnSpc>
                <a:spcPct val="150000"/>
              </a:lnSpc>
              <a:buFont typeface="Arial" panose="05000000000000000000" pitchFamily="2" charset="2"/>
              <a:buChar char="•"/>
            </a:pPr>
            <a:endParaRPr lang="pt-BR" sz="3200" dirty="0">
              <a:latin typeface="Arial"/>
              <a:cs typeface="Arial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32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32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3200" dirty="0">
              <a:cs typeface="Calibri" panose="020F0502020204030204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3200" dirty="0">
              <a:cs typeface="Calibri" panose="020F0502020204030204"/>
            </a:endParaRPr>
          </a:p>
        </p:txBody>
      </p:sp>
      <p:sp>
        <p:nvSpPr>
          <p:cNvPr id="131" name="Google Shape;92;p13">
            <a:extLst>
              <a:ext uri="{FF2B5EF4-FFF2-40B4-BE49-F238E27FC236}">
                <a16:creationId xmlns:a16="http://schemas.microsoft.com/office/drawing/2014/main" id="{1B4C511E-42DB-42E3-94EB-CBEA3C50DC4B}"/>
              </a:ext>
            </a:extLst>
          </p:cNvPr>
          <p:cNvSpPr txBox="1"/>
          <p:nvPr/>
        </p:nvSpPr>
        <p:spPr>
          <a:xfrm>
            <a:off x="-1364372" y="729482"/>
            <a:ext cx="1097672" cy="69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9858F9-B86B-4CEF-AA96-850D669C2F84}"/>
              </a:ext>
            </a:extLst>
          </p:cNvPr>
          <p:cNvSpPr/>
          <p:nvPr/>
        </p:nvSpPr>
        <p:spPr>
          <a:xfrm>
            <a:off x="496504" y="235613"/>
            <a:ext cx="169278" cy="5714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9" name="Gráfico 128" descr="Dois quadrados e uma linha em ziguezague">
            <a:extLst>
              <a:ext uri="{FF2B5EF4-FFF2-40B4-BE49-F238E27FC236}">
                <a16:creationId xmlns:a16="http://schemas.microsoft.com/office/drawing/2014/main" id="{07E28FE8-B620-4D08-A951-2CCEAC6191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58" t="16357" r="11602" b="15111"/>
          <a:stretch/>
        </p:blipFill>
        <p:spPr>
          <a:xfrm rot="16200000" flipV="1">
            <a:off x="-2506786" y="4064166"/>
            <a:ext cx="2707551" cy="2366302"/>
          </a:xfrm>
          <a:prstGeom prst="rect">
            <a:avLst/>
          </a:prstGeom>
        </p:spPr>
      </p:pic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A551E37D-08B0-4FC6-9675-36CCCB3C535E}"/>
              </a:ext>
            </a:extLst>
          </p:cNvPr>
          <p:cNvSpPr txBox="1"/>
          <p:nvPr/>
        </p:nvSpPr>
        <p:spPr>
          <a:xfrm>
            <a:off x="-1364372" y="2170019"/>
            <a:ext cx="1097672" cy="7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</a:pPr>
            <a:r>
              <a:rPr lang="pt-BR" sz="2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  <a:endParaRPr sz="26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92;p13">
            <a:extLst>
              <a:ext uri="{FF2B5EF4-FFF2-40B4-BE49-F238E27FC236}">
                <a16:creationId xmlns:a16="http://schemas.microsoft.com/office/drawing/2014/main" id="{CBC75191-63B1-4C6A-8B9B-0B3C4CA4CFC0}"/>
              </a:ext>
            </a:extLst>
          </p:cNvPr>
          <p:cNvSpPr txBox="1"/>
          <p:nvPr/>
        </p:nvSpPr>
        <p:spPr>
          <a:xfrm>
            <a:off x="-1364372" y="1424066"/>
            <a:ext cx="1097672" cy="5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pt-BR" sz="2600" dirty="0">
                <a:latin typeface="Quattrocento Sans"/>
                <a:ea typeface="Quattrocento Sans"/>
                <a:cs typeface="Quattrocento Sans"/>
                <a:sym typeface="Quattrocento Sans"/>
              </a:rPr>
              <a:t>XXXX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931476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10155</TotalTime>
  <Words>338</Words>
  <Application>Microsoft Office PowerPoint</Application>
  <PresentationFormat>Widescreen</PresentationFormat>
  <Paragraphs>108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Eduardo Granado Cardoso</dc:creator>
  <cp:lastModifiedBy>Luiz Eduardo Granado</cp:lastModifiedBy>
  <cp:revision>621</cp:revision>
  <dcterms:created xsi:type="dcterms:W3CDTF">2021-07-02T23:56:47Z</dcterms:created>
  <dcterms:modified xsi:type="dcterms:W3CDTF">2023-04-01T20:56:51Z</dcterms:modified>
</cp:coreProperties>
</file>