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A79FE-6F6E-4807-A2CF-2B8CD94C95D3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A003A-A128-43C9-9ABF-AC321FBE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A003A-A128-43C9-9ABF-AC321FBED8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A23C-2CCB-4663-94AD-314EF5D6EE62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2A80-C2AB-455F-A3AD-3F2334D4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A23C-2CCB-4663-94AD-314EF5D6EE62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2A80-C2AB-455F-A3AD-3F2334D4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A23C-2CCB-4663-94AD-314EF5D6EE62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2A80-C2AB-455F-A3AD-3F2334D4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7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_credits_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38260" y="6566151"/>
            <a:ext cx="2605741" cy="2918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Credits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69130" y="6566149"/>
            <a:ext cx="2605741" cy="2918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Credits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6566149"/>
            <a:ext cx="2605741" cy="2918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21169037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A23C-2CCB-4663-94AD-314EF5D6EE62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2A80-C2AB-455F-A3AD-3F2334D4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A23C-2CCB-4663-94AD-314EF5D6EE62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2A80-C2AB-455F-A3AD-3F2334D4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5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A23C-2CCB-4663-94AD-314EF5D6EE62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2A80-C2AB-455F-A3AD-3F2334D4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A23C-2CCB-4663-94AD-314EF5D6EE62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2A80-C2AB-455F-A3AD-3F2334D4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A23C-2CCB-4663-94AD-314EF5D6EE62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2A80-C2AB-455F-A3AD-3F2334D4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2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A23C-2CCB-4663-94AD-314EF5D6EE62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2A80-C2AB-455F-A3AD-3F2334D4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A23C-2CCB-4663-94AD-314EF5D6EE62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2A80-C2AB-455F-A3AD-3F2334D4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A23C-2CCB-4663-94AD-314EF5D6EE62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2A80-C2AB-455F-A3AD-3F2334D4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A23C-2CCB-4663-94AD-314EF5D6EE62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2A80-C2AB-455F-A3AD-3F2334D4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4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99"/>
            <a:ext cx="9144000" cy="494236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37633" y="3386669"/>
            <a:ext cx="2117" cy="1405467"/>
          </a:xfrm>
          <a:prstGeom prst="line">
            <a:avLst/>
          </a:prstGeom>
          <a:ln w="762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41919" y="3390896"/>
            <a:ext cx="2117" cy="1405467"/>
          </a:xfrm>
          <a:prstGeom prst="line">
            <a:avLst/>
          </a:prstGeom>
          <a:ln w="762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44090" y="3388778"/>
            <a:ext cx="2117" cy="1405467"/>
          </a:xfrm>
          <a:prstGeom prst="line">
            <a:avLst/>
          </a:prstGeom>
          <a:ln w="762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69210" y="3386240"/>
            <a:ext cx="2117" cy="1405467"/>
          </a:xfrm>
          <a:prstGeom prst="line">
            <a:avLst/>
          </a:prstGeom>
          <a:ln w="762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14370" y="3401480"/>
            <a:ext cx="2117" cy="1405467"/>
          </a:xfrm>
          <a:prstGeom prst="line">
            <a:avLst/>
          </a:prstGeom>
          <a:ln w="762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51" y="5325362"/>
            <a:ext cx="1673412" cy="11917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5" y="5335730"/>
            <a:ext cx="1667061" cy="11863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94" y="5335730"/>
            <a:ext cx="1667061" cy="119075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53" y="5331416"/>
            <a:ext cx="1666541" cy="11895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92" y="5334591"/>
            <a:ext cx="1667061" cy="1186375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537633" y="4791707"/>
            <a:ext cx="214207" cy="711629"/>
          </a:xfrm>
          <a:prstGeom prst="line">
            <a:avLst/>
          </a:prstGeom>
          <a:ln w="762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38962" y="4791707"/>
            <a:ext cx="1494673" cy="747189"/>
          </a:xfrm>
          <a:prstGeom prst="line">
            <a:avLst/>
          </a:prstGeom>
          <a:ln w="762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44090" y="4791707"/>
            <a:ext cx="2720268" cy="747189"/>
          </a:xfrm>
          <a:prstGeom prst="line">
            <a:avLst/>
          </a:prstGeom>
          <a:ln w="762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69210" y="4791707"/>
            <a:ext cx="4209407" cy="747189"/>
          </a:xfrm>
          <a:prstGeom prst="line">
            <a:avLst/>
          </a:prstGeom>
          <a:ln w="762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314370" y="4791707"/>
            <a:ext cx="5362836" cy="747189"/>
          </a:xfrm>
          <a:prstGeom prst="line">
            <a:avLst/>
          </a:prstGeom>
          <a:ln w="762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8565" y="6526488"/>
            <a:ext cx="604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Mode 1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2463145" y="6526488"/>
            <a:ext cx="604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Mode 6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197310" y="6526488"/>
            <a:ext cx="604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Mode 11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5945249" y="6526488"/>
            <a:ext cx="604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Mode 15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7693188" y="6526488"/>
            <a:ext cx="604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Mode 23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582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8562" r="7500" b="5205"/>
          <a:stretch/>
        </p:blipFill>
        <p:spPr>
          <a:xfrm>
            <a:off x="95812" y="392906"/>
            <a:ext cx="8362389" cy="58007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25" idx="2"/>
          </p:cNvCxnSpPr>
          <p:nvPr/>
        </p:nvCxnSpPr>
        <p:spPr>
          <a:xfrm>
            <a:off x="2112433" y="2493433"/>
            <a:ext cx="762230" cy="202573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761891">
            <a:off x="2287906" y="2383082"/>
            <a:ext cx="899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/>
              <a:t>M2, 5%</a:t>
            </a:r>
            <a:endParaRPr lang="en-US" sz="1300" dirty="0"/>
          </a:p>
        </p:txBody>
      </p:sp>
      <p:cxnSp>
        <p:nvCxnSpPr>
          <p:cNvPr id="10" name="Straight Arrow Connector 9"/>
          <p:cNvCxnSpPr>
            <a:endCxn id="26" idx="2"/>
          </p:cNvCxnSpPr>
          <p:nvPr/>
        </p:nvCxnSpPr>
        <p:spPr>
          <a:xfrm>
            <a:off x="2112433" y="2493433"/>
            <a:ext cx="1701767" cy="41570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824837">
            <a:off x="3064088" y="2559927"/>
            <a:ext cx="899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/>
              <a:t>M2, 10%</a:t>
            </a:r>
            <a:endParaRPr lang="en-US" sz="13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08664" y="2486248"/>
            <a:ext cx="2311889" cy="103927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406867">
            <a:off x="3534716" y="3307025"/>
            <a:ext cx="899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/>
              <a:t>M1, 5%</a:t>
            </a:r>
            <a:endParaRPr lang="en-US" sz="13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08664" y="2486248"/>
            <a:ext cx="4386311" cy="185291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417011">
            <a:off x="5455497" y="3785176"/>
            <a:ext cx="899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/>
              <a:t>M1, 10%</a:t>
            </a:r>
            <a:endParaRPr lang="en-US" sz="1300" dirty="0"/>
          </a:p>
        </p:txBody>
      </p:sp>
      <p:sp>
        <p:nvSpPr>
          <p:cNvPr id="24" name="Flowchart: Connector 23"/>
          <p:cNvSpPr>
            <a:spLocks noChangeAspect="1"/>
          </p:cNvSpPr>
          <p:nvPr/>
        </p:nvSpPr>
        <p:spPr>
          <a:xfrm>
            <a:off x="2068895" y="2457277"/>
            <a:ext cx="72000" cy="72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>
            <a:spLocks noChangeAspect="1"/>
          </p:cNvSpPr>
          <p:nvPr/>
        </p:nvSpPr>
        <p:spPr>
          <a:xfrm>
            <a:off x="2874663" y="2660006"/>
            <a:ext cx="72000" cy="72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>
            <a:spLocks noChangeAspect="1"/>
          </p:cNvSpPr>
          <p:nvPr/>
        </p:nvSpPr>
        <p:spPr>
          <a:xfrm>
            <a:off x="3814200" y="2873135"/>
            <a:ext cx="72000" cy="72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>
            <a:spLocks noChangeAspect="1"/>
          </p:cNvSpPr>
          <p:nvPr/>
        </p:nvSpPr>
        <p:spPr>
          <a:xfrm>
            <a:off x="6494975" y="4320100"/>
            <a:ext cx="72000" cy="72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>
            <a:spLocks noChangeAspect="1"/>
          </p:cNvSpPr>
          <p:nvPr/>
        </p:nvSpPr>
        <p:spPr>
          <a:xfrm>
            <a:off x="4420553" y="3504039"/>
            <a:ext cx="72000" cy="72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2" y="472923"/>
            <a:ext cx="7512436" cy="5912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3" y="5268565"/>
            <a:ext cx="586298" cy="781731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5146040" y="772160"/>
            <a:ext cx="2895600" cy="3002280"/>
          </a:xfrm>
          <a:custGeom>
            <a:avLst/>
            <a:gdLst>
              <a:gd name="connsiteX0" fmla="*/ 2895600 w 2895600"/>
              <a:gd name="connsiteY0" fmla="*/ 2468880 h 3002280"/>
              <a:gd name="connsiteX1" fmla="*/ 5080 w 2895600"/>
              <a:gd name="connsiteY1" fmla="*/ 0 h 3002280"/>
              <a:gd name="connsiteX2" fmla="*/ 0 w 2895600"/>
              <a:gd name="connsiteY2" fmla="*/ 76200 h 3002280"/>
              <a:gd name="connsiteX3" fmla="*/ 873760 w 2895600"/>
              <a:gd name="connsiteY3" fmla="*/ 868680 h 3002280"/>
              <a:gd name="connsiteX4" fmla="*/ 1737360 w 2895600"/>
              <a:gd name="connsiteY4" fmla="*/ 1722120 h 3002280"/>
              <a:gd name="connsiteX5" fmla="*/ 2321560 w 2895600"/>
              <a:gd name="connsiteY5" fmla="*/ 2372360 h 3002280"/>
              <a:gd name="connsiteX6" fmla="*/ 2819400 w 2895600"/>
              <a:gd name="connsiteY6" fmla="*/ 3002280 h 3002280"/>
              <a:gd name="connsiteX7" fmla="*/ 2895600 w 2895600"/>
              <a:gd name="connsiteY7" fmla="*/ 2468880 h 300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5600" h="3002280">
                <a:moveTo>
                  <a:pt x="2895600" y="2468880"/>
                </a:moveTo>
                <a:lnTo>
                  <a:pt x="5080" y="0"/>
                </a:lnTo>
                <a:lnTo>
                  <a:pt x="0" y="76200"/>
                </a:lnTo>
                <a:lnTo>
                  <a:pt x="873760" y="868680"/>
                </a:lnTo>
                <a:lnTo>
                  <a:pt x="1737360" y="1722120"/>
                </a:lnTo>
                <a:lnTo>
                  <a:pt x="2321560" y="2372360"/>
                </a:lnTo>
                <a:lnTo>
                  <a:pt x="2819400" y="3002280"/>
                </a:lnTo>
                <a:lnTo>
                  <a:pt x="2895600" y="246888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" y="756920"/>
            <a:ext cx="4185920" cy="2021840"/>
          </a:xfrm>
          <a:custGeom>
            <a:avLst/>
            <a:gdLst>
              <a:gd name="connsiteX0" fmla="*/ 4185920 w 4185920"/>
              <a:gd name="connsiteY0" fmla="*/ 0 h 2021840"/>
              <a:gd name="connsiteX1" fmla="*/ 0 w 4185920"/>
              <a:gd name="connsiteY1" fmla="*/ 1498600 h 2021840"/>
              <a:gd name="connsiteX2" fmla="*/ 106680 w 4185920"/>
              <a:gd name="connsiteY2" fmla="*/ 2021840 h 2021840"/>
              <a:gd name="connsiteX3" fmla="*/ 817880 w 4185920"/>
              <a:gd name="connsiteY3" fmla="*/ 1600200 h 2021840"/>
              <a:gd name="connsiteX4" fmla="*/ 1625600 w 4185920"/>
              <a:gd name="connsiteY4" fmla="*/ 1173480 h 2021840"/>
              <a:gd name="connsiteX5" fmla="*/ 2880360 w 4185920"/>
              <a:gd name="connsiteY5" fmla="*/ 604520 h 2021840"/>
              <a:gd name="connsiteX6" fmla="*/ 4185920 w 4185920"/>
              <a:gd name="connsiteY6" fmla="*/ 101600 h 2021840"/>
              <a:gd name="connsiteX7" fmla="*/ 4185920 w 4185920"/>
              <a:gd name="connsiteY7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5920" h="2021840">
                <a:moveTo>
                  <a:pt x="4185920" y="0"/>
                </a:moveTo>
                <a:lnTo>
                  <a:pt x="0" y="1498600"/>
                </a:lnTo>
                <a:lnTo>
                  <a:pt x="106680" y="2021840"/>
                </a:lnTo>
                <a:lnTo>
                  <a:pt x="817880" y="1600200"/>
                </a:lnTo>
                <a:lnTo>
                  <a:pt x="1625600" y="1173480"/>
                </a:lnTo>
                <a:lnTo>
                  <a:pt x="2880360" y="604520"/>
                </a:lnTo>
                <a:lnTo>
                  <a:pt x="4185920" y="101600"/>
                </a:lnTo>
                <a:lnTo>
                  <a:pt x="418592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18783" y="1719302"/>
            <a:ext cx="1145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</a:t>
            </a:r>
            <a:r>
              <a:rPr lang="en-US" sz="1500" dirty="0" smtClean="0"/>
              <a:t>oundary surface y</a:t>
            </a:r>
            <a:endParaRPr 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835017" y="1095737"/>
            <a:ext cx="1145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</a:t>
            </a:r>
            <a:r>
              <a:rPr lang="en-US" sz="1500" dirty="0" smtClean="0"/>
              <a:t>oundary surface x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54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758556" y="1035058"/>
            <a:ext cx="656618" cy="39273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Mesh </a:t>
            </a:r>
            <a:r>
              <a:rPr lang="en-US" sz="900" dirty="0" smtClean="0"/>
              <a:t>Model</a:t>
            </a:r>
            <a:endParaRPr lang="en-US" sz="900" dirty="0"/>
          </a:p>
        </p:txBody>
      </p:sp>
      <p:sp>
        <p:nvSpPr>
          <p:cNvPr id="9" name="Flowchart: Process 8"/>
          <p:cNvSpPr/>
          <p:nvPr/>
        </p:nvSpPr>
        <p:spPr>
          <a:xfrm>
            <a:off x="3747018" y="1037893"/>
            <a:ext cx="656618" cy="39273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Modal Analysis</a:t>
            </a:r>
            <a:endParaRPr lang="en-US" sz="900" dirty="0"/>
          </a:p>
        </p:txBody>
      </p:sp>
      <p:sp>
        <p:nvSpPr>
          <p:cNvPr id="10" name="Flowchart: Process 9"/>
          <p:cNvSpPr/>
          <p:nvPr/>
        </p:nvSpPr>
        <p:spPr>
          <a:xfrm>
            <a:off x="4735480" y="1037892"/>
            <a:ext cx="656618" cy="39273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Dynamic Response</a:t>
            </a:r>
            <a:endParaRPr lang="en-US" sz="900" dirty="0"/>
          </a:p>
        </p:txBody>
      </p:sp>
      <p:sp>
        <p:nvSpPr>
          <p:cNvPr id="12" name="Flowchart: Process 11"/>
          <p:cNvSpPr/>
          <p:nvPr/>
        </p:nvSpPr>
        <p:spPr>
          <a:xfrm>
            <a:off x="5727861" y="1035057"/>
            <a:ext cx="656618" cy="39273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Response </a:t>
            </a:r>
            <a:r>
              <a:rPr lang="en-US" altLang="zh-CN" sz="900" dirty="0" smtClean="0"/>
              <a:t>Factor</a:t>
            </a:r>
            <a:endParaRPr lang="en-US" sz="900" dirty="0"/>
          </a:p>
        </p:txBody>
      </p: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3415174" y="1231428"/>
            <a:ext cx="331844" cy="28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572000" y="1491675"/>
            <a:ext cx="1" cy="385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0"/>
            <a:endCxn id="5" idx="0"/>
          </p:cNvCxnSpPr>
          <p:nvPr/>
        </p:nvCxnSpPr>
        <p:spPr>
          <a:xfrm rot="16200000" flipH="1" flipV="1">
            <a:off x="4571865" y="-449944"/>
            <a:ext cx="1" cy="2970000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37226" y="394834"/>
            <a:ext cx="266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</a:t>
            </a:r>
            <a:r>
              <a:rPr lang="en-US" altLang="zh-CN" sz="1200" b="1" dirty="0" smtClean="0"/>
              <a:t>un E</a:t>
            </a:r>
            <a:r>
              <a:rPr lang="en-US" sz="1200" b="1" dirty="0" smtClean="0"/>
              <a:t>xperimental Designs (Full Model) </a:t>
            </a:r>
            <a:endParaRPr lang="en-US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3162938" y="1873302"/>
                <a:ext cx="28145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US" dirty="0" smtClean="0"/>
                  <a:t>Obtain (input, output)=(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𝑬𝑫</m:t>
                        </m:r>
                      </m:sub>
                    </m:sSub>
                  </m:oMath>
                </a14:m>
                <a:r>
                  <a:rPr lang="en-US" dirty="0" smtClean="0"/>
                  <a:t>) Data Sets</a:t>
                </a:r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38" y="1873302"/>
                <a:ext cx="281452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1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3759218" y="2536199"/>
            <a:ext cx="1617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altLang="zh-CN" dirty="0"/>
              <a:t>Build</a:t>
            </a:r>
            <a:r>
              <a:rPr lang="en-US" dirty="0"/>
              <a:t> Surrogate Model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295" y="2798155"/>
            <a:ext cx="1815777" cy="36509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261" y="3142204"/>
            <a:ext cx="1166342" cy="24155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367669" y="3782679"/>
            <a:ext cx="2402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altLang="zh-CN" dirty="0"/>
              <a:t>Optimize Surrogate Model with GA</a:t>
            </a:r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>
            <a:off x="5320846" y="4434424"/>
            <a:ext cx="656618" cy="39273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Response </a:t>
            </a:r>
            <a:r>
              <a:rPr lang="en-US" altLang="zh-CN" sz="900" dirty="0" smtClean="0"/>
              <a:t>Factor</a:t>
            </a:r>
            <a:endParaRPr lang="en-US" sz="900" dirty="0"/>
          </a:p>
        </p:txBody>
      </p:sp>
      <p:cxnSp>
        <p:nvCxnSpPr>
          <p:cNvPr id="56" name="Elbow Connector 55"/>
          <p:cNvCxnSpPr>
            <a:stCxn id="55" idx="0"/>
            <a:endCxn id="58" idx="0"/>
          </p:cNvCxnSpPr>
          <p:nvPr/>
        </p:nvCxnSpPr>
        <p:spPr>
          <a:xfrm rot="16200000" flipH="1" flipV="1">
            <a:off x="4567325" y="3352595"/>
            <a:ext cx="1" cy="2163658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5" idx="1"/>
          </p:cNvCxnSpPr>
          <p:nvPr/>
        </p:nvCxnSpPr>
        <p:spPr>
          <a:xfrm>
            <a:off x="3163087" y="4630544"/>
            <a:ext cx="2157759" cy="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/>
        </p:nvSpPr>
        <p:spPr>
          <a:xfrm>
            <a:off x="3157188" y="4434425"/>
            <a:ext cx="656618" cy="39273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Surrogate</a:t>
            </a:r>
          </a:p>
          <a:p>
            <a:pPr algn="ctr"/>
            <a:r>
              <a:rPr lang="en-US" altLang="zh-CN" sz="900" dirty="0" smtClean="0"/>
              <a:t>Model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3550999" y="673285"/>
            <a:ext cx="204409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geometric input from input samples 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3601792" y="4075124"/>
            <a:ext cx="193521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geometric input generated by GA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073700" y="5249480"/>
            <a:ext cx="298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 smtClean="0"/>
              <a:t>Obtain Input </a:t>
            </a:r>
            <a:r>
              <a:rPr lang="en-US" dirty="0"/>
              <a:t>of Optimized Surrogate Model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43219" y="5926685"/>
            <a:ext cx="3054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Recalculate Response </a:t>
            </a:r>
            <a:r>
              <a:rPr lang="en-US" dirty="0" smtClean="0"/>
              <a:t>Factor with Full Model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9" idx="3"/>
            <a:endCxn id="10" idx="1"/>
          </p:cNvCxnSpPr>
          <p:nvPr/>
        </p:nvCxnSpPr>
        <p:spPr>
          <a:xfrm flipV="1">
            <a:off x="4403636" y="1234262"/>
            <a:ext cx="33184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3"/>
            <a:endCxn id="12" idx="1"/>
          </p:cNvCxnSpPr>
          <p:nvPr/>
        </p:nvCxnSpPr>
        <p:spPr>
          <a:xfrm flipV="1">
            <a:off x="5392098" y="1231427"/>
            <a:ext cx="335763" cy="28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4572000" y="2172649"/>
            <a:ext cx="1" cy="385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4572000" y="3395029"/>
            <a:ext cx="1" cy="385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572000" y="4842829"/>
            <a:ext cx="1" cy="385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4572000" y="5533709"/>
            <a:ext cx="1" cy="385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</TotalTime>
  <Words>92</Words>
  <Application>Microsoft Office PowerPoint</Application>
  <PresentationFormat>On-screen Show (4:3)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Hao</dc:creator>
  <cp:lastModifiedBy>Wu Hao</cp:lastModifiedBy>
  <cp:revision>19</cp:revision>
  <dcterms:created xsi:type="dcterms:W3CDTF">2019-01-13T09:05:58Z</dcterms:created>
  <dcterms:modified xsi:type="dcterms:W3CDTF">2019-01-17T10:46:05Z</dcterms:modified>
</cp:coreProperties>
</file>