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040836ed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040836ed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040836ed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040836ed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040836ed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040836ed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silvia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040836ed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040836ed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ammar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040836ed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040836ed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040836ed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8040836ed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ammar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040836ed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040836ed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ammar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b7273a22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b7273a22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ammar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040836ed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040836ed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ross??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040836ed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040836ed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silvia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040836ed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040836ed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7273a224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7273a224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b8333344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b8333344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cffa7592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cffa7592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7273a224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7273a22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7273a224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b7273a224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7273a224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b7273a224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b7273a224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b7273a224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7273a22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7273a22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040836ed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040836ed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silvia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040836ed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040836ed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silvia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8040836ed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8040836ed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silvia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40836ed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40836ed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silvia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040836ed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040836ed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74cdca7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74cdca7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74cdca7b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74cdca7b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document/d/13rs7YArxOcnx90GRgoDvAl_ZAqKB5vTvFP9Qwk4JYQw/edit#heading=h.nrnw03t7co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document/d/1f_pjY_6EAik-meFvgnZ1hyG_N38lSUTfBdTKmNpaUV0/edit"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oogle.com/document/d/1iRq0MZSNXRtvDCARAlyDJIjikHCk5B6wDYvw2oIdwLI/edit#heading=h.nrnw03t7co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google.com/document/d/1HH5pMhYlfRDZ7aEx8HVaUPLbj0P8SHTq5qH53xlbHe0/edit" TargetMode="Externa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google.com/document/d/1a0PX7g1R3QqKxEwoG3q7YbWOsKZbV0LzwnMeM2F7nMI/edit" TargetMode="Externa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MIlT5FfH17KWHfoYHIdFT8l2GU4f2LohBxdNrVmwlSw/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drive/folders/1FLQhERR04hSmgGYcv7D-M0jG5Ln0XGP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Journey Planner </a:t>
            </a:r>
            <a:endParaRPr/>
          </a:p>
          <a:p>
            <a:pPr indent="0" lvl="0" marL="0" rtl="0" algn="l">
              <a:spcBef>
                <a:spcPts val="0"/>
              </a:spcBef>
              <a:spcAft>
                <a:spcPts val="0"/>
              </a:spcAft>
              <a:buNone/>
            </a:pPr>
            <a:r>
              <a:rPr b="0" lang="en-GB" sz="3000"/>
              <a:t>Artefacts Overview</a:t>
            </a:r>
            <a:endParaRPr b="0" sz="3000"/>
          </a:p>
        </p:txBody>
      </p:sp>
      <p:sp>
        <p:nvSpPr>
          <p:cNvPr id="87" name="Google Shape;87;p13"/>
          <p:cNvSpPr txBox="1"/>
          <p:nvPr>
            <p:ph idx="1" type="subTitle"/>
          </p:nvPr>
        </p:nvSpPr>
        <p:spPr>
          <a:xfrm>
            <a:off x="454200" y="4284275"/>
            <a:ext cx="82386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t>Ammar Ahmad		Wes Atkinson		Ross Feeley	Silvia Horoba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PBS</a:t>
            </a:r>
            <a:endParaRPr/>
          </a:p>
        </p:txBody>
      </p:sp>
      <p:pic>
        <p:nvPicPr>
          <p:cNvPr id="136" name="Google Shape;136;p22"/>
          <p:cNvPicPr preferRelativeResize="0"/>
          <p:nvPr/>
        </p:nvPicPr>
        <p:blipFill>
          <a:blip r:embed="rId3">
            <a:alphaModFix/>
          </a:blip>
          <a:stretch>
            <a:fillRect/>
          </a:stretch>
        </p:blipFill>
        <p:spPr>
          <a:xfrm>
            <a:off x="1451200" y="1629675"/>
            <a:ext cx="7315948" cy="3143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WBS</a:t>
            </a:r>
            <a:endParaRPr/>
          </a:p>
        </p:txBody>
      </p:sp>
      <p:pic>
        <p:nvPicPr>
          <p:cNvPr id="142" name="Google Shape;142;p23"/>
          <p:cNvPicPr preferRelativeResize="0"/>
          <p:nvPr/>
        </p:nvPicPr>
        <p:blipFill>
          <a:blip r:embed="rId3">
            <a:alphaModFix/>
          </a:blip>
          <a:stretch>
            <a:fillRect/>
          </a:stretch>
        </p:blipFill>
        <p:spPr>
          <a:xfrm>
            <a:off x="1864525" y="782250"/>
            <a:ext cx="7017349" cy="4293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729450" y="1318650"/>
            <a:ext cx="1799400" cy="134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Force </a:t>
            </a:r>
            <a:endParaRPr/>
          </a:p>
          <a:p>
            <a:pPr indent="0" lvl="0" marL="0" rtl="0" algn="l">
              <a:spcBef>
                <a:spcPts val="0"/>
              </a:spcBef>
              <a:spcAft>
                <a:spcPts val="0"/>
              </a:spcAft>
              <a:buNone/>
            </a:pPr>
            <a:r>
              <a:rPr lang="en-GB"/>
              <a:t>Field Analysis</a:t>
            </a:r>
            <a:endParaRPr/>
          </a:p>
        </p:txBody>
      </p:sp>
      <p:pic>
        <p:nvPicPr>
          <p:cNvPr id="148" name="Google Shape;148;p24"/>
          <p:cNvPicPr preferRelativeResize="0"/>
          <p:nvPr/>
        </p:nvPicPr>
        <p:blipFill>
          <a:blip r:embed="rId3">
            <a:alphaModFix/>
          </a:blip>
          <a:stretch>
            <a:fillRect/>
          </a:stretch>
        </p:blipFill>
        <p:spPr>
          <a:xfrm>
            <a:off x="2181700" y="1065325"/>
            <a:ext cx="6640799" cy="3852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nvSpPr>
        <p:spPr>
          <a:xfrm>
            <a:off x="867975" y="1928825"/>
            <a:ext cx="7458000" cy="2444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000"/>
              </a:spcBef>
              <a:spcAft>
                <a:spcPts val="0"/>
              </a:spcAft>
              <a:buSzPts val="1400"/>
              <a:buFont typeface="Lato"/>
              <a:buChar char="●"/>
            </a:pPr>
            <a:r>
              <a:rPr lang="en-GB" sz="1100"/>
              <a:t>The time and cost of the application are the main problems this solution will address. The deadline for the journey planner is the 31st of March, 2023. It will be necessary to allocate staff accordingly to ensure the development process of this project reaches the intended date. This will reduce the cost spent on unwanted features. Following these procedures, the time and cost will not impact the application's overall quality.</a:t>
            </a:r>
            <a:endParaRPr sz="1100"/>
          </a:p>
          <a:p>
            <a:pPr indent="-317500" lvl="0" marL="457200" rtl="0" algn="l">
              <a:lnSpc>
                <a:spcPct val="150000"/>
              </a:lnSpc>
              <a:spcBef>
                <a:spcPts val="1000"/>
              </a:spcBef>
              <a:spcAft>
                <a:spcPts val="0"/>
              </a:spcAft>
              <a:buSzPts val="1400"/>
              <a:buFont typeface="Lato"/>
              <a:buChar char="●"/>
            </a:pPr>
            <a:r>
              <a:rPr lang="en-GB" sz="1100"/>
              <a:t>Overall, the cheaper and more practical methods will allow us to break into a new market and increase the company's expenditures. We expect the company to lead to a high-profitable change, with profits expected to be 45% higher than the current solutions.</a:t>
            </a:r>
            <a:endParaRPr sz="1100"/>
          </a:p>
          <a:p>
            <a:pPr indent="0" lvl="0" marL="457200" rtl="0" algn="l">
              <a:spcBef>
                <a:spcPts val="0"/>
              </a:spcBef>
              <a:spcAft>
                <a:spcPts val="0"/>
              </a:spcAft>
              <a:buNone/>
            </a:pPr>
            <a:r>
              <a:t/>
            </a:r>
            <a:endParaRPr>
              <a:latin typeface="Lato"/>
              <a:ea typeface="Lato"/>
              <a:cs typeface="Lato"/>
              <a:sym typeface="Lato"/>
            </a:endParaRPr>
          </a:p>
        </p:txBody>
      </p:sp>
      <p:sp>
        <p:nvSpPr>
          <p:cNvPr id="154" name="Google Shape;154;p25" title="Access Business Case"/>
          <p:cNvSpPr txBox="1"/>
          <p:nvPr/>
        </p:nvSpPr>
        <p:spPr>
          <a:xfrm>
            <a:off x="1153225" y="1334725"/>
            <a:ext cx="2323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u="sng">
                <a:solidFill>
                  <a:schemeClr val="hlink"/>
                </a:solidFill>
                <a:hlinkClick r:id="rId3"/>
              </a:rPr>
              <a:t>Business Case </a:t>
            </a:r>
            <a:endParaRPr sz="2000"/>
          </a:p>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729450" y="1318650"/>
            <a:ext cx="4060500" cy="6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Cost Benefit Analysis</a:t>
            </a:r>
            <a:endParaRPr/>
          </a:p>
        </p:txBody>
      </p:sp>
      <p:pic>
        <p:nvPicPr>
          <p:cNvPr id="160" name="Google Shape;160;p26"/>
          <p:cNvPicPr preferRelativeResize="0"/>
          <p:nvPr/>
        </p:nvPicPr>
        <p:blipFill>
          <a:blip r:embed="rId3">
            <a:alphaModFix/>
          </a:blip>
          <a:stretch>
            <a:fillRect/>
          </a:stretch>
        </p:blipFill>
        <p:spPr>
          <a:xfrm>
            <a:off x="152400" y="2156250"/>
            <a:ext cx="8705850" cy="276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title="Quality Plan"/>
          <p:cNvSpPr txBox="1"/>
          <p:nvPr>
            <p:ph type="title"/>
          </p:nvPr>
        </p:nvSpPr>
        <p:spPr>
          <a:xfrm>
            <a:off x="729450" y="1318650"/>
            <a:ext cx="7308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40" u="sng">
                <a:solidFill>
                  <a:schemeClr val="hlink"/>
                </a:solidFill>
                <a:latin typeface="Arial"/>
                <a:ea typeface="Arial"/>
                <a:cs typeface="Arial"/>
                <a:sym typeface="Arial"/>
                <a:hlinkClick r:id="rId3"/>
              </a:rPr>
              <a:t>Quality Plan</a:t>
            </a:r>
            <a:endParaRPr sz="2040">
              <a:latin typeface="Arial"/>
              <a:ea typeface="Arial"/>
              <a:cs typeface="Arial"/>
              <a:sym typeface="Arial"/>
            </a:endParaRPr>
          </a:p>
          <a:p>
            <a:pPr indent="0" lvl="0" marL="0" rtl="0" algn="l">
              <a:spcBef>
                <a:spcPts val="0"/>
              </a:spcBef>
              <a:spcAft>
                <a:spcPts val="0"/>
              </a:spcAft>
              <a:buSzPts val="990"/>
              <a:buNone/>
            </a:pPr>
            <a:r>
              <a:t/>
            </a:r>
            <a:endParaRPr sz="2040">
              <a:latin typeface="Arial"/>
              <a:ea typeface="Arial"/>
              <a:cs typeface="Arial"/>
              <a:sym typeface="Arial"/>
            </a:endParaRPr>
          </a:p>
        </p:txBody>
      </p:sp>
      <p:sp>
        <p:nvSpPr>
          <p:cNvPr id="166" name="Google Shape;166;p27"/>
          <p:cNvSpPr txBox="1"/>
          <p:nvPr/>
        </p:nvSpPr>
        <p:spPr>
          <a:xfrm>
            <a:off x="863700" y="1885025"/>
            <a:ext cx="400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Project organisation and responsibility</a:t>
            </a:r>
            <a:endParaRPr>
              <a:latin typeface="Lato"/>
              <a:ea typeface="Lato"/>
              <a:cs typeface="Lato"/>
              <a:sym typeface="Lato"/>
            </a:endParaRPr>
          </a:p>
        </p:txBody>
      </p:sp>
      <p:pic>
        <p:nvPicPr>
          <p:cNvPr id="167" name="Google Shape;167;p27"/>
          <p:cNvPicPr preferRelativeResize="0"/>
          <p:nvPr/>
        </p:nvPicPr>
        <p:blipFill>
          <a:blip r:embed="rId4">
            <a:alphaModFix/>
          </a:blip>
          <a:stretch>
            <a:fillRect/>
          </a:stretch>
        </p:blipFill>
        <p:spPr>
          <a:xfrm>
            <a:off x="152400" y="2437625"/>
            <a:ext cx="8839204" cy="25378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nvSpPr>
        <p:spPr>
          <a:xfrm>
            <a:off x="838400" y="1408650"/>
            <a:ext cx="134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Quality requirements and assurance </a:t>
            </a:r>
            <a:endParaRPr>
              <a:latin typeface="Lato"/>
              <a:ea typeface="Lato"/>
              <a:cs typeface="Lato"/>
              <a:sym typeface="Lato"/>
            </a:endParaRPr>
          </a:p>
        </p:txBody>
      </p:sp>
      <p:sp>
        <p:nvSpPr>
          <p:cNvPr id="173" name="Google Shape;173;p28"/>
          <p:cNvSpPr txBox="1"/>
          <p:nvPr/>
        </p:nvSpPr>
        <p:spPr>
          <a:xfrm>
            <a:off x="6675725" y="1136875"/>
            <a:ext cx="4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4" name="Google Shape;174;p28"/>
          <p:cNvPicPr preferRelativeResize="0"/>
          <p:nvPr/>
        </p:nvPicPr>
        <p:blipFill>
          <a:blip r:embed="rId3">
            <a:alphaModFix/>
          </a:blip>
          <a:stretch>
            <a:fillRect/>
          </a:stretch>
        </p:blipFill>
        <p:spPr>
          <a:xfrm>
            <a:off x="2667975" y="706700"/>
            <a:ext cx="5985326" cy="428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nvSpPr>
        <p:spPr>
          <a:xfrm>
            <a:off x="838400" y="1408650"/>
            <a:ext cx="18999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t>User Acceptance Tests</a:t>
            </a:r>
            <a:endParaRPr sz="2100"/>
          </a:p>
        </p:txBody>
      </p:sp>
      <p:sp>
        <p:nvSpPr>
          <p:cNvPr id="180" name="Google Shape;180;p29"/>
          <p:cNvSpPr txBox="1"/>
          <p:nvPr/>
        </p:nvSpPr>
        <p:spPr>
          <a:xfrm>
            <a:off x="6675725" y="1136875"/>
            <a:ext cx="4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81" name="Google Shape;181;p29"/>
          <p:cNvPicPr preferRelativeResize="0"/>
          <p:nvPr/>
        </p:nvPicPr>
        <p:blipFill>
          <a:blip r:embed="rId3">
            <a:alphaModFix/>
          </a:blip>
          <a:stretch>
            <a:fillRect/>
          </a:stretch>
        </p:blipFill>
        <p:spPr>
          <a:xfrm>
            <a:off x="3270300" y="196575"/>
            <a:ext cx="3766950" cy="4750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title="Project Management Strategy"/>
          <p:cNvSpPr txBox="1"/>
          <p:nvPr>
            <p:ph type="title"/>
          </p:nvPr>
        </p:nvSpPr>
        <p:spPr>
          <a:xfrm>
            <a:off x="729450" y="1318650"/>
            <a:ext cx="52500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40" u="sng">
                <a:solidFill>
                  <a:schemeClr val="hlink"/>
                </a:solidFill>
                <a:latin typeface="Arial"/>
                <a:ea typeface="Arial"/>
                <a:cs typeface="Arial"/>
                <a:sym typeface="Arial"/>
                <a:hlinkClick r:id="rId3"/>
              </a:rPr>
              <a:t>Project Management Strategy</a:t>
            </a:r>
            <a:endParaRPr sz="2040">
              <a:latin typeface="Arial"/>
              <a:ea typeface="Arial"/>
              <a:cs typeface="Arial"/>
              <a:sym typeface="Arial"/>
            </a:endParaRPr>
          </a:p>
          <a:p>
            <a:pPr indent="0" lvl="0" marL="0" rtl="0" algn="l">
              <a:spcBef>
                <a:spcPts val="0"/>
              </a:spcBef>
              <a:spcAft>
                <a:spcPts val="0"/>
              </a:spcAft>
              <a:buSzPts val="990"/>
              <a:buNone/>
            </a:pPr>
            <a:r>
              <a:t/>
            </a:r>
            <a:endParaRPr sz="2340"/>
          </a:p>
        </p:txBody>
      </p:sp>
      <p:sp>
        <p:nvSpPr>
          <p:cNvPr id="187" name="Google Shape;187;p30"/>
          <p:cNvSpPr txBox="1"/>
          <p:nvPr/>
        </p:nvSpPr>
        <p:spPr>
          <a:xfrm>
            <a:off x="806450" y="1862600"/>
            <a:ext cx="78654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Reason for </a:t>
            </a:r>
            <a:r>
              <a:rPr lang="en-GB" sz="1600"/>
              <a:t>choosing</a:t>
            </a:r>
            <a:r>
              <a:rPr lang="en-GB" sz="1600"/>
              <a:t> water-scrum-fall</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GB" sz="1200"/>
              <a:t>Water-Scrum-Fall is a methodology that combines the best elements of both Waterfall and Scrum. The combination consists of the strong beginning of Waterfall, meaning that a vast amount of research and requirements gathering is conducted before moving onto the cyclic, team-based approach used in Scrum. The Scrum team will have a solid, time-driven plan with a highly detailed roadmap they can stick to throughout the project duration.</a:t>
            </a:r>
            <a:endParaRPr sz="1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nvSpPr>
        <p:spPr>
          <a:xfrm>
            <a:off x="642950" y="1318025"/>
            <a:ext cx="78654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WBS aligning with water-scrum-fall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457200" rtl="0" algn="l">
              <a:lnSpc>
                <a:spcPct val="115000"/>
              </a:lnSpc>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93" name="Google Shape;193;p31"/>
          <p:cNvPicPr preferRelativeResize="0"/>
          <p:nvPr/>
        </p:nvPicPr>
        <p:blipFill>
          <a:blip r:embed="rId3">
            <a:alphaModFix/>
          </a:blip>
          <a:stretch>
            <a:fillRect/>
          </a:stretch>
        </p:blipFill>
        <p:spPr>
          <a:xfrm>
            <a:off x="152400" y="2006225"/>
            <a:ext cx="8839204" cy="28485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a:t>
            </a:r>
            <a:endParaRPr/>
          </a:p>
        </p:txBody>
      </p:sp>
      <p:sp>
        <p:nvSpPr>
          <p:cNvPr id="93" name="Google Shape;93;p14"/>
          <p:cNvSpPr txBox="1"/>
          <p:nvPr>
            <p:ph idx="1" type="body"/>
          </p:nvPr>
        </p:nvSpPr>
        <p:spPr>
          <a:xfrm>
            <a:off x="729450" y="2161550"/>
            <a:ext cx="7688700" cy="2541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Project</a:t>
            </a:r>
            <a:r>
              <a:rPr lang="en-GB">
                <a:latin typeface="Arial"/>
                <a:ea typeface="Arial"/>
                <a:cs typeface="Arial"/>
                <a:sym typeface="Arial"/>
              </a:rPr>
              <a:t> Initiation Document </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Product and Work Breakdown Structures </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Gantt Chart</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Force Field Analysis </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Business Case and Cost Benefit Analysis </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Quality Plan and Software Quality Assurance</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Project Management Strategy</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Low fidelity prototype</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Estimation</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Risk Management</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Responsibility (RACI matrix)</a:t>
            </a:r>
            <a:endParaRPr>
              <a:latin typeface="Arial"/>
              <a:ea typeface="Arial"/>
              <a:cs typeface="Arial"/>
              <a:sym typeface="Arial"/>
            </a:endParaRPr>
          </a:p>
          <a:p>
            <a:pPr indent="-298767" lvl="0" marL="457200" rtl="0" algn="l">
              <a:spcBef>
                <a:spcPts val="0"/>
              </a:spcBef>
              <a:spcAft>
                <a:spcPts val="0"/>
              </a:spcAft>
              <a:buSzPct val="100000"/>
              <a:buFont typeface="Arial"/>
              <a:buAutoNum type="arabicPeriod"/>
            </a:pPr>
            <a:r>
              <a:rPr lang="en-GB">
                <a:latin typeface="Arial"/>
                <a:ea typeface="Arial"/>
                <a:cs typeface="Arial"/>
                <a:sym typeface="Arial"/>
              </a:rPr>
              <a:t>Project success/failure</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29450" y="1318650"/>
            <a:ext cx="1952400" cy="19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Low fidelity prototype</a:t>
            </a:r>
            <a:endParaRPr/>
          </a:p>
        </p:txBody>
      </p:sp>
      <p:pic>
        <p:nvPicPr>
          <p:cNvPr id="199" name="Google Shape;199;p32"/>
          <p:cNvPicPr preferRelativeResize="0"/>
          <p:nvPr/>
        </p:nvPicPr>
        <p:blipFill>
          <a:blip r:embed="rId3">
            <a:alphaModFix/>
          </a:blip>
          <a:stretch>
            <a:fillRect/>
          </a:stretch>
        </p:blipFill>
        <p:spPr>
          <a:xfrm>
            <a:off x="3481025" y="151087"/>
            <a:ext cx="4408725" cy="4841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title="High Fidelity Prototype "/>
          <p:cNvSpPr txBox="1"/>
          <p:nvPr>
            <p:ph type="title"/>
          </p:nvPr>
        </p:nvSpPr>
        <p:spPr>
          <a:xfrm>
            <a:off x="708175" y="1332800"/>
            <a:ext cx="1952400" cy="19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High Fidelity Prototype</a:t>
            </a:r>
            <a:endParaRPr/>
          </a:p>
          <a:p>
            <a:pPr indent="0" lvl="0" marL="0" rtl="0" algn="l">
              <a:spcBef>
                <a:spcPts val="0"/>
              </a:spcBef>
              <a:spcAft>
                <a:spcPts val="0"/>
              </a:spcAft>
              <a:buNone/>
            </a:pPr>
            <a:r>
              <a:t/>
            </a:r>
            <a:endParaRPr/>
          </a:p>
        </p:txBody>
      </p:sp>
      <p:pic>
        <p:nvPicPr>
          <p:cNvPr id="205" name="Google Shape;205;p33"/>
          <p:cNvPicPr preferRelativeResize="0"/>
          <p:nvPr/>
        </p:nvPicPr>
        <p:blipFill>
          <a:blip r:embed="rId4">
            <a:alphaModFix/>
          </a:blip>
          <a:stretch>
            <a:fillRect/>
          </a:stretch>
        </p:blipFill>
        <p:spPr>
          <a:xfrm>
            <a:off x="2699600" y="152400"/>
            <a:ext cx="6005225"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Estimation</a:t>
            </a:r>
            <a:endParaRPr/>
          </a:p>
        </p:txBody>
      </p:sp>
      <p:pic>
        <p:nvPicPr>
          <p:cNvPr id="211" name="Google Shape;211;p34"/>
          <p:cNvPicPr preferRelativeResize="0"/>
          <p:nvPr/>
        </p:nvPicPr>
        <p:blipFill>
          <a:blip r:embed="rId3">
            <a:alphaModFix/>
          </a:blip>
          <a:stretch>
            <a:fillRect/>
          </a:stretch>
        </p:blipFill>
        <p:spPr>
          <a:xfrm>
            <a:off x="3284505" y="122400"/>
            <a:ext cx="4887720" cy="1299750"/>
          </a:xfrm>
          <a:prstGeom prst="rect">
            <a:avLst/>
          </a:prstGeom>
          <a:noFill/>
          <a:ln>
            <a:noFill/>
          </a:ln>
        </p:spPr>
      </p:pic>
      <p:pic>
        <p:nvPicPr>
          <p:cNvPr id="212" name="Google Shape;212;p34"/>
          <p:cNvPicPr preferRelativeResize="0"/>
          <p:nvPr/>
        </p:nvPicPr>
        <p:blipFill>
          <a:blip r:embed="rId4">
            <a:alphaModFix/>
          </a:blip>
          <a:stretch>
            <a:fillRect/>
          </a:stretch>
        </p:blipFill>
        <p:spPr>
          <a:xfrm>
            <a:off x="6345500" y="1541550"/>
            <a:ext cx="2633174" cy="3499393"/>
          </a:xfrm>
          <a:prstGeom prst="rect">
            <a:avLst/>
          </a:prstGeom>
          <a:noFill/>
          <a:ln>
            <a:noFill/>
          </a:ln>
        </p:spPr>
      </p:pic>
      <p:pic>
        <p:nvPicPr>
          <p:cNvPr id="213" name="Google Shape;213;p34"/>
          <p:cNvPicPr preferRelativeResize="0"/>
          <p:nvPr/>
        </p:nvPicPr>
        <p:blipFill>
          <a:blip r:embed="rId5">
            <a:alphaModFix/>
          </a:blip>
          <a:stretch>
            <a:fillRect/>
          </a:stretch>
        </p:blipFill>
        <p:spPr>
          <a:xfrm>
            <a:off x="2865113" y="1541550"/>
            <a:ext cx="3413776" cy="226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729450" y="1318650"/>
            <a:ext cx="2172900" cy="14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Assessment Matrix</a:t>
            </a:r>
            <a:endParaRPr/>
          </a:p>
        </p:txBody>
      </p:sp>
      <p:pic>
        <p:nvPicPr>
          <p:cNvPr id="219" name="Google Shape;219;p35"/>
          <p:cNvPicPr preferRelativeResize="0"/>
          <p:nvPr/>
        </p:nvPicPr>
        <p:blipFill>
          <a:blip r:embed="rId3">
            <a:alphaModFix/>
          </a:blip>
          <a:stretch>
            <a:fillRect/>
          </a:stretch>
        </p:blipFill>
        <p:spPr>
          <a:xfrm>
            <a:off x="3561474" y="621250"/>
            <a:ext cx="4722901" cy="436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9450" y="1318650"/>
            <a:ext cx="2172900" cy="14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 Log</a:t>
            </a:r>
            <a:endParaRPr/>
          </a:p>
        </p:txBody>
      </p:sp>
      <p:pic>
        <p:nvPicPr>
          <p:cNvPr id="225" name="Google Shape;225;p36"/>
          <p:cNvPicPr preferRelativeResize="0"/>
          <p:nvPr/>
        </p:nvPicPr>
        <p:blipFill>
          <a:blip r:embed="rId3">
            <a:alphaModFix/>
          </a:blip>
          <a:stretch>
            <a:fillRect/>
          </a:stretch>
        </p:blipFill>
        <p:spPr>
          <a:xfrm>
            <a:off x="2296625" y="135550"/>
            <a:ext cx="3591350" cy="4969699"/>
          </a:xfrm>
          <a:prstGeom prst="rect">
            <a:avLst/>
          </a:prstGeom>
          <a:noFill/>
          <a:ln>
            <a:noFill/>
          </a:ln>
        </p:spPr>
      </p:pic>
      <p:pic>
        <p:nvPicPr>
          <p:cNvPr id="226" name="Google Shape;226;p36"/>
          <p:cNvPicPr preferRelativeResize="0"/>
          <p:nvPr/>
        </p:nvPicPr>
        <p:blipFill>
          <a:blip r:embed="rId4">
            <a:alphaModFix/>
          </a:blip>
          <a:stretch>
            <a:fillRect/>
          </a:stretch>
        </p:blipFill>
        <p:spPr>
          <a:xfrm>
            <a:off x="5887975" y="135550"/>
            <a:ext cx="3153574" cy="28426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9450" y="1318650"/>
            <a:ext cx="2172900" cy="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RACI Matrix</a:t>
            </a:r>
            <a:endParaRPr/>
          </a:p>
        </p:txBody>
      </p:sp>
      <p:pic>
        <p:nvPicPr>
          <p:cNvPr id="232" name="Google Shape;232;p37"/>
          <p:cNvPicPr preferRelativeResize="0"/>
          <p:nvPr/>
        </p:nvPicPr>
        <p:blipFill>
          <a:blip r:embed="rId3">
            <a:alphaModFix/>
          </a:blip>
          <a:stretch>
            <a:fillRect/>
          </a:stretch>
        </p:blipFill>
        <p:spPr>
          <a:xfrm>
            <a:off x="358475" y="2059650"/>
            <a:ext cx="8416649" cy="2812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8"/>
          <p:cNvPicPr preferRelativeResize="0"/>
          <p:nvPr/>
        </p:nvPicPr>
        <p:blipFill>
          <a:blip r:embed="rId3">
            <a:alphaModFix/>
          </a:blip>
          <a:stretch>
            <a:fillRect/>
          </a:stretch>
        </p:blipFill>
        <p:spPr>
          <a:xfrm>
            <a:off x="152400" y="1609725"/>
            <a:ext cx="8839203" cy="30483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title="Project Success/Failure"/>
          <p:cNvSpPr txBox="1"/>
          <p:nvPr>
            <p:ph type="title"/>
          </p:nvPr>
        </p:nvSpPr>
        <p:spPr>
          <a:xfrm>
            <a:off x="729450" y="1318650"/>
            <a:ext cx="1658700" cy="150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711" u="sng">
                <a:solidFill>
                  <a:schemeClr val="hlink"/>
                </a:solidFill>
                <a:latin typeface="Arial"/>
                <a:ea typeface="Arial"/>
                <a:cs typeface="Arial"/>
                <a:sym typeface="Arial"/>
                <a:hlinkClick r:id="rId3"/>
              </a:rPr>
              <a:t>Project Success/Failure</a:t>
            </a:r>
            <a:endParaRPr sz="2711">
              <a:latin typeface="Arial"/>
              <a:ea typeface="Arial"/>
              <a:cs typeface="Arial"/>
              <a:sym typeface="Arial"/>
            </a:endParaRPr>
          </a:p>
          <a:p>
            <a:pPr indent="0" lvl="0" marL="0" rtl="0" algn="l">
              <a:spcBef>
                <a:spcPts val="0"/>
              </a:spcBef>
              <a:spcAft>
                <a:spcPts val="0"/>
              </a:spcAft>
              <a:buNone/>
            </a:pPr>
            <a:r>
              <a:t/>
            </a:r>
            <a:endParaRPr/>
          </a:p>
        </p:txBody>
      </p:sp>
      <p:pic>
        <p:nvPicPr>
          <p:cNvPr id="243" name="Google Shape;243;p39"/>
          <p:cNvPicPr preferRelativeResize="0"/>
          <p:nvPr/>
        </p:nvPicPr>
        <p:blipFill>
          <a:blip r:embed="rId4">
            <a:alphaModFix/>
          </a:blip>
          <a:stretch>
            <a:fillRect/>
          </a:stretch>
        </p:blipFill>
        <p:spPr>
          <a:xfrm>
            <a:off x="3140050" y="820075"/>
            <a:ext cx="5372100" cy="2428875"/>
          </a:xfrm>
          <a:prstGeom prst="rect">
            <a:avLst/>
          </a:prstGeom>
          <a:noFill/>
          <a:ln>
            <a:noFill/>
          </a:ln>
        </p:spPr>
      </p:pic>
      <p:sp>
        <p:nvSpPr>
          <p:cNvPr id="244" name="Google Shape;244;p39"/>
          <p:cNvSpPr txBox="1"/>
          <p:nvPr/>
        </p:nvSpPr>
        <p:spPr>
          <a:xfrm>
            <a:off x="980550" y="3785525"/>
            <a:ext cx="7306800" cy="82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t>Overall, the project ran very smoothly, and we eventually overcame all the challenges we encountered. Due to this, we consider the Journey Planner project a success.</a:t>
            </a:r>
            <a:endParaRPr sz="13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84950"/>
            <a:ext cx="7688700" cy="2798700"/>
          </a:xfrm>
          <a:prstGeom prst="rect">
            <a:avLst/>
          </a:prstGeom>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GB" sz="1100">
                <a:solidFill>
                  <a:srgbClr val="000000"/>
                </a:solidFill>
                <a:latin typeface="Arial"/>
                <a:ea typeface="Arial"/>
                <a:cs typeface="Arial"/>
                <a:sym typeface="Arial"/>
              </a:rPr>
              <a:t>This Project Initiation Document (PID) has been created to define and gather essential planning information required to assess and manage a clear plan for the project delivery of the South Yorkshire Buses Journey Planner and its overall success. The document’s primary goal is to address the following fundamental aspects of the project:</a:t>
            </a:r>
            <a:endParaRPr sz="1100">
              <a:solidFill>
                <a:srgbClr val="000000"/>
              </a:solidFill>
              <a:latin typeface="Arial"/>
              <a:ea typeface="Arial"/>
              <a:cs typeface="Arial"/>
              <a:sym typeface="Arial"/>
            </a:endParaRPr>
          </a:p>
          <a:p>
            <a:pPr indent="-298450" lvl="0" marL="457200" rtl="0" algn="l">
              <a:lnSpc>
                <a:spcPct val="150000"/>
              </a:lnSpc>
              <a:spcBef>
                <a:spcPts val="1000"/>
              </a:spcBef>
              <a:spcAft>
                <a:spcPts val="0"/>
              </a:spcAft>
              <a:buClr>
                <a:srgbClr val="000000"/>
              </a:buClr>
              <a:buSzPts val="1100"/>
              <a:buFont typeface="Arial"/>
              <a:buChar char="●"/>
            </a:pPr>
            <a:r>
              <a:rPr i="1" lang="en-GB" sz="1100">
                <a:solidFill>
                  <a:srgbClr val="000000"/>
                </a:solidFill>
                <a:latin typeface="Arial"/>
                <a:ea typeface="Arial"/>
                <a:cs typeface="Arial"/>
                <a:sym typeface="Arial"/>
              </a:rPr>
              <a:t>What is the project aiming to achieve?</a:t>
            </a:r>
            <a:endParaRPr i="1"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i="1" lang="en-GB" sz="1100">
                <a:solidFill>
                  <a:srgbClr val="000000"/>
                </a:solidFill>
                <a:latin typeface="Arial"/>
                <a:ea typeface="Arial"/>
                <a:cs typeface="Arial"/>
                <a:sym typeface="Arial"/>
              </a:rPr>
              <a:t>What is the project’s scope?</a:t>
            </a:r>
            <a:endParaRPr i="1"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i="1" lang="en-GB" sz="1100">
                <a:solidFill>
                  <a:srgbClr val="000000"/>
                </a:solidFill>
                <a:latin typeface="Arial"/>
                <a:ea typeface="Arial"/>
                <a:cs typeface="Arial"/>
                <a:sym typeface="Arial"/>
              </a:rPr>
              <a:t>Who will be involved in managing the project, and what are their responsibilities?</a:t>
            </a:r>
            <a:endParaRPr i="1"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i="1" lang="en-GB" sz="1100">
                <a:solidFill>
                  <a:srgbClr val="000000"/>
                </a:solidFill>
                <a:latin typeface="Arial"/>
                <a:ea typeface="Arial"/>
                <a:cs typeface="Arial"/>
                <a:sym typeface="Arial"/>
              </a:rPr>
              <a:t>How will risk be managed?</a:t>
            </a:r>
            <a:endParaRPr i="1"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i="1" lang="en-GB" sz="1100">
                <a:solidFill>
                  <a:srgbClr val="000000"/>
                </a:solidFill>
                <a:latin typeface="Arial"/>
                <a:ea typeface="Arial"/>
                <a:cs typeface="Arial"/>
                <a:sym typeface="Arial"/>
              </a:rPr>
              <a:t>What are the constraints encountered? </a:t>
            </a:r>
            <a:endParaRPr i="1" sz="1100">
              <a:solidFill>
                <a:srgbClr val="000000"/>
              </a:solidFill>
              <a:latin typeface="Arial"/>
              <a:ea typeface="Arial"/>
              <a:cs typeface="Arial"/>
              <a:sym typeface="Arial"/>
            </a:endParaRPr>
          </a:p>
          <a:p>
            <a:pPr indent="-298450" lvl="0" marL="457200" rtl="0" algn="l">
              <a:lnSpc>
                <a:spcPct val="150000"/>
              </a:lnSpc>
              <a:spcBef>
                <a:spcPts val="0"/>
              </a:spcBef>
              <a:spcAft>
                <a:spcPts val="0"/>
              </a:spcAft>
              <a:buClr>
                <a:srgbClr val="000000"/>
              </a:buClr>
              <a:buSzPts val="1100"/>
              <a:buFont typeface="Arial"/>
              <a:buChar char="●"/>
            </a:pPr>
            <a:r>
              <a:rPr i="1" lang="en-GB" sz="1100">
                <a:solidFill>
                  <a:srgbClr val="000000"/>
                </a:solidFill>
                <a:latin typeface="Arial"/>
                <a:ea typeface="Arial"/>
                <a:cs typeface="Arial"/>
                <a:sym typeface="Arial"/>
              </a:rPr>
              <a:t>How will quality be managed?</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99" name="Google Shape;99;p15" title="Project Initiation Document"/>
          <p:cNvSpPr txBox="1"/>
          <p:nvPr/>
        </p:nvSpPr>
        <p:spPr>
          <a:xfrm>
            <a:off x="844825" y="1353150"/>
            <a:ext cx="3336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u="sng">
                <a:solidFill>
                  <a:schemeClr val="hlink"/>
                </a:solidFill>
                <a:hlinkClick r:id="rId3"/>
              </a:rPr>
              <a:t>Project Initiation Document</a:t>
            </a:r>
            <a:endParaRPr sz="2000"/>
          </a:p>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450" y="1435900"/>
            <a:ext cx="7688700" cy="290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Background of the Project</a:t>
            </a:r>
            <a:endParaRPr b="1"/>
          </a:p>
          <a:p>
            <a:pPr indent="0" lvl="0" marL="0" rtl="0" algn="l">
              <a:spcBef>
                <a:spcPts val="1200"/>
              </a:spcBef>
              <a:spcAft>
                <a:spcPts val="0"/>
              </a:spcAft>
              <a:buNone/>
            </a:pPr>
            <a:r>
              <a:t/>
            </a:r>
            <a:endParaRPr b="1"/>
          </a:p>
          <a:p>
            <a:pPr indent="0" lvl="0" marL="0" rtl="0" algn="l">
              <a:lnSpc>
                <a:spcPct val="150000"/>
              </a:lnSpc>
              <a:spcBef>
                <a:spcPts val="1200"/>
              </a:spcBef>
              <a:spcAft>
                <a:spcPts val="0"/>
              </a:spcAft>
              <a:buNone/>
            </a:pPr>
            <a:r>
              <a:rPr lang="en-GB" sz="1100">
                <a:solidFill>
                  <a:srgbClr val="000000"/>
                </a:solidFill>
                <a:latin typeface="Arial"/>
                <a:ea typeface="Arial"/>
                <a:cs typeface="Arial"/>
                <a:sym typeface="Arial"/>
              </a:rPr>
              <a:t>South Yorkshire Buses are a travel company based in South Yorkshire and require an application that will allow them to modernise their customers' travel experience. They need an application to compete with other companies around them that can adapt to modern technology allowing the users to plan their journeys on the go. The company’s current system is outdated, and it is not up to the current standards having multiple faults that cause inconvenience to their customers. The company is also looking to save money on hosting (that currently is going up to £60.000/year), on staff, and on any further updates that would usually cost up to £500/change.</a:t>
            </a:r>
            <a:endParaRPr sz="1100">
              <a:solidFill>
                <a:srgbClr val="000000"/>
              </a:solidFill>
              <a:latin typeface="Arial"/>
              <a:ea typeface="Arial"/>
              <a:cs typeface="Arial"/>
              <a:sym typeface="Arial"/>
            </a:endParaRPr>
          </a:p>
          <a:p>
            <a:pPr indent="0" lvl="0" marL="0" rtl="0" algn="l">
              <a:lnSpc>
                <a:spcPct val="150000"/>
              </a:lnSpc>
              <a:spcBef>
                <a:spcPts val="1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29450" y="1441750"/>
            <a:ext cx="7688700" cy="3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GB"/>
              <a:t>Objectives</a:t>
            </a:r>
            <a:endParaRPr b="1"/>
          </a:p>
          <a:p>
            <a:pPr indent="0" lvl="0" marL="0" rtl="0" algn="l">
              <a:spcBef>
                <a:spcPts val="1200"/>
              </a:spcBef>
              <a:spcAft>
                <a:spcPts val="0"/>
              </a:spcAft>
              <a:buNone/>
            </a:pPr>
            <a:r>
              <a:t/>
            </a:r>
            <a:endParaRPr b="1"/>
          </a:p>
          <a:p>
            <a:pPr indent="0" lvl="0" marL="0" rtl="0" algn="l">
              <a:lnSpc>
                <a:spcPct val="150000"/>
              </a:lnSpc>
              <a:spcBef>
                <a:spcPts val="1200"/>
              </a:spcBef>
              <a:spcAft>
                <a:spcPts val="0"/>
              </a:spcAft>
              <a:buNone/>
            </a:pPr>
            <a:r>
              <a:rPr lang="en-GB" sz="1100">
                <a:solidFill>
                  <a:srgbClr val="000000"/>
                </a:solidFill>
                <a:latin typeface="Arial"/>
                <a:ea typeface="Arial"/>
                <a:cs typeface="Arial"/>
                <a:sym typeface="Arial"/>
              </a:rPr>
              <a:t>This project aims to create an application that will use the South Yorkshire Buses bus schedule to allow customers to plan their journey effectively and efficiently. The system will need to provide the customers with the times and dates of all buses in the South Yorkshire area and will require us to create an application that can provide this service. </a:t>
            </a:r>
            <a:endParaRPr sz="1100">
              <a:solidFill>
                <a:srgbClr val="000000"/>
              </a:solidFill>
              <a:latin typeface="Arial"/>
              <a:ea typeface="Arial"/>
              <a:cs typeface="Arial"/>
              <a:sym typeface="Arial"/>
            </a:endParaRPr>
          </a:p>
          <a:p>
            <a:pPr indent="0" lvl="0" marL="0" rtl="0" algn="l">
              <a:lnSpc>
                <a:spcPct val="150000"/>
              </a:lnSpc>
              <a:spcBef>
                <a:spcPts val="1000"/>
              </a:spcBef>
              <a:spcAft>
                <a:spcPts val="0"/>
              </a:spcAft>
              <a:buNone/>
            </a:pPr>
            <a:r>
              <a:rPr lang="en-GB" sz="1100">
                <a:solidFill>
                  <a:srgbClr val="000000"/>
                </a:solidFill>
                <a:latin typeface="Arial"/>
                <a:ea typeface="Arial"/>
                <a:cs typeface="Arial"/>
                <a:sym typeface="Arial"/>
              </a:rPr>
              <a:t>This system will use prototypes to manage the project so that we can get accurate feedback and information about our application to create the best product possible. The main objective is to build a high-quality product that will work fast and efficiently while keeping the lowest costs viable when it comes to maintaining it. </a:t>
            </a:r>
            <a:endParaRPr sz="1100">
              <a:solidFill>
                <a:srgbClr val="000000"/>
              </a:solidFill>
              <a:latin typeface="Arial"/>
              <a:ea typeface="Arial"/>
              <a:cs typeface="Arial"/>
              <a:sym typeface="Arial"/>
            </a:endParaRPr>
          </a:p>
          <a:p>
            <a:pPr indent="0" lvl="0" marL="0" rtl="0" algn="l">
              <a:lnSpc>
                <a:spcPct val="150000"/>
              </a:lnSpc>
              <a:spcBef>
                <a:spcPts val="1000"/>
              </a:spcBef>
              <a:spcAft>
                <a:spcPts val="0"/>
              </a:spcAft>
              <a:buNone/>
            </a:pPr>
            <a:r>
              <a:t/>
            </a:r>
            <a:endParaRPr sz="1100">
              <a:solidFill>
                <a:srgbClr val="000000"/>
              </a:solidFill>
              <a:latin typeface="Arial"/>
              <a:ea typeface="Arial"/>
              <a:cs typeface="Arial"/>
              <a:sym typeface="Arial"/>
            </a:endParaRPr>
          </a:p>
          <a:p>
            <a:pPr indent="0" lvl="0" marL="0" rtl="0" algn="l">
              <a:lnSpc>
                <a:spcPct val="150000"/>
              </a:lnSpc>
              <a:spcBef>
                <a:spcPts val="1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729450" y="1435900"/>
            <a:ext cx="7688700" cy="331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GB"/>
              <a:t>Scope </a:t>
            </a:r>
            <a:endParaRPr b="1"/>
          </a:p>
          <a:p>
            <a:pPr indent="0" lvl="0" marL="0" rtl="0" algn="l">
              <a:lnSpc>
                <a:spcPct val="150000"/>
              </a:lnSpc>
              <a:spcBef>
                <a:spcPts val="1200"/>
              </a:spcBef>
              <a:spcAft>
                <a:spcPts val="0"/>
              </a:spcAft>
              <a:buNone/>
            </a:pPr>
            <a:r>
              <a:rPr lang="en-GB" sz="1100">
                <a:solidFill>
                  <a:srgbClr val="000000"/>
                </a:solidFill>
                <a:latin typeface="Arial"/>
                <a:ea typeface="Arial"/>
                <a:cs typeface="Arial"/>
                <a:sym typeface="Arial"/>
              </a:rPr>
              <a:t>Initially, the application will consist of features that will allow the user to check the times of buses around his area. The software will provide information such as </a:t>
            </a:r>
            <a:r>
              <a:rPr i="1" lang="en-GB" sz="1100">
                <a:solidFill>
                  <a:srgbClr val="000000"/>
                </a:solidFill>
                <a:latin typeface="Arial"/>
                <a:ea typeface="Arial"/>
                <a:cs typeface="Arial"/>
                <a:sym typeface="Arial"/>
              </a:rPr>
              <a:t>when is my next bus, what buses are available at my location, and what is the best ticket to buy. </a:t>
            </a:r>
            <a:r>
              <a:rPr lang="en-GB" sz="1100">
                <a:solidFill>
                  <a:srgbClr val="000000"/>
                </a:solidFill>
                <a:latin typeface="Arial"/>
                <a:ea typeface="Arial"/>
                <a:cs typeface="Arial"/>
                <a:sym typeface="Arial"/>
              </a:rPr>
              <a:t>The scope of the prototype is to allow users to choose their destination (either through a map or by adding the location manually) and be presented with a step-by-step route on how to get there through different modes of transportation (not only by bus). Furthermore, the system will provide live travel updates and alternative options in extenuating circumstances (e.g., road closures, accidents). </a:t>
            </a:r>
            <a:endParaRPr sz="1100">
              <a:solidFill>
                <a:srgbClr val="000000"/>
              </a:solidFill>
              <a:latin typeface="Arial"/>
              <a:ea typeface="Arial"/>
              <a:cs typeface="Arial"/>
              <a:sym typeface="Arial"/>
            </a:endParaRPr>
          </a:p>
          <a:p>
            <a:pPr indent="0" lvl="0" marL="0" rtl="0" algn="l">
              <a:lnSpc>
                <a:spcPct val="150000"/>
              </a:lnSpc>
              <a:spcBef>
                <a:spcPts val="1000"/>
              </a:spcBef>
              <a:spcAft>
                <a:spcPts val="0"/>
              </a:spcAft>
              <a:buNone/>
            </a:pPr>
            <a:r>
              <a:rPr lang="en-GB" sz="1100">
                <a:solidFill>
                  <a:srgbClr val="000000"/>
                </a:solidFill>
                <a:latin typeface="Arial"/>
                <a:ea typeface="Arial"/>
                <a:cs typeface="Arial"/>
                <a:sym typeface="Arial"/>
              </a:rPr>
              <a:t>The ticketing system will be included in the final prototype, making it available for the users to check for the best price and purchase any ticket.</a:t>
            </a:r>
            <a:endParaRPr sz="1100">
              <a:solidFill>
                <a:srgbClr val="000000"/>
              </a:solidFill>
              <a:latin typeface="Arial"/>
              <a:ea typeface="Arial"/>
              <a:cs typeface="Arial"/>
              <a:sym typeface="Arial"/>
            </a:endParaRPr>
          </a:p>
          <a:p>
            <a:pPr indent="0" lvl="0" marL="0" rtl="0" algn="l">
              <a:lnSpc>
                <a:spcPct val="150000"/>
              </a:lnSpc>
              <a:spcBef>
                <a:spcPts val="10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title="Gantt Chart"/>
          <p:cNvSpPr txBox="1"/>
          <p:nvPr>
            <p:ph type="title"/>
          </p:nvPr>
        </p:nvSpPr>
        <p:spPr>
          <a:xfrm>
            <a:off x="729450" y="1318650"/>
            <a:ext cx="70164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40" u="sng">
                <a:solidFill>
                  <a:schemeClr val="hlink"/>
                </a:solidFill>
                <a:latin typeface="Arial"/>
                <a:ea typeface="Arial"/>
                <a:cs typeface="Arial"/>
                <a:sym typeface="Arial"/>
                <a:hlinkClick r:id="rId3"/>
              </a:rPr>
              <a:t>Gantt Chart</a:t>
            </a:r>
            <a:endParaRPr sz="2040">
              <a:latin typeface="Arial"/>
              <a:ea typeface="Arial"/>
              <a:cs typeface="Arial"/>
              <a:sym typeface="Arial"/>
            </a:endParaRPr>
          </a:p>
          <a:p>
            <a:pPr indent="0" lvl="0" marL="0" rtl="0" algn="l">
              <a:spcBef>
                <a:spcPts val="0"/>
              </a:spcBef>
              <a:spcAft>
                <a:spcPts val="0"/>
              </a:spcAft>
              <a:buSzPts val="990"/>
              <a:buNone/>
            </a:pPr>
            <a:r>
              <a:t/>
            </a:r>
            <a:endParaRPr sz="2040">
              <a:latin typeface="Arial"/>
              <a:ea typeface="Arial"/>
              <a:cs typeface="Arial"/>
              <a:sym typeface="Arial"/>
            </a:endParaRPr>
          </a:p>
        </p:txBody>
      </p:sp>
      <p:sp>
        <p:nvSpPr>
          <p:cNvPr id="120" name="Google Shape;120;p19"/>
          <p:cNvSpPr txBox="1"/>
          <p:nvPr/>
        </p:nvSpPr>
        <p:spPr>
          <a:xfrm>
            <a:off x="639300" y="2255025"/>
            <a:ext cx="7865400" cy="3035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lang="en-GB" sz="1100"/>
              <a:t>We have taken into account the WBS, PBS, and Estimations to create the Gantt Chart.</a:t>
            </a:r>
            <a:endParaRPr sz="1100"/>
          </a:p>
          <a:p>
            <a:pPr indent="-298450" lvl="0" marL="457200" rtl="0" algn="l">
              <a:lnSpc>
                <a:spcPct val="115000"/>
              </a:lnSpc>
              <a:spcBef>
                <a:spcPts val="0"/>
              </a:spcBef>
              <a:spcAft>
                <a:spcPts val="0"/>
              </a:spcAft>
              <a:buSzPts val="1100"/>
              <a:buChar char="●"/>
            </a:pPr>
            <a:r>
              <a:rPr lang="en-GB" sz="1100"/>
              <a:t>The chart </a:t>
            </a:r>
            <a:r>
              <a:rPr lang="en-GB" sz="1100"/>
              <a:t>shows</a:t>
            </a:r>
            <a:r>
              <a:rPr lang="en-GB" sz="1100"/>
              <a:t> the </a:t>
            </a:r>
            <a:r>
              <a:rPr lang="en-GB" sz="1100"/>
              <a:t>breakdown</a:t>
            </a:r>
            <a:r>
              <a:rPr lang="en-GB" sz="1100"/>
              <a:t> of how long each staff will work at different parts of the final project over a period of 6 months.</a:t>
            </a:r>
            <a:endParaRPr sz="1100"/>
          </a:p>
          <a:p>
            <a:pPr indent="-298450" lvl="0" marL="457200" rtl="0" algn="l">
              <a:lnSpc>
                <a:spcPct val="115000"/>
              </a:lnSpc>
              <a:spcBef>
                <a:spcPts val="0"/>
              </a:spcBef>
              <a:spcAft>
                <a:spcPts val="0"/>
              </a:spcAft>
              <a:buSzPts val="1100"/>
              <a:buChar char="●"/>
            </a:pPr>
            <a:r>
              <a:rPr lang="en-GB" sz="1100"/>
              <a:t>For further development we will adjust timing so that multiple staff members will work on the same tasks at the same time.</a:t>
            </a:r>
            <a:endParaRPr sz="1100"/>
          </a:p>
          <a:p>
            <a:pPr indent="-298450" lvl="0" marL="457200" rtl="0" algn="l">
              <a:lnSpc>
                <a:spcPct val="115000"/>
              </a:lnSpc>
              <a:spcBef>
                <a:spcPts val="0"/>
              </a:spcBef>
              <a:spcAft>
                <a:spcPts val="0"/>
              </a:spcAft>
              <a:buSzPts val="1100"/>
              <a:buChar char="●"/>
            </a:pPr>
            <a:r>
              <a:rPr lang="en-GB" sz="1100"/>
              <a:t>Each task has been assigned a timeline of how long it will take to complete.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609262" y="1261075"/>
            <a:ext cx="7925475" cy="371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1057650" y="1385725"/>
            <a:ext cx="7149100" cy="355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