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bc68a5c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bc68a5c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Codes in front of the written description are the ticket numbers for the issues related to this </a:t>
            </a:r>
            <a:r>
              <a:rPr lang="en"/>
              <a:t>requirement</a:t>
            </a:r>
            <a:r>
              <a:rPr lang="en"/>
              <a:t>. All 3 requirement slides will follow this format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bc68a5c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bc68a5c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bc68a5c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bc68a5c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bc68a5c8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bc68a5c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various models used in designing this feature. We followed a fairly simple authentication scheme that is common amongst most apps. The reason we did this was to make the app as usable as possible.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bc68a5c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bc68a5c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bc68a5c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bc68a5c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are located in the tarturus/tests/ directory in the git project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bc68a5c8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bc68a5c8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bc68a5c8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bc68a5c8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various models used in designing this feature. We followed a fairly simple authentication scheme that is common amongst most apps. The reason we did this was to make the app as usable as possible.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bc68a5c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bc68a5c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bc68a5c8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bc68a5c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are located in the tarturus/tests/ directory in the git project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77b133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77b133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38e86f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938e86f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bc37c00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bc37c00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77b133f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77b133f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37f4c5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37f4c5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77b133f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77b133f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bc68a5c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bc68a5c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bc68a5c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bc68a5c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bc68a5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bc68a5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lang="en"/>
              <a:t>the</a:t>
            </a:r>
            <a:r>
              <a:rPr lang="en"/>
              <a:t> various models used in designing this feature. We followed a fairly simple authentication scheme that is common amongst most apps. The reason we did this was to make the app as usable as possible.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lask.palletsprojects.com/en/2.2.x/" TargetMode="External"/><Relationship Id="rId4" Type="http://schemas.openxmlformats.org/officeDocument/2006/relationships/hyperlink" Target="https://mui.com/" TargetMode="External"/><Relationship Id="rId5" Type="http://schemas.openxmlformats.org/officeDocument/2006/relationships/hyperlink" Target="https://docs.pytest.org/en/7.2.x/contents.html" TargetMode="External"/><Relationship Id="rId6" Type="http://schemas.openxmlformats.org/officeDocument/2006/relationships/hyperlink" Target="https://reactjs.org/docs/getting-started.html" TargetMode="External"/><Relationship Id="rId7" Type="http://schemas.openxmlformats.org/officeDocument/2006/relationships/hyperlink" Target="https://www.atlassian.com/software/jir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651575"/>
            <a:ext cx="8520600" cy="29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Fully featured website for frappe company (Dan’s Frappe Hell) including: point of sale, inventory and user management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ts val="1432"/>
              <a:buChar char="●"/>
            </a:pPr>
            <a:r>
              <a:rPr lang="en" sz="1432"/>
              <a:t>Wesley Edwards: Front End Specialist</a:t>
            </a:r>
            <a:endParaRPr sz="1432"/>
          </a:p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ts val="1432"/>
              <a:buChar char="●"/>
            </a:pPr>
            <a:r>
              <a:rPr lang="en" sz="1432"/>
              <a:t>Joshua McClung: Back End Specialist</a:t>
            </a:r>
            <a:endParaRPr sz="1432"/>
          </a:p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ts val="1432"/>
              <a:buChar char="●"/>
            </a:pPr>
            <a:r>
              <a:rPr lang="en" sz="1432"/>
              <a:t>Landon Doyle: User Testing Specialist</a:t>
            </a:r>
            <a:endParaRPr sz="1432"/>
          </a:p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ts val="1432"/>
              <a:buChar char="●"/>
            </a:pPr>
            <a:r>
              <a:rPr lang="en" sz="1432"/>
              <a:t>Geoffrey Haselden: Unit Testing Specialist</a:t>
            </a:r>
            <a:endParaRPr sz="14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Auth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29207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CS3450-28 Create Token Check function</a:t>
            </a:r>
            <a:endParaRPr sz="1200"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233222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Geoffrey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CS3450-26 Add user Model</a:t>
            </a:r>
            <a:endParaRPr sz="1200"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37237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Wesley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CS3450-32 Login UI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CS3450-52 Create Account UI</a:t>
            </a:r>
            <a:endParaRPr sz="1200"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41252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Landon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Auth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229875"/>
            <a:ext cx="482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Pytest suite for running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Executed by invoking `pytest`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environment is automatically created and destroyed as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 tests specifically located in test_auth.py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UI was done manually by entering values into the fields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979" y="1363100"/>
            <a:ext cx="2957150" cy="2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POS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4.1 in Requirements.txt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 sz="900">
                <a:solidFill>
                  <a:srgbClr val="C9D1D9"/>
                </a:solidFill>
                <a:highlight>
                  <a:srgbClr val="0D1117"/>
                </a:highlight>
                <a:latin typeface="Consolas"/>
                <a:ea typeface="Consolas"/>
                <a:cs typeface="Consolas"/>
                <a:sym typeface="Consolas"/>
              </a:rPr>
              <a:t>4.1 There must exist a customer-facing POS functionality for a customer to order their own drinks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Falls under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MOSCOW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“must” requirement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POS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2209825" y="1445600"/>
            <a:ext cx="688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6276025" y="1445600"/>
            <a:ext cx="730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Lo-Fi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00" y="1917193"/>
            <a:ext cx="2952951" cy="2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25" y="1917200"/>
            <a:ext cx="2429125" cy="23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POS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29207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CS3450-29 Implement Balance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CS3450-30 Create Drink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CS3450-33 Create Inventory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CS3450-71 Hook up Balance to order flow</a:t>
            </a:r>
            <a:endParaRPr sz="1200"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233222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Geoffrey</a:t>
            </a:r>
            <a:endParaRPr sz="1200"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37237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Wesley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CS3450-70 Add Custom Drink Functionality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CS3450-81 Handle insufficient fund errors from backend</a:t>
            </a:r>
            <a:endParaRPr sz="1200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641252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Landon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CS3450-24 Create Landing Page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CS3450-35 Create Drink Card Popup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CS3450-53 Landing Page Functionality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POS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229875"/>
            <a:ext cx="482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Pytest suite for running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Executed by invoking `pytest`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environment is automatically created and destroyed as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for Order Flow are in: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</a:t>
            </a:r>
            <a:r>
              <a:rPr lang="en"/>
              <a:t>est_balance.py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</a:t>
            </a:r>
            <a:r>
              <a:rPr lang="en"/>
              <a:t>est_menuitems.py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test_orders.py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UI was done manually by entering values into the fields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725" y="661300"/>
            <a:ext cx="3125527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Managerial Functionality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6.2 in Requirements.txt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 sz="900">
                <a:solidFill>
                  <a:srgbClr val="C9D1D9"/>
                </a:solidFill>
                <a:highlight>
                  <a:srgbClr val="0D1117"/>
                </a:highlight>
                <a:latin typeface="Consolas"/>
                <a:ea typeface="Consolas"/>
                <a:cs typeface="Consolas"/>
                <a:sym typeface="Consolas"/>
              </a:rPr>
              <a:t>6.2 There must exist a payroll system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Falls under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MOSCOW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“must” requirement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Managerial Functionality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2209825" y="1445600"/>
            <a:ext cx="688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6276025" y="1445600"/>
            <a:ext cx="730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Lo-Fi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125" y="1854575"/>
            <a:ext cx="2166750" cy="281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25" y="1917200"/>
            <a:ext cx="3800101" cy="19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Managerial Functionality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29207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CS3450-29 Implement Balance Model</a:t>
            </a:r>
            <a:endParaRPr sz="1200"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233222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Geoffrey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CS3450-32 Create Employee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CS3450-46 Create Friday Button Endpoint</a:t>
            </a:r>
            <a:endParaRPr sz="1200"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37237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Wesley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CS3450-76 Employee Hour Page</a:t>
            </a:r>
            <a:endParaRPr sz="1200"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6412525" y="1229875"/>
            <a:ext cx="1929000" cy="333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Landon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CS3450-40 Payroll Page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Managerial Functionality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229875"/>
            <a:ext cx="482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Pytest suite for running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Executed by invoking `pytest`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environment is automatically created and destroyed as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for Paying Employees are in test_balance.py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UI was done manually by entering values into the fields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300" y="988925"/>
            <a:ext cx="3125527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Scrum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Ready for Deployment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https://flask.palletsprojects.com/en/2.2.x/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https://mui.com/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https://docs.pytest.org/en/7.2.x/contents.html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https://reactjs.org/docs/getting-started.html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https://www.atlassian.com/software/jira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Design Decisions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Two-tier Architecture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Back-end: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Management, Database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Flask Framework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Front-end: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Interface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React-JS Framework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TypeScript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Back-end and Front-end are completely separate and served off of different ports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chose this architecture and tools because: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scale well for the scope of the project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commonly used in modern web-development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were relatively familiar with them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575" y="288450"/>
            <a:ext cx="3696824" cy="15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750" y="1961513"/>
            <a:ext cx="1706826" cy="6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574" y="1898457"/>
            <a:ext cx="1209450" cy="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 of Scrum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Separated groups into two teams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Front-end: Landon, Wesley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Back-end: Josh, Geoffrey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Scrum h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elped communicate between teams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Kept us working on it consistently.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Burn-down Chart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" y="683875"/>
            <a:ext cx="1812081" cy="29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229" y="896274"/>
            <a:ext cx="1926262" cy="30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784" y="1049999"/>
            <a:ext cx="2079212" cy="3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197" y="1298326"/>
            <a:ext cx="2079176" cy="3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6900" y="1496075"/>
            <a:ext cx="1567099" cy="3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725" y="2226651"/>
            <a:ext cx="7442949" cy="16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725" y="2324050"/>
            <a:ext cx="7442949" cy="15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25" y="2275350"/>
            <a:ext cx="7564001" cy="15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75" y="2413050"/>
            <a:ext cx="7470249" cy="13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5" y="2467750"/>
            <a:ext cx="7442949" cy="13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4221150" y="1360650"/>
            <a:ext cx="89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D3B45"/>
                </a:solidFill>
                <a:highlight>
                  <a:srgbClr val="FFFFFF"/>
                </a:highlight>
              </a:rPr>
              <a:t>Low-level Design</a:t>
            </a:r>
            <a:endParaRPr sz="700"/>
          </a:p>
        </p:txBody>
      </p:sp>
      <p:sp>
        <p:nvSpPr>
          <p:cNvPr id="125" name="Google Shape;125;p17"/>
          <p:cNvSpPr txBox="1"/>
          <p:nvPr/>
        </p:nvSpPr>
        <p:spPr>
          <a:xfrm>
            <a:off x="439450" y="1072088"/>
            <a:ext cx="89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D3B45"/>
                </a:solidFill>
                <a:highlight>
                  <a:srgbClr val="FFFFFF"/>
                </a:highlight>
              </a:rPr>
              <a:t>Requirements Gathering</a:t>
            </a:r>
            <a:endParaRPr sz="700"/>
          </a:p>
        </p:txBody>
      </p:sp>
      <p:sp>
        <p:nvSpPr>
          <p:cNvPr id="126" name="Google Shape;126;p17"/>
          <p:cNvSpPr txBox="1"/>
          <p:nvPr/>
        </p:nvSpPr>
        <p:spPr>
          <a:xfrm>
            <a:off x="6031825" y="1611975"/>
            <a:ext cx="89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D3B45"/>
                </a:solidFill>
                <a:highlight>
                  <a:srgbClr val="FFFFFF"/>
                </a:highlight>
              </a:rPr>
              <a:t>Development</a:t>
            </a:r>
            <a:endParaRPr sz="700"/>
          </a:p>
        </p:txBody>
      </p:sp>
      <p:sp>
        <p:nvSpPr>
          <p:cNvPr id="127" name="Google Shape;127;p17"/>
          <p:cNvSpPr txBox="1"/>
          <p:nvPr/>
        </p:nvSpPr>
        <p:spPr>
          <a:xfrm>
            <a:off x="8019500" y="1845763"/>
            <a:ext cx="89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D3B45"/>
                </a:solidFill>
                <a:highlight>
                  <a:srgbClr val="FFFFFF"/>
                </a:highlight>
              </a:rPr>
              <a:t>Testing</a:t>
            </a:r>
            <a:endParaRPr sz="700"/>
          </a:p>
        </p:txBody>
      </p:sp>
      <p:sp>
        <p:nvSpPr>
          <p:cNvPr id="128" name="Google Shape;128;p17"/>
          <p:cNvSpPr txBox="1"/>
          <p:nvPr/>
        </p:nvSpPr>
        <p:spPr>
          <a:xfrm>
            <a:off x="2304775" y="1204688"/>
            <a:ext cx="89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2D3B45"/>
                </a:solidFill>
                <a:highlight>
                  <a:srgbClr val="FFFFFF"/>
                </a:highlight>
              </a:rPr>
              <a:t>High-level Design</a:t>
            </a:r>
            <a:endParaRPr sz="700"/>
          </a:p>
        </p:txBody>
      </p:sp>
      <p:sp>
        <p:nvSpPr>
          <p:cNvPr id="129" name="Google Shape;129;p17"/>
          <p:cNvSpPr/>
          <p:nvPr/>
        </p:nvSpPr>
        <p:spPr>
          <a:xfrm>
            <a:off x="682350" y="2748225"/>
            <a:ext cx="5204675" cy="640000"/>
          </a:xfrm>
          <a:custGeom>
            <a:rect b="b" l="l" r="r" t="t"/>
            <a:pathLst>
              <a:path extrusionOk="0" h="25600" w="208187">
                <a:moveTo>
                  <a:pt x="0" y="7717"/>
                </a:moveTo>
                <a:lnTo>
                  <a:pt x="43482" y="7341"/>
                </a:lnTo>
                <a:lnTo>
                  <a:pt x="43106" y="0"/>
                </a:lnTo>
                <a:lnTo>
                  <a:pt x="83388" y="0"/>
                </a:lnTo>
                <a:lnTo>
                  <a:pt x="83952" y="7906"/>
                </a:lnTo>
                <a:lnTo>
                  <a:pt x="117458" y="7529"/>
                </a:lnTo>
                <a:lnTo>
                  <a:pt x="117646" y="188"/>
                </a:lnTo>
                <a:lnTo>
                  <a:pt x="128376" y="188"/>
                </a:lnTo>
                <a:lnTo>
                  <a:pt x="128376" y="8847"/>
                </a:lnTo>
                <a:lnTo>
                  <a:pt x="134023" y="9035"/>
                </a:lnTo>
                <a:lnTo>
                  <a:pt x="134399" y="15811"/>
                </a:lnTo>
                <a:lnTo>
                  <a:pt x="149458" y="15811"/>
                </a:lnTo>
                <a:lnTo>
                  <a:pt x="149834" y="19011"/>
                </a:lnTo>
                <a:lnTo>
                  <a:pt x="160940" y="19011"/>
                </a:lnTo>
                <a:lnTo>
                  <a:pt x="161505" y="20894"/>
                </a:lnTo>
                <a:lnTo>
                  <a:pt x="164328" y="20329"/>
                </a:lnTo>
                <a:lnTo>
                  <a:pt x="163764" y="22588"/>
                </a:lnTo>
                <a:lnTo>
                  <a:pt x="182399" y="23153"/>
                </a:lnTo>
                <a:lnTo>
                  <a:pt x="181834" y="25600"/>
                </a:lnTo>
                <a:lnTo>
                  <a:pt x="208187" y="25411"/>
                </a:ln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7"/>
          <p:cNvSpPr/>
          <p:nvPr/>
        </p:nvSpPr>
        <p:spPr>
          <a:xfrm>
            <a:off x="5896425" y="3397625"/>
            <a:ext cx="1849425" cy="160000"/>
          </a:xfrm>
          <a:custGeom>
            <a:rect b="b" l="l" r="r" t="t"/>
            <a:pathLst>
              <a:path extrusionOk="0" h="6400" w="73977">
                <a:moveTo>
                  <a:pt x="0" y="188"/>
                </a:moveTo>
                <a:lnTo>
                  <a:pt x="73600" y="0"/>
                </a:lnTo>
                <a:lnTo>
                  <a:pt x="73977" y="6400"/>
                </a:ln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1" name="Google Shape;131;p17"/>
          <p:cNvCxnSpPr/>
          <p:nvPr/>
        </p:nvCxnSpPr>
        <p:spPr>
          <a:xfrm flipH="1" rot="10800000">
            <a:off x="8061125" y="2056350"/>
            <a:ext cx="287100" cy="4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 flipH="1" rot="10800000">
            <a:off x="560000" y="1312850"/>
            <a:ext cx="663600" cy="4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682350" y="2691750"/>
            <a:ext cx="7030550" cy="847050"/>
          </a:xfrm>
          <a:custGeom>
            <a:rect b="b" l="l" r="r" t="t"/>
            <a:pathLst>
              <a:path extrusionOk="0" h="33882" w="281222">
                <a:moveTo>
                  <a:pt x="0" y="0"/>
                </a:moveTo>
                <a:lnTo>
                  <a:pt x="125552" y="1318"/>
                </a:lnTo>
                <a:lnTo>
                  <a:pt x="126305" y="6965"/>
                </a:lnTo>
                <a:lnTo>
                  <a:pt x="155105" y="6965"/>
                </a:lnTo>
                <a:lnTo>
                  <a:pt x="155670" y="19200"/>
                </a:lnTo>
                <a:lnTo>
                  <a:pt x="196328" y="18635"/>
                </a:lnTo>
                <a:lnTo>
                  <a:pt x="196328" y="22212"/>
                </a:lnTo>
                <a:lnTo>
                  <a:pt x="227387" y="21647"/>
                </a:lnTo>
                <a:lnTo>
                  <a:pt x="228328" y="33882"/>
                </a:lnTo>
                <a:lnTo>
                  <a:pt x="281222" y="33317"/>
                </a:ln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4" name="Google Shape;134;p17"/>
          <p:cNvCxnSpPr/>
          <p:nvPr/>
        </p:nvCxnSpPr>
        <p:spPr>
          <a:xfrm flipH="1" rot="10800000">
            <a:off x="2395275" y="1402350"/>
            <a:ext cx="494100" cy="14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/>
          <p:nvPr/>
        </p:nvSpPr>
        <p:spPr>
          <a:xfrm>
            <a:off x="687050" y="2428225"/>
            <a:ext cx="7105850" cy="1120000"/>
          </a:xfrm>
          <a:custGeom>
            <a:rect b="b" l="l" r="r" t="t"/>
            <a:pathLst>
              <a:path extrusionOk="0" h="44800" w="284234">
                <a:moveTo>
                  <a:pt x="284234" y="44800"/>
                </a:moveTo>
                <a:lnTo>
                  <a:pt x="284234" y="31811"/>
                </a:lnTo>
                <a:lnTo>
                  <a:pt x="265975" y="32941"/>
                </a:lnTo>
                <a:lnTo>
                  <a:pt x="266163" y="7529"/>
                </a:lnTo>
                <a:lnTo>
                  <a:pt x="262963" y="9035"/>
                </a:lnTo>
                <a:lnTo>
                  <a:pt x="262775" y="3012"/>
                </a:lnTo>
                <a:lnTo>
                  <a:pt x="179952" y="3012"/>
                </a:lnTo>
                <a:lnTo>
                  <a:pt x="178823" y="0"/>
                </a:lnTo>
                <a:lnTo>
                  <a:pt x="150399" y="565"/>
                </a:lnTo>
                <a:lnTo>
                  <a:pt x="150211" y="7341"/>
                </a:lnTo>
                <a:lnTo>
                  <a:pt x="147952" y="6776"/>
                </a:lnTo>
                <a:lnTo>
                  <a:pt x="147388" y="12047"/>
                </a:lnTo>
                <a:lnTo>
                  <a:pt x="144752" y="11294"/>
                </a:lnTo>
                <a:lnTo>
                  <a:pt x="143999" y="8282"/>
                </a:lnTo>
                <a:lnTo>
                  <a:pt x="63059" y="8282"/>
                </a:lnTo>
                <a:lnTo>
                  <a:pt x="63059" y="5835"/>
                </a:lnTo>
                <a:lnTo>
                  <a:pt x="0" y="6212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6" name="Google Shape;136;p17"/>
          <p:cNvCxnSpPr/>
          <p:nvPr/>
        </p:nvCxnSpPr>
        <p:spPr>
          <a:xfrm>
            <a:off x="4338800" y="1576450"/>
            <a:ext cx="447000" cy="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715300" y="2527050"/>
            <a:ext cx="7148175" cy="997625"/>
          </a:xfrm>
          <a:custGeom>
            <a:rect b="b" l="l" r="r" t="t"/>
            <a:pathLst>
              <a:path extrusionOk="0" h="39905" w="285927">
                <a:moveTo>
                  <a:pt x="0" y="564"/>
                </a:moveTo>
                <a:lnTo>
                  <a:pt x="76046" y="0"/>
                </a:lnTo>
                <a:lnTo>
                  <a:pt x="75858" y="2259"/>
                </a:lnTo>
                <a:lnTo>
                  <a:pt x="112375" y="2259"/>
                </a:lnTo>
                <a:lnTo>
                  <a:pt x="111622" y="6212"/>
                </a:lnTo>
                <a:lnTo>
                  <a:pt x="124611" y="6212"/>
                </a:lnTo>
                <a:lnTo>
                  <a:pt x="124611" y="9411"/>
                </a:lnTo>
                <a:lnTo>
                  <a:pt x="183904" y="9035"/>
                </a:lnTo>
                <a:lnTo>
                  <a:pt x="183528" y="188"/>
                </a:lnTo>
                <a:lnTo>
                  <a:pt x="219481" y="376"/>
                </a:lnTo>
                <a:lnTo>
                  <a:pt x="219857" y="8847"/>
                </a:lnTo>
                <a:lnTo>
                  <a:pt x="246022" y="8282"/>
                </a:lnTo>
                <a:lnTo>
                  <a:pt x="245833" y="16000"/>
                </a:lnTo>
                <a:lnTo>
                  <a:pt x="261080" y="16188"/>
                </a:lnTo>
                <a:lnTo>
                  <a:pt x="261457" y="24847"/>
                </a:lnTo>
                <a:lnTo>
                  <a:pt x="285551" y="24847"/>
                </a:lnTo>
                <a:lnTo>
                  <a:pt x="285927" y="39905"/>
                </a:ln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17"/>
          <p:cNvSpPr/>
          <p:nvPr/>
        </p:nvSpPr>
        <p:spPr>
          <a:xfrm>
            <a:off x="696475" y="2371750"/>
            <a:ext cx="7058775" cy="1190575"/>
          </a:xfrm>
          <a:custGeom>
            <a:rect b="b" l="l" r="r" t="t"/>
            <a:pathLst>
              <a:path extrusionOk="0" h="47623" w="282351">
                <a:moveTo>
                  <a:pt x="0" y="14118"/>
                </a:moveTo>
                <a:lnTo>
                  <a:pt x="32564" y="14118"/>
                </a:lnTo>
                <a:lnTo>
                  <a:pt x="32188" y="0"/>
                </a:lnTo>
                <a:lnTo>
                  <a:pt x="49129" y="377"/>
                </a:lnTo>
                <a:lnTo>
                  <a:pt x="48564" y="3200"/>
                </a:lnTo>
                <a:lnTo>
                  <a:pt x="90352" y="4141"/>
                </a:lnTo>
                <a:lnTo>
                  <a:pt x="90917" y="12800"/>
                </a:lnTo>
                <a:lnTo>
                  <a:pt x="93552" y="12988"/>
                </a:lnTo>
                <a:lnTo>
                  <a:pt x="93176" y="15623"/>
                </a:lnTo>
                <a:lnTo>
                  <a:pt x="145128" y="14682"/>
                </a:lnTo>
                <a:lnTo>
                  <a:pt x="145316" y="16565"/>
                </a:lnTo>
                <a:lnTo>
                  <a:pt x="166399" y="17318"/>
                </a:lnTo>
                <a:lnTo>
                  <a:pt x="166775" y="28612"/>
                </a:lnTo>
                <a:lnTo>
                  <a:pt x="182399" y="28423"/>
                </a:lnTo>
                <a:lnTo>
                  <a:pt x="182022" y="34823"/>
                </a:lnTo>
                <a:lnTo>
                  <a:pt x="215340" y="34635"/>
                </a:lnTo>
                <a:lnTo>
                  <a:pt x="215340" y="31435"/>
                </a:lnTo>
                <a:lnTo>
                  <a:pt x="257128" y="30870"/>
                </a:lnTo>
                <a:lnTo>
                  <a:pt x="257316" y="34070"/>
                </a:lnTo>
                <a:lnTo>
                  <a:pt x="282351" y="33882"/>
                </a:lnTo>
                <a:lnTo>
                  <a:pt x="281786" y="47623"/>
                </a:ln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9" name="Google Shape;139;p17"/>
          <p:cNvCxnSpPr/>
          <p:nvPr/>
        </p:nvCxnSpPr>
        <p:spPr>
          <a:xfrm flipH="1" rot="10800000">
            <a:off x="6098800" y="1811675"/>
            <a:ext cx="451800" cy="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Ready for Deployment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it is ready for deployment: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no obvious bugs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 is tested and correctly Implemented (Especially security)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is happy with the current state of the project.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</a:t>
            </a:r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Managerial Functionality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Auth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1.1 in Requirements.txt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 sz="900">
                <a:solidFill>
                  <a:srgbClr val="C9D1D9"/>
                </a:solidFill>
                <a:highlight>
                  <a:srgbClr val="0D1117"/>
                </a:highlight>
                <a:latin typeface="Consolas"/>
                <a:ea typeface="Consolas"/>
                <a:cs typeface="Consolas"/>
                <a:sym typeface="Consolas"/>
              </a:rPr>
              <a:t>1.1 System must require all users to authenticate before accessing system functions/features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Falls under Functionality, more specifically a security 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MOSCOW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“must” requirement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Tracing - Auth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449825" y="1421100"/>
            <a:ext cx="688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UML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38" y="1951499"/>
            <a:ext cx="3194474" cy="185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151" y="1976001"/>
            <a:ext cx="2856499" cy="18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496150" y="1421100"/>
            <a:ext cx="730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Lo-Fi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9174" y="1976007"/>
            <a:ext cx="2433125" cy="17619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250475" y="1421100"/>
            <a:ext cx="730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</a:t>
            </a:r>
            <a:r>
              <a:rPr lang="en"/>
              <a:t>-Fi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