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9" r:id="rId14"/>
    <p:sldId id="270" r:id="rId15"/>
    <p:sldId id="271" r:id="rId16"/>
    <p:sldId id="272" r:id="rId17"/>
    <p:sldId id="274" r:id="rId18"/>
    <p:sldId id="275" r:id="rId19"/>
    <p:sldId id="266" r:id="rId20"/>
    <p:sldId id="276"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BAZAKA" initials="G" lastIdx="1" clrIdx="0">
    <p:extLst>
      <p:ext uri="{19B8F6BF-5375-455C-9EA6-DF929625EA0E}">
        <p15:presenceInfo xmlns:p15="http://schemas.microsoft.com/office/powerpoint/2012/main" userId="GBAZ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66" d="100"/>
          <a:sy n="66" d="100"/>
        </p:scale>
        <p:origin x="72" y="3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02T20:16:21.476" idx="1">
    <p:pos x="1001" y="943"/>
    <p:text>Les activités faisant partie du chemin critique sont des activités critiques, leurs durées ne peuvent être modifiées sans modifier la durée totale du projet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49039C8F-65B4-48D5-81ED-483C07F36F45}" type="slidenum">
              <a:rPr lang="fr-FR" smtClean="0"/>
              <a:t>‹N°›</a:t>
            </a:fld>
            <a:endParaRPr lang="fr-FR"/>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854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0DD7617-13CA-4E24-AFAB-3E6131067CA6}" type="datetimeFigureOut">
              <a:rPr lang="fr-FR" smtClean="0"/>
              <a:t>16/10/2019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333249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88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2964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186002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814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242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6076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46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222931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16/10/2019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19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D7617-13CA-4E24-AFAB-3E6131067CA6}" type="datetimeFigureOut">
              <a:rPr lang="fr-FR" smtClean="0"/>
              <a:t>16/10/2019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385253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0DD7617-13CA-4E24-AFAB-3E6131067CA6}" type="datetimeFigureOut">
              <a:rPr lang="fr-FR" smtClean="0"/>
              <a:t>16/10/2019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9039C8F-65B4-48D5-81ED-483C07F36F45}" type="slidenum">
              <a:rPr lang="fr-FR" smtClean="0"/>
              <a:t>‹N°›</a:t>
            </a:fld>
            <a:endParaRPr lang="fr-FR"/>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92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0DD7617-13CA-4E24-AFAB-3E6131067CA6}" type="datetimeFigureOut">
              <a:rPr lang="fr-FR" smtClean="0"/>
              <a:t>16/10/2019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9039C8F-65B4-48D5-81ED-483C07F36F45}" type="slidenum">
              <a:rPr lang="fr-FR" smtClean="0"/>
              <a:t>‹N°›</a:t>
            </a:fld>
            <a:endParaRPr lang="fr-FR"/>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31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D7617-13CA-4E24-AFAB-3E6131067CA6}" type="datetimeFigureOut">
              <a:rPr lang="fr-FR" smtClean="0"/>
              <a:t>16/10/2019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38676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0DD7617-13CA-4E24-AFAB-3E6131067CA6}" type="datetimeFigureOut">
              <a:rPr lang="fr-FR" smtClean="0"/>
              <a:t>16/10/2019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039C8F-65B4-48D5-81ED-483C07F36F45}" type="slidenum">
              <a:rPr lang="fr-FR" smtClean="0"/>
              <a:t>‹N°›</a:t>
            </a:fld>
            <a:endParaRPr lang="fr-FR"/>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04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0DD7617-13CA-4E24-AFAB-3E6131067CA6}" type="datetimeFigureOut">
              <a:rPr lang="fr-FR" smtClean="0"/>
              <a:t>16/10/2019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125778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DD7617-13CA-4E24-AFAB-3E6131067CA6}" type="datetimeFigureOut">
              <a:rPr lang="fr-FR" smtClean="0"/>
              <a:t>16/10/2019</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039C8F-65B4-48D5-81ED-483C07F36F45}" type="slidenum">
              <a:rPr lang="fr-FR" smtClean="0"/>
              <a:t>‹N°›</a:t>
            </a:fld>
            <a:endParaRPr lang="fr-FR"/>
          </a:p>
        </p:txBody>
      </p:sp>
    </p:spTree>
    <p:extLst>
      <p:ext uri="{BB962C8B-B14F-4D97-AF65-F5344CB8AC3E}">
        <p14:creationId xmlns:p14="http://schemas.microsoft.com/office/powerpoint/2010/main" val="939662234"/>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1683" y="2852447"/>
            <a:ext cx="9530365" cy="1973874"/>
          </a:xfrm>
          <a:prstGeom prst="rect">
            <a:avLst/>
          </a:prstGeom>
        </p:spPr>
        <p:txBody>
          <a:bodyPr wrap="square">
            <a:spAutoFit/>
          </a:bodyPr>
          <a:lstStyle/>
          <a:p>
            <a:pPr>
              <a:lnSpc>
                <a:spcPct val="120000"/>
              </a:lnSpc>
              <a:spcAft>
                <a:spcPts val="1000"/>
              </a:spcAft>
              <a:tabLst>
                <a:tab pos="3220085" algn="l"/>
              </a:tabLst>
            </a:pPr>
            <a:r>
              <a:rPr lang="fr-FR" sz="3200" b="1" i="1" dirty="0">
                <a:latin typeface="Times New Roman" panose="02020603050405020304" pitchFamily="18" charset="0"/>
                <a:ea typeface="Times New Roman" panose="02020603050405020304" pitchFamily="18" charset="0"/>
                <a:cs typeface="Times New Roman" panose="02020603050405020304" pitchFamily="18" charset="0"/>
              </a:rPr>
              <a:t>                Outil GANTT</a:t>
            </a:r>
          </a:p>
          <a:p>
            <a:pPr>
              <a:lnSpc>
                <a:spcPct val="120000"/>
              </a:lnSpc>
              <a:spcAft>
                <a:spcPts val="1000"/>
              </a:spcAft>
              <a:tabLst>
                <a:tab pos="3220085" algn="l"/>
              </a:tabLst>
            </a:pPr>
            <a:r>
              <a:rPr lang="fr-FR" sz="2400" b="1" i="1" dirty="0">
                <a:latin typeface="Calibri" panose="020F0502020204030204" pitchFamily="34" charset="0"/>
                <a:ea typeface="Times New Roman" panose="02020603050405020304" pitchFamily="18" charset="0"/>
                <a:cs typeface="Times New Roman" panose="02020603050405020304" pitchFamily="18" charset="0"/>
              </a:rPr>
              <a:t>Présenté par: Tychique AARON et Josias GBAZAKA </a:t>
            </a:r>
          </a:p>
          <a:p>
            <a:pPr>
              <a:lnSpc>
                <a:spcPct val="120000"/>
              </a:lnSpc>
              <a:spcAft>
                <a:spcPts val="1000"/>
              </a:spcAft>
              <a:tabLst>
                <a:tab pos="3220085" algn="l"/>
              </a:tabLst>
            </a:pPr>
            <a:endParaRPr lang="fr-FR" sz="3200" b="1" i="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061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5259" y="1453844"/>
            <a:ext cx="9879280" cy="2616101"/>
          </a:xfrm>
          <a:prstGeom prst="rect">
            <a:avLst/>
          </a:prstGeom>
        </p:spPr>
        <p:txBody>
          <a:bodyPr wrap="square">
            <a:spAutoFit/>
          </a:bodyPr>
          <a:lstStyle/>
          <a:p>
            <a:pPr algn="just">
              <a:lnSpc>
                <a:spcPct val="120000"/>
              </a:lnSpc>
              <a:spcAft>
                <a:spcPts val="0"/>
              </a:spcAft>
              <a:tabLst>
                <a:tab pos="1457325" algn="l"/>
              </a:tabLs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La marge libre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"la marge libre sur une activité est le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retard</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que l’on peut prendre dans la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réalisation</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d’une activité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sans retarder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la date de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début au plus tôt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de toute autre activité qui suit".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tabLst>
                <a:tab pos="1714500" algn="l"/>
              </a:tabLs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La marge totale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 "la marge totale sur une activité est le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retard</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que l’on peut rendre dans la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réalisation</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de cette activité sans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retarder l’exécution</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du projet".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Pour pouvoir déterminer le chemin critique, il faut calculer les dates au plus tôt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ea typeface="Times New Roman" panose="02020603050405020304" pitchFamily="18" charset="0"/>
                <a:cs typeface="Times New Roman" panose="02020603050405020304" pitchFamily="18" charset="0"/>
              </a:rPr>
              <a:t>(DTO), les dates au plus tard (DTA) et les marges de chaque activité.</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9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61622" y="936811"/>
            <a:ext cx="6096000" cy="757130"/>
          </a:xfrm>
          <a:prstGeom prst="rect">
            <a:avLst/>
          </a:prstGeom>
        </p:spPr>
        <p:txBody>
          <a:bodyPr>
            <a:spAutoFit/>
          </a:bodyPr>
          <a:lstStyle/>
          <a:p>
            <a:pPr algn="just">
              <a:lnSpc>
                <a:spcPct val="120000"/>
              </a:lnSpc>
              <a:spcAft>
                <a:spcPts val="0"/>
              </a:spcAft>
            </a:pPr>
            <a:r>
              <a:rPr lang="fr-FR" b="1" dirty="0">
                <a:latin typeface="Calibri" panose="020F0502020204030204" pitchFamily="34" charset="0"/>
                <a:ea typeface="Times New Roman" panose="02020603050405020304" pitchFamily="18" charset="0"/>
                <a:cs typeface="Calibri" panose="020F0502020204030204" pitchFamily="34" charset="0"/>
              </a:rPr>
              <a:t>Dates au plus tôt</a:t>
            </a:r>
            <a:r>
              <a:rPr lang="fr-FR" dirty="0">
                <a:latin typeface="Calibri" panose="020F0502020204030204" pitchFamily="34" charset="0"/>
                <a:ea typeface="Times New Roman" panose="02020603050405020304" pitchFamily="18" charset="0"/>
                <a:cs typeface="Calibri" panose="020F0502020204030204" pitchFamily="34" charset="0"/>
              </a:rPr>
              <a:t>: Ce sont les dates les plus précoces auxquelles les événements puissent se réaliser.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1548393152"/>
              </p:ext>
            </p:extLst>
          </p:nvPr>
        </p:nvGraphicFramePr>
        <p:xfrm>
          <a:off x="2353429" y="1774601"/>
          <a:ext cx="5372735" cy="780225"/>
        </p:xfrm>
        <a:graphic>
          <a:graphicData uri="http://schemas.openxmlformats.org/drawingml/2006/table">
            <a:tbl>
              <a:tblPr firstRow="1" firstCol="1" bandRow="1">
                <a:tableStyleId>{5C22544A-7EE6-4342-B048-85BDC9FD1C3A}</a:tableStyleId>
              </a:tblPr>
              <a:tblGrid>
                <a:gridCol w="5372735">
                  <a:extLst>
                    <a:ext uri="{9D8B030D-6E8A-4147-A177-3AD203B41FA5}">
                      <a16:colId xmlns:a16="http://schemas.microsoft.com/office/drawing/2014/main" val="20000"/>
                    </a:ext>
                  </a:extLst>
                </a:gridCol>
              </a:tblGrid>
              <a:tr h="610253">
                <a:tc>
                  <a:txBody>
                    <a:bodyPr/>
                    <a:lstStyle/>
                    <a:p>
                      <a:pPr>
                        <a:lnSpc>
                          <a:spcPct val="120000"/>
                        </a:lnSpc>
                        <a:spcAft>
                          <a:spcPts val="0"/>
                        </a:spcAft>
                      </a:pPr>
                      <a:r>
                        <a:rPr lang="fr-FR" sz="1450" dirty="0">
                          <a:effectLst/>
                        </a:rPr>
                        <a:t>DTO</a:t>
                      </a:r>
                      <a:r>
                        <a:rPr lang="fr-FR" sz="950" dirty="0">
                          <a:effectLst/>
                        </a:rPr>
                        <a:t>i</a:t>
                      </a:r>
                      <a:r>
                        <a:rPr lang="fr-FR" sz="1450" dirty="0">
                          <a:effectLst/>
                        </a:rPr>
                        <a:t>(début au plus tôt)= Max (DTO</a:t>
                      </a:r>
                      <a:r>
                        <a:rPr lang="fr-FR" sz="950" dirty="0">
                          <a:effectLst/>
                        </a:rPr>
                        <a:t>j</a:t>
                      </a:r>
                      <a:r>
                        <a:rPr lang="fr-FR" sz="1450" dirty="0">
                          <a:effectLst/>
                        </a:rPr>
                        <a:t>+ D</a:t>
                      </a:r>
                      <a:r>
                        <a:rPr lang="fr-FR" sz="950" dirty="0">
                          <a:effectLst/>
                        </a:rPr>
                        <a:t>j</a:t>
                      </a:r>
                      <a:r>
                        <a:rPr lang="fr-FR" sz="1450" dirty="0">
                          <a:effectLst/>
                        </a:rPr>
                        <a:t>),</a:t>
                      </a:r>
                      <a:r>
                        <a:rPr lang="fr-FR" sz="1450" baseline="0" dirty="0">
                          <a:effectLst/>
                        </a:rPr>
                        <a:t> j=1,i-1</a:t>
                      </a:r>
                      <a:endParaRPr lang="fr-FR" sz="1050" dirty="0">
                        <a:effectLst/>
                      </a:endParaRPr>
                    </a:p>
                    <a:p>
                      <a:pPr>
                        <a:lnSpc>
                          <a:spcPct val="120000"/>
                        </a:lnSpc>
                        <a:spcAft>
                          <a:spcPts val="0"/>
                        </a:spcAft>
                      </a:pPr>
                      <a:r>
                        <a:rPr lang="fr-FR" sz="1450" dirty="0">
                          <a:effectLst/>
                        </a:rPr>
                        <a:t>FTO</a:t>
                      </a:r>
                      <a:r>
                        <a:rPr lang="fr-FR" sz="950" dirty="0">
                          <a:effectLst/>
                        </a:rPr>
                        <a:t>i</a:t>
                      </a:r>
                      <a:r>
                        <a:rPr lang="fr-FR" sz="1450" dirty="0">
                          <a:effectLst/>
                        </a:rPr>
                        <a:t>(fin au plus tôt)= (DTO</a:t>
                      </a:r>
                      <a:r>
                        <a:rPr lang="fr-FR" sz="950" dirty="0">
                          <a:effectLst/>
                        </a:rPr>
                        <a:t>i</a:t>
                      </a:r>
                      <a:r>
                        <a:rPr lang="fr-FR" sz="1450" dirty="0">
                          <a:effectLst/>
                        </a:rPr>
                        <a:t>+ D</a:t>
                      </a:r>
                      <a:r>
                        <a:rPr lang="fr-FR" sz="950" dirty="0">
                          <a:effectLst/>
                        </a:rPr>
                        <a:t>i)</a:t>
                      </a:r>
                      <a:endParaRPr lang="fr-FR" sz="1050" dirty="0">
                        <a:effectLst/>
                      </a:endParaRPr>
                    </a:p>
                    <a:p>
                      <a:pPr>
                        <a:lnSpc>
                          <a:spcPct val="120000"/>
                        </a:lnSpc>
                        <a:spcAft>
                          <a:spcPts val="0"/>
                        </a:spcAft>
                      </a:pPr>
                      <a:r>
                        <a:rPr lang="fr-FR" sz="1450" dirty="0">
                          <a:effectLst/>
                        </a:rPr>
                        <a:t>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
        <p:nvSpPr>
          <p:cNvPr id="9" name="Rectangle 8"/>
          <p:cNvSpPr/>
          <p:nvPr/>
        </p:nvSpPr>
        <p:spPr>
          <a:xfrm>
            <a:off x="961622" y="2693051"/>
            <a:ext cx="6096000" cy="1200329"/>
          </a:xfrm>
          <a:prstGeom prst="rect">
            <a:avLst/>
          </a:prstGeom>
        </p:spPr>
        <p:txBody>
          <a:bodyPr>
            <a:spAutoFit/>
          </a:bodyPr>
          <a:lstStyle/>
          <a:p>
            <a:pPr algn="just">
              <a:lnSpc>
                <a:spcPct val="120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Date au plus tard :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Dates à laquelle doivent être exécutées les activités sans remettre en cause la durée optimale de fin du projet.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0" name="Tableau 9"/>
          <p:cNvGraphicFramePr>
            <a:graphicFrameLocks noGrp="1"/>
          </p:cNvGraphicFramePr>
          <p:nvPr>
            <p:extLst>
              <p:ext uri="{D42A27DB-BD31-4B8C-83A1-F6EECF244321}">
                <p14:modId xmlns:p14="http://schemas.microsoft.com/office/powerpoint/2010/main" val="4190991115"/>
              </p:ext>
            </p:extLst>
          </p:nvPr>
        </p:nvGraphicFramePr>
        <p:xfrm>
          <a:off x="2336284" y="3994946"/>
          <a:ext cx="5859145" cy="1036765"/>
        </p:xfrm>
        <a:graphic>
          <a:graphicData uri="http://schemas.openxmlformats.org/drawingml/2006/table">
            <a:tbl>
              <a:tblPr firstRow="1" firstCol="1" bandRow="1">
                <a:tableStyleId>{5C22544A-7EE6-4342-B048-85BDC9FD1C3A}</a:tableStyleId>
              </a:tblPr>
              <a:tblGrid>
                <a:gridCol w="5859145">
                  <a:extLst>
                    <a:ext uri="{9D8B030D-6E8A-4147-A177-3AD203B41FA5}">
                      <a16:colId xmlns:a16="http://schemas.microsoft.com/office/drawing/2014/main" val="20000"/>
                    </a:ext>
                  </a:extLst>
                </a:gridCol>
              </a:tblGrid>
              <a:tr h="976938">
                <a:tc>
                  <a:txBody>
                    <a:bodyPr/>
                    <a:lstStyle/>
                    <a:p>
                      <a:pPr>
                        <a:lnSpc>
                          <a:spcPct val="120000"/>
                        </a:lnSpc>
                        <a:spcAft>
                          <a:spcPts val="0"/>
                        </a:spcAft>
                      </a:pPr>
                      <a:r>
                        <a:rPr lang="fr-FR" sz="1450" dirty="0">
                          <a:effectLst/>
                        </a:rPr>
                        <a:t>DTA</a:t>
                      </a:r>
                      <a:r>
                        <a:rPr lang="fr-FR" sz="950" dirty="0">
                          <a:effectLst/>
                        </a:rPr>
                        <a:t>i</a:t>
                      </a:r>
                      <a:r>
                        <a:rPr lang="fr-FR" sz="1450" dirty="0">
                          <a:effectLst/>
                        </a:rPr>
                        <a:t>(début au plus tard)= Min (DTA</a:t>
                      </a:r>
                      <a:r>
                        <a:rPr lang="fr-FR" sz="950" dirty="0">
                          <a:effectLst/>
                        </a:rPr>
                        <a:t>j</a:t>
                      </a:r>
                      <a:r>
                        <a:rPr lang="fr-FR" sz="1450" dirty="0">
                          <a:effectLst/>
                        </a:rPr>
                        <a:t> - D</a:t>
                      </a:r>
                      <a:r>
                        <a:rPr lang="fr-FR" sz="950" dirty="0">
                          <a:effectLst/>
                        </a:rPr>
                        <a:t>j</a:t>
                      </a:r>
                      <a:r>
                        <a:rPr lang="fr-FR" sz="1450" dirty="0">
                          <a:effectLst/>
                        </a:rPr>
                        <a:t>), pour tous les successeurs j de i ; </a:t>
                      </a:r>
                      <a:endParaRPr lang="fr-FR" sz="1050" dirty="0">
                        <a:effectLst/>
                      </a:endParaRPr>
                    </a:p>
                    <a:p>
                      <a:pPr>
                        <a:lnSpc>
                          <a:spcPct val="120000"/>
                        </a:lnSpc>
                        <a:spcAft>
                          <a:spcPts val="0"/>
                        </a:spcAft>
                      </a:pPr>
                      <a:r>
                        <a:rPr lang="fr-FR" sz="1450" dirty="0">
                          <a:effectLst/>
                        </a:rPr>
                        <a:t>FTA</a:t>
                      </a:r>
                      <a:r>
                        <a:rPr lang="fr-FR" sz="950" dirty="0">
                          <a:effectLst/>
                        </a:rPr>
                        <a:t>i</a:t>
                      </a:r>
                      <a:r>
                        <a:rPr lang="fr-FR" sz="1450" dirty="0">
                          <a:effectLst/>
                        </a:rPr>
                        <a:t>(fin au plus tard)= (DTA</a:t>
                      </a:r>
                      <a:r>
                        <a:rPr lang="fr-FR" sz="950" dirty="0">
                          <a:effectLst/>
                        </a:rPr>
                        <a:t>i</a:t>
                      </a:r>
                      <a:r>
                        <a:rPr lang="fr-FR" sz="1450" dirty="0">
                          <a:effectLst/>
                        </a:rPr>
                        <a:t>+ D</a:t>
                      </a:r>
                      <a:r>
                        <a:rPr lang="fr-FR" sz="950" dirty="0">
                          <a:effectLst/>
                        </a:rPr>
                        <a:t>i</a:t>
                      </a:r>
                      <a:r>
                        <a:rPr lang="fr-FR" sz="1450" dirty="0">
                          <a:effectLst/>
                        </a:rPr>
                        <a:t>). </a:t>
                      </a:r>
                      <a:endParaRPr lang="fr-FR" sz="1050" dirty="0">
                        <a:effectLst/>
                      </a:endParaRPr>
                    </a:p>
                    <a:p>
                      <a:pPr>
                        <a:lnSpc>
                          <a:spcPct val="120000"/>
                        </a:lnSpc>
                        <a:spcAft>
                          <a:spcPts val="0"/>
                        </a:spcAft>
                      </a:pPr>
                      <a:r>
                        <a:rPr lang="fr-FR" sz="1400" dirty="0">
                          <a:effectLst/>
                        </a:rPr>
                        <a:t>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
        <p:nvSpPr>
          <p:cNvPr id="11" name="Rectangle 10"/>
          <p:cNvSpPr/>
          <p:nvPr/>
        </p:nvSpPr>
        <p:spPr>
          <a:xfrm>
            <a:off x="961622" y="4894828"/>
            <a:ext cx="1063112" cy="395749"/>
          </a:xfrm>
          <a:prstGeom prst="rect">
            <a:avLst/>
          </a:prstGeom>
        </p:spPr>
        <p:txBody>
          <a:bodyPr wrap="none">
            <a:spAutoFit/>
          </a:bodyPr>
          <a:lstStyle/>
          <a:p>
            <a:pPr algn="just">
              <a:lnSpc>
                <a:spcPct val="120000"/>
              </a:lnSpc>
              <a:spcAft>
                <a:spcPts val="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Marges: </a:t>
            </a:r>
            <a:endParaRPr lang="fr-FR"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2" name="Tableau 11"/>
          <p:cNvGraphicFramePr>
            <a:graphicFrameLocks noGrp="1"/>
          </p:cNvGraphicFramePr>
          <p:nvPr>
            <p:extLst>
              <p:ext uri="{D42A27DB-BD31-4B8C-83A1-F6EECF244321}">
                <p14:modId xmlns:p14="http://schemas.microsoft.com/office/powerpoint/2010/main" val="510007421"/>
              </p:ext>
            </p:extLst>
          </p:nvPr>
        </p:nvGraphicFramePr>
        <p:xfrm>
          <a:off x="2353429" y="5456443"/>
          <a:ext cx="5842000" cy="771589"/>
        </p:xfrm>
        <a:graphic>
          <a:graphicData uri="http://schemas.openxmlformats.org/drawingml/2006/table">
            <a:tbl>
              <a:tblPr firstRow="1" firstCol="1" bandRow="1">
                <a:tableStyleId>{5C22544A-7EE6-4342-B048-85BDC9FD1C3A}</a:tableStyleId>
              </a:tblPr>
              <a:tblGrid>
                <a:gridCol w="5842000">
                  <a:extLst>
                    <a:ext uri="{9D8B030D-6E8A-4147-A177-3AD203B41FA5}">
                      <a16:colId xmlns:a16="http://schemas.microsoft.com/office/drawing/2014/main" val="20000"/>
                    </a:ext>
                  </a:extLst>
                </a:gridCol>
              </a:tblGrid>
              <a:tr h="769620">
                <a:tc>
                  <a:txBody>
                    <a:bodyPr/>
                    <a:lstStyle/>
                    <a:p>
                      <a:pPr>
                        <a:lnSpc>
                          <a:spcPct val="120000"/>
                        </a:lnSpc>
                        <a:spcAft>
                          <a:spcPts val="0"/>
                        </a:spcAft>
                      </a:pPr>
                      <a:r>
                        <a:rPr lang="fr-FR" sz="1450" dirty="0">
                          <a:effectLst/>
                        </a:rPr>
                        <a:t>MLi (marge libre)= (DTA</a:t>
                      </a:r>
                      <a:r>
                        <a:rPr lang="fr-FR" sz="950" dirty="0">
                          <a:effectLst/>
                        </a:rPr>
                        <a:t>i</a:t>
                      </a:r>
                      <a:r>
                        <a:rPr lang="fr-FR" sz="1450" dirty="0">
                          <a:effectLst/>
                        </a:rPr>
                        <a:t> – DTO</a:t>
                      </a:r>
                      <a:r>
                        <a:rPr lang="fr-FR" sz="950" dirty="0">
                          <a:effectLst/>
                        </a:rPr>
                        <a:t>i </a:t>
                      </a:r>
                      <a:r>
                        <a:rPr lang="fr-FR" sz="1450" dirty="0">
                          <a:effectLst/>
                        </a:rPr>
                        <a:t>) = (FTA</a:t>
                      </a:r>
                      <a:r>
                        <a:rPr lang="fr-FR" sz="950" dirty="0">
                          <a:effectLst/>
                        </a:rPr>
                        <a:t>i</a:t>
                      </a:r>
                      <a:r>
                        <a:rPr lang="fr-FR" sz="1450" dirty="0">
                          <a:effectLst/>
                        </a:rPr>
                        <a:t> – FTO</a:t>
                      </a:r>
                      <a:r>
                        <a:rPr lang="fr-FR" sz="950" dirty="0">
                          <a:effectLst/>
                        </a:rPr>
                        <a:t>i</a:t>
                      </a:r>
                      <a:r>
                        <a:rPr lang="fr-FR" sz="1450" dirty="0">
                          <a:effectLst/>
                        </a:rPr>
                        <a:t>) ; </a:t>
                      </a:r>
                      <a:endParaRPr lang="fr-FR" sz="1050" dirty="0">
                        <a:effectLst/>
                      </a:endParaRPr>
                    </a:p>
                    <a:p>
                      <a:pPr>
                        <a:lnSpc>
                          <a:spcPct val="120000"/>
                        </a:lnSpc>
                        <a:spcAft>
                          <a:spcPts val="0"/>
                        </a:spcAft>
                      </a:pPr>
                      <a:r>
                        <a:rPr lang="fr-FR" sz="1450" dirty="0">
                          <a:effectLst/>
                        </a:rPr>
                        <a:t>Mti (marge totale)= Min (DTO</a:t>
                      </a:r>
                      <a:r>
                        <a:rPr lang="fr-FR" sz="950" dirty="0">
                          <a:effectLst/>
                        </a:rPr>
                        <a:t>j</a:t>
                      </a:r>
                      <a:r>
                        <a:rPr lang="fr-FR" sz="1450" dirty="0">
                          <a:effectLst/>
                        </a:rPr>
                        <a:t>) – FTO</a:t>
                      </a:r>
                      <a:r>
                        <a:rPr lang="fr-FR" sz="950" dirty="0">
                          <a:effectLst/>
                        </a:rPr>
                        <a:t>i </a:t>
                      </a:r>
                      <a:r>
                        <a:rPr lang="fr-FR" sz="1450" dirty="0">
                          <a:effectLst/>
                        </a:rPr>
                        <a:t>, pour tous les successeurs j de i. </a:t>
                      </a:r>
                      <a:endParaRPr lang="fr-FR" sz="1050" dirty="0">
                        <a:effectLst/>
                      </a:endParaRPr>
                    </a:p>
                    <a:p>
                      <a:pPr>
                        <a:lnSpc>
                          <a:spcPct val="120000"/>
                        </a:lnSpc>
                        <a:spcAft>
                          <a:spcPts val="0"/>
                        </a:spcAft>
                      </a:pPr>
                      <a:r>
                        <a:rPr lang="fr-FR" sz="1400" dirty="0">
                          <a:effectLst/>
                        </a:rPr>
                        <a:t>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73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68" y="750563"/>
            <a:ext cx="10110953" cy="5226046"/>
          </a:xfrm>
          <a:prstGeom prst="rect">
            <a:avLst/>
          </a:prstGeom>
        </p:spPr>
        <p:txBody>
          <a:bodyPr wrap="square">
            <a:spAutoFit/>
          </a:bodyPr>
          <a:lstStyle/>
          <a:p>
            <a:pPr algn="just">
              <a:lnSpc>
                <a:spcPct val="120000"/>
              </a:lnSpc>
              <a:spcAft>
                <a:spcPts val="0"/>
              </a:spcAft>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	4.4. Avantages et inconvénients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4.4.1. </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Avantages</a:t>
            </a: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•Descriptif et facilement exploitable pour un nombre limité des activités;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•Permet de déterminer le délai total d’achèvement des activités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•Permet d’identifier les marges existantes sur certaines activités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•Informations très condensées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déroulement des activités peut se suivre dans le temps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•Clarté et simplicité de la méthode.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4.4.2. </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Inconvénients</a:t>
            </a: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•Ne résout pas tous les problèmes, en particulier si l’on doit planifier des fabrications qui viennent en concurrence pour l’utilisation de certaines ressources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•Il ne se prête pas à l’ordonnancement de trop nombreuses activités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•Les activités critiques ne sont pas mises en évidence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•Cet outil ne fait pas apparaître les liaisons entre les activités. </a:t>
            </a:r>
            <a:endParaRPr lang="fr-FR"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85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055" y="604660"/>
            <a:ext cx="9753601" cy="2195473"/>
          </a:xfrm>
          <a:prstGeom prst="rect">
            <a:avLst/>
          </a:prstGeom>
        </p:spPr>
        <p:txBody>
          <a:bodyPr wrap="square">
            <a:spAutoFit/>
          </a:bodyPr>
          <a:lstStyle/>
          <a:p>
            <a:pPr algn="just">
              <a:lnSpc>
                <a:spcPct val="120000"/>
              </a:lnSpc>
              <a:spcAft>
                <a:spcPts val="1000"/>
              </a:spcAft>
              <a:tabLst>
                <a:tab pos="3220085" algn="l"/>
              </a:tabLst>
            </a:pPr>
            <a:r>
              <a:rPr lang="fr-FR" sz="2000" i="1" u="dbl" dirty="0">
                <a:latin typeface="Times New Roman" panose="02020603050405020304" pitchFamily="18" charset="0"/>
                <a:ea typeface="Times New Roman" panose="02020603050405020304" pitchFamily="18" charset="0"/>
                <a:cs typeface="Times New Roman" panose="02020603050405020304" pitchFamily="18" charset="0"/>
              </a:rPr>
              <a:t>5-Exemple </a:t>
            </a:r>
            <a:r>
              <a:rPr lang="fr-FR" sz="2000" u="dbl" dirty="0">
                <a:latin typeface="Times New Roman" panose="02020603050405020304" pitchFamily="18" charset="0"/>
                <a:ea typeface="Times New Roman" panose="02020603050405020304" pitchFamily="18" charset="0"/>
                <a:cs typeface="Times New Roman" panose="02020603050405020304" pitchFamily="18" charset="0"/>
              </a:rPr>
              <a:t>d’application</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3220085" algn="l"/>
              </a:tabLs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Pour la construction d’une voiture, on doit exécuter les activités {A, B, C, D et E} rapportées dans le tableau ci-dessous :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latin typeface="Times New Roman" panose="02020603050405020304" pitchFamily="18" charset="0"/>
                <a:ea typeface="Times New Roman" panose="02020603050405020304" pitchFamily="18" charset="0"/>
                <a:cs typeface="Times New Roman" panose="02020603050405020304" pitchFamily="18" charset="0"/>
              </a:rPr>
              <a:t>5.1.</a:t>
            </a:r>
            <a:r>
              <a:rPr lang="fr-FR" sz="2000" u="heavy" dirty="0">
                <a:latin typeface="Times New Roman" panose="02020603050405020304" pitchFamily="18" charset="0"/>
                <a:ea typeface="Times New Roman" panose="02020603050405020304" pitchFamily="18" charset="0"/>
                <a:cs typeface="Times New Roman" panose="02020603050405020304" pitchFamily="18" charset="0"/>
              </a:rPr>
              <a:t> Faire l’inventaire des différentes activités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Il consiste à déterminer les différentes activités à réaliser avec leurs durées et leurs effectifs.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4254608167"/>
              </p:ext>
            </p:extLst>
          </p:nvPr>
        </p:nvGraphicFramePr>
        <p:xfrm>
          <a:off x="2258804" y="3052960"/>
          <a:ext cx="6842022" cy="2090540"/>
        </p:xfrm>
        <a:graphic>
          <a:graphicData uri="http://schemas.openxmlformats.org/drawingml/2006/table">
            <a:tbl>
              <a:tblPr firstRow="1" firstCol="1" bandRow="1">
                <a:tableStyleId>{5C22544A-7EE6-4342-B048-85BDC9FD1C3A}</a:tableStyleId>
              </a:tblPr>
              <a:tblGrid>
                <a:gridCol w="712375">
                  <a:extLst>
                    <a:ext uri="{9D8B030D-6E8A-4147-A177-3AD203B41FA5}">
                      <a16:colId xmlns:a16="http://schemas.microsoft.com/office/drawing/2014/main" val="20000"/>
                    </a:ext>
                  </a:extLst>
                </a:gridCol>
                <a:gridCol w="2946093">
                  <a:extLst>
                    <a:ext uri="{9D8B030D-6E8A-4147-A177-3AD203B41FA5}">
                      <a16:colId xmlns:a16="http://schemas.microsoft.com/office/drawing/2014/main" val="20001"/>
                    </a:ext>
                  </a:extLst>
                </a:gridCol>
                <a:gridCol w="2100904">
                  <a:extLst>
                    <a:ext uri="{9D8B030D-6E8A-4147-A177-3AD203B41FA5}">
                      <a16:colId xmlns:a16="http://schemas.microsoft.com/office/drawing/2014/main" val="20002"/>
                    </a:ext>
                  </a:extLst>
                </a:gridCol>
                <a:gridCol w="1082650">
                  <a:extLst>
                    <a:ext uri="{9D8B030D-6E8A-4147-A177-3AD203B41FA5}">
                      <a16:colId xmlns:a16="http://schemas.microsoft.com/office/drawing/2014/main" val="20003"/>
                    </a:ext>
                  </a:extLst>
                </a:gridCol>
              </a:tblGrid>
              <a:tr h="587897">
                <a:tc>
                  <a:txBody>
                    <a:bodyPr/>
                    <a:lstStyle/>
                    <a:p>
                      <a:pPr>
                        <a:lnSpc>
                          <a:spcPct val="120000"/>
                        </a:lnSpc>
                        <a:spcAft>
                          <a:spcPts val="0"/>
                        </a:spcAft>
                      </a:pPr>
                      <a:r>
                        <a:rPr lang="fr-FR" sz="1400" dirty="0">
                          <a:effectLst/>
                        </a:rPr>
                        <a:t>Repères</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Désignations</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Durées(en semaine)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Effectifs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502643">
                <a:tc>
                  <a:txBody>
                    <a:bodyPr/>
                    <a:lstStyle/>
                    <a:p>
                      <a:pPr>
                        <a:lnSpc>
                          <a:spcPct val="120000"/>
                        </a:lnSpc>
                        <a:spcAft>
                          <a:spcPts val="0"/>
                        </a:spcAft>
                      </a:pPr>
                      <a:r>
                        <a:rPr lang="fr-FR" sz="1400">
                          <a:effectLst/>
                        </a:rPr>
                        <a:t>A</a:t>
                      </a:r>
                      <a:endParaRPr lang="fr-FR" sz="1050">
                        <a:effectLst/>
                      </a:endParaRPr>
                    </a:p>
                    <a:p>
                      <a:pPr>
                        <a:lnSpc>
                          <a:spcPct val="120000"/>
                        </a:lnSpc>
                        <a:spcAft>
                          <a:spcPts val="0"/>
                        </a:spcAft>
                      </a:pPr>
                      <a:r>
                        <a:rPr lang="fr-FR" sz="1400">
                          <a:effectLst/>
                        </a:rPr>
                        <a:t>B</a:t>
                      </a:r>
                      <a:endParaRPr lang="fr-FR" sz="1050">
                        <a:effectLst/>
                      </a:endParaRPr>
                    </a:p>
                    <a:p>
                      <a:pPr>
                        <a:lnSpc>
                          <a:spcPct val="120000"/>
                        </a:lnSpc>
                        <a:spcAft>
                          <a:spcPts val="0"/>
                        </a:spcAft>
                      </a:pPr>
                      <a:r>
                        <a:rPr lang="fr-FR" sz="1400">
                          <a:effectLst/>
                        </a:rPr>
                        <a:t>C</a:t>
                      </a:r>
                      <a:endParaRPr lang="fr-FR" sz="1050">
                        <a:effectLst/>
                      </a:endParaRPr>
                    </a:p>
                    <a:p>
                      <a:pPr>
                        <a:lnSpc>
                          <a:spcPct val="120000"/>
                        </a:lnSpc>
                        <a:spcAft>
                          <a:spcPts val="0"/>
                        </a:spcAft>
                      </a:pPr>
                      <a:r>
                        <a:rPr lang="fr-FR" sz="1400">
                          <a:effectLst/>
                        </a:rPr>
                        <a:t>D</a:t>
                      </a:r>
                      <a:endParaRPr lang="fr-FR" sz="1050">
                        <a:effectLst/>
                      </a:endParaRPr>
                    </a:p>
                    <a:p>
                      <a:pPr>
                        <a:lnSpc>
                          <a:spcPct val="120000"/>
                        </a:lnSpc>
                        <a:spcAft>
                          <a:spcPts val="0"/>
                        </a:spcAft>
                      </a:pPr>
                      <a:r>
                        <a:rPr lang="fr-FR" sz="1400">
                          <a:effectLst/>
                        </a:rPr>
                        <a:t>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Elaboration du croquis</a:t>
                      </a:r>
                      <a:endParaRPr lang="fr-FR" sz="1050" dirty="0">
                        <a:effectLst/>
                      </a:endParaRPr>
                    </a:p>
                    <a:p>
                      <a:pPr>
                        <a:lnSpc>
                          <a:spcPct val="120000"/>
                        </a:lnSpc>
                        <a:spcAft>
                          <a:spcPts val="0"/>
                        </a:spcAft>
                      </a:pPr>
                      <a:r>
                        <a:rPr lang="fr-FR" sz="1400" dirty="0">
                          <a:effectLst/>
                        </a:rPr>
                        <a:t>Construction du châssis</a:t>
                      </a:r>
                      <a:endParaRPr lang="fr-FR" sz="1050" dirty="0">
                        <a:effectLst/>
                      </a:endParaRPr>
                    </a:p>
                    <a:p>
                      <a:pPr>
                        <a:lnSpc>
                          <a:spcPct val="120000"/>
                        </a:lnSpc>
                        <a:spcAft>
                          <a:spcPts val="0"/>
                        </a:spcAft>
                      </a:pPr>
                      <a:r>
                        <a:rPr lang="fr-FR" sz="1400" dirty="0">
                          <a:effectLst/>
                        </a:rPr>
                        <a:t>Construction du moteur</a:t>
                      </a:r>
                      <a:endParaRPr lang="fr-FR" sz="1050" dirty="0">
                        <a:effectLst/>
                      </a:endParaRPr>
                    </a:p>
                    <a:p>
                      <a:pPr>
                        <a:lnSpc>
                          <a:spcPct val="120000"/>
                        </a:lnSpc>
                        <a:spcAft>
                          <a:spcPts val="0"/>
                        </a:spcAft>
                      </a:pPr>
                      <a:r>
                        <a:rPr lang="fr-FR" sz="1400" dirty="0">
                          <a:effectLst/>
                        </a:rPr>
                        <a:t>Montage moteur- châssis</a:t>
                      </a:r>
                      <a:endParaRPr lang="fr-FR" sz="1050" dirty="0">
                        <a:effectLst/>
                      </a:endParaRPr>
                    </a:p>
                    <a:p>
                      <a:pPr>
                        <a:lnSpc>
                          <a:spcPct val="120000"/>
                        </a:lnSpc>
                        <a:spcAft>
                          <a:spcPts val="0"/>
                        </a:spcAft>
                      </a:pPr>
                      <a:r>
                        <a:rPr lang="fr-FR" sz="1400" dirty="0">
                          <a:effectLst/>
                        </a:rPr>
                        <a:t>Finition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3</a:t>
                      </a:r>
                      <a:endParaRPr lang="fr-FR" sz="1050">
                        <a:effectLst/>
                      </a:endParaRPr>
                    </a:p>
                    <a:p>
                      <a:pPr>
                        <a:lnSpc>
                          <a:spcPct val="120000"/>
                        </a:lnSpc>
                        <a:spcAft>
                          <a:spcPts val="0"/>
                        </a:spcAft>
                      </a:pPr>
                      <a:r>
                        <a:rPr lang="fr-FR" sz="1400">
                          <a:effectLst/>
                        </a:rPr>
                        <a:t>6</a:t>
                      </a:r>
                      <a:endParaRPr lang="fr-FR" sz="1050">
                        <a:effectLst/>
                      </a:endParaRPr>
                    </a:p>
                    <a:p>
                      <a:pPr>
                        <a:lnSpc>
                          <a:spcPct val="120000"/>
                        </a:lnSpc>
                        <a:spcAft>
                          <a:spcPts val="0"/>
                        </a:spcAft>
                      </a:pPr>
                      <a:r>
                        <a:rPr lang="fr-FR" sz="1400">
                          <a:effectLst/>
                        </a:rPr>
                        <a:t>4</a:t>
                      </a:r>
                      <a:endParaRPr lang="fr-FR" sz="1050">
                        <a:effectLst/>
                      </a:endParaRPr>
                    </a:p>
                    <a:p>
                      <a:pPr>
                        <a:lnSpc>
                          <a:spcPct val="120000"/>
                        </a:lnSpc>
                        <a:spcAft>
                          <a:spcPts val="0"/>
                        </a:spcAft>
                      </a:pPr>
                      <a:r>
                        <a:rPr lang="fr-FR" sz="1400">
                          <a:effectLst/>
                        </a:rPr>
                        <a:t>2</a:t>
                      </a:r>
                      <a:endParaRPr lang="fr-FR" sz="1050">
                        <a:effectLst/>
                      </a:endParaRPr>
                    </a:p>
                    <a:p>
                      <a:pPr>
                        <a:lnSpc>
                          <a:spcPct val="120000"/>
                        </a:lnSpc>
                        <a:spcAft>
                          <a:spcPts val="0"/>
                        </a:spcAft>
                      </a:pPr>
                      <a:r>
                        <a:rPr lang="fr-FR" sz="1400">
                          <a:effectLst/>
                        </a:rPr>
                        <a:t>8</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4</a:t>
                      </a:r>
                      <a:endParaRPr lang="fr-FR" sz="1050" dirty="0">
                        <a:effectLst/>
                      </a:endParaRPr>
                    </a:p>
                    <a:p>
                      <a:pPr>
                        <a:lnSpc>
                          <a:spcPct val="120000"/>
                        </a:lnSpc>
                        <a:spcAft>
                          <a:spcPts val="0"/>
                        </a:spcAft>
                      </a:pPr>
                      <a:r>
                        <a:rPr lang="fr-FR" sz="1400" dirty="0">
                          <a:effectLst/>
                        </a:rPr>
                        <a:t>3</a:t>
                      </a:r>
                      <a:endParaRPr lang="fr-FR" sz="1050" dirty="0">
                        <a:effectLst/>
                      </a:endParaRPr>
                    </a:p>
                    <a:p>
                      <a:pPr>
                        <a:lnSpc>
                          <a:spcPct val="120000"/>
                        </a:lnSpc>
                        <a:spcAft>
                          <a:spcPts val="0"/>
                        </a:spcAft>
                      </a:pPr>
                      <a:r>
                        <a:rPr lang="fr-FR" sz="1400" dirty="0">
                          <a:effectLst/>
                        </a:rPr>
                        <a:t>2</a:t>
                      </a:r>
                      <a:endParaRPr lang="fr-FR" sz="1050" dirty="0">
                        <a:effectLst/>
                      </a:endParaRPr>
                    </a:p>
                    <a:p>
                      <a:pPr>
                        <a:lnSpc>
                          <a:spcPct val="120000"/>
                        </a:lnSpc>
                        <a:spcAft>
                          <a:spcPts val="0"/>
                        </a:spcAft>
                      </a:pPr>
                      <a:r>
                        <a:rPr lang="fr-FR" sz="1400" dirty="0">
                          <a:effectLst/>
                        </a:rPr>
                        <a:t>5</a:t>
                      </a:r>
                      <a:endParaRPr lang="fr-FR" sz="1050" dirty="0">
                        <a:effectLst/>
                      </a:endParaRPr>
                    </a:p>
                    <a:p>
                      <a:pPr>
                        <a:lnSpc>
                          <a:spcPct val="120000"/>
                        </a:lnSpc>
                        <a:spcAft>
                          <a:spcPts val="0"/>
                        </a:spcAft>
                      </a:pPr>
                      <a:r>
                        <a:rPr lang="fr-FR" sz="1400" dirty="0">
                          <a:effectLst/>
                        </a:rPr>
                        <a:t>2</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Rectangle 3"/>
          <p:cNvSpPr/>
          <p:nvPr/>
        </p:nvSpPr>
        <p:spPr>
          <a:xfrm>
            <a:off x="3244575" y="5396327"/>
            <a:ext cx="5212966" cy="401072"/>
          </a:xfrm>
          <a:prstGeom prst="rect">
            <a:avLst/>
          </a:prstGeom>
        </p:spPr>
        <p:txBody>
          <a:bodyPr wrap="none">
            <a:spAutoFit/>
          </a:bodyPr>
          <a:lstStyle/>
          <a:p>
            <a:pPr algn="just">
              <a:lnSpc>
                <a:spcPct val="120000"/>
              </a:lnSpc>
              <a:spcAft>
                <a:spcPts val="0"/>
              </a:spcAft>
            </a:pPr>
            <a:r>
              <a:rPr lang="fr-FR" b="1" dirty="0" err="1">
                <a:latin typeface="Times New Roman" panose="02020603050405020304" pitchFamily="18" charset="0"/>
                <a:ea typeface="Times New Roman" panose="02020603050405020304" pitchFamily="18" charset="0"/>
                <a:cs typeface="Times New Roman" panose="02020603050405020304" pitchFamily="18" charset="0"/>
              </a:rPr>
              <a:t>Tab.II</a:t>
            </a:r>
            <a:r>
              <a:rPr lang="fr-FR" b="1" dirty="0">
                <a:latin typeface="Times New Roman" panose="02020603050405020304" pitchFamily="18" charset="0"/>
                <a:ea typeface="Times New Roman" panose="02020603050405020304" pitchFamily="18" charset="0"/>
                <a:cs typeface="Times New Roman" panose="02020603050405020304" pitchFamily="18" charset="0"/>
              </a:rPr>
              <a:t> : Durées des activités et effectifs disponibles</a:t>
            </a:r>
            <a:r>
              <a:rPr lang="fr-FR" b="1" dirty="0">
                <a:latin typeface="Calibri" panose="020F0502020204030204" pitchFamily="34" charset="0"/>
                <a:ea typeface="Times New Roman" panose="02020603050405020304" pitchFamily="18" charset="0"/>
                <a:cs typeface="Calibri" panose="020F0502020204030204" pitchFamily="34" charset="0"/>
              </a:rPr>
              <a: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56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69" y="575638"/>
            <a:ext cx="9280634" cy="2308324"/>
          </a:xfrm>
          <a:prstGeom prst="rect">
            <a:avLst/>
          </a:prstGeom>
        </p:spPr>
        <p:txBody>
          <a:bodyPr wrap="square">
            <a:spAutoFit/>
          </a:bodyPr>
          <a:lstStyle/>
          <a:p>
            <a:pPr algn="just">
              <a:lnSpc>
                <a:spcPct val="120000"/>
              </a:lnSpc>
              <a:spcAft>
                <a:spcPts val="0"/>
              </a:spcAft>
            </a:pPr>
            <a:r>
              <a:rPr lang="fr-FR" sz="2000" b="1" u="heavy" dirty="0">
                <a:latin typeface="Times New Roman" panose="02020603050405020304" pitchFamily="18" charset="0"/>
                <a:ea typeface="Times New Roman" panose="02020603050405020304" pitchFamily="18" charset="0"/>
                <a:cs typeface="Times New Roman" panose="02020603050405020304" pitchFamily="18" charset="0"/>
              </a:rPr>
              <a:t>5.2.</a:t>
            </a:r>
            <a:r>
              <a:rPr lang="fr-FR" sz="2000" u="heavy" dirty="0">
                <a:latin typeface="Times New Roman" panose="02020603050405020304" pitchFamily="18" charset="0"/>
                <a:ea typeface="Times New Roman" panose="02020603050405020304" pitchFamily="18" charset="0"/>
                <a:cs typeface="Times New Roman" panose="02020603050405020304" pitchFamily="18" charset="0"/>
              </a:rPr>
              <a:t> Déterminer les antériorités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En répondant aux deux questions suivantes :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•Quelle(s) activité(s) doit être terminée immédiatement avant qu’une autre ne Commence?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•Quelle activité doit suivre une activité déterminée ?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On obtient le résultat dans le tableau suivant</a:t>
            </a:r>
            <a:r>
              <a:rPr lang="fr-FR" dirty="0">
                <a:latin typeface="Calibri" panose="020F0502020204030204" pitchFamily="34" charset="0"/>
                <a:ea typeface="Times New Roman" panose="02020603050405020304" pitchFamily="18" charset="0"/>
                <a:cs typeface="Calibri" panose="020F0502020204030204" pitchFamily="34" charset="0"/>
              </a:rPr>
              <a:t>.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2962067323"/>
              </p:ext>
            </p:extLst>
          </p:nvPr>
        </p:nvGraphicFramePr>
        <p:xfrm>
          <a:off x="2398396" y="3035145"/>
          <a:ext cx="6430852" cy="2462685"/>
        </p:xfrm>
        <a:graphic>
          <a:graphicData uri="http://schemas.openxmlformats.org/drawingml/2006/table">
            <a:tbl>
              <a:tblPr firstRow="1" firstCol="1" bandRow="1">
                <a:tableStyleId>{5C22544A-7EE6-4342-B048-85BDC9FD1C3A}</a:tableStyleId>
              </a:tblPr>
              <a:tblGrid>
                <a:gridCol w="964628">
                  <a:extLst>
                    <a:ext uri="{9D8B030D-6E8A-4147-A177-3AD203B41FA5}">
                      <a16:colId xmlns:a16="http://schemas.microsoft.com/office/drawing/2014/main" val="20000"/>
                    </a:ext>
                  </a:extLst>
                </a:gridCol>
                <a:gridCol w="2469447">
                  <a:extLst>
                    <a:ext uri="{9D8B030D-6E8A-4147-A177-3AD203B41FA5}">
                      <a16:colId xmlns:a16="http://schemas.microsoft.com/office/drawing/2014/main" val="20001"/>
                    </a:ext>
                  </a:extLst>
                </a:gridCol>
                <a:gridCol w="1773402">
                  <a:extLst>
                    <a:ext uri="{9D8B030D-6E8A-4147-A177-3AD203B41FA5}">
                      <a16:colId xmlns:a16="http://schemas.microsoft.com/office/drawing/2014/main" val="20002"/>
                    </a:ext>
                  </a:extLst>
                </a:gridCol>
                <a:gridCol w="1223375">
                  <a:extLst>
                    <a:ext uri="{9D8B030D-6E8A-4147-A177-3AD203B41FA5}">
                      <a16:colId xmlns:a16="http://schemas.microsoft.com/office/drawing/2014/main" val="20003"/>
                    </a:ext>
                  </a:extLst>
                </a:gridCol>
              </a:tblGrid>
              <a:tr h="814228">
                <a:tc>
                  <a:txBody>
                    <a:bodyPr/>
                    <a:lstStyle/>
                    <a:p>
                      <a:pPr>
                        <a:lnSpc>
                          <a:spcPct val="120000"/>
                        </a:lnSpc>
                        <a:spcAft>
                          <a:spcPts val="0"/>
                        </a:spcAft>
                      </a:pPr>
                      <a:r>
                        <a:rPr lang="fr-FR" sz="1400" dirty="0">
                          <a:effectLst/>
                        </a:rPr>
                        <a:t>Repères</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Désignations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Durées(en semaine)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Activités antérieures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48457">
                <a:tc>
                  <a:txBody>
                    <a:bodyPr/>
                    <a:lstStyle/>
                    <a:p>
                      <a:pPr>
                        <a:lnSpc>
                          <a:spcPct val="120000"/>
                        </a:lnSpc>
                        <a:spcAft>
                          <a:spcPts val="0"/>
                        </a:spcAft>
                      </a:pPr>
                      <a:r>
                        <a:rPr lang="fr-FR" sz="1400" dirty="0">
                          <a:effectLst/>
                        </a:rPr>
                        <a:t>A</a:t>
                      </a:r>
                      <a:endParaRPr lang="fr-FR" sz="1050" dirty="0">
                        <a:effectLst/>
                      </a:endParaRPr>
                    </a:p>
                    <a:p>
                      <a:pPr>
                        <a:lnSpc>
                          <a:spcPct val="120000"/>
                        </a:lnSpc>
                        <a:spcAft>
                          <a:spcPts val="0"/>
                        </a:spcAft>
                      </a:pPr>
                      <a:r>
                        <a:rPr lang="fr-FR" sz="1400" dirty="0">
                          <a:effectLst/>
                        </a:rPr>
                        <a:t>B</a:t>
                      </a:r>
                      <a:endParaRPr lang="fr-FR" sz="1050" dirty="0">
                        <a:effectLst/>
                      </a:endParaRPr>
                    </a:p>
                    <a:p>
                      <a:pPr>
                        <a:lnSpc>
                          <a:spcPct val="120000"/>
                        </a:lnSpc>
                        <a:spcAft>
                          <a:spcPts val="0"/>
                        </a:spcAft>
                      </a:pPr>
                      <a:r>
                        <a:rPr lang="fr-FR" sz="1400" dirty="0">
                          <a:effectLst/>
                        </a:rPr>
                        <a:t>C</a:t>
                      </a:r>
                      <a:endParaRPr lang="fr-FR" sz="1050" dirty="0">
                        <a:effectLst/>
                      </a:endParaRPr>
                    </a:p>
                    <a:p>
                      <a:pPr>
                        <a:lnSpc>
                          <a:spcPct val="120000"/>
                        </a:lnSpc>
                        <a:spcAft>
                          <a:spcPts val="0"/>
                        </a:spcAft>
                      </a:pPr>
                      <a:r>
                        <a:rPr lang="fr-FR" sz="1400" dirty="0">
                          <a:effectLst/>
                        </a:rPr>
                        <a:t>D</a:t>
                      </a:r>
                      <a:endParaRPr lang="fr-FR" sz="1050" dirty="0">
                        <a:effectLst/>
                      </a:endParaRPr>
                    </a:p>
                    <a:p>
                      <a:pPr>
                        <a:lnSpc>
                          <a:spcPct val="120000"/>
                        </a:lnSpc>
                        <a:spcAft>
                          <a:spcPts val="0"/>
                        </a:spcAft>
                      </a:pPr>
                      <a:r>
                        <a:rPr lang="fr-FR" sz="1400" dirty="0">
                          <a:effectLst/>
                        </a:rPr>
                        <a:t>E</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Elaboration du croquis</a:t>
                      </a:r>
                      <a:endParaRPr lang="fr-FR" sz="1050">
                        <a:effectLst/>
                      </a:endParaRPr>
                    </a:p>
                    <a:p>
                      <a:pPr>
                        <a:lnSpc>
                          <a:spcPct val="120000"/>
                        </a:lnSpc>
                        <a:spcAft>
                          <a:spcPts val="0"/>
                        </a:spcAft>
                      </a:pPr>
                      <a:r>
                        <a:rPr lang="fr-FR" sz="1400">
                          <a:effectLst/>
                        </a:rPr>
                        <a:t>Construction du châssis</a:t>
                      </a:r>
                      <a:endParaRPr lang="fr-FR" sz="1050">
                        <a:effectLst/>
                      </a:endParaRPr>
                    </a:p>
                    <a:p>
                      <a:pPr>
                        <a:lnSpc>
                          <a:spcPct val="120000"/>
                        </a:lnSpc>
                        <a:spcAft>
                          <a:spcPts val="0"/>
                        </a:spcAft>
                      </a:pPr>
                      <a:r>
                        <a:rPr lang="fr-FR" sz="1400">
                          <a:effectLst/>
                        </a:rPr>
                        <a:t>Construction du moteur</a:t>
                      </a:r>
                      <a:endParaRPr lang="fr-FR" sz="1050">
                        <a:effectLst/>
                      </a:endParaRPr>
                    </a:p>
                    <a:p>
                      <a:pPr>
                        <a:lnSpc>
                          <a:spcPct val="120000"/>
                        </a:lnSpc>
                        <a:spcAft>
                          <a:spcPts val="0"/>
                        </a:spcAft>
                      </a:pPr>
                      <a:r>
                        <a:rPr lang="fr-FR" sz="1400">
                          <a:effectLst/>
                        </a:rPr>
                        <a:t>Montage moteur- châssis</a:t>
                      </a:r>
                      <a:endParaRPr lang="fr-FR" sz="1050">
                        <a:effectLst/>
                      </a:endParaRPr>
                    </a:p>
                    <a:p>
                      <a:pPr>
                        <a:lnSpc>
                          <a:spcPct val="120000"/>
                        </a:lnSpc>
                        <a:spcAft>
                          <a:spcPts val="0"/>
                        </a:spcAft>
                      </a:pPr>
                      <a:r>
                        <a:rPr lang="fr-FR" sz="1400">
                          <a:effectLst/>
                        </a:rPr>
                        <a:t>Finition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3</a:t>
                      </a:r>
                      <a:endParaRPr lang="fr-FR" sz="1050" dirty="0">
                        <a:effectLst/>
                      </a:endParaRPr>
                    </a:p>
                    <a:p>
                      <a:pPr>
                        <a:lnSpc>
                          <a:spcPct val="120000"/>
                        </a:lnSpc>
                        <a:spcAft>
                          <a:spcPts val="0"/>
                        </a:spcAft>
                      </a:pPr>
                      <a:r>
                        <a:rPr lang="fr-FR" sz="1400" dirty="0">
                          <a:effectLst/>
                        </a:rPr>
                        <a:t>6</a:t>
                      </a:r>
                      <a:endParaRPr lang="fr-FR" sz="1050" dirty="0">
                        <a:effectLst/>
                      </a:endParaRPr>
                    </a:p>
                    <a:p>
                      <a:pPr>
                        <a:lnSpc>
                          <a:spcPct val="120000"/>
                        </a:lnSpc>
                        <a:spcAft>
                          <a:spcPts val="0"/>
                        </a:spcAft>
                      </a:pPr>
                      <a:r>
                        <a:rPr lang="fr-FR" sz="1400" dirty="0">
                          <a:effectLst/>
                        </a:rPr>
                        <a:t>4</a:t>
                      </a:r>
                      <a:endParaRPr lang="fr-FR" sz="1050" dirty="0">
                        <a:effectLst/>
                      </a:endParaRPr>
                    </a:p>
                    <a:p>
                      <a:pPr>
                        <a:lnSpc>
                          <a:spcPct val="120000"/>
                        </a:lnSpc>
                        <a:spcAft>
                          <a:spcPts val="0"/>
                        </a:spcAft>
                      </a:pPr>
                      <a:r>
                        <a:rPr lang="fr-FR" sz="1400" dirty="0">
                          <a:effectLst/>
                        </a:rPr>
                        <a:t>2</a:t>
                      </a:r>
                      <a:endParaRPr lang="fr-FR" sz="1050" dirty="0">
                        <a:effectLst/>
                      </a:endParaRPr>
                    </a:p>
                    <a:p>
                      <a:pPr>
                        <a:lnSpc>
                          <a:spcPct val="120000"/>
                        </a:lnSpc>
                        <a:spcAft>
                          <a:spcPts val="0"/>
                        </a:spcAft>
                      </a:pPr>
                      <a:r>
                        <a:rPr lang="fr-FR" sz="1400" dirty="0">
                          <a:effectLst/>
                        </a:rPr>
                        <a:t>8</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a:t>
                      </a:r>
                      <a:endParaRPr lang="fr-FR" sz="1050" dirty="0">
                        <a:effectLst/>
                      </a:endParaRPr>
                    </a:p>
                    <a:p>
                      <a:pPr>
                        <a:lnSpc>
                          <a:spcPct val="120000"/>
                        </a:lnSpc>
                        <a:spcAft>
                          <a:spcPts val="0"/>
                        </a:spcAft>
                      </a:pPr>
                      <a:r>
                        <a:rPr lang="fr-FR" sz="1400" dirty="0">
                          <a:effectLst/>
                        </a:rPr>
                        <a:t>A</a:t>
                      </a:r>
                      <a:endParaRPr lang="fr-FR" sz="1050" dirty="0">
                        <a:effectLst/>
                      </a:endParaRPr>
                    </a:p>
                    <a:p>
                      <a:pPr>
                        <a:lnSpc>
                          <a:spcPct val="120000"/>
                        </a:lnSpc>
                        <a:spcAft>
                          <a:spcPts val="0"/>
                        </a:spcAft>
                      </a:pPr>
                      <a:r>
                        <a:rPr lang="fr-FR" sz="1400" dirty="0">
                          <a:effectLst/>
                        </a:rPr>
                        <a:t>A</a:t>
                      </a:r>
                      <a:endParaRPr lang="fr-FR" sz="1050" dirty="0">
                        <a:effectLst/>
                      </a:endParaRPr>
                    </a:p>
                    <a:p>
                      <a:pPr>
                        <a:lnSpc>
                          <a:spcPct val="120000"/>
                        </a:lnSpc>
                        <a:spcAft>
                          <a:spcPts val="0"/>
                        </a:spcAft>
                      </a:pPr>
                      <a:r>
                        <a:rPr lang="fr-FR" sz="1400" dirty="0">
                          <a:effectLst/>
                        </a:rPr>
                        <a:t>B, C</a:t>
                      </a:r>
                      <a:endParaRPr lang="fr-FR" sz="1050" dirty="0">
                        <a:effectLst/>
                      </a:endParaRPr>
                    </a:p>
                    <a:p>
                      <a:pPr>
                        <a:lnSpc>
                          <a:spcPct val="120000"/>
                        </a:lnSpc>
                        <a:spcAft>
                          <a:spcPts val="0"/>
                        </a:spcAft>
                      </a:pPr>
                      <a:r>
                        <a:rPr lang="fr-FR" sz="1400" dirty="0">
                          <a:effectLst/>
                        </a:rPr>
                        <a:t>D</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Rectangle 3"/>
          <p:cNvSpPr/>
          <p:nvPr/>
        </p:nvSpPr>
        <p:spPr>
          <a:xfrm>
            <a:off x="3122756" y="5830157"/>
            <a:ext cx="4982133" cy="401072"/>
          </a:xfrm>
          <a:prstGeom prst="rect">
            <a:avLst/>
          </a:prstGeom>
        </p:spPr>
        <p:txBody>
          <a:bodyPr wrap="none">
            <a:spAutoFit/>
          </a:bodyPr>
          <a:lstStyle/>
          <a:p>
            <a:pPr algn="just">
              <a:lnSpc>
                <a:spcPct val="120000"/>
              </a:lnSpc>
              <a:spcAft>
                <a:spcPts val="0"/>
              </a:spcAft>
            </a:pPr>
            <a:r>
              <a:rPr lang="fr-FR" b="1" dirty="0" err="1">
                <a:latin typeface="Times New Roman" panose="02020603050405020304" pitchFamily="18" charset="0"/>
                <a:ea typeface="Times New Roman" panose="02020603050405020304" pitchFamily="18" charset="0"/>
                <a:cs typeface="Times New Roman" panose="02020603050405020304" pitchFamily="18" charset="0"/>
              </a:rPr>
              <a:t>Tab.II</a:t>
            </a:r>
            <a:r>
              <a:rPr lang="fr-FR" b="1" dirty="0">
                <a:latin typeface="Times New Roman" panose="02020603050405020304" pitchFamily="18" charset="0"/>
                <a:ea typeface="Times New Roman" panose="02020603050405020304" pitchFamily="18" charset="0"/>
                <a:cs typeface="Times New Roman" panose="02020603050405020304" pitchFamily="18" charset="0"/>
              </a:rPr>
              <a:t> : Durées des activités et leurs antécédents</a:t>
            </a:r>
            <a:r>
              <a:rPr lang="fr-FR" b="1" dirty="0">
                <a:latin typeface="Calibri" panose="020F0502020204030204" pitchFamily="34" charset="0"/>
                <a:ea typeface="Times New Roman" panose="02020603050405020304" pitchFamily="18" charset="0"/>
                <a:cs typeface="Calibri" panose="020F0502020204030204" pitchFamily="34" charset="0"/>
              </a:rPr>
              <a: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98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6638" y="1736494"/>
            <a:ext cx="10636469" cy="2197525"/>
          </a:xfrm>
          <a:prstGeom prst="rect">
            <a:avLst/>
          </a:prstGeom>
        </p:spPr>
        <p:txBody>
          <a:bodyPr wrap="square">
            <a:spAutoFit/>
          </a:bodyPr>
          <a:lstStyle/>
          <a:p>
            <a:pPr algn="ctr">
              <a:lnSpc>
                <a:spcPct val="120000"/>
              </a:lnSpc>
              <a:spcAft>
                <a:spcPts val="0"/>
              </a:spcAft>
            </a:pPr>
            <a:endParaRPr lang="fr-FR"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20000"/>
              </a:lnSpc>
              <a:spcAft>
                <a:spcPts val="0"/>
              </a:spcAft>
            </a:pPr>
            <a:r>
              <a:rPr lang="fr-FR" sz="2000" b="1" u="heavy" dirty="0">
                <a:latin typeface="Times New Roman" panose="02020603050405020304" pitchFamily="18" charset="0"/>
                <a:ea typeface="Times New Roman" panose="02020603050405020304" pitchFamily="18" charset="0"/>
                <a:cs typeface="Times New Roman" panose="02020603050405020304" pitchFamily="18" charset="0"/>
              </a:rPr>
              <a:t>5.3.</a:t>
            </a:r>
            <a:r>
              <a:rPr lang="fr-FR" sz="2000" u="heavy" dirty="0">
                <a:latin typeface="Times New Roman" panose="02020603050405020304" pitchFamily="18" charset="0"/>
                <a:ea typeface="Times New Roman" panose="02020603050405020304" pitchFamily="18" charset="0"/>
                <a:cs typeface="Times New Roman" panose="02020603050405020304" pitchFamily="18" charset="0"/>
              </a:rPr>
              <a:t> Tracer le diagramme de GANTT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	Avec en abscisse l’échelle de temps et en ordonnée la liste des tâches, il faut tracer un rectangle d’une longueur proportionnelle à sa durée, le tout suivant la logique d’ordre d’exécution des activités.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72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818984147"/>
              </p:ext>
            </p:extLst>
          </p:nvPr>
        </p:nvGraphicFramePr>
        <p:xfrm>
          <a:off x="1513494" y="996597"/>
          <a:ext cx="9034117" cy="3757736"/>
        </p:xfrm>
        <a:graphic>
          <a:graphicData uri="http://schemas.openxmlformats.org/drawingml/2006/table">
            <a:tbl>
              <a:tblPr firstRow="1" firstCol="1" bandRow="1">
                <a:tableStyleId>{8A107856-5554-42FB-B03E-39F5DBC370BA}</a:tableStyleId>
              </a:tblPr>
              <a:tblGrid>
                <a:gridCol w="1015571">
                  <a:extLst>
                    <a:ext uri="{9D8B030D-6E8A-4147-A177-3AD203B41FA5}">
                      <a16:colId xmlns:a16="http://schemas.microsoft.com/office/drawing/2014/main" val="20000"/>
                    </a:ext>
                  </a:extLst>
                </a:gridCol>
                <a:gridCol w="313643">
                  <a:extLst>
                    <a:ext uri="{9D8B030D-6E8A-4147-A177-3AD203B41FA5}">
                      <a16:colId xmlns:a16="http://schemas.microsoft.com/office/drawing/2014/main" val="20001"/>
                    </a:ext>
                  </a:extLst>
                </a:gridCol>
                <a:gridCol w="313643">
                  <a:extLst>
                    <a:ext uri="{9D8B030D-6E8A-4147-A177-3AD203B41FA5}">
                      <a16:colId xmlns:a16="http://schemas.microsoft.com/office/drawing/2014/main" val="20002"/>
                    </a:ext>
                  </a:extLst>
                </a:gridCol>
                <a:gridCol w="314437">
                  <a:extLst>
                    <a:ext uri="{9D8B030D-6E8A-4147-A177-3AD203B41FA5}">
                      <a16:colId xmlns:a16="http://schemas.microsoft.com/office/drawing/2014/main" val="20003"/>
                    </a:ext>
                  </a:extLst>
                </a:gridCol>
                <a:gridCol w="314437">
                  <a:extLst>
                    <a:ext uri="{9D8B030D-6E8A-4147-A177-3AD203B41FA5}">
                      <a16:colId xmlns:a16="http://schemas.microsoft.com/office/drawing/2014/main" val="20004"/>
                    </a:ext>
                  </a:extLst>
                </a:gridCol>
                <a:gridCol w="315232">
                  <a:extLst>
                    <a:ext uri="{9D8B030D-6E8A-4147-A177-3AD203B41FA5}">
                      <a16:colId xmlns:a16="http://schemas.microsoft.com/office/drawing/2014/main" val="20005"/>
                    </a:ext>
                  </a:extLst>
                </a:gridCol>
                <a:gridCol w="409212">
                  <a:extLst>
                    <a:ext uri="{9D8B030D-6E8A-4147-A177-3AD203B41FA5}">
                      <a16:colId xmlns:a16="http://schemas.microsoft.com/office/drawing/2014/main" val="20006"/>
                    </a:ext>
                  </a:extLst>
                </a:gridCol>
                <a:gridCol w="411480">
                  <a:extLst>
                    <a:ext uri="{9D8B030D-6E8A-4147-A177-3AD203B41FA5}">
                      <a16:colId xmlns:a16="http://schemas.microsoft.com/office/drawing/2014/main" val="2033249407"/>
                    </a:ext>
                  </a:extLst>
                </a:gridCol>
                <a:gridCol w="444415">
                  <a:extLst>
                    <a:ext uri="{9D8B030D-6E8A-4147-A177-3AD203B41FA5}">
                      <a16:colId xmlns:a16="http://schemas.microsoft.com/office/drawing/2014/main" val="130130344"/>
                    </a:ext>
                  </a:extLst>
                </a:gridCol>
                <a:gridCol w="315232">
                  <a:extLst>
                    <a:ext uri="{9D8B030D-6E8A-4147-A177-3AD203B41FA5}">
                      <a16:colId xmlns:a16="http://schemas.microsoft.com/office/drawing/2014/main" val="20010"/>
                    </a:ext>
                  </a:extLst>
                </a:gridCol>
                <a:gridCol w="315232">
                  <a:extLst>
                    <a:ext uri="{9D8B030D-6E8A-4147-A177-3AD203B41FA5}">
                      <a16:colId xmlns:a16="http://schemas.microsoft.com/office/drawing/2014/main" val="20011"/>
                    </a:ext>
                  </a:extLst>
                </a:gridCol>
                <a:gridCol w="434338">
                  <a:extLst>
                    <a:ext uri="{9D8B030D-6E8A-4147-A177-3AD203B41FA5}">
                      <a16:colId xmlns:a16="http://schemas.microsoft.com/office/drawing/2014/main" val="20012"/>
                    </a:ext>
                  </a:extLst>
                </a:gridCol>
                <a:gridCol w="464464">
                  <a:extLst>
                    <a:ext uri="{9D8B030D-6E8A-4147-A177-3AD203B41FA5}">
                      <a16:colId xmlns:a16="http://schemas.microsoft.com/office/drawing/2014/main" val="20013"/>
                    </a:ext>
                  </a:extLst>
                </a:gridCol>
                <a:gridCol w="583668">
                  <a:extLst>
                    <a:ext uri="{9D8B030D-6E8A-4147-A177-3AD203B41FA5}">
                      <a16:colId xmlns:a16="http://schemas.microsoft.com/office/drawing/2014/main" val="20016"/>
                    </a:ext>
                  </a:extLst>
                </a:gridCol>
                <a:gridCol w="518219">
                  <a:extLst>
                    <a:ext uri="{9D8B030D-6E8A-4147-A177-3AD203B41FA5}">
                      <a16:colId xmlns:a16="http://schemas.microsoft.com/office/drawing/2014/main" val="20018"/>
                    </a:ext>
                  </a:extLst>
                </a:gridCol>
                <a:gridCol w="472913">
                  <a:extLst>
                    <a:ext uri="{9D8B030D-6E8A-4147-A177-3AD203B41FA5}">
                      <a16:colId xmlns:a16="http://schemas.microsoft.com/office/drawing/2014/main" val="20019"/>
                    </a:ext>
                  </a:extLst>
                </a:gridCol>
                <a:gridCol w="417255">
                  <a:extLst>
                    <a:ext uri="{9D8B030D-6E8A-4147-A177-3AD203B41FA5}">
                      <a16:colId xmlns:a16="http://schemas.microsoft.com/office/drawing/2014/main" val="20021"/>
                    </a:ext>
                  </a:extLst>
                </a:gridCol>
                <a:gridCol w="354436">
                  <a:extLst>
                    <a:ext uri="{9D8B030D-6E8A-4147-A177-3AD203B41FA5}">
                      <a16:colId xmlns:a16="http://schemas.microsoft.com/office/drawing/2014/main" val="20022"/>
                    </a:ext>
                  </a:extLst>
                </a:gridCol>
                <a:gridCol w="440690">
                  <a:extLst>
                    <a:ext uri="{9D8B030D-6E8A-4147-A177-3AD203B41FA5}">
                      <a16:colId xmlns:a16="http://schemas.microsoft.com/office/drawing/2014/main" val="20024"/>
                    </a:ext>
                  </a:extLst>
                </a:gridCol>
                <a:gridCol w="330838">
                  <a:extLst>
                    <a:ext uri="{9D8B030D-6E8A-4147-A177-3AD203B41FA5}">
                      <a16:colId xmlns:a16="http://schemas.microsoft.com/office/drawing/2014/main" val="20025"/>
                    </a:ext>
                  </a:extLst>
                </a:gridCol>
                <a:gridCol w="439895">
                  <a:extLst>
                    <a:ext uri="{9D8B030D-6E8A-4147-A177-3AD203B41FA5}">
                      <a16:colId xmlns:a16="http://schemas.microsoft.com/office/drawing/2014/main" val="20027"/>
                    </a:ext>
                  </a:extLst>
                </a:gridCol>
                <a:gridCol w="94867">
                  <a:extLst>
                    <a:ext uri="{9D8B030D-6E8A-4147-A177-3AD203B41FA5}">
                      <a16:colId xmlns:a16="http://schemas.microsoft.com/office/drawing/2014/main" val="20028"/>
                    </a:ext>
                  </a:extLst>
                </a:gridCol>
              </a:tblGrid>
              <a:tr h="766953">
                <a:tc gridSpan="2">
                  <a:txBody>
                    <a:bodyPr/>
                    <a:lstStyle/>
                    <a:p>
                      <a:pPr>
                        <a:lnSpc>
                          <a:spcPct val="120000"/>
                        </a:lnSpc>
                        <a:spcAft>
                          <a:spcPts val="1000"/>
                        </a:spcAft>
                        <a:tabLst>
                          <a:tab pos="1209675" algn="l"/>
                        </a:tabLst>
                      </a:pPr>
                      <a:r>
                        <a:rPr lang="fr-FR" sz="1400">
                          <a:effectLst/>
                        </a:rPr>
                        <a:t>Activités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a:txBody>
                    <a:bodyPr/>
                    <a:lstStyle/>
                    <a:p>
                      <a:pPr>
                        <a:lnSpc>
                          <a:spcPct val="120000"/>
                        </a:lnSpc>
                        <a:spcAft>
                          <a:spcPts val="1000"/>
                        </a:spcAft>
                        <a:tabLst>
                          <a:tab pos="1209675" algn="l"/>
                        </a:tabLst>
                      </a:pPr>
                      <a:r>
                        <a:rPr lang="fr-FR" sz="1400">
                          <a:effectLst/>
                        </a:rPr>
                        <a:t>1</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2</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3</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4</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5</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6</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7</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8</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9</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10</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11</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12</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13</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14</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15</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16</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17</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18</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fr-FR" sz="1400">
                          <a:effectLst/>
                        </a:rPr>
                        <a:t>19</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fr-FR" sz="1050">
                          <a:effectLst/>
                        </a:rPr>
                        <a:t>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383773">
                <a:tc rowSpan="5">
                  <a:txBody>
                    <a:bodyPr/>
                    <a:lstStyle/>
                    <a:p>
                      <a:pPr>
                        <a:lnSpc>
                          <a:spcPct val="120000"/>
                        </a:lnSpc>
                        <a:spcAft>
                          <a:spcPts val="1000"/>
                        </a:spcAft>
                        <a:tabLst>
                          <a:tab pos="1209675" algn="l"/>
                        </a:tabLst>
                      </a:pPr>
                      <a:r>
                        <a:rPr lang="fr-FR" sz="1400" dirty="0">
                          <a:effectLst/>
                        </a:rPr>
                        <a:t>A</a:t>
                      </a:r>
                      <a:endParaRPr lang="fr-FR" sz="1050" dirty="0">
                        <a:effectLst/>
                      </a:endParaRPr>
                    </a:p>
                    <a:p>
                      <a:pPr>
                        <a:lnSpc>
                          <a:spcPct val="120000"/>
                        </a:lnSpc>
                        <a:spcAft>
                          <a:spcPts val="1000"/>
                        </a:spcAft>
                        <a:tabLst>
                          <a:tab pos="1209675" algn="l"/>
                        </a:tabLst>
                      </a:pPr>
                      <a:r>
                        <a:rPr lang="fr-FR" sz="1400" dirty="0">
                          <a:effectLst/>
                        </a:rPr>
                        <a:t>B</a:t>
                      </a:r>
                      <a:endParaRPr lang="fr-FR" sz="1050" dirty="0">
                        <a:effectLst/>
                      </a:endParaRPr>
                    </a:p>
                    <a:p>
                      <a:pPr>
                        <a:lnSpc>
                          <a:spcPct val="120000"/>
                        </a:lnSpc>
                        <a:spcAft>
                          <a:spcPts val="1000"/>
                        </a:spcAft>
                        <a:tabLst>
                          <a:tab pos="1209675" algn="l"/>
                        </a:tabLst>
                      </a:pPr>
                      <a:r>
                        <a:rPr lang="fr-FR" sz="1400" dirty="0">
                          <a:effectLst/>
                        </a:rPr>
                        <a:t>C</a:t>
                      </a:r>
                      <a:endParaRPr lang="fr-FR" sz="1050" dirty="0">
                        <a:effectLst/>
                      </a:endParaRPr>
                    </a:p>
                    <a:p>
                      <a:pPr>
                        <a:lnSpc>
                          <a:spcPct val="120000"/>
                        </a:lnSpc>
                        <a:spcAft>
                          <a:spcPts val="1000"/>
                        </a:spcAft>
                        <a:tabLst>
                          <a:tab pos="1209675" algn="l"/>
                        </a:tabLst>
                      </a:pPr>
                      <a:r>
                        <a:rPr lang="fr-FR" sz="1400" dirty="0">
                          <a:effectLst/>
                        </a:rPr>
                        <a:t>D</a:t>
                      </a:r>
                      <a:endParaRPr lang="fr-FR" sz="1050" dirty="0">
                        <a:effectLst/>
                      </a:endParaRPr>
                    </a:p>
                    <a:p>
                      <a:pPr>
                        <a:lnSpc>
                          <a:spcPct val="120000"/>
                        </a:lnSpc>
                        <a:spcAft>
                          <a:spcPts val="1000"/>
                        </a:spcAft>
                        <a:tabLst>
                          <a:tab pos="1209675" algn="l"/>
                        </a:tabLst>
                      </a:pPr>
                      <a:r>
                        <a:rPr lang="fr-FR" sz="1400" dirty="0">
                          <a:effectLst/>
                        </a:rPr>
                        <a:t>E</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tc>
                <a:tc gridSpan="4">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dirty="0"/>
                        <a:t> </a:t>
                      </a:r>
                    </a:p>
                  </a:txBody>
                  <a:tcPr marL="44450" marR="44450" marT="0" marB="0"/>
                </a:tc>
                <a:tc>
                  <a:txBody>
                    <a:bodyPr/>
                    <a:lstStyle/>
                    <a:p>
                      <a:pPr>
                        <a:lnSpc>
                          <a:spcPct val="120000"/>
                        </a:lnSpc>
                        <a:spcAft>
                          <a:spcPts val="1000"/>
                        </a:spcAft>
                        <a:tabLst>
                          <a:tab pos="1209675" algn="l"/>
                        </a:tabLst>
                      </a:pPr>
                      <a:r>
                        <a:rPr lang="fr-FR" dirty="0"/>
                        <a:t> </a:t>
                      </a:r>
                    </a:p>
                  </a:txBody>
                  <a:tcPr marL="44450" marR="44450" marT="0" marB="0"/>
                </a:tc>
                <a:tc rowSpan="3">
                  <a:txBody>
                    <a:bodyPr/>
                    <a:lstStyle/>
                    <a:p>
                      <a:pPr>
                        <a:lnSpc>
                          <a:spcPct val="120000"/>
                        </a:lnSpc>
                        <a:spcAft>
                          <a:spcPts val="1000"/>
                        </a:spcAft>
                        <a:tabLst>
                          <a:tab pos="1209675" algn="l"/>
                        </a:tabLst>
                      </a:pPr>
                      <a:r>
                        <a:rPr lang="fr-FR" dirty="0"/>
                        <a:t> </a:t>
                      </a:r>
                    </a:p>
                  </a:txBody>
                  <a:tcPr marL="44450" marR="44450" marT="0" marB="0"/>
                </a:tc>
                <a:tc rowSpan="3">
                  <a:txBody>
                    <a:bodyPr/>
                    <a:lstStyle/>
                    <a:p>
                      <a:pPr>
                        <a:lnSpc>
                          <a:spcPct val="120000"/>
                        </a:lnSpc>
                        <a:spcAft>
                          <a:spcPts val="1000"/>
                        </a:spcAft>
                        <a:tabLst>
                          <a:tab pos="1209675" algn="l"/>
                        </a:tabLst>
                      </a:pPr>
                      <a:r>
                        <a:rPr lang="fr-FR"/>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rowSpan="4">
                  <a:txBody>
                    <a:bodyPr/>
                    <a:lstStyle/>
                    <a:p>
                      <a:pPr>
                        <a:lnSpc>
                          <a:spcPct val="120000"/>
                        </a:lnSpc>
                        <a:spcAft>
                          <a:spcPts val="1000"/>
                        </a:spcAft>
                        <a:tabLst>
                          <a:tab pos="1209675" algn="l"/>
                        </a:tabLst>
                      </a:pPr>
                      <a:r>
                        <a:rPr lang="fr-FR"/>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rowSpan="4">
                  <a:txBody>
                    <a:bodyPr/>
                    <a:lstStyle/>
                    <a:p>
                      <a:pPr>
                        <a:lnSpc>
                          <a:spcPct val="120000"/>
                        </a:lnSpc>
                        <a:spcAft>
                          <a:spcPts val="1000"/>
                        </a:spcAft>
                        <a:tabLst>
                          <a:tab pos="1209675" algn="l"/>
                        </a:tabLst>
                      </a:pPr>
                      <a:r>
                        <a:rPr lang="fr-FR"/>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rowSpan="4">
                  <a:txBody>
                    <a:bodyPr/>
                    <a:lstStyle/>
                    <a:p>
                      <a:pPr>
                        <a:lnSpc>
                          <a:spcPct val="120000"/>
                        </a:lnSpc>
                        <a:spcAft>
                          <a:spcPts val="1000"/>
                        </a:spcAft>
                        <a:tabLst>
                          <a:tab pos="1209675" algn="l"/>
                        </a:tabLst>
                      </a:pPr>
                      <a:r>
                        <a:rPr lang="fr-FR"/>
                        <a:t> </a:t>
                      </a:r>
                    </a:p>
                  </a:txBody>
                  <a:tcPr marL="44450" marR="44450" marT="0" marB="0"/>
                </a:tc>
                <a:tc rowSpan="4" gridSpan="2">
                  <a:txBody>
                    <a:bodyPr/>
                    <a:lstStyle/>
                    <a:p>
                      <a:pPr>
                        <a:lnSpc>
                          <a:spcPct val="120000"/>
                        </a:lnSpc>
                        <a:spcAft>
                          <a:spcPts val="1000"/>
                        </a:spcAft>
                        <a:tabLst>
                          <a:tab pos="1209675" algn="l"/>
                        </a:tabLst>
                      </a:pPr>
                      <a:r>
                        <a:rPr lang="fr-FR" dirty="0"/>
                        <a:t> </a:t>
                      </a:r>
                    </a:p>
                  </a:txBody>
                  <a:tcPr marL="44450" marR="44450" marT="0" marB="0"/>
                </a:tc>
                <a:tc rowSpan="4" hMerge="1">
                  <a:txBody>
                    <a:bodyPr/>
                    <a:lstStyle/>
                    <a:p>
                      <a:endParaRPr lang="fr-FR"/>
                    </a:p>
                  </a:txBody>
                  <a:tcPr/>
                </a:tc>
                <a:extLst>
                  <a:ext uri="{0D108BD9-81ED-4DB2-BD59-A6C34878D82A}">
                    <a16:rowId xmlns:a16="http://schemas.microsoft.com/office/drawing/2014/main" val="10001"/>
                  </a:ext>
                </a:extLst>
              </a:tr>
              <a:tr h="436060">
                <a:tc vMerge="1">
                  <a:txBody>
                    <a:bodyPr/>
                    <a:lstStyle/>
                    <a:p>
                      <a:endParaRPr lang="fr-FR"/>
                    </a:p>
                  </a:txBody>
                  <a:tcPr/>
                </a:tc>
                <a:tc rowSpan="4" gridSpan="2">
                  <a:txBody>
                    <a:bodyPr/>
                    <a:lstStyle/>
                    <a:p>
                      <a:pPr>
                        <a:lnSpc>
                          <a:spcPct val="120000"/>
                        </a:lnSpc>
                        <a:spcAft>
                          <a:spcPts val="1000"/>
                        </a:spcAft>
                        <a:tabLst>
                          <a:tab pos="1209675" algn="l"/>
                        </a:tabLst>
                      </a:pPr>
                      <a:r>
                        <a:rPr lang="fr-FR" dirty="0"/>
                        <a:t> </a:t>
                      </a:r>
                    </a:p>
                  </a:txBody>
                  <a:tcPr marL="44450" marR="44450" marT="0" marB="0"/>
                </a:tc>
                <a:tc rowSpan="4" hMerge="1">
                  <a:txBody>
                    <a:bodyPr/>
                    <a:lstStyle/>
                    <a:p>
                      <a:endParaRPr lang="fr-FR"/>
                    </a:p>
                  </a:txBody>
                  <a:tcPr/>
                </a:tc>
                <a:tc rowSpan="4">
                  <a:txBody>
                    <a:bodyPr/>
                    <a:lstStyle/>
                    <a:p>
                      <a:pPr>
                        <a:lnSpc>
                          <a:spcPct val="120000"/>
                        </a:lnSpc>
                        <a:spcAft>
                          <a:spcPts val="1000"/>
                        </a:spcAft>
                        <a:tabLst>
                          <a:tab pos="1209675" algn="l"/>
                        </a:tabLst>
                      </a:pPr>
                      <a:r>
                        <a:rPr lang="fr-FR"/>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gridSpan="6">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gridSpan="2"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0002"/>
                  </a:ext>
                </a:extLst>
              </a:tr>
              <a:tr h="369170">
                <a:tc vMerge="1">
                  <a:txBody>
                    <a:bodyPr/>
                    <a:lstStyle/>
                    <a:p>
                      <a:endParaRPr lang="fr-FR"/>
                    </a:p>
                  </a:txBody>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gridSpan="4">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rowSpan="3">
                  <a:txBody>
                    <a:bodyPr/>
                    <a:lstStyle/>
                    <a:p>
                      <a:pPr>
                        <a:lnSpc>
                          <a:spcPct val="120000"/>
                        </a:lnSpc>
                        <a:spcAft>
                          <a:spcPts val="1000"/>
                        </a:spcAft>
                        <a:tabLst>
                          <a:tab pos="1209675" algn="l"/>
                        </a:tabLst>
                      </a:pPr>
                      <a:r>
                        <a:rPr lang="fr-FR" dirty="0"/>
                        <a:t> </a:t>
                      </a:r>
                    </a:p>
                  </a:txBody>
                  <a:tcPr marL="44450" marR="44450" marT="0" marB="0"/>
                </a:tc>
                <a:tc rowSpan="3">
                  <a:txBody>
                    <a:bodyPr/>
                    <a:lstStyle/>
                    <a:p>
                      <a:pPr>
                        <a:lnSpc>
                          <a:spcPct val="120000"/>
                        </a:lnSpc>
                        <a:spcAft>
                          <a:spcPts val="1000"/>
                        </a:spcAft>
                        <a:tabLst>
                          <a:tab pos="1209675" algn="l"/>
                        </a:tabLst>
                      </a:pPr>
                      <a:r>
                        <a:rPr lang="fr-FR" dirty="0"/>
                        <a:t> </a:t>
                      </a:r>
                    </a:p>
                  </a:txBody>
                  <a:tcPr marL="44450" marR="44450" marT="0" marB="0"/>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gridSpan="2"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0003"/>
                  </a:ext>
                </a:extLst>
              </a:tr>
              <a:tr h="436060">
                <a:tc vMerge="1">
                  <a:txBody>
                    <a:bodyPr/>
                    <a:lstStyle/>
                    <a:p>
                      <a:endParaRPr lang="fr-FR"/>
                    </a:p>
                  </a:txBody>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rowSpan="2">
                  <a:txBody>
                    <a:bodyPr/>
                    <a:lstStyle/>
                    <a:p>
                      <a:pPr>
                        <a:lnSpc>
                          <a:spcPct val="120000"/>
                        </a:lnSpc>
                        <a:spcAft>
                          <a:spcPts val="1000"/>
                        </a:spcAft>
                        <a:tabLst>
                          <a:tab pos="1209675" algn="l"/>
                        </a:tabLst>
                      </a:pPr>
                      <a:r>
                        <a:rPr lang="fr-FR"/>
                        <a:t> </a:t>
                      </a:r>
                    </a:p>
                  </a:txBody>
                  <a:tcPr marL="44450" marR="44450" marT="0" marB="0"/>
                </a:tc>
                <a:tc rowSpan="2">
                  <a:txBody>
                    <a:bodyPr/>
                    <a:lstStyle/>
                    <a:p>
                      <a:pPr>
                        <a:lnSpc>
                          <a:spcPct val="120000"/>
                        </a:lnSpc>
                        <a:spcAft>
                          <a:spcPts val="1000"/>
                        </a:spcAft>
                        <a:tabLst>
                          <a:tab pos="1209675" algn="l"/>
                        </a:tabLst>
                      </a:pPr>
                      <a:r>
                        <a:rPr lang="fr-FR"/>
                        <a:t> </a:t>
                      </a:r>
                    </a:p>
                  </a:txBody>
                  <a:tcPr marL="44450" marR="44450" marT="0" marB="0"/>
                </a:tc>
                <a:tc rowSpan="2">
                  <a:txBody>
                    <a:bodyPr/>
                    <a:lstStyle/>
                    <a:p>
                      <a:pPr>
                        <a:lnSpc>
                          <a:spcPct val="120000"/>
                        </a:lnSpc>
                        <a:spcAft>
                          <a:spcPts val="1000"/>
                        </a:spcAft>
                        <a:tabLst>
                          <a:tab pos="1209675" algn="l"/>
                        </a:tabLst>
                      </a:pPr>
                      <a:r>
                        <a:rPr lang="fr-FR" dirty="0"/>
                        <a:t> </a:t>
                      </a:r>
                    </a:p>
                  </a:txBody>
                  <a:tcPr marL="44450" marR="44450" marT="0" marB="0"/>
                </a:tc>
                <a:tc rowSpan="2">
                  <a:txBody>
                    <a:bodyPr/>
                    <a:lstStyle/>
                    <a:p>
                      <a:pPr>
                        <a:lnSpc>
                          <a:spcPct val="120000"/>
                        </a:lnSpc>
                        <a:spcAft>
                          <a:spcPts val="1000"/>
                        </a:spcAft>
                        <a:tabLst>
                          <a:tab pos="1209675" algn="l"/>
                        </a:tabLst>
                      </a:pPr>
                      <a:r>
                        <a:rPr lang="fr-FR" dirty="0"/>
                        <a:t> </a:t>
                      </a:r>
                    </a:p>
                  </a:txBody>
                  <a:tcPr marL="44450" marR="44450" marT="0" marB="0"/>
                </a:tc>
                <a:tc vMerge="1">
                  <a:txBody>
                    <a:bodyPr/>
                    <a:lstStyle/>
                    <a:p>
                      <a:endParaRPr lang="fr-FR"/>
                    </a:p>
                  </a:txBody>
                  <a:tcPr/>
                </a:tc>
                <a:tc vMerge="1">
                  <a:txBody>
                    <a:bodyPr/>
                    <a:lstStyle/>
                    <a:p>
                      <a:endParaRPr lang="fr-FR"/>
                    </a:p>
                  </a:txBody>
                  <a:tcPr/>
                </a:tc>
                <a:tc gridSpan="2">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gridSpan="2"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0004"/>
                  </a:ext>
                </a:extLst>
              </a:tr>
              <a:tr h="1124483">
                <a:tc vMerge="1">
                  <a:txBody>
                    <a:bodyPr/>
                    <a:lstStyle/>
                    <a:p>
                      <a:endParaRPr lang="fr-FR"/>
                    </a:p>
                  </a:txBody>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a:t> </a:t>
                      </a:r>
                    </a:p>
                  </a:txBody>
                  <a:tcPr marL="44450" marR="44450" marT="0" marB="0"/>
                </a:tc>
                <a:tc gridSpan="9">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5"/>
                  </a:ext>
                </a:extLst>
              </a:tr>
              <a:tr h="227069">
                <a:tc gridSpan="22">
                  <a:txBody>
                    <a:bodyPr/>
                    <a:lstStyle/>
                    <a:p>
                      <a:pPr>
                        <a:lnSpc>
                          <a:spcPct val="120000"/>
                        </a:lnSpc>
                        <a:spcAft>
                          <a:spcPts val="1000"/>
                        </a:spcAft>
                        <a:tabLst>
                          <a:tab pos="1209675" algn="l"/>
                        </a:tabLst>
                      </a:pPr>
                      <a:r>
                        <a:rPr lang="fr-FR" sz="1400" dirty="0">
                          <a:effectLst/>
                        </a:rPr>
                        <a:t>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6"/>
                  </a:ext>
                </a:extLst>
              </a:tr>
            </a:tbl>
          </a:graphicData>
        </a:graphic>
      </p:graphicFrame>
      <p:sp>
        <p:nvSpPr>
          <p:cNvPr id="3" name="Rectangle 2"/>
          <p:cNvSpPr/>
          <p:nvPr/>
        </p:nvSpPr>
        <p:spPr>
          <a:xfrm>
            <a:off x="3701681" y="571865"/>
            <a:ext cx="3176164" cy="424732"/>
          </a:xfrm>
          <a:prstGeom prst="rect">
            <a:avLst/>
          </a:prstGeom>
        </p:spPr>
        <p:txBody>
          <a:bodyPr wrap="square">
            <a:spAutoFit/>
          </a:bodyPr>
          <a:lstStyle/>
          <a:p>
            <a:pPr>
              <a:lnSpc>
                <a:spcPct val="120000"/>
              </a:lnSpc>
              <a:spcAft>
                <a:spcPts val="1000"/>
              </a:spcAft>
              <a:tabLst>
                <a:tab pos="1209675" algn="l"/>
              </a:tabLst>
            </a:pPr>
            <a:r>
              <a:rPr lang="fr-FR" b="1" dirty="0">
                <a:latin typeface="Calibri" panose="020F0502020204030204" pitchFamily="34" charset="0"/>
                <a:ea typeface="Times New Roman" panose="02020603050405020304" pitchFamily="18" charset="0"/>
                <a:cs typeface="Calibri" panose="020F0502020204030204" pitchFamily="34" charset="0"/>
              </a:rPr>
              <a:t>Fig.II.3 :le graphique de GANTT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3493513" y="5217667"/>
            <a:ext cx="8414707" cy="1254702"/>
          </a:xfrm>
          <a:prstGeom prst="rect">
            <a:avLst/>
          </a:prstGeom>
        </p:spPr>
        <p:txBody>
          <a:bodyPr wrap="square">
            <a:spAutoFit/>
          </a:bodyPr>
          <a:lstStyle/>
          <a:p>
            <a:pPr marL="342900" lvl="0" indent="-342900" algn="just">
              <a:lnSpc>
                <a:spcPct val="120000"/>
              </a:lnSpc>
              <a:spcAft>
                <a:spcPts val="0"/>
              </a:spcAft>
              <a:buFont typeface="Wingdings" panose="05000000000000000000" pitchFamily="2" charset="2"/>
              <a:buChar char=""/>
              <a:tabLst>
                <a:tab pos="1209675" algn="l"/>
              </a:tabLst>
            </a:pPr>
            <a:r>
              <a:rPr lang="fr-FR" b="1" dirty="0">
                <a:latin typeface="Times New Roman" panose="02020603050405020304" pitchFamily="18" charset="0"/>
                <a:ea typeface="Cambria" panose="02040503050406030204" pitchFamily="18" charset="0"/>
                <a:cs typeface="Times New Roman" panose="02020603050405020304" pitchFamily="18" charset="0"/>
              </a:rPr>
              <a:t>Tache critique</a:t>
            </a:r>
            <a:endParaRPr lang="fr-FR" sz="12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20000"/>
              </a:lnSpc>
              <a:spcAft>
                <a:spcPts val="1000"/>
              </a:spcAft>
              <a:tabLst>
                <a:tab pos="1209675" algn="l"/>
              </a:tabLst>
            </a:pPr>
            <a:r>
              <a:rPr lang="fr-FR" dirty="0">
                <a:latin typeface="Times New Roman" panose="02020603050405020304" pitchFamily="18" charset="0"/>
                <a:ea typeface="Times New Roman" panose="02020603050405020304" pitchFamily="18" charset="0"/>
                <a:cs typeface="Times New Roman" panose="02020603050405020304" pitchFamily="18" charset="0"/>
              </a:rPr>
              <a:t>Légende :</a:t>
            </a:r>
            <a:endParaRPr lang="fr-FR" sz="1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1209675" algn="l"/>
              </a:tabLst>
            </a:pPr>
            <a:r>
              <a:rPr lang="fr-FR" b="1" dirty="0">
                <a:latin typeface="Times New Roman" panose="02020603050405020304" pitchFamily="18" charset="0"/>
                <a:ea typeface="Times New Roman" panose="02020603050405020304" pitchFamily="18" charset="0"/>
                <a:cs typeface="Times New Roman" panose="02020603050405020304" pitchFamily="18" charset="0"/>
              </a:rPr>
              <a:t>Tache non critique</a:t>
            </a:r>
            <a:endParaRPr lang="fr-FR"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92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366" y="662770"/>
            <a:ext cx="8975834" cy="1089529"/>
          </a:xfrm>
          <a:prstGeom prst="rect">
            <a:avLst/>
          </a:prstGeom>
        </p:spPr>
        <p:txBody>
          <a:bodyPr wrap="square">
            <a:spAutoFit/>
          </a:bodyPr>
          <a:lstStyle/>
          <a:p>
            <a:pPr algn="just">
              <a:lnSpc>
                <a:spcPct val="120000"/>
              </a:lnSpc>
              <a:spcAft>
                <a:spcPts val="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5.4. </a:t>
            </a:r>
            <a:r>
              <a:rPr lang="fr-FR" u="heavy" dirty="0">
                <a:latin typeface="Times New Roman" panose="02020603050405020304" pitchFamily="18" charset="0"/>
                <a:ea typeface="Times New Roman" panose="02020603050405020304" pitchFamily="18" charset="0"/>
                <a:cs typeface="Times New Roman" panose="02020603050405020304" pitchFamily="18" charset="0"/>
              </a:rPr>
              <a:t>Calcul du chemin critique et marges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Pour pouvoir déterminer le chemin critique, il faut calculer les dates au plus tôt, les dates au plus tard et les marges de chaque activité.  </a:t>
            </a:r>
            <a:endParaRPr lang="fr-FR"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1273081007"/>
              </p:ext>
            </p:extLst>
          </p:nvPr>
        </p:nvGraphicFramePr>
        <p:xfrm>
          <a:off x="2062339" y="2084698"/>
          <a:ext cx="7383889" cy="3924580"/>
        </p:xfrm>
        <a:graphic>
          <a:graphicData uri="http://schemas.openxmlformats.org/drawingml/2006/table">
            <a:tbl>
              <a:tblPr firstRow="1" firstCol="1" bandRow="1">
                <a:tableStyleId>{8A107856-5554-42FB-B03E-39F5DBC370BA}</a:tableStyleId>
              </a:tblPr>
              <a:tblGrid>
                <a:gridCol w="796196">
                  <a:extLst>
                    <a:ext uri="{9D8B030D-6E8A-4147-A177-3AD203B41FA5}">
                      <a16:colId xmlns:a16="http://schemas.microsoft.com/office/drawing/2014/main" val="20000"/>
                    </a:ext>
                  </a:extLst>
                </a:gridCol>
                <a:gridCol w="789768">
                  <a:extLst>
                    <a:ext uri="{9D8B030D-6E8A-4147-A177-3AD203B41FA5}">
                      <a16:colId xmlns:a16="http://schemas.microsoft.com/office/drawing/2014/main" val="20001"/>
                    </a:ext>
                  </a:extLst>
                </a:gridCol>
                <a:gridCol w="1179430">
                  <a:extLst>
                    <a:ext uri="{9D8B030D-6E8A-4147-A177-3AD203B41FA5}">
                      <a16:colId xmlns:a16="http://schemas.microsoft.com/office/drawing/2014/main" val="20002"/>
                    </a:ext>
                  </a:extLst>
                </a:gridCol>
                <a:gridCol w="707819">
                  <a:extLst>
                    <a:ext uri="{9D8B030D-6E8A-4147-A177-3AD203B41FA5}">
                      <a16:colId xmlns:a16="http://schemas.microsoft.com/office/drawing/2014/main" val="20003"/>
                    </a:ext>
                  </a:extLst>
                </a:gridCol>
                <a:gridCol w="707819">
                  <a:extLst>
                    <a:ext uri="{9D8B030D-6E8A-4147-A177-3AD203B41FA5}">
                      <a16:colId xmlns:a16="http://schemas.microsoft.com/office/drawing/2014/main" val="20004"/>
                    </a:ext>
                  </a:extLst>
                </a:gridCol>
                <a:gridCol w="707819">
                  <a:extLst>
                    <a:ext uri="{9D8B030D-6E8A-4147-A177-3AD203B41FA5}">
                      <a16:colId xmlns:a16="http://schemas.microsoft.com/office/drawing/2014/main" val="20005"/>
                    </a:ext>
                  </a:extLst>
                </a:gridCol>
                <a:gridCol w="604980">
                  <a:extLst>
                    <a:ext uri="{9D8B030D-6E8A-4147-A177-3AD203B41FA5}">
                      <a16:colId xmlns:a16="http://schemas.microsoft.com/office/drawing/2014/main" val="20006"/>
                    </a:ext>
                  </a:extLst>
                </a:gridCol>
                <a:gridCol w="719870">
                  <a:extLst>
                    <a:ext uri="{9D8B030D-6E8A-4147-A177-3AD203B41FA5}">
                      <a16:colId xmlns:a16="http://schemas.microsoft.com/office/drawing/2014/main" val="20007"/>
                    </a:ext>
                  </a:extLst>
                </a:gridCol>
                <a:gridCol w="719870">
                  <a:extLst>
                    <a:ext uri="{9D8B030D-6E8A-4147-A177-3AD203B41FA5}">
                      <a16:colId xmlns:a16="http://schemas.microsoft.com/office/drawing/2014/main" val="20008"/>
                    </a:ext>
                  </a:extLst>
                </a:gridCol>
                <a:gridCol w="225159">
                  <a:extLst>
                    <a:ext uri="{9D8B030D-6E8A-4147-A177-3AD203B41FA5}">
                      <a16:colId xmlns:a16="http://schemas.microsoft.com/office/drawing/2014/main" val="20009"/>
                    </a:ext>
                  </a:extLst>
                </a:gridCol>
                <a:gridCol w="225159">
                  <a:extLst>
                    <a:ext uri="{9D8B030D-6E8A-4147-A177-3AD203B41FA5}">
                      <a16:colId xmlns:a16="http://schemas.microsoft.com/office/drawing/2014/main" val="20010"/>
                    </a:ext>
                  </a:extLst>
                </a:gridCol>
              </a:tblGrid>
              <a:tr h="698034">
                <a:tc rowSpan="2">
                  <a:txBody>
                    <a:bodyPr/>
                    <a:lstStyle/>
                    <a:p>
                      <a:pPr>
                        <a:lnSpc>
                          <a:spcPct val="120000"/>
                        </a:lnSpc>
                        <a:spcAft>
                          <a:spcPts val="1000"/>
                        </a:spcAft>
                        <a:tabLst>
                          <a:tab pos="1209675" algn="l"/>
                        </a:tabLst>
                      </a:pPr>
                      <a:r>
                        <a:rPr lang="fr-FR" sz="1400">
                          <a:effectLst/>
                        </a:rPr>
                        <a:t>Repère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20000"/>
                        </a:lnSpc>
                        <a:spcAft>
                          <a:spcPts val="1000"/>
                        </a:spcAft>
                        <a:tabLst>
                          <a:tab pos="1209675" algn="l"/>
                        </a:tabLst>
                      </a:pPr>
                      <a:r>
                        <a:rPr lang="fr-FR" sz="1400">
                          <a:effectLst/>
                        </a:rPr>
                        <a:t>Durées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20000"/>
                        </a:lnSpc>
                        <a:spcAft>
                          <a:spcPts val="1000"/>
                        </a:spcAft>
                        <a:tabLst>
                          <a:tab pos="1209675" algn="l"/>
                        </a:tabLst>
                      </a:pPr>
                      <a:r>
                        <a:rPr lang="fr-FR" sz="1400">
                          <a:effectLst/>
                        </a:rPr>
                        <a:t>Activités antérieures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nSpc>
                          <a:spcPct val="120000"/>
                        </a:lnSpc>
                        <a:spcAft>
                          <a:spcPts val="1000"/>
                        </a:spcAft>
                        <a:tabLst>
                          <a:tab pos="1209675" algn="l"/>
                        </a:tabLst>
                      </a:pPr>
                      <a:r>
                        <a:rPr lang="fr-FR" sz="1400">
                          <a:effectLst/>
                        </a:rPr>
                        <a:t>Au plus tôt</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gridSpan="2">
                  <a:txBody>
                    <a:bodyPr/>
                    <a:lstStyle/>
                    <a:p>
                      <a:pPr>
                        <a:lnSpc>
                          <a:spcPct val="120000"/>
                        </a:lnSpc>
                        <a:spcAft>
                          <a:spcPts val="1000"/>
                        </a:spcAft>
                        <a:tabLst>
                          <a:tab pos="1209675" algn="l"/>
                        </a:tabLst>
                      </a:pPr>
                      <a:r>
                        <a:rPr lang="fr-FR" sz="1400">
                          <a:effectLst/>
                        </a:rPr>
                        <a:t>Au plus tard</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gridSpan="2">
                  <a:txBody>
                    <a:bodyPr/>
                    <a:lstStyle/>
                    <a:p>
                      <a:pPr>
                        <a:lnSpc>
                          <a:spcPct val="120000"/>
                        </a:lnSpc>
                        <a:spcAft>
                          <a:spcPts val="1000"/>
                        </a:spcAft>
                        <a:tabLst>
                          <a:tab pos="1209675" algn="l"/>
                        </a:tabLst>
                      </a:pPr>
                      <a:r>
                        <a:rPr lang="fr-FR" sz="1400">
                          <a:effectLst/>
                        </a:rPr>
                        <a:t>Marges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a:txBody>
                    <a:bodyPr/>
                    <a:lstStyle/>
                    <a:p>
                      <a:pPr>
                        <a:lnSpc>
                          <a:spcPct val="120000"/>
                        </a:lnSpc>
                        <a:spcAft>
                          <a:spcPts val="1000"/>
                        </a:spcAft>
                        <a:tabLst>
                          <a:tab pos="1209675" algn="l"/>
                        </a:tabLst>
                      </a:pPr>
                      <a:r>
                        <a:rPr lang="fr-FR" sz="1400">
                          <a:effectLst/>
                        </a:rPr>
                        <a:t>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3">
                  <a:txBody>
                    <a:bodyPr/>
                    <a:lstStyle/>
                    <a:p>
                      <a:pPr>
                        <a:lnSpc>
                          <a:spcPct val="120000"/>
                        </a:lnSpc>
                        <a:spcAft>
                          <a:spcPts val="1000"/>
                        </a:spcAft>
                        <a:tabLst>
                          <a:tab pos="1209675" algn="l"/>
                        </a:tabLst>
                      </a:pPr>
                      <a:r>
                        <a:rPr lang="fr-FR" sz="1400">
                          <a:effectLst/>
                        </a:rPr>
                        <a:t>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24074">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nSpc>
                          <a:spcPct val="120000"/>
                        </a:lnSpc>
                        <a:spcAft>
                          <a:spcPts val="1000"/>
                        </a:spcAft>
                        <a:tabLst>
                          <a:tab pos="1209675" algn="l"/>
                        </a:tabLst>
                      </a:pPr>
                      <a:r>
                        <a:rPr lang="fr-FR" sz="1400">
                          <a:effectLst/>
                        </a:rPr>
                        <a:t>Début</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Fin</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Début</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Fin</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Libre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Totale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20000"/>
                        </a:lnSpc>
                        <a:spcAft>
                          <a:spcPts val="1000"/>
                        </a:spcAft>
                        <a:tabLst>
                          <a:tab pos="1209675" algn="l"/>
                        </a:tabLst>
                      </a:pPr>
                      <a:r>
                        <a:rPr lang="fr-FR" sz="1400">
                          <a:effectLst/>
                        </a:rPr>
                        <a:t>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fr-FR"/>
                    </a:p>
                  </a:txBody>
                  <a:tcPr/>
                </a:tc>
                <a:extLst>
                  <a:ext uri="{0D108BD9-81ED-4DB2-BD59-A6C34878D82A}">
                    <a16:rowId xmlns:a16="http://schemas.microsoft.com/office/drawing/2014/main" val="10001"/>
                  </a:ext>
                </a:extLst>
              </a:tr>
              <a:tr h="2502472">
                <a:tc>
                  <a:txBody>
                    <a:bodyPr/>
                    <a:lstStyle/>
                    <a:p>
                      <a:pPr>
                        <a:lnSpc>
                          <a:spcPct val="120000"/>
                        </a:lnSpc>
                        <a:spcAft>
                          <a:spcPts val="1000"/>
                        </a:spcAft>
                        <a:tabLst>
                          <a:tab pos="1209675" algn="l"/>
                        </a:tabLst>
                      </a:pPr>
                      <a:r>
                        <a:rPr lang="fr-FR" sz="1400">
                          <a:effectLst/>
                        </a:rPr>
                        <a:t>A</a:t>
                      </a:r>
                      <a:endParaRPr lang="fr-FR" sz="1050">
                        <a:effectLst/>
                      </a:endParaRPr>
                    </a:p>
                    <a:p>
                      <a:pPr>
                        <a:lnSpc>
                          <a:spcPct val="120000"/>
                        </a:lnSpc>
                        <a:spcAft>
                          <a:spcPts val="1000"/>
                        </a:spcAft>
                        <a:tabLst>
                          <a:tab pos="1209675" algn="l"/>
                        </a:tabLst>
                      </a:pPr>
                      <a:r>
                        <a:rPr lang="fr-FR" sz="1400">
                          <a:effectLst/>
                        </a:rPr>
                        <a:t>B</a:t>
                      </a:r>
                      <a:endParaRPr lang="fr-FR" sz="1050">
                        <a:effectLst/>
                      </a:endParaRPr>
                    </a:p>
                    <a:p>
                      <a:pPr>
                        <a:lnSpc>
                          <a:spcPct val="120000"/>
                        </a:lnSpc>
                        <a:spcAft>
                          <a:spcPts val="1000"/>
                        </a:spcAft>
                        <a:tabLst>
                          <a:tab pos="1209675" algn="l"/>
                        </a:tabLst>
                      </a:pPr>
                      <a:r>
                        <a:rPr lang="fr-FR" sz="1400">
                          <a:effectLst/>
                        </a:rPr>
                        <a:t>C</a:t>
                      </a:r>
                      <a:endParaRPr lang="fr-FR" sz="1050">
                        <a:effectLst/>
                      </a:endParaRPr>
                    </a:p>
                    <a:p>
                      <a:pPr>
                        <a:lnSpc>
                          <a:spcPct val="120000"/>
                        </a:lnSpc>
                        <a:spcAft>
                          <a:spcPts val="1000"/>
                        </a:spcAft>
                        <a:tabLst>
                          <a:tab pos="1209675" algn="l"/>
                        </a:tabLst>
                      </a:pPr>
                      <a:r>
                        <a:rPr lang="fr-FR" sz="1400">
                          <a:effectLst/>
                        </a:rPr>
                        <a:t>D</a:t>
                      </a:r>
                      <a:endParaRPr lang="fr-FR" sz="1050">
                        <a:effectLst/>
                      </a:endParaRPr>
                    </a:p>
                    <a:p>
                      <a:pPr>
                        <a:lnSpc>
                          <a:spcPct val="120000"/>
                        </a:lnSpc>
                        <a:spcAft>
                          <a:spcPts val="1000"/>
                        </a:spcAft>
                        <a:tabLst>
                          <a:tab pos="1209675" algn="l"/>
                        </a:tabLst>
                      </a:pPr>
                      <a:r>
                        <a:rPr lang="fr-FR" sz="1400">
                          <a:effectLst/>
                        </a:rPr>
                        <a:t>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6</a:t>
                      </a:r>
                      <a:endParaRPr lang="fr-FR" sz="1050" dirty="0">
                        <a:effectLst/>
                      </a:endParaRPr>
                    </a:p>
                    <a:p>
                      <a:pPr>
                        <a:lnSpc>
                          <a:spcPct val="120000"/>
                        </a:lnSpc>
                        <a:spcAft>
                          <a:spcPts val="1000"/>
                        </a:spcAft>
                        <a:tabLst>
                          <a:tab pos="1209675" algn="l"/>
                        </a:tabLst>
                      </a:pPr>
                      <a:r>
                        <a:rPr lang="fr-FR" sz="1400" dirty="0">
                          <a:effectLst/>
                        </a:rPr>
                        <a:t>4</a:t>
                      </a:r>
                      <a:endParaRPr lang="fr-FR" sz="1050" dirty="0">
                        <a:effectLst/>
                      </a:endParaRPr>
                    </a:p>
                    <a:p>
                      <a:pPr>
                        <a:lnSpc>
                          <a:spcPct val="120000"/>
                        </a:lnSpc>
                        <a:spcAft>
                          <a:spcPts val="1000"/>
                        </a:spcAft>
                        <a:tabLst>
                          <a:tab pos="1209675" algn="l"/>
                        </a:tabLst>
                      </a:pPr>
                      <a:r>
                        <a:rPr lang="fr-FR" sz="1400" dirty="0">
                          <a:effectLst/>
                        </a:rPr>
                        <a:t>2</a:t>
                      </a:r>
                      <a:endParaRPr lang="fr-FR" sz="1050" dirty="0">
                        <a:effectLst/>
                      </a:endParaRPr>
                    </a:p>
                    <a:p>
                      <a:pPr>
                        <a:lnSpc>
                          <a:spcPct val="120000"/>
                        </a:lnSpc>
                        <a:spcAft>
                          <a:spcPts val="1000"/>
                        </a:spcAft>
                        <a:tabLst>
                          <a:tab pos="1209675" algn="l"/>
                        </a:tabLst>
                      </a:pPr>
                      <a:r>
                        <a:rPr lang="fr-FR" sz="1400" dirty="0">
                          <a:effectLst/>
                        </a:rPr>
                        <a:t>6</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a:t>
                      </a:r>
                      <a:endParaRPr lang="fr-FR" sz="1050" dirty="0">
                        <a:effectLst/>
                      </a:endParaRPr>
                    </a:p>
                    <a:p>
                      <a:pPr>
                        <a:lnSpc>
                          <a:spcPct val="120000"/>
                        </a:lnSpc>
                        <a:spcAft>
                          <a:spcPts val="1000"/>
                        </a:spcAft>
                        <a:tabLst>
                          <a:tab pos="1209675" algn="l"/>
                        </a:tabLst>
                      </a:pPr>
                      <a:r>
                        <a:rPr lang="fr-FR" sz="1400" dirty="0">
                          <a:effectLst/>
                        </a:rPr>
                        <a:t>A</a:t>
                      </a:r>
                      <a:endParaRPr lang="fr-FR" sz="1050" dirty="0">
                        <a:effectLst/>
                      </a:endParaRPr>
                    </a:p>
                    <a:p>
                      <a:pPr>
                        <a:lnSpc>
                          <a:spcPct val="120000"/>
                        </a:lnSpc>
                        <a:spcAft>
                          <a:spcPts val="1000"/>
                        </a:spcAft>
                        <a:tabLst>
                          <a:tab pos="1209675" algn="l"/>
                        </a:tabLst>
                      </a:pPr>
                      <a:r>
                        <a:rPr lang="fr-FR" sz="1400" dirty="0">
                          <a:effectLst/>
                        </a:rPr>
                        <a:t>A</a:t>
                      </a:r>
                      <a:endParaRPr lang="fr-FR" sz="1050" dirty="0">
                        <a:effectLst/>
                      </a:endParaRPr>
                    </a:p>
                    <a:p>
                      <a:pPr>
                        <a:lnSpc>
                          <a:spcPct val="120000"/>
                        </a:lnSpc>
                        <a:spcAft>
                          <a:spcPts val="1000"/>
                        </a:spcAft>
                        <a:tabLst>
                          <a:tab pos="1209675" algn="l"/>
                        </a:tabLst>
                      </a:pPr>
                      <a:r>
                        <a:rPr lang="fr-FR" sz="1400" dirty="0">
                          <a:effectLst/>
                        </a:rPr>
                        <a:t>B, C</a:t>
                      </a:r>
                      <a:endParaRPr lang="fr-FR" sz="1050" dirty="0">
                        <a:effectLst/>
                      </a:endParaRPr>
                    </a:p>
                    <a:p>
                      <a:pPr>
                        <a:lnSpc>
                          <a:spcPct val="120000"/>
                        </a:lnSpc>
                        <a:spcAft>
                          <a:spcPts val="1000"/>
                        </a:spcAft>
                        <a:tabLst>
                          <a:tab pos="1209675" algn="l"/>
                        </a:tabLst>
                      </a:pPr>
                      <a:r>
                        <a:rPr lang="fr-FR" sz="1400" dirty="0">
                          <a:effectLst/>
                        </a:rPr>
                        <a:t>D</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11</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7</a:t>
                      </a:r>
                      <a:endParaRPr lang="fr-FR" sz="1050" dirty="0">
                        <a:effectLst/>
                      </a:endParaRPr>
                    </a:p>
                    <a:p>
                      <a:pPr>
                        <a:lnSpc>
                          <a:spcPct val="120000"/>
                        </a:lnSpc>
                        <a:spcAft>
                          <a:spcPts val="1000"/>
                        </a:spcAft>
                        <a:tabLst>
                          <a:tab pos="1209675" algn="l"/>
                        </a:tabLst>
                      </a:pPr>
                      <a:r>
                        <a:rPr lang="fr-FR" sz="1400" dirty="0">
                          <a:effectLst/>
                        </a:rPr>
                        <a:t>11</a:t>
                      </a:r>
                      <a:endParaRPr lang="fr-FR" sz="1050" dirty="0">
                        <a:effectLst/>
                      </a:endParaRPr>
                    </a:p>
                    <a:p>
                      <a:pPr>
                        <a:lnSpc>
                          <a:spcPct val="120000"/>
                        </a:lnSpc>
                        <a:spcAft>
                          <a:spcPts val="1000"/>
                        </a:spcAft>
                        <a:tabLst>
                          <a:tab pos="1209675" algn="l"/>
                        </a:tabLst>
                      </a:pPr>
                      <a:r>
                        <a:rPr lang="fr-FR" sz="1400" dirty="0">
                          <a:effectLst/>
                        </a:rPr>
                        <a:t>19</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5</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11</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11</a:t>
                      </a:r>
                      <a:endParaRPr lang="fr-FR" sz="1050" dirty="0">
                        <a:effectLst/>
                      </a:endParaRPr>
                    </a:p>
                    <a:p>
                      <a:pPr>
                        <a:lnSpc>
                          <a:spcPct val="120000"/>
                        </a:lnSpc>
                        <a:spcAft>
                          <a:spcPts val="1000"/>
                        </a:spcAft>
                        <a:tabLst>
                          <a:tab pos="1209675" algn="l"/>
                        </a:tabLst>
                      </a:pPr>
                      <a:r>
                        <a:rPr lang="fr-FR" sz="1400" dirty="0">
                          <a:effectLst/>
                        </a:rPr>
                        <a:t>19</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2</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2</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0002"/>
                  </a:ext>
                </a:extLst>
              </a:tr>
            </a:tbl>
          </a:graphicData>
        </a:graphic>
      </p:graphicFrame>
      <p:sp>
        <p:nvSpPr>
          <p:cNvPr id="4" name="Rectangle 3"/>
          <p:cNvSpPr/>
          <p:nvPr/>
        </p:nvSpPr>
        <p:spPr>
          <a:xfrm>
            <a:off x="3946743" y="6009278"/>
            <a:ext cx="3161506" cy="424732"/>
          </a:xfrm>
          <a:prstGeom prst="rect">
            <a:avLst/>
          </a:prstGeom>
        </p:spPr>
        <p:txBody>
          <a:bodyPr wrap="none">
            <a:spAutoFit/>
          </a:bodyPr>
          <a:lstStyle/>
          <a:p>
            <a:pPr>
              <a:lnSpc>
                <a:spcPct val="120000"/>
              </a:lnSpc>
              <a:spcAft>
                <a:spcPts val="1000"/>
              </a:spcAft>
              <a:tabLst>
                <a:tab pos="1209675" algn="l"/>
              </a:tabLst>
            </a:pPr>
            <a:r>
              <a:rPr lang="fr-FR" b="1" dirty="0">
                <a:latin typeface="Calibri" panose="020F0502020204030204" pitchFamily="34" charset="0"/>
                <a:ea typeface="Times New Roman" panose="02020603050405020304" pitchFamily="18" charset="0"/>
                <a:cs typeface="Calibri" panose="020F0502020204030204" pitchFamily="34" charset="0"/>
              </a:rPr>
              <a:t>Tab.II.4 : calendrier d’exécution</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866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8750" y="1433526"/>
            <a:ext cx="9259762" cy="3785652"/>
          </a:xfrm>
          <a:prstGeom prst="rect">
            <a:avLst/>
          </a:prstGeom>
        </p:spPr>
        <p:txBody>
          <a:bodyPr wrap="square">
            <a:spAutoFit/>
          </a:bodyPr>
          <a:lstStyle/>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	On peut alors déterminer le chemin critique ; qui est formé d’une succession des activités, sur le chemin le plus long en termes de durées, il est appelé chemin critique car tout retard pris sur l’une des activités de ce chemin, entraîne du retard dans l’achèvement de l’ensemble des activités. Chemin critique :{A, B, D,E}.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latin typeface="Times New Roman" panose="02020603050405020304" pitchFamily="18" charset="0"/>
                <a:ea typeface="Times New Roman" panose="02020603050405020304" pitchFamily="18" charset="0"/>
                <a:cs typeface="Times New Roman" panose="02020603050405020304" pitchFamily="18" charset="0"/>
              </a:rPr>
              <a:t>5.5.</a:t>
            </a:r>
            <a:r>
              <a:rPr lang="fr-FR" sz="2000" u="heavy" dirty="0">
                <a:latin typeface="Times New Roman" panose="02020603050405020304" pitchFamily="18" charset="0"/>
                <a:ea typeface="Times New Roman" panose="02020603050405020304" pitchFamily="18" charset="0"/>
                <a:cs typeface="Times New Roman" panose="02020603050405020304" pitchFamily="18" charset="0"/>
              </a:rPr>
              <a:t> Evaluer l’effectif total nécessaire par unité de temps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	Cette étape consiste à calculer l’effectif total par unité de temps, en supposant que la capacité du travail est de 4 effectifs par unité de temps.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Si les ressources en main d’œuvre (effectif) disponibles sont insuffisantes pour satisfaire les besoins du projet. Pour résoudre la surcharge sur une période, il faudra certainement recouvrir à l’embauche d’effectifs supplémentaires.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571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014" y="1823351"/>
            <a:ext cx="10478814" cy="2601738"/>
          </a:xfrm>
          <a:prstGeom prst="rect">
            <a:avLst/>
          </a:prstGeom>
        </p:spPr>
        <p:txBody>
          <a:bodyPr wrap="square">
            <a:spAutoFit/>
          </a:bodyPr>
          <a:lstStyle/>
          <a:p>
            <a:pPr>
              <a:lnSpc>
                <a:spcPct val="120000"/>
              </a:lnSpc>
              <a:spcAft>
                <a:spcPts val="1000"/>
              </a:spcAft>
              <a:tabLst>
                <a:tab pos="1209675" algn="l"/>
              </a:tabLst>
            </a:pPr>
            <a:r>
              <a:rPr lang="fr-FR" dirty="0">
                <a:effectLst/>
                <a:latin typeface="Calibri" panose="020F0502020204030204" pitchFamily="34" charset="0"/>
                <a:ea typeface="Times New Roman" panose="02020603050405020304" pitchFamily="18" charset="0"/>
                <a:cs typeface="Calibri" panose="020F0502020204030204" pitchFamily="34" charset="0"/>
              </a:rPr>
              <a:t>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tabLst>
                <a:tab pos="3220085" algn="l"/>
              </a:tabLst>
            </a:pPr>
            <a:r>
              <a:rPr lang="fr-FR"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diagramme de GANTT est fréquemment utilisé pour l’ordonnancement en ateliers, pour la visualisation des activités exécutées pour chaque poste de travail, elle apparaît aujourd’hui comme l’un des meilleurs outils de communication entre la direction du projet et les opérations.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51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8096" y="1268976"/>
            <a:ext cx="6579476" cy="4109843"/>
          </a:xfrm>
          <a:prstGeom prst="rect">
            <a:avLst/>
          </a:prstGeom>
        </p:spPr>
        <p:txBody>
          <a:bodyPr wrap="square">
            <a:spAutoFit/>
          </a:bodyPr>
          <a:lstStyle/>
          <a:p>
            <a:pPr algn="ctr">
              <a:lnSpc>
                <a:spcPct val="120000"/>
              </a:lnSpc>
              <a:spcAft>
                <a:spcPts val="1000"/>
              </a:spcAft>
              <a:tabLst>
                <a:tab pos="3220085"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I-Fonctions et but de la gestion de projet</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II- Outils de Gantt</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1-Définition et objectifs</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2-Domaine d’utilisation</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3-Méthodologie et démarche</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4-Présentation de l’outil</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5-Exemple d’application</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065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8689" y="1628507"/>
            <a:ext cx="8744607" cy="3637919"/>
          </a:xfrm>
          <a:prstGeom prst="rect">
            <a:avLst/>
          </a:prstGeom>
        </p:spPr>
        <p:txBody>
          <a:bodyPr wrap="square">
            <a:spAutoFit/>
          </a:bodyPr>
          <a:lstStyle/>
          <a:p>
            <a:pPr algn="just">
              <a:lnSpc>
                <a:spcPct val="120000"/>
              </a:lnSpc>
              <a:spcAft>
                <a:spcPts val="0"/>
              </a:spcAft>
            </a:pPr>
            <a:r>
              <a:rPr lang="fr-FR" sz="3200" dirty="0">
                <a:latin typeface="Times New Roman" panose="02020603050405020304" pitchFamily="18" charset="0"/>
                <a:ea typeface="Times New Roman" panose="02020603050405020304" pitchFamily="18" charset="0"/>
                <a:cs typeface="Times New Roman" panose="02020603050405020304" pitchFamily="18" charset="0"/>
              </a:rPr>
              <a:t>			Bibliographie</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Livres et mémoires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[1] : Jean-Louis Brossard, Marc Polizzi « Gérer la production industrielle : Outils et méthodes » Edition Mare Nostrum, 1996.</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Sites Web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[2] : http://www.octiple.com/mdp/outils/o_10.htm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[3] : http://www.bruno-garcia.net/www/polyro/node40.html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[4]:http://www.acnancymetz.fr/enseign/TransportsLP/Productions/pierret/PERT.doc</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7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751" y="1766344"/>
            <a:ext cx="9186042" cy="3249095"/>
          </a:xfrm>
          <a:prstGeom prst="rect">
            <a:avLst/>
          </a:prstGeom>
        </p:spPr>
        <p:txBody>
          <a:bodyPr wrap="square">
            <a:spAutoFit/>
          </a:bodyPr>
          <a:lstStyle/>
          <a:p>
            <a:pPr>
              <a:lnSpc>
                <a:spcPct val="120000"/>
              </a:lnSpc>
              <a:spcAft>
                <a:spcPts val="1000"/>
              </a:spcAft>
              <a:tabLst>
                <a:tab pos="322008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4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L’outil GANTT a été mis au point au début de ce siècle par un américain Henry L.GANTT. Elle date de 1918 et se trouve largement utilisée aujourd’hui, à travers plusieurs logiciels de gestion. C’est une représentation murale d’un planning des tâches. Depuis l’industrie utilise toujours son diagramme,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af</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fr-FR"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d’afficher les résultats d’une planification ou pour raisonner sur des problèmes d’utilisation des ressources. Elle a comme synonymes (diagramme de GANTT, diagramme à barre, graphique de GANTT).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20000"/>
              </a:lnSpc>
              <a:spcAft>
                <a:spcPts val="1000"/>
              </a:spcAft>
              <a:tabLst>
                <a:tab pos="1409700"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3903" y="866494"/>
            <a:ext cx="8418787" cy="4631011"/>
          </a:xfrm>
          <a:prstGeom prst="rect">
            <a:avLst/>
          </a:prstGeom>
        </p:spPr>
        <p:txBody>
          <a:bodyPr wrap="square">
            <a:spAutoFit/>
          </a:bodyPr>
          <a:lstStyle/>
          <a:p>
            <a:pPr algn="just">
              <a:lnSpc>
                <a:spcPct val="120000"/>
              </a:lnSpc>
              <a:spcBef>
                <a:spcPts val="200"/>
              </a:spcBef>
            </a:pPr>
            <a:r>
              <a:rPr lang="fr-FR" sz="2800" b="1" i="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800" i="1" u="dbl" dirty="0">
                <a:latin typeface="Times New Roman" panose="02020603050405020304" pitchFamily="18" charset="0"/>
                <a:ea typeface="Times New Roman" panose="02020603050405020304" pitchFamily="18" charset="0"/>
                <a:cs typeface="Times New Roman" panose="02020603050405020304" pitchFamily="18" charset="0"/>
              </a:rPr>
              <a:t>I-Fonctions et buts de la gestion de projet</a:t>
            </a:r>
            <a:endParaRPr lang="fr-FR" sz="20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Fonctions de la gestion de projet</a:t>
            </a:r>
          </a:p>
          <a:p>
            <a:pPr algn="just">
              <a:lnSpc>
                <a:spcPct val="120000"/>
              </a:lnSpc>
              <a:spcAft>
                <a:spcPts val="10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On peut distinguer trois fonctions principales</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20000"/>
              </a:lnSpc>
              <a:spcAft>
                <a:spcPts val="1000"/>
              </a:spcAft>
              <a:buFont typeface="Wingdings" panose="05000000000000000000" pitchFamily="2" charset="2"/>
              <a:buChar char="Ø"/>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P</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lanification</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des différentes opérations à réaliser sur la période         déterminée ; des moyens matériels et humains à mettre en œuvre pour réaliser le projet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20000"/>
              </a:lnSpc>
              <a:spcAft>
                <a:spcPts val="1000"/>
              </a:spcAft>
              <a:buFont typeface="Wingdings" panose="05000000000000000000" pitchFamily="2" charset="2"/>
              <a:buChar char="Ø"/>
            </a:pPr>
            <a:r>
              <a:rPr lang="fr-FR" sz="2000" b="1" cap="all" dirty="0">
                <a:latin typeface="Times New Roman" panose="02020603050405020304" pitchFamily="18" charset="0"/>
                <a:ea typeface="Times New Roman" panose="02020603050405020304" pitchFamily="18" charset="0"/>
                <a:cs typeface="Times New Roman" panose="02020603050405020304" pitchFamily="18" charset="0"/>
              </a:rPr>
              <a:t>e</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xécution</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c’est-à-dire mise en œuvre des différentes opérations prédéfinies et suivi de celles-ci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Contrôle</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par comparaison entre planification et réalisation ; calcul d’écarts et analyse de ceux-ci, ce qui peut entraîner certaines modifications dans la réalisation du projet. </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16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5324" y="719412"/>
            <a:ext cx="10026869" cy="5406608"/>
          </a:xfrm>
          <a:prstGeom prst="rect">
            <a:avLst/>
          </a:prstGeom>
        </p:spPr>
        <p:txBody>
          <a:bodyPr wrap="square">
            <a:spAutoFit/>
          </a:bodyPr>
          <a:lstStyle/>
          <a:p>
            <a:pPr algn="just">
              <a:lnSpc>
                <a:spcPct val="120000"/>
              </a:lnSpc>
              <a:spcAft>
                <a:spcPts val="1000"/>
              </a:spcAft>
              <a:tabLst>
                <a:tab pos="1209675" algn="l"/>
              </a:tabLst>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		But de la gestion de projet</a:t>
            </a:r>
            <a:endParaRPr lang="fr-FR" sz="1400"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20000"/>
              </a:lnSpc>
              <a:spcAft>
                <a:spcPts val="1000"/>
              </a:spcAft>
              <a:buFont typeface="Wingdings" panose="05000000000000000000" pitchFamily="2" charset="2"/>
              <a:buChar char="v"/>
              <a:tabLst>
                <a:tab pos="1209675" algn="l"/>
              </a:tabLs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Dé</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terminer le </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programme optimal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d’utilisation des moyens de conception-fabrication permettant de satisfaire au mieux le besoin.</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20000"/>
              </a:lnSpc>
              <a:spcAft>
                <a:spcPts val="1000"/>
              </a:spcAft>
              <a:buFont typeface="Wingdings" panose="05000000000000000000" pitchFamily="2" charset="2"/>
              <a:buChar char="v"/>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F</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aire en sorte que les moyens humains et matériels soient utilisés de la meilleure façon possible tout en essayant de respecter les délais le mieux possible.</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Dans le </a:t>
            </a:r>
            <a:r>
              <a:rPr lang="fr-FR" sz="2000">
                <a:effectLst/>
                <a:latin typeface="Times New Roman" panose="02020603050405020304" pitchFamily="18" charset="0"/>
                <a:ea typeface="Times New Roman" panose="02020603050405020304" pitchFamily="18" charset="0"/>
                <a:cs typeface="Times New Roman" panose="02020603050405020304" pitchFamily="18" charset="0"/>
              </a:rPr>
              <a:t>cadre d’un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projet industriel, il faudra par ailleurs </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tenir compte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d’un certain nombre d’</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éléments</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auxquels l’entreprise est soumise dans le cadre de sa politique en matière de production comme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minimisation de tous les types de stocks,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minimisation des coûts,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diminution des délais de fabrication,</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qualité des produits,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plein emploi des ressources.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83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952" y="676050"/>
            <a:ext cx="10142482" cy="5297861"/>
          </a:xfrm>
          <a:prstGeom prst="rect">
            <a:avLst/>
          </a:prstGeom>
        </p:spPr>
        <p:txBody>
          <a:bodyPr wrap="square">
            <a:spAutoFit/>
          </a:bodyPr>
          <a:lstStyle/>
          <a:p>
            <a:pPr algn="ctr">
              <a:lnSpc>
                <a:spcPct val="120000"/>
              </a:lnSpc>
              <a:spcAft>
                <a:spcPts val="1000"/>
              </a:spcAft>
              <a:tabLst>
                <a:tab pos="1838325" algn="l"/>
              </a:tabLst>
            </a:pPr>
            <a:r>
              <a:rPr lang="fr-FR" sz="2400" i="1" u="dbl" dirty="0">
                <a:effectLst/>
                <a:latin typeface="Times New Roman" panose="02020603050405020304" pitchFamily="18" charset="0"/>
                <a:ea typeface="Times New Roman" panose="02020603050405020304" pitchFamily="18" charset="0"/>
                <a:cs typeface="Times New Roman" panose="02020603050405020304" pitchFamily="18" charset="0"/>
              </a:rPr>
              <a:t> II- Outils Gantt</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74445" algn="just">
              <a:lnSpc>
                <a:spcPct val="120000"/>
              </a:lnSpc>
              <a:spcAft>
                <a:spcPts val="1000"/>
              </a:spcAft>
              <a:tabLst>
                <a:tab pos="3220085" algn="l"/>
              </a:tabLst>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1-Définition et objectifs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diagramme de GANTT est un outil permettant de planifier le projet et de rendre plus simple le suivi de son avancement. Le graphique de GANTT est un outil qui permet d’assurer la surveillance des délais d’exécution et de suivre l’évolution des opérations à effectuer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Objectif:</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F</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aire apparaître la répartition des activités dans le temps et de visualiser   l’affectation des ressources aux activités. Il est indispensable de définir le plan de  projet, il fournit une description détaillée des coûts (en hommes x mois) et des dates  pour chaque activité et ou chaque phase.</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V</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isualiser facilement le déroulement du projet, et de gérer plus facilement les conflits des ressources et les éventuels retards en visualisant l’impact de ceux-ci sur le déroulement du projet</a:t>
            </a:r>
            <a:r>
              <a:rPr lang="fr-FR" dirty="0">
                <a:effectLst/>
                <a:latin typeface="Calibri" panose="020F0502020204030204" pitchFamily="34" charset="0"/>
                <a:ea typeface="Times New Roman" panose="02020603050405020304" pitchFamily="18" charset="0"/>
                <a:cs typeface="Calibri" panose="020F0502020204030204" pitchFamily="34" charset="0"/>
              </a:rPr>
              <a: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57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995" y="855028"/>
            <a:ext cx="9044226" cy="2104166"/>
          </a:xfrm>
          <a:prstGeom prst="rect">
            <a:avLst/>
          </a:prstGeom>
        </p:spPr>
        <p:txBody>
          <a:bodyPr wrap="square">
            <a:spAutoFit/>
          </a:bodyPr>
          <a:lstStyle/>
          <a:p>
            <a:pPr algn="just">
              <a:lnSpc>
                <a:spcPct val="120000"/>
              </a:lnSpc>
              <a:spcAft>
                <a:spcPts val="1000"/>
              </a:spcAft>
              <a:tabLst>
                <a:tab pos="3220085" algn="l"/>
              </a:tabLst>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2-Domaine d’utilisation</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diagramme de GANTT s’utilise à tout problème d’ordonnancement nécessitant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visualisation des charges sur les ressources dans le temps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représentation des ordres d’exécution des différentes activités du projet.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dirty="0">
                <a:effectLst/>
                <a:latin typeface="Calibri" panose="020F0502020204030204" pitchFamily="34" charset="0"/>
                <a:ea typeface="Times New Roman" panose="02020603050405020304" pitchFamily="18" charset="0"/>
                <a:cs typeface="Calibri" panose="020F0502020204030204" pitchFamily="34" charset="0"/>
              </a:rPr>
              <a:t>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339995" y="2959194"/>
            <a:ext cx="9165020" cy="3023392"/>
          </a:xfrm>
          <a:prstGeom prst="rect">
            <a:avLst/>
          </a:prstGeom>
        </p:spPr>
        <p:txBody>
          <a:bodyPr wrap="square">
            <a:spAutoFit/>
          </a:bodyPr>
          <a:lstStyle/>
          <a:p>
            <a:pPr algn="just">
              <a:lnSpc>
                <a:spcPct val="120000"/>
              </a:lnSpc>
              <a:spcAft>
                <a:spcPts val="1000"/>
              </a:spcAft>
              <a:tabLst>
                <a:tab pos="3220085" algn="l"/>
              </a:tabLst>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3-Méthodologie et démarche</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1-Faire l’inventaire des différentes activités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2-Déterminer les antériorités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3-Tracer le diagramme de GANTT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4-Calculer le chemin critique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5-Evaluer l’effectif total nécessaire par unité de temps.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86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3594" y="683991"/>
            <a:ext cx="9626143" cy="3451201"/>
          </a:xfrm>
          <a:prstGeom prst="rect">
            <a:avLst/>
          </a:prstGeom>
        </p:spPr>
        <p:txBody>
          <a:bodyPr wrap="square">
            <a:spAutoFit/>
          </a:bodyPr>
          <a:lstStyle/>
          <a:p>
            <a:pPr algn="just">
              <a:lnSpc>
                <a:spcPct val="120000"/>
              </a:lnSpc>
              <a:spcAft>
                <a:spcPts val="1000"/>
              </a:spcAft>
              <a:tabLst>
                <a:tab pos="3220085" algn="l"/>
              </a:tabLst>
            </a:pPr>
            <a:endPar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3220085" algn="l"/>
              </a:tabLst>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	4-Présentation de l’outil</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Pour mettre en œuvre un diagramme de GANTT, il faut vérifier certaines règles sur les activités, le diagramme et au calcul du chemin critique et marges.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4.1.</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 Les activités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•Chaque activité a une durée</a:t>
            </a:r>
            <a:r>
              <a:rPr lang="fr-FR"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(même unité de temps pour toutes les activités : minutes, heure, jours, mois, ..., année) </a:t>
            </a:r>
            <a:r>
              <a:rPr lang="fr-FR" sz="2000">
                <a:effectLst/>
                <a:latin typeface="Times New Roman" panose="02020603050405020304" pitchFamily="18" charset="0"/>
                <a:ea typeface="Times New Roman" panose="02020603050405020304" pitchFamily="18" charset="0"/>
                <a:cs typeface="Times New Roman" panose="02020603050405020304" pitchFamily="18" charset="0"/>
              </a:rPr>
              <a:t>et des ressources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(humaines ou matérielles) pour sa </a:t>
            </a: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réalisation.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283594" y="3984168"/>
            <a:ext cx="9603789" cy="1200329"/>
          </a:xfrm>
          <a:prstGeom prst="rect">
            <a:avLst/>
          </a:prstGeom>
        </p:spPr>
        <p:txBody>
          <a:bodyPr wrap="square">
            <a:spAutoFit/>
          </a:bodyPr>
          <a:lstStyle/>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•Hypothèses de priorités des activités : pour chaque activité il est primordial de trouver les relations d’antécédence et de succession. Une fois le graphique tracé, on retrouvera la chronologie du projet.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47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689" y="1152290"/>
            <a:ext cx="9406832" cy="2677656"/>
          </a:xfrm>
          <a:prstGeom prst="rect">
            <a:avLst/>
          </a:prstGeom>
        </p:spPr>
        <p:txBody>
          <a:bodyPr wrap="square">
            <a:spAutoFit/>
          </a:bodyPr>
          <a:lstStyle/>
          <a:p>
            <a:pPr algn="ctr">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4.2.</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 Le diagramme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Les règles à respecter: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•On représente d’abord les activités n’ayant aucune antériorité, puis les activités dont les activités antérieures ont déjà été représentées, et ainsi de suite ...c’est ce que l’on appelle un jalonnement au plus tôt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•On représente au sein d’un tableau, en ligne les différentes activités et en colonne les unités de temps (exprimés en mois, semaine, jours, heure,...)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257689" y="3829946"/>
            <a:ext cx="9844714" cy="1384995"/>
          </a:xfrm>
          <a:prstGeom prst="rect">
            <a:avLst/>
          </a:prstGeom>
        </p:spPr>
        <p:txBody>
          <a:bodyPr wrap="square">
            <a:spAutoFit/>
          </a:bodyPr>
          <a:lstStyle/>
          <a:p>
            <a:pPr algn="ctr">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4.3.</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 Chemin critique et marges (Flottements)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chemin critique se définit comme étant le temps minimum nécessaire pour réaliser le projet.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I</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 s’agit de la séquence la plus longue d’activités pour traverser le réseau du nœud de début jusqu'au nœud de fin. </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5500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337</TotalTime>
  <Words>920</Words>
  <Application>Microsoft Office PowerPoint</Application>
  <PresentationFormat>Grand écran</PresentationFormat>
  <Paragraphs>294</Paragraphs>
  <Slides>20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Calibri</vt:lpstr>
      <vt:lpstr>Garamond</vt:lpstr>
      <vt:lpstr>Symbol</vt:lpstr>
      <vt:lpstr>Times New Roman</vt:lpstr>
      <vt:lpstr>Wingdings</vt:lpstr>
      <vt:lpstr>Organique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dc:creator>
  <cp:lastModifiedBy>ShadoWalker BENIDO</cp:lastModifiedBy>
  <cp:revision>31</cp:revision>
  <dcterms:created xsi:type="dcterms:W3CDTF">2017-01-29T08:17:33Z</dcterms:created>
  <dcterms:modified xsi:type="dcterms:W3CDTF">2019-10-16T11:04:56Z</dcterms:modified>
</cp:coreProperties>
</file>