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1" r:id="rId1"/>
  </p:sldMasterIdLst>
  <p:sldIdLst>
    <p:sldId id="256" r:id="rId2"/>
    <p:sldId id="257" r:id="rId3"/>
    <p:sldId id="258" r:id="rId4"/>
    <p:sldId id="259" r:id="rId5"/>
    <p:sldId id="260" r:id="rId6"/>
    <p:sldId id="261" r:id="rId7"/>
    <p:sldId id="262" r:id="rId8"/>
    <p:sldId id="263" r:id="rId9"/>
    <p:sldId id="264" r:id="rId10"/>
    <p:sldId id="267" r:id="rId11"/>
    <p:sldId id="268" r:id="rId12"/>
    <p:sldId id="265" r:id="rId13"/>
    <p:sldId id="269" r:id="rId14"/>
    <p:sldId id="270" r:id="rId15"/>
    <p:sldId id="271" r:id="rId16"/>
    <p:sldId id="272" r:id="rId17"/>
    <p:sldId id="274" r:id="rId18"/>
    <p:sldId id="275" r:id="rId19"/>
    <p:sldId id="266" r:id="rId20"/>
    <p:sldId id="276" r:id="rId2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BAZAKA" initials="G" lastIdx="1" clrIdx="0">
    <p:extLst>
      <p:ext uri="{19B8F6BF-5375-455C-9EA6-DF929625EA0E}">
        <p15:presenceInfo xmlns:p15="http://schemas.microsoft.com/office/powerpoint/2012/main" userId="GBAZAK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Style moyen 4 - Accentuation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6" d="100"/>
          <a:sy n="96" d="100"/>
        </p:scale>
        <p:origin x="540" y="9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4-02T20:16:21.476" idx="1">
    <p:pos x="1001" y="943"/>
    <p:text>Les activités faisant partie du chemin critique sont des activités critiques, leurs durées ne peuvent être modifiées sans modifier la durée totale du projet ".</p:text>
    <p:extLst>
      <p:ext uri="{C676402C-5697-4E1C-873F-D02D1690AC5C}">
        <p15:threadingInfo xmlns:p15="http://schemas.microsoft.com/office/powerpoint/2012/main" timeZoneBias="-120"/>
      </p:ext>
    </p:extLs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fr-FR"/>
              <a:t>Modifiez le style du titre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Modifier le style des sous-titres du masque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0DD7617-13CA-4E24-AFAB-3E6131067CA6}" type="datetimeFigureOut">
              <a:rPr lang="fr-FR" smtClean="0"/>
              <a:t>27/03/2019</a:t>
            </a:fld>
            <a:endParaRPr lang="fr-FR"/>
          </a:p>
        </p:txBody>
      </p:sp>
      <p:sp>
        <p:nvSpPr>
          <p:cNvPr id="5" name="Footer Placeholder 4"/>
          <p:cNvSpPr>
            <a:spLocks noGrp="1"/>
          </p:cNvSpPr>
          <p:nvPr>
            <p:ph type="ftr" sz="quarter" idx="11"/>
          </p:nvPr>
        </p:nvSpPr>
        <p:spPr>
          <a:xfrm>
            <a:off x="2692397" y="5037663"/>
            <a:ext cx="5214635" cy="279400"/>
          </a:xfrm>
        </p:spPr>
        <p:txBody>
          <a:bodyPr/>
          <a:lstStyle/>
          <a:p>
            <a:endParaRPr lang="fr-FR"/>
          </a:p>
        </p:txBody>
      </p:sp>
      <p:sp>
        <p:nvSpPr>
          <p:cNvPr id="6" name="Slide Number Placeholder 5"/>
          <p:cNvSpPr>
            <a:spLocks noGrp="1"/>
          </p:cNvSpPr>
          <p:nvPr>
            <p:ph type="sldNum" sz="quarter" idx="12"/>
          </p:nvPr>
        </p:nvSpPr>
        <p:spPr>
          <a:xfrm>
            <a:off x="8956900" y="5037663"/>
            <a:ext cx="551167" cy="279400"/>
          </a:xfrm>
        </p:spPr>
        <p:txBody>
          <a:bodyPr/>
          <a:lstStyle/>
          <a:p>
            <a:fld id="{49039C8F-65B4-48D5-81ED-483C07F36F45}" type="slidenum">
              <a:rPr lang="fr-FR" smtClean="0"/>
              <a:t>‹N°›</a:t>
            </a:fld>
            <a:endParaRPr lang="fr-FR"/>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8547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50DD7617-13CA-4E24-AFAB-3E6131067CA6}" type="datetimeFigureOut">
              <a:rPr lang="fr-FR" smtClean="0"/>
              <a:t>27/03/2019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9039C8F-65B4-48D5-81ED-483C07F36F45}" type="slidenum">
              <a:rPr lang="fr-FR" smtClean="0"/>
              <a:t>‹N°›</a:t>
            </a:fld>
            <a:endParaRPr lang="fr-FR"/>
          </a:p>
        </p:txBody>
      </p:sp>
    </p:spTree>
    <p:extLst>
      <p:ext uri="{BB962C8B-B14F-4D97-AF65-F5344CB8AC3E}">
        <p14:creationId xmlns:p14="http://schemas.microsoft.com/office/powerpoint/2010/main" val="3332491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50DD7617-13CA-4E24-AFAB-3E6131067CA6}" type="datetimeFigureOut">
              <a:rPr lang="fr-FR" smtClean="0"/>
              <a:t>27/03/2019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9039C8F-65B4-48D5-81ED-483C07F36F45}" type="slidenum">
              <a:rPr lang="fr-FR" smtClean="0"/>
              <a:t>‹N°›</a:t>
            </a:fld>
            <a:endParaRPr lang="fr-FR"/>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68848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50DD7617-13CA-4E24-AFAB-3E6131067CA6}" type="datetimeFigureOut">
              <a:rPr lang="fr-FR" smtClean="0"/>
              <a:t>27/03/2019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9039C8F-65B4-48D5-81ED-483C07F36F45}" type="slidenum">
              <a:rPr lang="fr-FR" smtClean="0"/>
              <a:t>‹N°›</a:t>
            </a:fld>
            <a:endParaRPr lang="fr-FR"/>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29648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50DD7617-13CA-4E24-AFAB-3E6131067CA6}" type="datetimeFigureOut">
              <a:rPr lang="fr-FR" smtClean="0"/>
              <a:t>27/03/2019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9039C8F-65B4-48D5-81ED-483C07F36F45}" type="slidenum">
              <a:rPr lang="fr-FR" smtClean="0"/>
              <a:t>‹N°›</a:t>
            </a:fld>
            <a:endParaRPr lang="fr-FR"/>
          </a:p>
        </p:txBody>
      </p:sp>
    </p:spTree>
    <p:extLst>
      <p:ext uri="{BB962C8B-B14F-4D97-AF65-F5344CB8AC3E}">
        <p14:creationId xmlns:p14="http://schemas.microsoft.com/office/powerpoint/2010/main" val="18600200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50DD7617-13CA-4E24-AFAB-3E6131067CA6}" type="datetimeFigureOut">
              <a:rPr lang="fr-FR" smtClean="0"/>
              <a:t>27/03/2019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9039C8F-65B4-48D5-81ED-483C07F36F45}" type="slidenum">
              <a:rPr lang="fr-FR" smtClean="0"/>
              <a:t>‹N°›</a:t>
            </a:fld>
            <a:endParaRPr lang="fr-FR"/>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98142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50DD7617-13CA-4E24-AFAB-3E6131067CA6}" type="datetimeFigureOut">
              <a:rPr lang="fr-FR" smtClean="0"/>
              <a:t>27/03/2019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9039C8F-65B4-48D5-81ED-483C07F36F45}" type="slidenum">
              <a:rPr lang="fr-FR" smtClean="0"/>
              <a:t>‹N°›</a:t>
            </a:fld>
            <a:endParaRPr lang="fr-FR"/>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452429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0DD7617-13CA-4E24-AFAB-3E6131067CA6}" type="datetimeFigureOut">
              <a:rPr lang="fr-FR" smtClean="0"/>
              <a:t>27/03/2019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9039C8F-65B4-48D5-81ED-483C07F36F45}" type="slidenum">
              <a:rPr lang="fr-FR" smtClean="0"/>
              <a:t>‹N°›</a:t>
            </a:fld>
            <a:endParaRPr lang="fr-FR"/>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260767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0DD7617-13CA-4E24-AFAB-3E6131067CA6}" type="datetimeFigureOut">
              <a:rPr lang="fr-FR" smtClean="0"/>
              <a:t>27/03/2019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9039C8F-65B4-48D5-81ED-483C07F36F45}" type="slidenum">
              <a:rPr lang="fr-FR" smtClean="0"/>
              <a:t>‹N°›</a:t>
            </a:fld>
            <a:endParaRPr lang="fr-FR"/>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87468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0DD7617-13CA-4E24-AFAB-3E6131067CA6}" type="datetimeFigureOut">
              <a:rPr lang="fr-FR" smtClean="0"/>
              <a:t>27/03/2019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9039C8F-65B4-48D5-81ED-483C07F36F45}" type="slidenum">
              <a:rPr lang="fr-FR" smtClean="0"/>
              <a:t>‹N°›</a:t>
            </a:fld>
            <a:endParaRPr lang="fr-FR"/>
          </a:p>
        </p:txBody>
      </p:sp>
    </p:spTree>
    <p:extLst>
      <p:ext uri="{BB962C8B-B14F-4D97-AF65-F5344CB8AC3E}">
        <p14:creationId xmlns:p14="http://schemas.microsoft.com/office/powerpoint/2010/main" val="2229312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fr-FR"/>
              <a:t>Modifiez le style du titre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50DD7617-13CA-4E24-AFAB-3E6131067CA6}" type="datetimeFigureOut">
              <a:rPr lang="fr-FR" smtClean="0"/>
              <a:t>27/03/2019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9039C8F-65B4-48D5-81ED-483C07F36F45}" type="slidenum">
              <a:rPr lang="fr-FR" smtClean="0"/>
              <a:t>‹N°›</a:t>
            </a:fld>
            <a:endParaRPr lang="fr-FR"/>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82193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50DD7617-13CA-4E24-AFAB-3E6131067CA6}" type="datetimeFigureOut">
              <a:rPr lang="fr-FR" smtClean="0"/>
              <a:t>27/03/2019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9039C8F-65B4-48D5-81ED-483C07F36F45}" type="slidenum">
              <a:rPr lang="fr-FR" smtClean="0"/>
              <a:t>‹N°›</a:t>
            </a:fld>
            <a:endParaRPr lang="fr-FR"/>
          </a:p>
        </p:txBody>
      </p:sp>
    </p:spTree>
    <p:extLst>
      <p:ext uri="{BB962C8B-B14F-4D97-AF65-F5344CB8AC3E}">
        <p14:creationId xmlns:p14="http://schemas.microsoft.com/office/powerpoint/2010/main" val="3852538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50DD7617-13CA-4E24-AFAB-3E6131067CA6}" type="datetimeFigureOut">
              <a:rPr lang="fr-FR" smtClean="0"/>
              <a:t>27/03/2019</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49039C8F-65B4-48D5-81ED-483C07F36F45}" type="slidenum">
              <a:rPr lang="fr-FR" smtClean="0"/>
              <a:t>‹N°›</a:t>
            </a:fld>
            <a:endParaRPr lang="fr-FR"/>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63922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50DD7617-13CA-4E24-AFAB-3E6131067CA6}" type="datetimeFigureOut">
              <a:rPr lang="fr-FR" smtClean="0"/>
              <a:t>27/03/2019</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49039C8F-65B4-48D5-81ED-483C07F36F45}" type="slidenum">
              <a:rPr lang="fr-FR" smtClean="0"/>
              <a:t>‹N°›</a:t>
            </a:fld>
            <a:endParaRPr lang="fr-FR"/>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8313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DD7617-13CA-4E24-AFAB-3E6131067CA6}" type="datetimeFigureOut">
              <a:rPr lang="fr-FR" smtClean="0"/>
              <a:t>27/03/2019</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49039C8F-65B4-48D5-81ED-483C07F36F45}" type="slidenum">
              <a:rPr lang="fr-FR" smtClean="0"/>
              <a:t>‹N°›</a:t>
            </a:fld>
            <a:endParaRPr lang="fr-FR"/>
          </a:p>
        </p:txBody>
      </p:sp>
    </p:spTree>
    <p:extLst>
      <p:ext uri="{BB962C8B-B14F-4D97-AF65-F5344CB8AC3E}">
        <p14:creationId xmlns:p14="http://schemas.microsoft.com/office/powerpoint/2010/main" val="386765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fr-FR"/>
              <a:t>Modifiez le style du titre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50DD7617-13CA-4E24-AFAB-3E6131067CA6}" type="datetimeFigureOut">
              <a:rPr lang="fr-FR" smtClean="0"/>
              <a:t>27/03/2019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9039C8F-65B4-48D5-81ED-483C07F36F45}" type="slidenum">
              <a:rPr lang="fr-FR" smtClean="0"/>
              <a:t>‹N°›</a:t>
            </a:fld>
            <a:endParaRPr lang="fr-FR"/>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82049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fr-FR"/>
              <a:t>Modifiez le style du titre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50DD7617-13CA-4E24-AFAB-3E6131067CA6}" type="datetimeFigureOut">
              <a:rPr lang="fr-FR" smtClean="0"/>
              <a:t>27/03/2019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9039C8F-65B4-48D5-81ED-483C07F36F45}" type="slidenum">
              <a:rPr lang="fr-FR" smtClean="0"/>
              <a:t>‹N°›</a:t>
            </a:fld>
            <a:endParaRPr lang="fr-FR"/>
          </a:p>
        </p:txBody>
      </p:sp>
    </p:spTree>
    <p:extLst>
      <p:ext uri="{BB962C8B-B14F-4D97-AF65-F5344CB8AC3E}">
        <p14:creationId xmlns:p14="http://schemas.microsoft.com/office/powerpoint/2010/main" val="1257783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0DD7617-13CA-4E24-AFAB-3E6131067CA6}" type="datetimeFigureOut">
              <a:rPr lang="fr-FR" smtClean="0"/>
              <a:t>27/03/2019</a:t>
            </a:fld>
            <a:endParaRPr lang="fr-FR"/>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fr-F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9039C8F-65B4-48D5-81ED-483C07F36F45}" type="slidenum">
              <a:rPr lang="fr-FR" smtClean="0"/>
              <a:t>‹N°›</a:t>
            </a:fld>
            <a:endParaRPr lang="fr-FR"/>
          </a:p>
        </p:txBody>
      </p:sp>
    </p:spTree>
    <p:extLst>
      <p:ext uri="{BB962C8B-B14F-4D97-AF65-F5344CB8AC3E}">
        <p14:creationId xmlns:p14="http://schemas.microsoft.com/office/powerpoint/2010/main" val="939662234"/>
      </p:ext>
    </p:extLst>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 id="2147483844" r:id="rId13"/>
    <p:sldLayoutId id="2147483845" r:id="rId14"/>
    <p:sldLayoutId id="2147483846" r:id="rId15"/>
    <p:sldLayoutId id="2147483847" r:id="rId16"/>
    <p:sldLayoutId id="2147483848"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81683" y="2852447"/>
            <a:ext cx="9530365" cy="1973874"/>
          </a:xfrm>
          <a:prstGeom prst="rect">
            <a:avLst/>
          </a:prstGeom>
        </p:spPr>
        <p:txBody>
          <a:bodyPr wrap="square">
            <a:spAutoFit/>
          </a:bodyPr>
          <a:lstStyle/>
          <a:p>
            <a:pPr>
              <a:lnSpc>
                <a:spcPct val="120000"/>
              </a:lnSpc>
              <a:spcAft>
                <a:spcPts val="1000"/>
              </a:spcAft>
              <a:tabLst>
                <a:tab pos="3220085" algn="l"/>
              </a:tabLst>
            </a:pPr>
            <a:r>
              <a:rPr lang="fr-FR" sz="3200" b="1" i="1" dirty="0">
                <a:latin typeface="Times New Roman" panose="02020603050405020304" pitchFamily="18" charset="0"/>
                <a:ea typeface="Times New Roman" panose="02020603050405020304" pitchFamily="18" charset="0"/>
                <a:cs typeface="Times New Roman" panose="02020603050405020304" pitchFamily="18" charset="0"/>
              </a:rPr>
              <a:t>                Outil GANTT</a:t>
            </a:r>
          </a:p>
          <a:p>
            <a:pPr>
              <a:lnSpc>
                <a:spcPct val="120000"/>
              </a:lnSpc>
              <a:spcAft>
                <a:spcPts val="1000"/>
              </a:spcAft>
              <a:tabLst>
                <a:tab pos="3220085" algn="l"/>
              </a:tabLst>
            </a:pPr>
            <a:r>
              <a:rPr lang="fr-FR" sz="2400" b="1" i="1" dirty="0">
                <a:latin typeface="Calibri" panose="020F0502020204030204" pitchFamily="34" charset="0"/>
                <a:ea typeface="Times New Roman" panose="02020603050405020304" pitchFamily="18" charset="0"/>
                <a:cs typeface="Times New Roman" panose="02020603050405020304" pitchFamily="18" charset="0"/>
              </a:rPr>
              <a:t>Présenté par: Tychique AARON et Josias GBAZAKA </a:t>
            </a:r>
          </a:p>
          <a:p>
            <a:pPr>
              <a:lnSpc>
                <a:spcPct val="120000"/>
              </a:lnSpc>
              <a:spcAft>
                <a:spcPts val="1000"/>
              </a:spcAft>
              <a:tabLst>
                <a:tab pos="3220085" algn="l"/>
              </a:tabLst>
            </a:pPr>
            <a:endParaRPr lang="fr-FR" sz="3200" b="1" i="1"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7061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35259" y="1453844"/>
            <a:ext cx="9879280" cy="2616101"/>
          </a:xfrm>
          <a:prstGeom prst="rect">
            <a:avLst/>
          </a:prstGeom>
        </p:spPr>
        <p:txBody>
          <a:bodyPr wrap="square">
            <a:spAutoFit/>
          </a:bodyPr>
          <a:lstStyle/>
          <a:p>
            <a:pPr algn="just">
              <a:lnSpc>
                <a:spcPct val="120000"/>
              </a:lnSpc>
              <a:spcAft>
                <a:spcPts val="0"/>
              </a:spcAft>
              <a:tabLst>
                <a:tab pos="1457325" algn="l"/>
              </a:tabLst>
            </a:pPr>
            <a:r>
              <a:rPr lang="fr-FR" sz="2000" b="1" dirty="0">
                <a:latin typeface="Times New Roman" panose="02020603050405020304" pitchFamily="18" charset="0"/>
                <a:ea typeface="Times New Roman" panose="02020603050405020304" pitchFamily="18" charset="0"/>
                <a:cs typeface="Times New Roman" panose="02020603050405020304" pitchFamily="18" charset="0"/>
              </a:rPr>
              <a:t>La marge libre</a:t>
            </a:r>
            <a:r>
              <a:rPr lang="fr-FR" sz="2000" dirty="0">
                <a:latin typeface="Times New Roman" panose="02020603050405020304" pitchFamily="18" charset="0"/>
                <a:ea typeface="Times New Roman" panose="02020603050405020304" pitchFamily="18" charset="0"/>
                <a:cs typeface="Times New Roman" panose="02020603050405020304" pitchFamily="18" charset="0"/>
              </a:rPr>
              <a:t>: "la marge libre sur une activité est le </a:t>
            </a:r>
            <a:r>
              <a:rPr lang="fr-FR" sz="2000" b="1" dirty="0">
                <a:latin typeface="Times New Roman" panose="02020603050405020304" pitchFamily="18" charset="0"/>
                <a:ea typeface="Times New Roman" panose="02020603050405020304" pitchFamily="18" charset="0"/>
                <a:cs typeface="Times New Roman" panose="02020603050405020304" pitchFamily="18" charset="0"/>
              </a:rPr>
              <a:t>retard</a:t>
            </a:r>
            <a:r>
              <a:rPr lang="fr-FR" sz="2000" dirty="0">
                <a:latin typeface="Times New Roman" panose="02020603050405020304" pitchFamily="18" charset="0"/>
                <a:ea typeface="Times New Roman" panose="02020603050405020304" pitchFamily="18" charset="0"/>
                <a:cs typeface="Times New Roman" panose="02020603050405020304" pitchFamily="18" charset="0"/>
              </a:rPr>
              <a:t> que l’on peut prendre dans la </a:t>
            </a:r>
            <a:r>
              <a:rPr lang="fr-FR" sz="2000" b="1" dirty="0">
                <a:latin typeface="Times New Roman" panose="02020603050405020304" pitchFamily="18" charset="0"/>
                <a:ea typeface="Times New Roman" panose="02020603050405020304" pitchFamily="18" charset="0"/>
                <a:cs typeface="Times New Roman" panose="02020603050405020304" pitchFamily="18" charset="0"/>
              </a:rPr>
              <a:t>réalisation</a:t>
            </a:r>
            <a:r>
              <a:rPr lang="fr-FR" sz="2000" dirty="0">
                <a:latin typeface="Times New Roman" panose="02020603050405020304" pitchFamily="18" charset="0"/>
                <a:ea typeface="Times New Roman" panose="02020603050405020304" pitchFamily="18" charset="0"/>
                <a:cs typeface="Times New Roman" panose="02020603050405020304" pitchFamily="18" charset="0"/>
              </a:rPr>
              <a:t> d’une activité </a:t>
            </a:r>
            <a:r>
              <a:rPr lang="fr-FR" sz="2000" b="1" dirty="0">
                <a:latin typeface="Times New Roman" panose="02020603050405020304" pitchFamily="18" charset="0"/>
                <a:ea typeface="Times New Roman" panose="02020603050405020304" pitchFamily="18" charset="0"/>
                <a:cs typeface="Times New Roman" panose="02020603050405020304" pitchFamily="18" charset="0"/>
              </a:rPr>
              <a:t>sans retarder </a:t>
            </a:r>
            <a:r>
              <a:rPr lang="fr-FR" sz="2000" dirty="0">
                <a:latin typeface="Times New Roman" panose="02020603050405020304" pitchFamily="18" charset="0"/>
                <a:ea typeface="Times New Roman" panose="02020603050405020304" pitchFamily="18" charset="0"/>
                <a:cs typeface="Times New Roman" panose="02020603050405020304" pitchFamily="18" charset="0"/>
              </a:rPr>
              <a:t>la date de </a:t>
            </a:r>
            <a:r>
              <a:rPr lang="fr-FR" sz="2000" b="1" dirty="0">
                <a:latin typeface="Times New Roman" panose="02020603050405020304" pitchFamily="18" charset="0"/>
                <a:ea typeface="Times New Roman" panose="02020603050405020304" pitchFamily="18" charset="0"/>
                <a:cs typeface="Times New Roman" panose="02020603050405020304" pitchFamily="18" charset="0"/>
              </a:rPr>
              <a:t>début au plus tôt </a:t>
            </a:r>
            <a:r>
              <a:rPr lang="fr-FR" sz="2000" dirty="0">
                <a:latin typeface="Times New Roman" panose="02020603050405020304" pitchFamily="18" charset="0"/>
                <a:ea typeface="Times New Roman" panose="02020603050405020304" pitchFamily="18" charset="0"/>
                <a:cs typeface="Times New Roman" panose="02020603050405020304" pitchFamily="18" charset="0"/>
              </a:rPr>
              <a:t>de toute autre activité qui suit". </a:t>
            </a:r>
            <a:endParaRPr lang="fr-FR" sz="1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0"/>
              </a:spcAft>
              <a:tabLst>
                <a:tab pos="1714500" algn="l"/>
              </a:tabLst>
            </a:pPr>
            <a:r>
              <a:rPr lang="fr-FR" sz="2000" b="1" dirty="0">
                <a:latin typeface="Times New Roman" panose="02020603050405020304" pitchFamily="18" charset="0"/>
                <a:ea typeface="Times New Roman" panose="02020603050405020304" pitchFamily="18" charset="0"/>
                <a:cs typeface="Times New Roman" panose="02020603050405020304" pitchFamily="18" charset="0"/>
              </a:rPr>
              <a:t>La marge totale</a:t>
            </a:r>
            <a:r>
              <a:rPr lang="fr-FR" sz="2000" dirty="0">
                <a:latin typeface="Times New Roman" panose="02020603050405020304" pitchFamily="18" charset="0"/>
                <a:ea typeface="Times New Roman" panose="02020603050405020304" pitchFamily="18" charset="0"/>
                <a:cs typeface="Times New Roman" panose="02020603050405020304" pitchFamily="18" charset="0"/>
              </a:rPr>
              <a:t> : "la marge totale sur une activité est le </a:t>
            </a:r>
            <a:r>
              <a:rPr lang="fr-FR" sz="2000" b="1" dirty="0">
                <a:latin typeface="Times New Roman" panose="02020603050405020304" pitchFamily="18" charset="0"/>
                <a:ea typeface="Times New Roman" panose="02020603050405020304" pitchFamily="18" charset="0"/>
                <a:cs typeface="Times New Roman" panose="02020603050405020304" pitchFamily="18" charset="0"/>
              </a:rPr>
              <a:t>retard</a:t>
            </a:r>
            <a:r>
              <a:rPr lang="fr-FR" sz="2000" dirty="0">
                <a:latin typeface="Times New Roman" panose="02020603050405020304" pitchFamily="18" charset="0"/>
                <a:ea typeface="Times New Roman" panose="02020603050405020304" pitchFamily="18" charset="0"/>
                <a:cs typeface="Times New Roman" panose="02020603050405020304" pitchFamily="18" charset="0"/>
              </a:rPr>
              <a:t> que l’on peut rendre dans la </a:t>
            </a:r>
            <a:r>
              <a:rPr lang="fr-FR" sz="2000" b="1" dirty="0">
                <a:latin typeface="Times New Roman" panose="02020603050405020304" pitchFamily="18" charset="0"/>
                <a:ea typeface="Times New Roman" panose="02020603050405020304" pitchFamily="18" charset="0"/>
                <a:cs typeface="Times New Roman" panose="02020603050405020304" pitchFamily="18" charset="0"/>
              </a:rPr>
              <a:t>réalisation</a:t>
            </a:r>
            <a:r>
              <a:rPr lang="fr-FR" sz="2000" dirty="0">
                <a:latin typeface="Times New Roman" panose="02020603050405020304" pitchFamily="18" charset="0"/>
                <a:ea typeface="Times New Roman" panose="02020603050405020304" pitchFamily="18" charset="0"/>
                <a:cs typeface="Times New Roman" panose="02020603050405020304" pitchFamily="18" charset="0"/>
              </a:rPr>
              <a:t> de cette activité sans </a:t>
            </a:r>
            <a:r>
              <a:rPr lang="fr-FR" sz="2000" b="1" dirty="0">
                <a:latin typeface="Times New Roman" panose="02020603050405020304" pitchFamily="18" charset="0"/>
                <a:ea typeface="Times New Roman" panose="02020603050405020304" pitchFamily="18" charset="0"/>
                <a:cs typeface="Times New Roman" panose="02020603050405020304" pitchFamily="18" charset="0"/>
              </a:rPr>
              <a:t>retarder l’exécution</a:t>
            </a:r>
            <a:r>
              <a:rPr lang="fr-FR" sz="2000" dirty="0">
                <a:latin typeface="Times New Roman" panose="02020603050405020304" pitchFamily="18" charset="0"/>
                <a:ea typeface="Times New Roman" panose="02020603050405020304" pitchFamily="18" charset="0"/>
                <a:cs typeface="Times New Roman" panose="02020603050405020304" pitchFamily="18" charset="0"/>
              </a:rPr>
              <a:t> du projet". </a:t>
            </a:r>
            <a:endParaRPr lang="fr-FR" sz="1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0"/>
              </a:spcAft>
            </a:pPr>
            <a:r>
              <a:rPr lang="fr-FR" sz="2000" dirty="0">
                <a:latin typeface="Times New Roman" panose="02020603050405020304" pitchFamily="18" charset="0"/>
                <a:ea typeface="Times New Roman" panose="02020603050405020304" pitchFamily="18" charset="0"/>
                <a:cs typeface="Times New Roman" panose="02020603050405020304" pitchFamily="18" charset="0"/>
              </a:rPr>
              <a:t>Pour pouvoir déterminer le chemin critique, il faut calculer les dates au plus tôt </a:t>
            </a:r>
            <a:endParaRPr lang="fr-FR" sz="1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fr-FR" sz="2000" dirty="0">
                <a:latin typeface="Times New Roman" panose="02020603050405020304" pitchFamily="18" charset="0"/>
                <a:ea typeface="Times New Roman" panose="02020603050405020304" pitchFamily="18" charset="0"/>
                <a:cs typeface="Times New Roman" panose="02020603050405020304" pitchFamily="18" charset="0"/>
              </a:rPr>
              <a:t>(DTO), les dates au plus tard (DTA) et les marges de chaque activité.</a:t>
            </a:r>
            <a:endParaRPr lang="fr-F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995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961622" y="936811"/>
            <a:ext cx="6096000" cy="757130"/>
          </a:xfrm>
          <a:prstGeom prst="rect">
            <a:avLst/>
          </a:prstGeom>
        </p:spPr>
        <p:txBody>
          <a:bodyPr>
            <a:spAutoFit/>
          </a:bodyPr>
          <a:lstStyle/>
          <a:p>
            <a:pPr algn="just">
              <a:lnSpc>
                <a:spcPct val="120000"/>
              </a:lnSpc>
              <a:spcAft>
                <a:spcPts val="0"/>
              </a:spcAft>
            </a:pPr>
            <a:r>
              <a:rPr lang="fr-FR" b="1" dirty="0">
                <a:latin typeface="Calibri" panose="020F0502020204030204" pitchFamily="34" charset="0"/>
                <a:ea typeface="Times New Roman" panose="02020603050405020304" pitchFamily="18" charset="0"/>
                <a:cs typeface="Calibri" panose="020F0502020204030204" pitchFamily="34" charset="0"/>
              </a:rPr>
              <a:t>Dates au plus tôt</a:t>
            </a:r>
            <a:r>
              <a:rPr lang="fr-FR" dirty="0">
                <a:latin typeface="Calibri" panose="020F0502020204030204" pitchFamily="34" charset="0"/>
                <a:ea typeface="Times New Roman" panose="02020603050405020304" pitchFamily="18" charset="0"/>
                <a:cs typeface="Calibri" panose="020F0502020204030204" pitchFamily="34" charset="0"/>
              </a:rPr>
              <a:t>: Ce sont les dates les plus précoces auxquelles les événements puissent se réaliser. </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graphicFrame>
        <p:nvGraphicFramePr>
          <p:cNvPr id="8" name="Tableau 7"/>
          <p:cNvGraphicFramePr>
            <a:graphicFrameLocks noGrp="1"/>
          </p:cNvGraphicFramePr>
          <p:nvPr>
            <p:extLst>
              <p:ext uri="{D42A27DB-BD31-4B8C-83A1-F6EECF244321}">
                <p14:modId xmlns:p14="http://schemas.microsoft.com/office/powerpoint/2010/main" val="82385941"/>
              </p:ext>
            </p:extLst>
          </p:nvPr>
        </p:nvGraphicFramePr>
        <p:xfrm>
          <a:off x="2353429" y="1774601"/>
          <a:ext cx="5372735" cy="780225"/>
        </p:xfrm>
        <a:graphic>
          <a:graphicData uri="http://schemas.openxmlformats.org/drawingml/2006/table">
            <a:tbl>
              <a:tblPr firstRow="1" firstCol="1" bandRow="1">
                <a:tableStyleId>{5C22544A-7EE6-4342-B048-85BDC9FD1C3A}</a:tableStyleId>
              </a:tblPr>
              <a:tblGrid>
                <a:gridCol w="5372735">
                  <a:extLst>
                    <a:ext uri="{9D8B030D-6E8A-4147-A177-3AD203B41FA5}">
                      <a16:colId xmlns:a16="http://schemas.microsoft.com/office/drawing/2014/main" val="20000"/>
                    </a:ext>
                  </a:extLst>
                </a:gridCol>
              </a:tblGrid>
              <a:tr h="485775">
                <a:tc>
                  <a:txBody>
                    <a:bodyPr/>
                    <a:lstStyle/>
                    <a:p>
                      <a:pPr>
                        <a:lnSpc>
                          <a:spcPct val="120000"/>
                        </a:lnSpc>
                        <a:spcAft>
                          <a:spcPts val="0"/>
                        </a:spcAft>
                      </a:pPr>
                      <a:r>
                        <a:rPr lang="fr-FR" sz="1450" dirty="0">
                          <a:effectLst/>
                        </a:rPr>
                        <a:t>DTO</a:t>
                      </a:r>
                      <a:r>
                        <a:rPr lang="fr-FR" sz="950" dirty="0">
                          <a:effectLst/>
                        </a:rPr>
                        <a:t>i</a:t>
                      </a:r>
                      <a:r>
                        <a:rPr lang="fr-FR" sz="1450" dirty="0">
                          <a:effectLst/>
                        </a:rPr>
                        <a:t>(début au plus tôt)= Max (DTO</a:t>
                      </a:r>
                      <a:r>
                        <a:rPr lang="fr-FR" sz="950" dirty="0">
                          <a:effectLst/>
                        </a:rPr>
                        <a:t>j</a:t>
                      </a:r>
                      <a:r>
                        <a:rPr lang="fr-FR" sz="1450" dirty="0">
                          <a:effectLst/>
                        </a:rPr>
                        <a:t>+ D</a:t>
                      </a:r>
                      <a:r>
                        <a:rPr lang="fr-FR" sz="950" dirty="0">
                          <a:effectLst/>
                        </a:rPr>
                        <a:t>j</a:t>
                      </a:r>
                      <a:r>
                        <a:rPr lang="fr-FR" sz="1450" dirty="0">
                          <a:effectLst/>
                        </a:rPr>
                        <a:t>),</a:t>
                      </a:r>
                      <a:r>
                        <a:rPr lang="fr-FR" sz="1450" baseline="0" dirty="0">
                          <a:effectLst/>
                        </a:rPr>
                        <a:t> j=1,i-1</a:t>
                      </a:r>
                      <a:endParaRPr lang="fr-FR" sz="1050" dirty="0">
                        <a:effectLst/>
                      </a:endParaRPr>
                    </a:p>
                    <a:p>
                      <a:pPr>
                        <a:lnSpc>
                          <a:spcPct val="120000"/>
                        </a:lnSpc>
                        <a:spcAft>
                          <a:spcPts val="0"/>
                        </a:spcAft>
                      </a:pPr>
                      <a:r>
                        <a:rPr lang="fr-FR" sz="1450" dirty="0">
                          <a:effectLst/>
                        </a:rPr>
                        <a:t>FTO</a:t>
                      </a:r>
                      <a:r>
                        <a:rPr lang="fr-FR" sz="950" dirty="0">
                          <a:effectLst/>
                        </a:rPr>
                        <a:t>i</a:t>
                      </a:r>
                      <a:r>
                        <a:rPr lang="fr-FR" sz="1450" dirty="0">
                          <a:effectLst/>
                        </a:rPr>
                        <a:t>(fin au plus tôt)= (DTO</a:t>
                      </a:r>
                      <a:r>
                        <a:rPr lang="fr-FR" sz="950" dirty="0">
                          <a:effectLst/>
                        </a:rPr>
                        <a:t>i</a:t>
                      </a:r>
                      <a:r>
                        <a:rPr lang="fr-FR" sz="1450" dirty="0">
                          <a:effectLst/>
                        </a:rPr>
                        <a:t>+ D</a:t>
                      </a:r>
                      <a:r>
                        <a:rPr lang="fr-FR" sz="950" dirty="0">
                          <a:effectLst/>
                        </a:rPr>
                        <a:t>i)</a:t>
                      </a:r>
                      <a:endParaRPr lang="fr-FR" sz="1050" dirty="0">
                        <a:effectLst/>
                      </a:endParaRPr>
                    </a:p>
                    <a:p>
                      <a:pPr>
                        <a:lnSpc>
                          <a:spcPct val="120000"/>
                        </a:lnSpc>
                        <a:spcAft>
                          <a:spcPts val="0"/>
                        </a:spcAft>
                      </a:pPr>
                      <a:r>
                        <a:rPr lang="fr-FR" sz="1450" dirty="0">
                          <a:effectLst/>
                        </a:rPr>
                        <a:t> </a:t>
                      </a:r>
                      <a:endParaRPr lang="fr-FR"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bl>
          </a:graphicData>
        </a:graphic>
      </p:graphicFrame>
      <p:sp>
        <p:nvSpPr>
          <p:cNvPr id="9" name="Rectangle 8"/>
          <p:cNvSpPr/>
          <p:nvPr/>
        </p:nvSpPr>
        <p:spPr>
          <a:xfrm>
            <a:off x="961622" y="2693051"/>
            <a:ext cx="6096000" cy="1200329"/>
          </a:xfrm>
          <a:prstGeom prst="rect">
            <a:avLst/>
          </a:prstGeom>
        </p:spPr>
        <p:txBody>
          <a:bodyPr>
            <a:spAutoFit/>
          </a:bodyPr>
          <a:lstStyle/>
          <a:p>
            <a:pPr algn="just">
              <a:lnSpc>
                <a:spcPct val="120000"/>
              </a:lnSpc>
              <a:spcAft>
                <a:spcPts val="0"/>
              </a:spcAft>
            </a:pPr>
            <a:r>
              <a:rPr lang="fr-FR" sz="2000" b="1" dirty="0">
                <a:latin typeface="Times New Roman" panose="02020603050405020304" pitchFamily="18" charset="0"/>
                <a:ea typeface="Times New Roman" panose="02020603050405020304" pitchFamily="18" charset="0"/>
                <a:cs typeface="Times New Roman" panose="02020603050405020304" pitchFamily="18" charset="0"/>
              </a:rPr>
              <a:t>Date au plus tard : </a:t>
            </a:r>
            <a:endParaRPr lang="fr-FR" sz="1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0"/>
              </a:spcAft>
            </a:pPr>
            <a:r>
              <a:rPr lang="fr-FR" sz="2000" dirty="0">
                <a:latin typeface="Times New Roman" panose="02020603050405020304" pitchFamily="18" charset="0"/>
                <a:ea typeface="Times New Roman" panose="02020603050405020304" pitchFamily="18" charset="0"/>
                <a:cs typeface="Times New Roman" panose="02020603050405020304" pitchFamily="18" charset="0"/>
              </a:rPr>
              <a:t>Dates à laquelle doivent être exécutées les activités sans remettre en cause la durée optimale de fin du projet. </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aphicFrame>
        <p:nvGraphicFramePr>
          <p:cNvPr id="10" name="Tableau 9"/>
          <p:cNvGraphicFramePr>
            <a:graphicFrameLocks noGrp="1"/>
          </p:cNvGraphicFramePr>
          <p:nvPr>
            <p:extLst>
              <p:ext uri="{D42A27DB-BD31-4B8C-83A1-F6EECF244321}">
                <p14:modId xmlns:p14="http://schemas.microsoft.com/office/powerpoint/2010/main" val="4190991115"/>
              </p:ext>
            </p:extLst>
          </p:nvPr>
        </p:nvGraphicFramePr>
        <p:xfrm>
          <a:off x="2336284" y="3994946"/>
          <a:ext cx="5859145" cy="1036765"/>
        </p:xfrm>
        <a:graphic>
          <a:graphicData uri="http://schemas.openxmlformats.org/drawingml/2006/table">
            <a:tbl>
              <a:tblPr firstRow="1" firstCol="1" bandRow="1">
                <a:tableStyleId>{5C22544A-7EE6-4342-B048-85BDC9FD1C3A}</a:tableStyleId>
              </a:tblPr>
              <a:tblGrid>
                <a:gridCol w="5859145">
                  <a:extLst>
                    <a:ext uri="{9D8B030D-6E8A-4147-A177-3AD203B41FA5}">
                      <a16:colId xmlns:a16="http://schemas.microsoft.com/office/drawing/2014/main" val="20000"/>
                    </a:ext>
                  </a:extLst>
                </a:gridCol>
              </a:tblGrid>
              <a:tr h="976938">
                <a:tc>
                  <a:txBody>
                    <a:bodyPr/>
                    <a:lstStyle/>
                    <a:p>
                      <a:pPr>
                        <a:lnSpc>
                          <a:spcPct val="120000"/>
                        </a:lnSpc>
                        <a:spcAft>
                          <a:spcPts val="0"/>
                        </a:spcAft>
                      </a:pPr>
                      <a:r>
                        <a:rPr lang="fr-FR" sz="1450" dirty="0">
                          <a:effectLst/>
                        </a:rPr>
                        <a:t>DTA</a:t>
                      </a:r>
                      <a:r>
                        <a:rPr lang="fr-FR" sz="950" dirty="0">
                          <a:effectLst/>
                        </a:rPr>
                        <a:t>i</a:t>
                      </a:r>
                      <a:r>
                        <a:rPr lang="fr-FR" sz="1450" dirty="0">
                          <a:effectLst/>
                        </a:rPr>
                        <a:t>(début au plus tard)= Min (DTA</a:t>
                      </a:r>
                      <a:r>
                        <a:rPr lang="fr-FR" sz="950" dirty="0">
                          <a:effectLst/>
                        </a:rPr>
                        <a:t>j</a:t>
                      </a:r>
                      <a:r>
                        <a:rPr lang="fr-FR" sz="1450" dirty="0">
                          <a:effectLst/>
                        </a:rPr>
                        <a:t> - D</a:t>
                      </a:r>
                      <a:r>
                        <a:rPr lang="fr-FR" sz="950" dirty="0">
                          <a:effectLst/>
                        </a:rPr>
                        <a:t>j</a:t>
                      </a:r>
                      <a:r>
                        <a:rPr lang="fr-FR" sz="1450" dirty="0">
                          <a:effectLst/>
                        </a:rPr>
                        <a:t>), pour tous les successeurs j de i ; </a:t>
                      </a:r>
                      <a:endParaRPr lang="fr-FR" sz="1050" dirty="0">
                        <a:effectLst/>
                      </a:endParaRPr>
                    </a:p>
                    <a:p>
                      <a:pPr>
                        <a:lnSpc>
                          <a:spcPct val="120000"/>
                        </a:lnSpc>
                        <a:spcAft>
                          <a:spcPts val="0"/>
                        </a:spcAft>
                      </a:pPr>
                      <a:r>
                        <a:rPr lang="fr-FR" sz="1450" dirty="0">
                          <a:effectLst/>
                        </a:rPr>
                        <a:t>FTA</a:t>
                      </a:r>
                      <a:r>
                        <a:rPr lang="fr-FR" sz="950" dirty="0">
                          <a:effectLst/>
                        </a:rPr>
                        <a:t>i</a:t>
                      </a:r>
                      <a:r>
                        <a:rPr lang="fr-FR" sz="1450" dirty="0">
                          <a:effectLst/>
                        </a:rPr>
                        <a:t>(fin au plus tard)= (DTA</a:t>
                      </a:r>
                      <a:r>
                        <a:rPr lang="fr-FR" sz="950" dirty="0">
                          <a:effectLst/>
                        </a:rPr>
                        <a:t>i</a:t>
                      </a:r>
                      <a:r>
                        <a:rPr lang="fr-FR" sz="1450" dirty="0">
                          <a:effectLst/>
                        </a:rPr>
                        <a:t>+ D</a:t>
                      </a:r>
                      <a:r>
                        <a:rPr lang="fr-FR" sz="950" dirty="0">
                          <a:effectLst/>
                        </a:rPr>
                        <a:t>i</a:t>
                      </a:r>
                      <a:r>
                        <a:rPr lang="fr-FR" sz="1450" dirty="0">
                          <a:effectLst/>
                        </a:rPr>
                        <a:t>). </a:t>
                      </a:r>
                      <a:endParaRPr lang="fr-FR" sz="1050" dirty="0">
                        <a:effectLst/>
                      </a:endParaRPr>
                    </a:p>
                    <a:p>
                      <a:pPr>
                        <a:lnSpc>
                          <a:spcPct val="120000"/>
                        </a:lnSpc>
                        <a:spcAft>
                          <a:spcPts val="0"/>
                        </a:spcAft>
                      </a:pPr>
                      <a:r>
                        <a:rPr lang="fr-FR" sz="1400" dirty="0">
                          <a:effectLst/>
                        </a:rPr>
                        <a:t> </a:t>
                      </a:r>
                      <a:endParaRPr lang="fr-FR"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bl>
          </a:graphicData>
        </a:graphic>
      </p:graphicFrame>
      <p:sp>
        <p:nvSpPr>
          <p:cNvPr id="11" name="Rectangle 10"/>
          <p:cNvSpPr/>
          <p:nvPr/>
        </p:nvSpPr>
        <p:spPr>
          <a:xfrm>
            <a:off x="961622" y="4894828"/>
            <a:ext cx="1063112" cy="395749"/>
          </a:xfrm>
          <a:prstGeom prst="rect">
            <a:avLst/>
          </a:prstGeom>
        </p:spPr>
        <p:txBody>
          <a:bodyPr wrap="none">
            <a:spAutoFit/>
          </a:bodyPr>
          <a:lstStyle/>
          <a:p>
            <a:pPr algn="just">
              <a:lnSpc>
                <a:spcPct val="120000"/>
              </a:lnSpc>
              <a:spcAft>
                <a:spcPts val="0"/>
              </a:spcAft>
            </a:pPr>
            <a:r>
              <a:rPr lang="fr-FR" b="1" dirty="0">
                <a:latin typeface="Times New Roman" panose="02020603050405020304" pitchFamily="18" charset="0"/>
                <a:ea typeface="Times New Roman" panose="02020603050405020304" pitchFamily="18" charset="0"/>
                <a:cs typeface="Times New Roman" panose="02020603050405020304" pitchFamily="18" charset="0"/>
              </a:rPr>
              <a:t>Marges: </a:t>
            </a:r>
            <a:endParaRPr lang="fr-FR" sz="11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aphicFrame>
        <p:nvGraphicFramePr>
          <p:cNvPr id="12" name="Tableau 11"/>
          <p:cNvGraphicFramePr>
            <a:graphicFrameLocks noGrp="1"/>
          </p:cNvGraphicFramePr>
          <p:nvPr>
            <p:extLst>
              <p:ext uri="{D42A27DB-BD31-4B8C-83A1-F6EECF244321}">
                <p14:modId xmlns:p14="http://schemas.microsoft.com/office/powerpoint/2010/main" val="510007421"/>
              </p:ext>
            </p:extLst>
          </p:nvPr>
        </p:nvGraphicFramePr>
        <p:xfrm>
          <a:off x="2353429" y="5456443"/>
          <a:ext cx="5842000" cy="771589"/>
        </p:xfrm>
        <a:graphic>
          <a:graphicData uri="http://schemas.openxmlformats.org/drawingml/2006/table">
            <a:tbl>
              <a:tblPr firstRow="1" firstCol="1" bandRow="1">
                <a:tableStyleId>{5C22544A-7EE6-4342-B048-85BDC9FD1C3A}</a:tableStyleId>
              </a:tblPr>
              <a:tblGrid>
                <a:gridCol w="5842000">
                  <a:extLst>
                    <a:ext uri="{9D8B030D-6E8A-4147-A177-3AD203B41FA5}">
                      <a16:colId xmlns:a16="http://schemas.microsoft.com/office/drawing/2014/main" val="20000"/>
                    </a:ext>
                  </a:extLst>
                </a:gridCol>
              </a:tblGrid>
              <a:tr h="769620">
                <a:tc>
                  <a:txBody>
                    <a:bodyPr/>
                    <a:lstStyle/>
                    <a:p>
                      <a:pPr>
                        <a:lnSpc>
                          <a:spcPct val="120000"/>
                        </a:lnSpc>
                        <a:spcAft>
                          <a:spcPts val="0"/>
                        </a:spcAft>
                      </a:pPr>
                      <a:r>
                        <a:rPr lang="fr-FR" sz="1450" dirty="0">
                          <a:effectLst/>
                        </a:rPr>
                        <a:t>MLi (marge libre)= (DTA</a:t>
                      </a:r>
                      <a:r>
                        <a:rPr lang="fr-FR" sz="950" dirty="0">
                          <a:effectLst/>
                        </a:rPr>
                        <a:t>i</a:t>
                      </a:r>
                      <a:r>
                        <a:rPr lang="fr-FR" sz="1450" dirty="0">
                          <a:effectLst/>
                        </a:rPr>
                        <a:t> – DTO</a:t>
                      </a:r>
                      <a:r>
                        <a:rPr lang="fr-FR" sz="950" dirty="0">
                          <a:effectLst/>
                        </a:rPr>
                        <a:t>i </a:t>
                      </a:r>
                      <a:r>
                        <a:rPr lang="fr-FR" sz="1450" dirty="0">
                          <a:effectLst/>
                        </a:rPr>
                        <a:t>) = (FTA</a:t>
                      </a:r>
                      <a:r>
                        <a:rPr lang="fr-FR" sz="950" dirty="0">
                          <a:effectLst/>
                        </a:rPr>
                        <a:t>i</a:t>
                      </a:r>
                      <a:r>
                        <a:rPr lang="fr-FR" sz="1450" dirty="0">
                          <a:effectLst/>
                        </a:rPr>
                        <a:t> – FTO</a:t>
                      </a:r>
                      <a:r>
                        <a:rPr lang="fr-FR" sz="950" dirty="0">
                          <a:effectLst/>
                        </a:rPr>
                        <a:t>i</a:t>
                      </a:r>
                      <a:r>
                        <a:rPr lang="fr-FR" sz="1450" dirty="0">
                          <a:effectLst/>
                        </a:rPr>
                        <a:t>) ; </a:t>
                      </a:r>
                      <a:endParaRPr lang="fr-FR" sz="1050" dirty="0">
                        <a:effectLst/>
                      </a:endParaRPr>
                    </a:p>
                    <a:p>
                      <a:pPr>
                        <a:lnSpc>
                          <a:spcPct val="120000"/>
                        </a:lnSpc>
                        <a:spcAft>
                          <a:spcPts val="0"/>
                        </a:spcAft>
                      </a:pPr>
                      <a:r>
                        <a:rPr lang="fr-FR" sz="1450" dirty="0">
                          <a:effectLst/>
                        </a:rPr>
                        <a:t>Mti (marge totale)= Min (DTO</a:t>
                      </a:r>
                      <a:r>
                        <a:rPr lang="fr-FR" sz="950" dirty="0">
                          <a:effectLst/>
                        </a:rPr>
                        <a:t>j</a:t>
                      </a:r>
                      <a:r>
                        <a:rPr lang="fr-FR" sz="1450" dirty="0">
                          <a:effectLst/>
                        </a:rPr>
                        <a:t>) – FTO</a:t>
                      </a:r>
                      <a:r>
                        <a:rPr lang="fr-FR" sz="950" dirty="0">
                          <a:effectLst/>
                        </a:rPr>
                        <a:t>i </a:t>
                      </a:r>
                      <a:r>
                        <a:rPr lang="fr-FR" sz="1450" dirty="0">
                          <a:effectLst/>
                        </a:rPr>
                        <a:t>, pour tous les successeurs j de i. </a:t>
                      </a:r>
                      <a:endParaRPr lang="fr-FR" sz="1050" dirty="0">
                        <a:effectLst/>
                      </a:endParaRPr>
                    </a:p>
                    <a:p>
                      <a:pPr>
                        <a:lnSpc>
                          <a:spcPct val="120000"/>
                        </a:lnSpc>
                        <a:spcAft>
                          <a:spcPts val="0"/>
                        </a:spcAft>
                      </a:pPr>
                      <a:r>
                        <a:rPr lang="fr-FR" sz="1400" dirty="0">
                          <a:effectLst/>
                        </a:rPr>
                        <a:t> </a:t>
                      </a:r>
                      <a:endParaRPr lang="fr-FR"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738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87668" y="750563"/>
            <a:ext cx="10110953" cy="5226046"/>
          </a:xfrm>
          <a:prstGeom prst="rect">
            <a:avLst/>
          </a:prstGeom>
        </p:spPr>
        <p:txBody>
          <a:bodyPr wrap="square">
            <a:spAutoFit/>
          </a:bodyPr>
          <a:lstStyle/>
          <a:p>
            <a:pPr algn="just">
              <a:lnSpc>
                <a:spcPct val="120000"/>
              </a:lnSpc>
              <a:spcAft>
                <a:spcPts val="0"/>
              </a:spcAft>
            </a:pPr>
            <a:r>
              <a:rPr lang="fr-FR" sz="2000" b="1" dirty="0">
                <a:effectLst/>
                <a:latin typeface="Times New Roman" panose="02020603050405020304" pitchFamily="18" charset="0"/>
                <a:ea typeface="Times New Roman" panose="02020603050405020304" pitchFamily="18" charset="0"/>
                <a:cs typeface="Times New Roman" panose="02020603050405020304" pitchFamily="18" charset="0"/>
              </a:rPr>
              <a:t>	4.4. Avantages et inconvénients </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0"/>
              </a:spcAft>
            </a:pPr>
            <a:r>
              <a:rPr lang="fr-FR" sz="2000" b="1" u="heavy" dirty="0">
                <a:effectLst/>
                <a:latin typeface="Times New Roman" panose="02020603050405020304" pitchFamily="18" charset="0"/>
                <a:ea typeface="Times New Roman" panose="02020603050405020304" pitchFamily="18" charset="0"/>
                <a:cs typeface="Times New Roman" panose="02020603050405020304" pitchFamily="18" charset="0"/>
              </a:rPr>
              <a:t>4.4.1. </a:t>
            </a:r>
            <a:r>
              <a:rPr lang="fr-FR" sz="2000" u="heavy" dirty="0">
                <a:effectLst/>
                <a:latin typeface="Times New Roman" panose="02020603050405020304" pitchFamily="18" charset="0"/>
                <a:ea typeface="Times New Roman" panose="02020603050405020304" pitchFamily="18" charset="0"/>
                <a:cs typeface="Times New Roman" panose="02020603050405020304" pitchFamily="18" charset="0"/>
              </a:rPr>
              <a:t>Avantages</a:t>
            </a:r>
            <a:r>
              <a:rPr lang="fr-FR" sz="2000" b="1" u="heavy"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0"/>
              </a:spcAft>
            </a:pP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•Descriptif et facilement exploitable pour un nombre limité des activités; </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0"/>
              </a:spcAft>
            </a:pP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•Permet de déterminer le délai total d’achèvement des activités ; </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0"/>
              </a:spcAft>
            </a:pP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•Permet d’identifier les marges existantes sur certaines activités ; </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0"/>
              </a:spcAft>
            </a:pP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•Informations très condensées ; </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0"/>
              </a:spcAft>
            </a:pP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•Le déroulement des activités peut se suivre dans le temps ; </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0"/>
              </a:spcAft>
            </a:pP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•Clarté et simplicité de la méthode. </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0"/>
              </a:spcAft>
            </a:pPr>
            <a:r>
              <a:rPr lang="fr-FR" sz="2000" b="1" u="heavy" dirty="0">
                <a:effectLst/>
                <a:latin typeface="Times New Roman" panose="02020603050405020304" pitchFamily="18" charset="0"/>
                <a:ea typeface="Times New Roman" panose="02020603050405020304" pitchFamily="18" charset="0"/>
                <a:cs typeface="Times New Roman" panose="02020603050405020304" pitchFamily="18" charset="0"/>
              </a:rPr>
              <a:t>4.4.2. </a:t>
            </a:r>
            <a:r>
              <a:rPr lang="fr-FR" sz="2000" u="heavy" dirty="0">
                <a:effectLst/>
                <a:latin typeface="Times New Roman" panose="02020603050405020304" pitchFamily="18" charset="0"/>
                <a:ea typeface="Times New Roman" panose="02020603050405020304" pitchFamily="18" charset="0"/>
                <a:cs typeface="Times New Roman" panose="02020603050405020304" pitchFamily="18" charset="0"/>
              </a:rPr>
              <a:t>Inconvénients</a:t>
            </a:r>
            <a:r>
              <a:rPr lang="fr-FR" sz="2000" b="1" u="heavy"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0"/>
              </a:spcAft>
            </a:pP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•Ne résout pas tous les problèmes, en particulier si l’on doit planifier des fabrications qui viennent en concurrence pour l’utilisation de certaines ressources ; </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0"/>
              </a:spcAft>
            </a:pP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•Il ne se prête pas à l’ordonnancement de trop nombreuses activités ; </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0"/>
              </a:spcAft>
            </a:pP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•Les activités critiques ne sont pas mises en évidence ; </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0"/>
              </a:spcAft>
            </a:pP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•Cet outil ne fait pas apparaître les liaisons entre les activités. </a:t>
            </a:r>
            <a:endParaRPr lang="fr-FR"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6858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2055" y="604660"/>
            <a:ext cx="9753601" cy="2195473"/>
          </a:xfrm>
          <a:prstGeom prst="rect">
            <a:avLst/>
          </a:prstGeom>
        </p:spPr>
        <p:txBody>
          <a:bodyPr wrap="square">
            <a:spAutoFit/>
          </a:bodyPr>
          <a:lstStyle/>
          <a:p>
            <a:pPr algn="just">
              <a:lnSpc>
                <a:spcPct val="120000"/>
              </a:lnSpc>
              <a:spcAft>
                <a:spcPts val="1000"/>
              </a:spcAft>
              <a:tabLst>
                <a:tab pos="3220085" algn="l"/>
              </a:tabLst>
            </a:pPr>
            <a:r>
              <a:rPr lang="fr-FR" sz="2000" i="1" u="dbl" dirty="0">
                <a:latin typeface="Times New Roman" panose="02020603050405020304" pitchFamily="18" charset="0"/>
                <a:ea typeface="Times New Roman" panose="02020603050405020304" pitchFamily="18" charset="0"/>
                <a:cs typeface="Times New Roman" panose="02020603050405020304" pitchFamily="18" charset="0"/>
              </a:rPr>
              <a:t>5-Exemple </a:t>
            </a:r>
            <a:r>
              <a:rPr lang="fr-FR" sz="2000" u="dbl" dirty="0">
                <a:latin typeface="Times New Roman" panose="02020603050405020304" pitchFamily="18" charset="0"/>
                <a:ea typeface="Times New Roman" panose="02020603050405020304" pitchFamily="18" charset="0"/>
                <a:cs typeface="Times New Roman" panose="02020603050405020304" pitchFamily="18" charset="0"/>
              </a:rPr>
              <a:t>d’application</a:t>
            </a:r>
            <a:endParaRPr lang="fr-FR" sz="1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1000"/>
              </a:spcAft>
              <a:tabLst>
                <a:tab pos="3220085" algn="l"/>
              </a:tabLst>
            </a:pPr>
            <a:r>
              <a:rPr lang="fr-FR" sz="2000" dirty="0">
                <a:latin typeface="Times New Roman" panose="02020603050405020304" pitchFamily="18" charset="0"/>
                <a:ea typeface="Times New Roman" panose="02020603050405020304" pitchFamily="18" charset="0"/>
                <a:cs typeface="Times New Roman" panose="02020603050405020304" pitchFamily="18" charset="0"/>
              </a:rPr>
              <a:t>Pour la construction d’une voiture, on doit exécuter les activités {A, B, C, D et E} rapportées dans le tableau ci-dessous : </a:t>
            </a:r>
            <a:endParaRPr lang="fr-FR" sz="1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0"/>
              </a:spcAft>
            </a:pPr>
            <a:r>
              <a:rPr lang="fr-FR" sz="2000" b="1" u="heavy" dirty="0">
                <a:latin typeface="Times New Roman" panose="02020603050405020304" pitchFamily="18" charset="0"/>
                <a:ea typeface="Times New Roman" panose="02020603050405020304" pitchFamily="18" charset="0"/>
                <a:cs typeface="Times New Roman" panose="02020603050405020304" pitchFamily="18" charset="0"/>
              </a:rPr>
              <a:t>5.1.</a:t>
            </a:r>
            <a:r>
              <a:rPr lang="fr-FR" sz="2000" u="heavy" dirty="0">
                <a:latin typeface="Times New Roman" panose="02020603050405020304" pitchFamily="18" charset="0"/>
                <a:ea typeface="Times New Roman" panose="02020603050405020304" pitchFamily="18" charset="0"/>
                <a:cs typeface="Times New Roman" panose="02020603050405020304" pitchFamily="18" charset="0"/>
              </a:rPr>
              <a:t> Faire l’inventaire des différentes activités </a:t>
            </a:r>
            <a:endParaRPr lang="fr-FR" sz="1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0"/>
              </a:spcAft>
            </a:pPr>
            <a:r>
              <a:rPr lang="fr-FR" sz="2000" dirty="0">
                <a:latin typeface="Times New Roman" panose="02020603050405020304" pitchFamily="18" charset="0"/>
                <a:ea typeface="Times New Roman" panose="02020603050405020304" pitchFamily="18" charset="0"/>
                <a:cs typeface="Times New Roman" panose="02020603050405020304" pitchFamily="18" charset="0"/>
              </a:rPr>
              <a:t>Il consiste à déterminer les différentes activités à réaliser avec leurs durées et leurs effectifs. </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aphicFrame>
        <p:nvGraphicFramePr>
          <p:cNvPr id="3" name="Tableau 2"/>
          <p:cNvGraphicFramePr>
            <a:graphicFrameLocks noGrp="1"/>
          </p:cNvGraphicFramePr>
          <p:nvPr>
            <p:extLst>
              <p:ext uri="{D42A27DB-BD31-4B8C-83A1-F6EECF244321}">
                <p14:modId xmlns:p14="http://schemas.microsoft.com/office/powerpoint/2010/main" val="4254608167"/>
              </p:ext>
            </p:extLst>
          </p:nvPr>
        </p:nvGraphicFramePr>
        <p:xfrm>
          <a:off x="2258804" y="3052960"/>
          <a:ext cx="6842022" cy="2090540"/>
        </p:xfrm>
        <a:graphic>
          <a:graphicData uri="http://schemas.openxmlformats.org/drawingml/2006/table">
            <a:tbl>
              <a:tblPr firstRow="1" firstCol="1" bandRow="1">
                <a:tableStyleId>{5C22544A-7EE6-4342-B048-85BDC9FD1C3A}</a:tableStyleId>
              </a:tblPr>
              <a:tblGrid>
                <a:gridCol w="712375">
                  <a:extLst>
                    <a:ext uri="{9D8B030D-6E8A-4147-A177-3AD203B41FA5}">
                      <a16:colId xmlns:a16="http://schemas.microsoft.com/office/drawing/2014/main" val="20000"/>
                    </a:ext>
                  </a:extLst>
                </a:gridCol>
                <a:gridCol w="2946093">
                  <a:extLst>
                    <a:ext uri="{9D8B030D-6E8A-4147-A177-3AD203B41FA5}">
                      <a16:colId xmlns:a16="http://schemas.microsoft.com/office/drawing/2014/main" val="20001"/>
                    </a:ext>
                  </a:extLst>
                </a:gridCol>
                <a:gridCol w="2100904">
                  <a:extLst>
                    <a:ext uri="{9D8B030D-6E8A-4147-A177-3AD203B41FA5}">
                      <a16:colId xmlns:a16="http://schemas.microsoft.com/office/drawing/2014/main" val="20002"/>
                    </a:ext>
                  </a:extLst>
                </a:gridCol>
                <a:gridCol w="1082650">
                  <a:extLst>
                    <a:ext uri="{9D8B030D-6E8A-4147-A177-3AD203B41FA5}">
                      <a16:colId xmlns:a16="http://schemas.microsoft.com/office/drawing/2014/main" val="20003"/>
                    </a:ext>
                  </a:extLst>
                </a:gridCol>
              </a:tblGrid>
              <a:tr h="587897">
                <a:tc>
                  <a:txBody>
                    <a:bodyPr/>
                    <a:lstStyle/>
                    <a:p>
                      <a:pPr>
                        <a:lnSpc>
                          <a:spcPct val="120000"/>
                        </a:lnSpc>
                        <a:spcAft>
                          <a:spcPts val="0"/>
                        </a:spcAft>
                      </a:pPr>
                      <a:r>
                        <a:rPr lang="fr-FR" sz="1400" dirty="0">
                          <a:effectLst/>
                        </a:rPr>
                        <a:t>Repères</a:t>
                      </a:r>
                      <a:endParaRPr lang="fr-FR"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0"/>
                        </a:spcAft>
                      </a:pPr>
                      <a:r>
                        <a:rPr lang="fr-FR" sz="1400" dirty="0">
                          <a:effectLst/>
                        </a:rPr>
                        <a:t>Désignations</a:t>
                      </a:r>
                      <a:endParaRPr lang="fr-FR"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0"/>
                        </a:spcAft>
                      </a:pPr>
                      <a:r>
                        <a:rPr lang="fr-FR" sz="1400">
                          <a:effectLst/>
                        </a:rPr>
                        <a:t>Durées(en semaine)</a:t>
                      </a:r>
                      <a:endParaRPr lang="fr-F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0"/>
                        </a:spcAft>
                      </a:pPr>
                      <a:r>
                        <a:rPr lang="fr-FR" sz="1400">
                          <a:effectLst/>
                        </a:rPr>
                        <a:t>Effectifs</a:t>
                      </a:r>
                      <a:endParaRPr lang="fr-F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1502643">
                <a:tc>
                  <a:txBody>
                    <a:bodyPr/>
                    <a:lstStyle/>
                    <a:p>
                      <a:pPr>
                        <a:lnSpc>
                          <a:spcPct val="120000"/>
                        </a:lnSpc>
                        <a:spcAft>
                          <a:spcPts val="0"/>
                        </a:spcAft>
                      </a:pPr>
                      <a:r>
                        <a:rPr lang="fr-FR" sz="1400">
                          <a:effectLst/>
                        </a:rPr>
                        <a:t>A</a:t>
                      </a:r>
                      <a:endParaRPr lang="fr-FR" sz="1050">
                        <a:effectLst/>
                      </a:endParaRPr>
                    </a:p>
                    <a:p>
                      <a:pPr>
                        <a:lnSpc>
                          <a:spcPct val="120000"/>
                        </a:lnSpc>
                        <a:spcAft>
                          <a:spcPts val="0"/>
                        </a:spcAft>
                      </a:pPr>
                      <a:r>
                        <a:rPr lang="fr-FR" sz="1400">
                          <a:effectLst/>
                        </a:rPr>
                        <a:t>B</a:t>
                      </a:r>
                      <a:endParaRPr lang="fr-FR" sz="1050">
                        <a:effectLst/>
                      </a:endParaRPr>
                    </a:p>
                    <a:p>
                      <a:pPr>
                        <a:lnSpc>
                          <a:spcPct val="120000"/>
                        </a:lnSpc>
                        <a:spcAft>
                          <a:spcPts val="0"/>
                        </a:spcAft>
                      </a:pPr>
                      <a:r>
                        <a:rPr lang="fr-FR" sz="1400">
                          <a:effectLst/>
                        </a:rPr>
                        <a:t>C</a:t>
                      </a:r>
                      <a:endParaRPr lang="fr-FR" sz="1050">
                        <a:effectLst/>
                      </a:endParaRPr>
                    </a:p>
                    <a:p>
                      <a:pPr>
                        <a:lnSpc>
                          <a:spcPct val="120000"/>
                        </a:lnSpc>
                        <a:spcAft>
                          <a:spcPts val="0"/>
                        </a:spcAft>
                      </a:pPr>
                      <a:r>
                        <a:rPr lang="fr-FR" sz="1400">
                          <a:effectLst/>
                        </a:rPr>
                        <a:t>D</a:t>
                      </a:r>
                      <a:endParaRPr lang="fr-FR" sz="1050">
                        <a:effectLst/>
                      </a:endParaRPr>
                    </a:p>
                    <a:p>
                      <a:pPr>
                        <a:lnSpc>
                          <a:spcPct val="120000"/>
                        </a:lnSpc>
                        <a:spcAft>
                          <a:spcPts val="0"/>
                        </a:spcAft>
                      </a:pPr>
                      <a:r>
                        <a:rPr lang="fr-FR" sz="1400">
                          <a:effectLst/>
                        </a:rPr>
                        <a:t>E</a:t>
                      </a:r>
                      <a:endParaRPr lang="fr-F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0"/>
                        </a:spcAft>
                      </a:pPr>
                      <a:r>
                        <a:rPr lang="fr-FR" sz="1400" dirty="0">
                          <a:effectLst/>
                        </a:rPr>
                        <a:t>Elaboration du croquis</a:t>
                      </a:r>
                      <a:endParaRPr lang="fr-FR" sz="1050" dirty="0">
                        <a:effectLst/>
                      </a:endParaRPr>
                    </a:p>
                    <a:p>
                      <a:pPr>
                        <a:lnSpc>
                          <a:spcPct val="120000"/>
                        </a:lnSpc>
                        <a:spcAft>
                          <a:spcPts val="0"/>
                        </a:spcAft>
                      </a:pPr>
                      <a:r>
                        <a:rPr lang="fr-FR" sz="1400" dirty="0">
                          <a:effectLst/>
                        </a:rPr>
                        <a:t>Construction du châssis</a:t>
                      </a:r>
                      <a:endParaRPr lang="fr-FR" sz="1050" dirty="0">
                        <a:effectLst/>
                      </a:endParaRPr>
                    </a:p>
                    <a:p>
                      <a:pPr>
                        <a:lnSpc>
                          <a:spcPct val="120000"/>
                        </a:lnSpc>
                        <a:spcAft>
                          <a:spcPts val="0"/>
                        </a:spcAft>
                      </a:pPr>
                      <a:r>
                        <a:rPr lang="fr-FR" sz="1400" dirty="0">
                          <a:effectLst/>
                        </a:rPr>
                        <a:t>Construction du moteur</a:t>
                      </a:r>
                      <a:endParaRPr lang="fr-FR" sz="1050" dirty="0">
                        <a:effectLst/>
                      </a:endParaRPr>
                    </a:p>
                    <a:p>
                      <a:pPr>
                        <a:lnSpc>
                          <a:spcPct val="120000"/>
                        </a:lnSpc>
                        <a:spcAft>
                          <a:spcPts val="0"/>
                        </a:spcAft>
                      </a:pPr>
                      <a:r>
                        <a:rPr lang="fr-FR" sz="1400" dirty="0">
                          <a:effectLst/>
                        </a:rPr>
                        <a:t>Montage moteur- châssis</a:t>
                      </a:r>
                      <a:endParaRPr lang="fr-FR" sz="1050" dirty="0">
                        <a:effectLst/>
                      </a:endParaRPr>
                    </a:p>
                    <a:p>
                      <a:pPr>
                        <a:lnSpc>
                          <a:spcPct val="120000"/>
                        </a:lnSpc>
                        <a:spcAft>
                          <a:spcPts val="0"/>
                        </a:spcAft>
                      </a:pPr>
                      <a:r>
                        <a:rPr lang="fr-FR" sz="1400" dirty="0">
                          <a:effectLst/>
                        </a:rPr>
                        <a:t>Finition </a:t>
                      </a:r>
                      <a:endParaRPr lang="fr-FR"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0"/>
                        </a:spcAft>
                      </a:pPr>
                      <a:r>
                        <a:rPr lang="fr-FR" sz="1400">
                          <a:effectLst/>
                        </a:rPr>
                        <a:t>3</a:t>
                      </a:r>
                      <a:endParaRPr lang="fr-FR" sz="1050">
                        <a:effectLst/>
                      </a:endParaRPr>
                    </a:p>
                    <a:p>
                      <a:pPr>
                        <a:lnSpc>
                          <a:spcPct val="120000"/>
                        </a:lnSpc>
                        <a:spcAft>
                          <a:spcPts val="0"/>
                        </a:spcAft>
                      </a:pPr>
                      <a:r>
                        <a:rPr lang="fr-FR" sz="1400">
                          <a:effectLst/>
                        </a:rPr>
                        <a:t>6</a:t>
                      </a:r>
                      <a:endParaRPr lang="fr-FR" sz="1050">
                        <a:effectLst/>
                      </a:endParaRPr>
                    </a:p>
                    <a:p>
                      <a:pPr>
                        <a:lnSpc>
                          <a:spcPct val="120000"/>
                        </a:lnSpc>
                        <a:spcAft>
                          <a:spcPts val="0"/>
                        </a:spcAft>
                      </a:pPr>
                      <a:r>
                        <a:rPr lang="fr-FR" sz="1400">
                          <a:effectLst/>
                        </a:rPr>
                        <a:t>4</a:t>
                      </a:r>
                      <a:endParaRPr lang="fr-FR" sz="1050">
                        <a:effectLst/>
                      </a:endParaRPr>
                    </a:p>
                    <a:p>
                      <a:pPr>
                        <a:lnSpc>
                          <a:spcPct val="120000"/>
                        </a:lnSpc>
                        <a:spcAft>
                          <a:spcPts val="0"/>
                        </a:spcAft>
                      </a:pPr>
                      <a:r>
                        <a:rPr lang="fr-FR" sz="1400">
                          <a:effectLst/>
                        </a:rPr>
                        <a:t>2</a:t>
                      </a:r>
                      <a:endParaRPr lang="fr-FR" sz="1050">
                        <a:effectLst/>
                      </a:endParaRPr>
                    </a:p>
                    <a:p>
                      <a:pPr>
                        <a:lnSpc>
                          <a:spcPct val="120000"/>
                        </a:lnSpc>
                        <a:spcAft>
                          <a:spcPts val="0"/>
                        </a:spcAft>
                      </a:pPr>
                      <a:r>
                        <a:rPr lang="fr-FR" sz="1400">
                          <a:effectLst/>
                        </a:rPr>
                        <a:t>8</a:t>
                      </a:r>
                      <a:endParaRPr lang="fr-F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0"/>
                        </a:spcAft>
                      </a:pPr>
                      <a:r>
                        <a:rPr lang="fr-FR" sz="1400" dirty="0">
                          <a:effectLst/>
                        </a:rPr>
                        <a:t>4</a:t>
                      </a:r>
                      <a:endParaRPr lang="fr-FR" sz="1050" dirty="0">
                        <a:effectLst/>
                      </a:endParaRPr>
                    </a:p>
                    <a:p>
                      <a:pPr>
                        <a:lnSpc>
                          <a:spcPct val="120000"/>
                        </a:lnSpc>
                        <a:spcAft>
                          <a:spcPts val="0"/>
                        </a:spcAft>
                      </a:pPr>
                      <a:r>
                        <a:rPr lang="fr-FR" sz="1400" dirty="0">
                          <a:effectLst/>
                        </a:rPr>
                        <a:t>3</a:t>
                      </a:r>
                      <a:endParaRPr lang="fr-FR" sz="1050" dirty="0">
                        <a:effectLst/>
                      </a:endParaRPr>
                    </a:p>
                    <a:p>
                      <a:pPr>
                        <a:lnSpc>
                          <a:spcPct val="120000"/>
                        </a:lnSpc>
                        <a:spcAft>
                          <a:spcPts val="0"/>
                        </a:spcAft>
                      </a:pPr>
                      <a:r>
                        <a:rPr lang="fr-FR" sz="1400" dirty="0">
                          <a:effectLst/>
                        </a:rPr>
                        <a:t>2</a:t>
                      </a:r>
                      <a:endParaRPr lang="fr-FR" sz="1050" dirty="0">
                        <a:effectLst/>
                      </a:endParaRPr>
                    </a:p>
                    <a:p>
                      <a:pPr>
                        <a:lnSpc>
                          <a:spcPct val="120000"/>
                        </a:lnSpc>
                        <a:spcAft>
                          <a:spcPts val="0"/>
                        </a:spcAft>
                      </a:pPr>
                      <a:r>
                        <a:rPr lang="fr-FR" sz="1400" dirty="0">
                          <a:effectLst/>
                        </a:rPr>
                        <a:t>5</a:t>
                      </a:r>
                      <a:endParaRPr lang="fr-FR" sz="1050" dirty="0">
                        <a:effectLst/>
                      </a:endParaRPr>
                    </a:p>
                    <a:p>
                      <a:pPr>
                        <a:lnSpc>
                          <a:spcPct val="120000"/>
                        </a:lnSpc>
                        <a:spcAft>
                          <a:spcPts val="0"/>
                        </a:spcAft>
                      </a:pPr>
                      <a:r>
                        <a:rPr lang="fr-FR" sz="1400" dirty="0">
                          <a:effectLst/>
                        </a:rPr>
                        <a:t>2</a:t>
                      </a:r>
                      <a:endParaRPr lang="fr-FR"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bl>
          </a:graphicData>
        </a:graphic>
      </p:graphicFrame>
      <p:sp>
        <p:nvSpPr>
          <p:cNvPr id="4" name="Rectangle 3"/>
          <p:cNvSpPr/>
          <p:nvPr/>
        </p:nvSpPr>
        <p:spPr>
          <a:xfrm>
            <a:off x="3244575" y="5396327"/>
            <a:ext cx="5212966" cy="401072"/>
          </a:xfrm>
          <a:prstGeom prst="rect">
            <a:avLst/>
          </a:prstGeom>
        </p:spPr>
        <p:txBody>
          <a:bodyPr wrap="none">
            <a:spAutoFit/>
          </a:bodyPr>
          <a:lstStyle/>
          <a:p>
            <a:pPr algn="just">
              <a:lnSpc>
                <a:spcPct val="120000"/>
              </a:lnSpc>
              <a:spcAft>
                <a:spcPts val="0"/>
              </a:spcAft>
            </a:pPr>
            <a:r>
              <a:rPr lang="fr-FR" b="1" dirty="0" err="1">
                <a:latin typeface="Times New Roman" panose="02020603050405020304" pitchFamily="18" charset="0"/>
                <a:ea typeface="Times New Roman" panose="02020603050405020304" pitchFamily="18" charset="0"/>
                <a:cs typeface="Times New Roman" panose="02020603050405020304" pitchFamily="18" charset="0"/>
              </a:rPr>
              <a:t>Tab.II</a:t>
            </a:r>
            <a:r>
              <a:rPr lang="fr-FR" b="1" dirty="0">
                <a:latin typeface="Times New Roman" panose="02020603050405020304" pitchFamily="18" charset="0"/>
                <a:ea typeface="Times New Roman" panose="02020603050405020304" pitchFamily="18" charset="0"/>
                <a:cs typeface="Times New Roman" panose="02020603050405020304" pitchFamily="18" charset="0"/>
              </a:rPr>
              <a:t> : Durées des activités et effectifs disponibles</a:t>
            </a:r>
            <a:r>
              <a:rPr lang="fr-FR" b="1" dirty="0">
                <a:latin typeface="Calibri" panose="020F0502020204030204" pitchFamily="34" charset="0"/>
                <a:ea typeface="Times New Roman" panose="02020603050405020304" pitchFamily="18" charset="0"/>
                <a:cs typeface="Calibri" panose="020F0502020204030204" pitchFamily="34" charset="0"/>
              </a:rPr>
              <a:t>.</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5562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87669" y="575638"/>
            <a:ext cx="9280634" cy="2308324"/>
          </a:xfrm>
          <a:prstGeom prst="rect">
            <a:avLst/>
          </a:prstGeom>
        </p:spPr>
        <p:txBody>
          <a:bodyPr wrap="square">
            <a:spAutoFit/>
          </a:bodyPr>
          <a:lstStyle/>
          <a:p>
            <a:pPr algn="just">
              <a:lnSpc>
                <a:spcPct val="120000"/>
              </a:lnSpc>
              <a:spcAft>
                <a:spcPts val="0"/>
              </a:spcAft>
            </a:pPr>
            <a:r>
              <a:rPr lang="fr-FR" sz="2000" b="1" u="heavy" dirty="0">
                <a:latin typeface="Times New Roman" panose="02020603050405020304" pitchFamily="18" charset="0"/>
                <a:ea typeface="Times New Roman" panose="02020603050405020304" pitchFamily="18" charset="0"/>
                <a:cs typeface="Times New Roman" panose="02020603050405020304" pitchFamily="18" charset="0"/>
              </a:rPr>
              <a:t>5.2.</a:t>
            </a:r>
            <a:r>
              <a:rPr lang="fr-FR" sz="2000" u="heavy" dirty="0">
                <a:latin typeface="Times New Roman" panose="02020603050405020304" pitchFamily="18" charset="0"/>
                <a:ea typeface="Times New Roman" panose="02020603050405020304" pitchFamily="18" charset="0"/>
                <a:cs typeface="Times New Roman" panose="02020603050405020304" pitchFamily="18" charset="0"/>
              </a:rPr>
              <a:t> Déterminer les antériorités </a:t>
            </a:r>
            <a:endParaRPr lang="fr-FR" sz="1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0"/>
              </a:spcAft>
            </a:pPr>
            <a:r>
              <a:rPr lang="fr-FR" sz="2000" dirty="0">
                <a:latin typeface="Times New Roman" panose="02020603050405020304" pitchFamily="18" charset="0"/>
                <a:ea typeface="Times New Roman" panose="02020603050405020304" pitchFamily="18" charset="0"/>
                <a:cs typeface="Times New Roman" panose="02020603050405020304" pitchFamily="18" charset="0"/>
              </a:rPr>
              <a:t>En répondant aux deux questions suivantes : </a:t>
            </a:r>
            <a:endParaRPr lang="fr-FR" sz="1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0"/>
              </a:spcAft>
            </a:pPr>
            <a:r>
              <a:rPr lang="fr-FR" sz="2000" dirty="0">
                <a:latin typeface="Times New Roman" panose="02020603050405020304" pitchFamily="18" charset="0"/>
                <a:ea typeface="Times New Roman" panose="02020603050405020304" pitchFamily="18" charset="0"/>
                <a:cs typeface="Times New Roman" panose="02020603050405020304" pitchFamily="18" charset="0"/>
              </a:rPr>
              <a:t>•Quelle(s) activité(s) doit être terminée immédiatement avant qu’une autre ne Commence? </a:t>
            </a:r>
            <a:endParaRPr lang="fr-FR" sz="1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0"/>
              </a:spcAft>
            </a:pPr>
            <a:r>
              <a:rPr lang="fr-FR" sz="2000" dirty="0">
                <a:latin typeface="Times New Roman" panose="02020603050405020304" pitchFamily="18" charset="0"/>
                <a:ea typeface="Times New Roman" panose="02020603050405020304" pitchFamily="18" charset="0"/>
                <a:cs typeface="Times New Roman" panose="02020603050405020304" pitchFamily="18" charset="0"/>
              </a:rPr>
              <a:t>•Quelle activité doit suivre une activité déterminée ? </a:t>
            </a:r>
            <a:endParaRPr lang="fr-FR" sz="1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0"/>
              </a:spcAft>
            </a:pPr>
            <a:r>
              <a:rPr lang="fr-FR" sz="2000" dirty="0">
                <a:latin typeface="Times New Roman" panose="02020603050405020304" pitchFamily="18" charset="0"/>
                <a:ea typeface="Times New Roman" panose="02020603050405020304" pitchFamily="18" charset="0"/>
                <a:cs typeface="Times New Roman" panose="02020603050405020304" pitchFamily="18" charset="0"/>
              </a:rPr>
              <a:t>On obtient le résultat dans le tableau suivant</a:t>
            </a:r>
            <a:r>
              <a:rPr lang="fr-FR" dirty="0">
                <a:latin typeface="Calibri" panose="020F0502020204030204" pitchFamily="34" charset="0"/>
                <a:ea typeface="Times New Roman" panose="02020603050405020304" pitchFamily="18" charset="0"/>
                <a:cs typeface="Calibri" panose="020F0502020204030204" pitchFamily="34" charset="0"/>
              </a:rPr>
              <a:t>. </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graphicFrame>
        <p:nvGraphicFramePr>
          <p:cNvPr id="3" name="Tableau 2"/>
          <p:cNvGraphicFramePr>
            <a:graphicFrameLocks noGrp="1"/>
          </p:cNvGraphicFramePr>
          <p:nvPr>
            <p:extLst>
              <p:ext uri="{D42A27DB-BD31-4B8C-83A1-F6EECF244321}">
                <p14:modId xmlns:p14="http://schemas.microsoft.com/office/powerpoint/2010/main" val="2962067323"/>
              </p:ext>
            </p:extLst>
          </p:nvPr>
        </p:nvGraphicFramePr>
        <p:xfrm>
          <a:off x="2398396" y="3035145"/>
          <a:ext cx="6430852" cy="2462685"/>
        </p:xfrm>
        <a:graphic>
          <a:graphicData uri="http://schemas.openxmlformats.org/drawingml/2006/table">
            <a:tbl>
              <a:tblPr firstRow="1" firstCol="1" bandRow="1">
                <a:tableStyleId>{5C22544A-7EE6-4342-B048-85BDC9FD1C3A}</a:tableStyleId>
              </a:tblPr>
              <a:tblGrid>
                <a:gridCol w="964628">
                  <a:extLst>
                    <a:ext uri="{9D8B030D-6E8A-4147-A177-3AD203B41FA5}">
                      <a16:colId xmlns:a16="http://schemas.microsoft.com/office/drawing/2014/main" val="20000"/>
                    </a:ext>
                  </a:extLst>
                </a:gridCol>
                <a:gridCol w="2469447">
                  <a:extLst>
                    <a:ext uri="{9D8B030D-6E8A-4147-A177-3AD203B41FA5}">
                      <a16:colId xmlns:a16="http://schemas.microsoft.com/office/drawing/2014/main" val="20001"/>
                    </a:ext>
                  </a:extLst>
                </a:gridCol>
                <a:gridCol w="1773402">
                  <a:extLst>
                    <a:ext uri="{9D8B030D-6E8A-4147-A177-3AD203B41FA5}">
                      <a16:colId xmlns:a16="http://schemas.microsoft.com/office/drawing/2014/main" val="20002"/>
                    </a:ext>
                  </a:extLst>
                </a:gridCol>
                <a:gridCol w="1223375">
                  <a:extLst>
                    <a:ext uri="{9D8B030D-6E8A-4147-A177-3AD203B41FA5}">
                      <a16:colId xmlns:a16="http://schemas.microsoft.com/office/drawing/2014/main" val="20003"/>
                    </a:ext>
                  </a:extLst>
                </a:gridCol>
              </a:tblGrid>
              <a:tr h="814228">
                <a:tc>
                  <a:txBody>
                    <a:bodyPr/>
                    <a:lstStyle/>
                    <a:p>
                      <a:pPr>
                        <a:lnSpc>
                          <a:spcPct val="120000"/>
                        </a:lnSpc>
                        <a:spcAft>
                          <a:spcPts val="0"/>
                        </a:spcAft>
                      </a:pPr>
                      <a:r>
                        <a:rPr lang="fr-FR" sz="1400" dirty="0">
                          <a:effectLst/>
                        </a:rPr>
                        <a:t>Repères</a:t>
                      </a:r>
                      <a:endParaRPr lang="fr-FR"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0"/>
                        </a:spcAft>
                      </a:pPr>
                      <a:r>
                        <a:rPr lang="fr-FR" sz="1400">
                          <a:effectLst/>
                        </a:rPr>
                        <a:t>Désignations</a:t>
                      </a:r>
                      <a:endParaRPr lang="fr-F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0"/>
                        </a:spcAft>
                      </a:pPr>
                      <a:r>
                        <a:rPr lang="fr-FR" sz="1400">
                          <a:effectLst/>
                        </a:rPr>
                        <a:t>Durées(en semaine)</a:t>
                      </a:r>
                      <a:endParaRPr lang="fr-F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0"/>
                        </a:spcAft>
                      </a:pPr>
                      <a:r>
                        <a:rPr lang="fr-FR" sz="1400">
                          <a:effectLst/>
                        </a:rPr>
                        <a:t>Activités antérieures</a:t>
                      </a:r>
                      <a:endParaRPr lang="fr-F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1648457">
                <a:tc>
                  <a:txBody>
                    <a:bodyPr/>
                    <a:lstStyle/>
                    <a:p>
                      <a:pPr>
                        <a:lnSpc>
                          <a:spcPct val="120000"/>
                        </a:lnSpc>
                        <a:spcAft>
                          <a:spcPts val="0"/>
                        </a:spcAft>
                      </a:pPr>
                      <a:r>
                        <a:rPr lang="fr-FR" sz="1400" dirty="0">
                          <a:effectLst/>
                        </a:rPr>
                        <a:t>A</a:t>
                      </a:r>
                      <a:endParaRPr lang="fr-FR" sz="1050" dirty="0">
                        <a:effectLst/>
                      </a:endParaRPr>
                    </a:p>
                    <a:p>
                      <a:pPr>
                        <a:lnSpc>
                          <a:spcPct val="120000"/>
                        </a:lnSpc>
                        <a:spcAft>
                          <a:spcPts val="0"/>
                        </a:spcAft>
                      </a:pPr>
                      <a:r>
                        <a:rPr lang="fr-FR" sz="1400" dirty="0">
                          <a:effectLst/>
                        </a:rPr>
                        <a:t>B</a:t>
                      </a:r>
                      <a:endParaRPr lang="fr-FR" sz="1050" dirty="0">
                        <a:effectLst/>
                      </a:endParaRPr>
                    </a:p>
                    <a:p>
                      <a:pPr>
                        <a:lnSpc>
                          <a:spcPct val="120000"/>
                        </a:lnSpc>
                        <a:spcAft>
                          <a:spcPts val="0"/>
                        </a:spcAft>
                      </a:pPr>
                      <a:r>
                        <a:rPr lang="fr-FR" sz="1400" dirty="0">
                          <a:effectLst/>
                        </a:rPr>
                        <a:t>C</a:t>
                      </a:r>
                      <a:endParaRPr lang="fr-FR" sz="1050" dirty="0">
                        <a:effectLst/>
                      </a:endParaRPr>
                    </a:p>
                    <a:p>
                      <a:pPr>
                        <a:lnSpc>
                          <a:spcPct val="120000"/>
                        </a:lnSpc>
                        <a:spcAft>
                          <a:spcPts val="0"/>
                        </a:spcAft>
                      </a:pPr>
                      <a:r>
                        <a:rPr lang="fr-FR" sz="1400" dirty="0">
                          <a:effectLst/>
                        </a:rPr>
                        <a:t>D</a:t>
                      </a:r>
                      <a:endParaRPr lang="fr-FR" sz="1050" dirty="0">
                        <a:effectLst/>
                      </a:endParaRPr>
                    </a:p>
                    <a:p>
                      <a:pPr>
                        <a:lnSpc>
                          <a:spcPct val="120000"/>
                        </a:lnSpc>
                        <a:spcAft>
                          <a:spcPts val="0"/>
                        </a:spcAft>
                      </a:pPr>
                      <a:r>
                        <a:rPr lang="fr-FR" sz="1400" dirty="0">
                          <a:effectLst/>
                        </a:rPr>
                        <a:t>E</a:t>
                      </a:r>
                      <a:endParaRPr lang="fr-FR"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0"/>
                        </a:spcAft>
                      </a:pPr>
                      <a:r>
                        <a:rPr lang="fr-FR" sz="1400">
                          <a:effectLst/>
                        </a:rPr>
                        <a:t>Elaboration du croquis</a:t>
                      </a:r>
                      <a:endParaRPr lang="fr-FR" sz="1050">
                        <a:effectLst/>
                      </a:endParaRPr>
                    </a:p>
                    <a:p>
                      <a:pPr>
                        <a:lnSpc>
                          <a:spcPct val="120000"/>
                        </a:lnSpc>
                        <a:spcAft>
                          <a:spcPts val="0"/>
                        </a:spcAft>
                      </a:pPr>
                      <a:r>
                        <a:rPr lang="fr-FR" sz="1400">
                          <a:effectLst/>
                        </a:rPr>
                        <a:t>Construction du châssis</a:t>
                      </a:r>
                      <a:endParaRPr lang="fr-FR" sz="1050">
                        <a:effectLst/>
                      </a:endParaRPr>
                    </a:p>
                    <a:p>
                      <a:pPr>
                        <a:lnSpc>
                          <a:spcPct val="120000"/>
                        </a:lnSpc>
                        <a:spcAft>
                          <a:spcPts val="0"/>
                        </a:spcAft>
                      </a:pPr>
                      <a:r>
                        <a:rPr lang="fr-FR" sz="1400">
                          <a:effectLst/>
                        </a:rPr>
                        <a:t>Construction du moteur</a:t>
                      </a:r>
                      <a:endParaRPr lang="fr-FR" sz="1050">
                        <a:effectLst/>
                      </a:endParaRPr>
                    </a:p>
                    <a:p>
                      <a:pPr>
                        <a:lnSpc>
                          <a:spcPct val="120000"/>
                        </a:lnSpc>
                        <a:spcAft>
                          <a:spcPts val="0"/>
                        </a:spcAft>
                      </a:pPr>
                      <a:r>
                        <a:rPr lang="fr-FR" sz="1400">
                          <a:effectLst/>
                        </a:rPr>
                        <a:t>Montage moteur- châssis</a:t>
                      </a:r>
                      <a:endParaRPr lang="fr-FR" sz="1050">
                        <a:effectLst/>
                      </a:endParaRPr>
                    </a:p>
                    <a:p>
                      <a:pPr>
                        <a:lnSpc>
                          <a:spcPct val="120000"/>
                        </a:lnSpc>
                        <a:spcAft>
                          <a:spcPts val="0"/>
                        </a:spcAft>
                      </a:pPr>
                      <a:r>
                        <a:rPr lang="fr-FR" sz="1400">
                          <a:effectLst/>
                        </a:rPr>
                        <a:t>Finition </a:t>
                      </a:r>
                      <a:endParaRPr lang="fr-F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0"/>
                        </a:spcAft>
                      </a:pPr>
                      <a:r>
                        <a:rPr lang="fr-FR" sz="1400" dirty="0">
                          <a:effectLst/>
                        </a:rPr>
                        <a:t>3</a:t>
                      </a:r>
                      <a:endParaRPr lang="fr-FR" sz="1050" dirty="0">
                        <a:effectLst/>
                      </a:endParaRPr>
                    </a:p>
                    <a:p>
                      <a:pPr>
                        <a:lnSpc>
                          <a:spcPct val="120000"/>
                        </a:lnSpc>
                        <a:spcAft>
                          <a:spcPts val="0"/>
                        </a:spcAft>
                      </a:pPr>
                      <a:r>
                        <a:rPr lang="fr-FR" sz="1400" dirty="0">
                          <a:effectLst/>
                        </a:rPr>
                        <a:t>6</a:t>
                      </a:r>
                      <a:endParaRPr lang="fr-FR" sz="1050" dirty="0">
                        <a:effectLst/>
                      </a:endParaRPr>
                    </a:p>
                    <a:p>
                      <a:pPr>
                        <a:lnSpc>
                          <a:spcPct val="120000"/>
                        </a:lnSpc>
                        <a:spcAft>
                          <a:spcPts val="0"/>
                        </a:spcAft>
                      </a:pPr>
                      <a:r>
                        <a:rPr lang="fr-FR" sz="1400" dirty="0">
                          <a:effectLst/>
                        </a:rPr>
                        <a:t>4</a:t>
                      </a:r>
                      <a:endParaRPr lang="fr-FR" sz="1050" dirty="0">
                        <a:effectLst/>
                      </a:endParaRPr>
                    </a:p>
                    <a:p>
                      <a:pPr>
                        <a:lnSpc>
                          <a:spcPct val="120000"/>
                        </a:lnSpc>
                        <a:spcAft>
                          <a:spcPts val="0"/>
                        </a:spcAft>
                      </a:pPr>
                      <a:r>
                        <a:rPr lang="fr-FR" sz="1400" dirty="0">
                          <a:effectLst/>
                        </a:rPr>
                        <a:t>2</a:t>
                      </a:r>
                      <a:endParaRPr lang="fr-FR" sz="1050" dirty="0">
                        <a:effectLst/>
                      </a:endParaRPr>
                    </a:p>
                    <a:p>
                      <a:pPr>
                        <a:lnSpc>
                          <a:spcPct val="120000"/>
                        </a:lnSpc>
                        <a:spcAft>
                          <a:spcPts val="0"/>
                        </a:spcAft>
                      </a:pPr>
                      <a:r>
                        <a:rPr lang="fr-FR" sz="1400" dirty="0">
                          <a:effectLst/>
                        </a:rPr>
                        <a:t>8</a:t>
                      </a:r>
                      <a:endParaRPr lang="fr-FR"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0"/>
                        </a:spcAft>
                      </a:pPr>
                      <a:r>
                        <a:rPr lang="fr-FR" sz="1400" dirty="0">
                          <a:effectLst/>
                        </a:rPr>
                        <a:t>-</a:t>
                      </a:r>
                      <a:endParaRPr lang="fr-FR" sz="1050" dirty="0">
                        <a:effectLst/>
                      </a:endParaRPr>
                    </a:p>
                    <a:p>
                      <a:pPr>
                        <a:lnSpc>
                          <a:spcPct val="120000"/>
                        </a:lnSpc>
                        <a:spcAft>
                          <a:spcPts val="0"/>
                        </a:spcAft>
                      </a:pPr>
                      <a:r>
                        <a:rPr lang="fr-FR" sz="1400" dirty="0">
                          <a:effectLst/>
                        </a:rPr>
                        <a:t>A</a:t>
                      </a:r>
                      <a:endParaRPr lang="fr-FR" sz="1050" dirty="0">
                        <a:effectLst/>
                      </a:endParaRPr>
                    </a:p>
                    <a:p>
                      <a:pPr>
                        <a:lnSpc>
                          <a:spcPct val="120000"/>
                        </a:lnSpc>
                        <a:spcAft>
                          <a:spcPts val="0"/>
                        </a:spcAft>
                      </a:pPr>
                      <a:r>
                        <a:rPr lang="fr-FR" sz="1400" dirty="0">
                          <a:effectLst/>
                        </a:rPr>
                        <a:t>A</a:t>
                      </a:r>
                      <a:endParaRPr lang="fr-FR" sz="1050" dirty="0">
                        <a:effectLst/>
                      </a:endParaRPr>
                    </a:p>
                    <a:p>
                      <a:pPr>
                        <a:lnSpc>
                          <a:spcPct val="120000"/>
                        </a:lnSpc>
                        <a:spcAft>
                          <a:spcPts val="0"/>
                        </a:spcAft>
                      </a:pPr>
                      <a:r>
                        <a:rPr lang="fr-FR" sz="1400" dirty="0">
                          <a:effectLst/>
                        </a:rPr>
                        <a:t>B, C</a:t>
                      </a:r>
                      <a:endParaRPr lang="fr-FR" sz="1050" dirty="0">
                        <a:effectLst/>
                      </a:endParaRPr>
                    </a:p>
                    <a:p>
                      <a:pPr>
                        <a:lnSpc>
                          <a:spcPct val="120000"/>
                        </a:lnSpc>
                        <a:spcAft>
                          <a:spcPts val="0"/>
                        </a:spcAft>
                      </a:pPr>
                      <a:r>
                        <a:rPr lang="fr-FR" sz="1400" dirty="0">
                          <a:effectLst/>
                        </a:rPr>
                        <a:t>D</a:t>
                      </a:r>
                      <a:endParaRPr lang="fr-FR"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bl>
          </a:graphicData>
        </a:graphic>
      </p:graphicFrame>
      <p:sp>
        <p:nvSpPr>
          <p:cNvPr id="4" name="Rectangle 3"/>
          <p:cNvSpPr/>
          <p:nvPr/>
        </p:nvSpPr>
        <p:spPr>
          <a:xfrm>
            <a:off x="3122756" y="5830157"/>
            <a:ext cx="4982133" cy="401072"/>
          </a:xfrm>
          <a:prstGeom prst="rect">
            <a:avLst/>
          </a:prstGeom>
        </p:spPr>
        <p:txBody>
          <a:bodyPr wrap="none">
            <a:spAutoFit/>
          </a:bodyPr>
          <a:lstStyle/>
          <a:p>
            <a:pPr algn="just">
              <a:lnSpc>
                <a:spcPct val="120000"/>
              </a:lnSpc>
              <a:spcAft>
                <a:spcPts val="0"/>
              </a:spcAft>
            </a:pPr>
            <a:r>
              <a:rPr lang="fr-FR" b="1" dirty="0" err="1">
                <a:latin typeface="Times New Roman" panose="02020603050405020304" pitchFamily="18" charset="0"/>
                <a:ea typeface="Times New Roman" panose="02020603050405020304" pitchFamily="18" charset="0"/>
                <a:cs typeface="Times New Roman" panose="02020603050405020304" pitchFamily="18" charset="0"/>
              </a:rPr>
              <a:t>Tab.II</a:t>
            </a:r>
            <a:r>
              <a:rPr lang="fr-FR" b="1" dirty="0">
                <a:latin typeface="Times New Roman" panose="02020603050405020304" pitchFamily="18" charset="0"/>
                <a:ea typeface="Times New Roman" panose="02020603050405020304" pitchFamily="18" charset="0"/>
                <a:cs typeface="Times New Roman" panose="02020603050405020304" pitchFamily="18" charset="0"/>
              </a:rPr>
              <a:t> : Durées des activités et leurs antécédents</a:t>
            </a:r>
            <a:r>
              <a:rPr lang="fr-FR" b="1" dirty="0">
                <a:latin typeface="Calibri" panose="020F0502020204030204" pitchFamily="34" charset="0"/>
                <a:ea typeface="Times New Roman" panose="02020603050405020304" pitchFamily="18" charset="0"/>
                <a:cs typeface="Calibri" panose="020F0502020204030204" pitchFamily="34" charset="0"/>
              </a:rPr>
              <a:t>.</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7980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6638" y="1736494"/>
            <a:ext cx="10636469" cy="2197525"/>
          </a:xfrm>
          <a:prstGeom prst="rect">
            <a:avLst/>
          </a:prstGeom>
        </p:spPr>
        <p:txBody>
          <a:bodyPr wrap="square">
            <a:spAutoFit/>
          </a:bodyPr>
          <a:lstStyle/>
          <a:p>
            <a:pPr algn="ctr">
              <a:lnSpc>
                <a:spcPct val="120000"/>
              </a:lnSpc>
              <a:spcAft>
                <a:spcPts val="0"/>
              </a:spcAft>
            </a:pPr>
            <a:endParaRPr lang="fr-FR" sz="20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0"/>
              </a:spcAft>
            </a:pPr>
            <a:endParaRPr lang="fr-FR" sz="1400" dirty="0">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20000"/>
              </a:lnSpc>
              <a:spcAft>
                <a:spcPts val="0"/>
              </a:spcAft>
            </a:pPr>
            <a:r>
              <a:rPr lang="fr-FR" sz="2000" b="1" u="heavy" dirty="0">
                <a:latin typeface="Times New Roman" panose="02020603050405020304" pitchFamily="18" charset="0"/>
                <a:ea typeface="Times New Roman" panose="02020603050405020304" pitchFamily="18" charset="0"/>
                <a:cs typeface="Times New Roman" panose="02020603050405020304" pitchFamily="18" charset="0"/>
              </a:rPr>
              <a:t>5.3.</a:t>
            </a:r>
            <a:r>
              <a:rPr lang="fr-FR" sz="2000" u="heavy" dirty="0">
                <a:latin typeface="Times New Roman" panose="02020603050405020304" pitchFamily="18" charset="0"/>
                <a:ea typeface="Times New Roman" panose="02020603050405020304" pitchFamily="18" charset="0"/>
                <a:cs typeface="Times New Roman" panose="02020603050405020304" pitchFamily="18" charset="0"/>
              </a:rPr>
              <a:t> Tracer le diagramme de GANTT </a:t>
            </a:r>
            <a:endParaRPr lang="fr-FR" sz="1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0"/>
              </a:spcAft>
            </a:pPr>
            <a:r>
              <a:rPr lang="fr-FR" sz="2000" dirty="0">
                <a:latin typeface="Times New Roman" panose="02020603050405020304" pitchFamily="18" charset="0"/>
                <a:ea typeface="Times New Roman" panose="02020603050405020304" pitchFamily="18" charset="0"/>
                <a:cs typeface="Times New Roman" panose="02020603050405020304" pitchFamily="18" charset="0"/>
              </a:rPr>
              <a:t>	Avec en abscisse l’échelle de temps et en ordonnée la liste des tâches, il faut tracer un rectangle d’une longueur proportionnelle à sa durée, le tout suivant la logique d’ordre d’exécution des activités. </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5723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p:cNvGraphicFramePr>
            <a:graphicFrameLocks noGrp="1"/>
          </p:cNvGraphicFramePr>
          <p:nvPr>
            <p:extLst>
              <p:ext uri="{D42A27DB-BD31-4B8C-83A1-F6EECF244321}">
                <p14:modId xmlns:p14="http://schemas.microsoft.com/office/powerpoint/2010/main" val="2818984147"/>
              </p:ext>
            </p:extLst>
          </p:nvPr>
        </p:nvGraphicFramePr>
        <p:xfrm>
          <a:off x="1513494" y="996597"/>
          <a:ext cx="9034117" cy="3772531"/>
        </p:xfrm>
        <a:graphic>
          <a:graphicData uri="http://schemas.openxmlformats.org/drawingml/2006/table">
            <a:tbl>
              <a:tblPr firstRow="1" firstCol="1" bandRow="1">
                <a:tableStyleId>{8A107856-5554-42FB-B03E-39F5DBC370BA}</a:tableStyleId>
              </a:tblPr>
              <a:tblGrid>
                <a:gridCol w="1015571">
                  <a:extLst>
                    <a:ext uri="{9D8B030D-6E8A-4147-A177-3AD203B41FA5}">
                      <a16:colId xmlns:a16="http://schemas.microsoft.com/office/drawing/2014/main" val="20000"/>
                    </a:ext>
                  </a:extLst>
                </a:gridCol>
                <a:gridCol w="313643">
                  <a:extLst>
                    <a:ext uri="{9D8B030D-6E8A-4147-A177-3AD203B41FA5}">
                      <a16:colId xmlns:a16="http://schemas.microsoft.com/office/drawing/2014/main" val="20001"/>
                    </a:ext>
                  </a:extLst>
                </a:gridCol>
                <a:gridCol w="313643">
                  <a:extLst>
                    <a:ext uri="{9D8B030D-6E8A-4147-A177-3AD203B41FA5}">
                      <a16:colId xmlns:a16="http://schemas.microsoft.com/office/drawing/2014/main" val="20002"/>
                    </a:ext>
                  </a:extLst>
                </a:gridCol>
                <a:gridCol w="314437">
                  <a:extLst>
                    <a:ext uri="{9D8B030D-6E8A-4147-A177-3AD203B41FA5}">
                      <a16:colId xmlns:a16="http://schemas.microsoft.com/office/drawing/2014/main" val="20003"/>
                    </a:ext>
                  </a:extLst>
                </a:gridCol>
                <a:gridCol w="314437">
                  <a:extLst>
                    <a:ext uri="{9D8B030D-6E8A-4147-A177-3AD203B41FA5}">
                      <a16:colId xmlns:a16="http://schemas.microsoft.com/office/drawing/2014/main" val="20004"/>
                    </a:ext>
                  </a:extLst>
                </a:gridCol>
                <a:gridCol w="315232">
                  <a:extLst>
                    <a:ext uri="{9D8B030D-6E8A-4147-A177-3AD203B41FA5}">
                      <a16:colId xmlns:a16="http://schemas.microsoft.com/office/drawing/2014/main" val="20005"/>
                    </a:ext>
                  </a:extLst>
                </a:gridCol>
                <a:gridCol w="409212">
                  <a:extLst>
                    <a:ext uri="{9D8B030D-6E8A-4147-A177-3AD203B41FA5}">
                      <a16:colId xmlns:a16="http://schemas.microsoft.com/office/drawing/2014/main" val="20006"/>
                    </a:ext>
                  </a:extLst>
                </a:gridCol>
                <a:gridCol w="411480">
                  <a:extLst>
                    <a:ext uri="{9D8B030D-6E8A-4147-A177-3AD203B41FA5}">
                      <a16:colId xmlns:a16="http://schemas.microsoft.com/office/drawing/2014/main" val="2033249407"/>
                    </a:ext>
                  </a:extLst>
                </a:gridCol>
                <a:gridCol w="444415">
                  <a:extLst>
                    <a:ext uri="{9D8B030D-6E8A-4147-A177-3AD203B41FA5}">
                      <a16:colId xmlns:a16="http://schemas.microsoft.com/office/drawing/2014/main" val="130130344"/>
                    </a:ext>
                  </a:extLst>
                </a:gridCol>
                <a:gridCol w="315232">
                  <a:extLst>
                    <a:ext uri="{9D8B030D-6E8A-4147-A177-3AD203B41FA5}">
                      <a16:colId xmlns:a16="http://schemas.microsoft.com/office/drawing/2014/main" val="20010"/>
                    </a:ext>
                  </a:extLst>
                </a:gridCol>
                <a:gridCol w="315232">
                  <a:extLst>
                    <a:ext uri="{9D8B030D-6E8A-4147-A177-3AD203B41FA5}">
                      <a16:colId xmlns:a16="http://schemas.microsoft.com/office/drawing/2014/main" val="20011"/>
                    </a:ext>
                  </a:extLst>
                </a:gridCol>
                <a:gridCol w="434338">
                  <a:extLst>
                    <a:ext uri="{9D8B030D-6E8A-4147-A177-3AD203B41FA5}">
                      <a16:colId xmlns:a16="http://schemas.microsoft.com/office/drawing/2014/main" val="20012"/>
                    </a:ext>
                  </a:extLst>
                </a:gridCol>
                <a:gridCol w="464464">
                  <a:extLst>
                    <a:ext uri="{9D8B030D-6E8A-4147-A177-3AD203B41FA5}">
                      <a16:colId xmlns:a16="http://schemas.microsoft.com/office/drawing/2014/main" val="20013"/>
                    </a:ext>
                  </a:extLst>
                </a:gridCol>
                <a:gridCol w="583668">
                  <a:extLst>
                    <a:ext uri="{9D8B030D-6E8A-4147-A177-3AD203B41FA5}">
                      <a16:colId xmlns:a16="http://schemas.microsoft.com/office/drawing/2014/main" val="20016"/>
                    </a:ext>
                  </a:extLst>
                </a:gridCol>
                <a:gridCol w="518219">
                  <a:extLst>
                    <a:ext uri="{9D8B030D-6E8A-4147-A177-3AD203B41FA5}">
                      <a16:colId xmlns:a16="http://schemas.microsoft.com/office/drawing/2014/main" val="20018"/>
                    </a:ext>
                  </a:extLst>
                </a:gridCol>
                <a:gridCol w="472913">
                  <a:extLst>
                    <a:ext uri="{9D8B030D-6E8A-4147-A177-3AD203B41FA5}">
                      <a16:colId xmlns:a16="http://schemas.microsoft.com/office/drawing/2014/main" val="20019"/>
                    </a:ext>
                  </a:extLst>
                </a:gridCol>
                <a:gridCol w="417255">
                  <a:extLst>
                    <a:ext uri="{9D8B030D-6E8A-4147-A177-3AD203B41FA5}">
                      <a16:colId xmlns:a16="http://schemas.microsoft.com/office/drawing/2014/main" val="20021"/>
                    </a:ext>
                  </a:extLst>
                </a:gridCol>
                <a:gridCol w="354436">
                  <a:extLst>
                    <a:ext uri="{9D8B030D-6E8A-4147-A177-3AD203B41FA5}">
                      <a16:colId xmlns:a16="http://schemas.microsoft.com/office/drawing/2014/main" val="20022"/>
                    </a:ext>
                  </a:extLst>
                </a:gridCol>
                <a:gridCol w="440690">
                  <a:extLst>
                    <a:ext uri="{9D8B030D-6E8A-4147-A177-3AD203B41FA5}">
                      <a16:colId xmlns:a16="http://schemas.microsoft.com/office/drawing/2014/main" val="20024"/>
                    </a:ext>
                  </a:extLst>
                </a:gridCol>
                <a:gridCol w="330838">
                  <a:extLst>
                    <a:ext uri="{9D8B030D-6E8A-4147-A177-3AD203B41FA5}">
                      <a16:colId xmlns:a16="http://schemas.microsoft.com/office/drawing/2014/main" val="20025"/>
                    </a:ext>
                  </a:extLst>
                </a:gridCol>
                <a:gridCol w="439895">
                  <a:extLst>
                    <a:ext uri="{9D8B030D-6E8A-4147-A177-3AD203B41FA5}">
                      <a16:colId xmlns:a16="http://schemas.microsoft.com/office/drawing/2014/main" val="20027"/>
                    </a:ext>
                  </a:extLst>
                </a:gridCol>
                <a:gridCol w="94867">
                  <a:extLst>
                    <a:ext uri="{9D8B030D-6E8A-4147-A177-3AD203B41FA5}">
                      <a16:colId xmlns:a16="http://schemas.microsoft.com/office/drawing/2014/main" val="20028"/>
                    </a:ext>
                  </a:extLst>
                </a:gridCol>
              </a:tblGrid>
              <a:tr h="766953">
                <a:tc gridSpan="2">
                  <a:txBody>
                    <a:bodyPr/>
                    <a:lstStyle/>
                    <a:p>
                      <a:pPr>
                        <a:lnSpc>
                          <a:spcPct val="120000"/>
                        </a:lnSpc>
                        <a:spcAft>
                          <a:spcPts val="1000"/>
                        </a:spcAft>
                        <a:tabLst>
                          <a:tab pos="1209675" algn="l"/>
                        </a:tabLst>
                      </a:pPr>
                      <a:r>
                        <a:rPr lang="fr-FR" sz="1400">
                          <a:effectLst/>
                        </a:rPr>
                        <a:t>Activités</a:t>
                      </a:r>
                      <a:endParaRPr lang="fr-F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fr-FR"/>
                    </a:p>
                  </a:txBody>
                  <a:tcPr/>
                </a:tc>
                <a:tc>
                  <a:txBody>
                    <a:bodyPr/>
                    <a:lstStyle/>
                    <a:p>
                      <a:pPr>
                        <a:lnSpc>
                          <a:spcPct val="120000"/>
                        </a:lnSpc>
                        <a:spcAft>
                          <a:spcPts val="1000"/>
                        </a:spcAft>
                        <a:tabLst>
                          <a:tab pos="1209675" algn="l"/>
                        </a:tabLst>
                      </a:pPr>
                      <a:r>
                        <a:rPr lang="fr-FR" sz="1400">
                          <a:effectLst/>
                        </a:rPr>
                        <a:t>1</a:t>
                      </a:r>
                      <a:endParaRPr lang="fr-F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1000"/>
                        </a:spcAft>
                        <a:tabLst>
                          <a:tab pos="1209675" algn="l"/>
                        </a:tabLst>
                      </a:pPr>
                      <a:r>
                        <a:rPr lang="fr-FR" sz="1400">
                          <a:effectLst/>
                        </a:rPr>
                        <a:t>2</a:t>
                      </a:r>
                      <a:endParaRPr lang="fr-F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1000"/>
                        </a:spcAft>
                        <a:tabLst>
                          <a:tab pos="1209675" algn="l"/>
                        </a:tabLst>
                      </a:pPr>
                      <a:r>
                        <a:rPr lang="fr-FR" sz="1400">
                          <a:effectLst/>
                        </a:rPr>
                        <a:t>3</a:t>
                      </a:r>
                      <a:endParaRPr lang="fr-F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1000"/>
                        </a:spcAft>
                        <a:tabLst>
                          <a:tab pos="1209675" algn="l"/>
                        </a:tabLst>
                      </a:pPr>
                      <a:r>
                        <a:rPr lang="fr-FR" sz="1400">
                          <a:effectLst/>
                        </a:rPr>
                        <a:t>4</a:t>
                      </a:r>
                      <a:endParaRPr lang="fr-F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1000"/>
                        </a:spcAft>
                        <a:tabLst>
                          <a:tab pos="1209675" algn="l"/>
                        </a:tabLst>
                      </a:pPr>
                      <a:r>
                        <a:rPr lang="fr-FR" sz="1400">
                          <a:effectLst/>
                        </a:rPr>
                        <a:t>5</a:t>
                      </a:r>
                      <a:endParaRPr lang="fr-F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1000"/>
                        </a:spcAft>
                        <a:tabLst>
                          <a:tab pos="1209675" algn="l"/>
                        </a:tabLst>
                      </a:pPr>
                      <a:r>
                        <a:rPr lang="fr-FR" sz="1400" dirty="0">
                          <a:effectLst/>
                        </a:rPr>
                        <a:t>6</a:t>
                      </a:r>
                      <a:endParaRPr lang="fr-FR"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1000"/>
                        </a:spcAft>
                        <a:tabLst>
                          <a:tab pos="1209675" algn="l"/>
                        </a:tabLst>
                      </a:pPr>
                      <a:r>
                        <a:rPr lang="fr-FR" sz="1400" dirty="0">
                          <a:effectLst/>
                        </a:rPr>
                        <a:t>7</a:t>
                      </a:r>
                      <a:endParaRPr lang="fr-FR"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1000"/>
                        </a:spcAft>
                        <a:tabLst>
                          <a:tab pos="1209675" algn="l"/>
                        </a:tabLst>
                      </a:pPr>
                      <a:r>
                        <a:rPr lang="fr-FR" sz="1400">
                          <a:effectLst/>
                        </a:rPr>
                        <a:t>8</a:t>
                      </a:r>
                      <a:endParaRPr lang="fr-F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1000"/>
                        </a:spcAft>
                        <a:tabLst>
                          <a:tab pos="1209675" algn="l"/>
                        </a:tabLst>
                      </a:pPr>
                      <a:r>
                        <a:rPr lang="fr-FR" sz="1400">
                          <a:effectLst/>
                        </a:rPr>
                        <a:t>9</a:t>
                      </a:r>
                      <a:endParaRPr lang="fr-F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1000"/>
                        </a:spcAft>
                        <a:tabLst>
                          <a:tab pos="1209675" algn="l"/>
                        </a:tabLst>
                      </a:pPr>
                      <a:r>
                        <a:rPr lang="fr-FR" sz="1400">
                          <a:effectLst/>
                        </a:rPr>
                        <a:t>10</a:t>
                      </a:r>
                      <a:endParaRPr lang="fr-F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1000"/>
                        </a:spcAft>
                        <a:tabLst>
                          <a:tab pos="1209675" algn="l"/>
                        </a:tabLst>
                      </a:pPr>
                      <a:r>
                        <a:rPr lang="fr-FR" sz="1400">
                          <a:effectLst/>
                        </a:rPr>
                        <a:t>11</a:t>
                      </a:r>
                      <a:endParaRPr lang="fr-F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1000"/>
                        </a:spcAft>
                        <a:tabLst>
                          <a:tab pos="1209675" algn="l"/>
                        </a:tabLst>
                      </a:pPr>
                      <a:r>
                        <a:rPr lang="fr-FR" sz="1400">
                          <a:effectLst/>
                        </a:rPr>
                        <a:t>12</a:t>
                      </a:r>
                      <a:endParaRPr lang="fr-F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1000"/>
                        </a:spcAft>
                        <a:tabLst>
                          <a:tab pos="1209675" algn="l"/>
                        </a:tabLst>
                      </a:pPr>
                      <a:r>
                        <a:rPr lang="fr-FR" sz="1400">
                          <a:effectLst/>
                        </a:rPr>
                        <a:t>13</a:t>
                      </a:r>
                      <a:endParaRPr lang="fr-F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1000"/>
                        </a:spcAft>
                        <a:tabLst>
                          <a:tab pos="1209675" algn="l"/>
                        </a:tabLst>
                      </a:pPr>
                      <a:r>
                        <a:rPr lang="fr-FR" sz="1400">
                          <a:effectLst/>
                        </a:rPr>
                        <a:t>14</a:t>
                      </a:r>
                      <a:endParaRPr lang="fr-F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1000"/>
                        </a:spcAft>
                        <a:tabLst>
                          <a:tab pos="1209675" algn="l"/>
                        </a:tabLst>
                      </a:pPr>
                      <a:r>
                        <a:rPr lang="fr-FR" sz="1400">
                          <a:effectLst/>
                        </a:rPr>
                        <a:t>15</a:t>
                      </a:r>
                      <a:endParaRPr lang="fr-F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1000"/>
                        </a:spcAft>
                        <a:tabLst>
                          <a:tab pos="1209675" algn="l"/>
                        </a:tabLst>
                      </a:pPr>
                      <a:r>
                        <a:rPr lang="fr-FR" sz="1400">
                          <a:effectLst/>
                        </a:rPr>
                        <a:t>16</a:t>
                      </a:r>
                      <a:endParaRPr lang="fr-F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1000"/>
                        </a:spcAft>
                        <a:tabLst>
                          <a:tab pos="1209675" algn="l"/>
                        </a:tabLst>
                      </a:pPr>
                      <a:r>
                        <a:rPr lang="fr-FR" sz="1400">
                          <a:effectLst/>
                        </a:rPr>
                        <a:t>17</a:t>
                      </a:r>
                      <a:endParaRPr lang="fr-F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1000"/>
                        </a:spcAft>
                        <a:tabLst>
                          <a:tab pos="1209675" algn="l"/>
                        </a:tabLst>
                      </a:pPr>
                      <a:r>
                        <a:rPr lang="fr-FR" sz="1400" dirty="0">
                          <a:effectLst/>
                        </a:rPr>
                        <a:t>18</a:t>
                      </a:r>
                      <a:endParaRPr lang="fr-FR"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fr-FR" sz="1400">
                          <a:effectLst/>
                        </a:rPr>
                        <a:t>19</a:t>
                      </a:r>
                      <a:endParaRPr lang="fr-F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1000"/>
                        </a:spcAft>
                      </a:pPr>
                      <a:r>
                        <a:rPr lang="fr-FR" sz="1050">
                          <a:effectLst/>
                        </a:rPr>
                        <a:t> </a:t>
                      </a:r>
                      <a:endParaRPr lang="fr-F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0000"/>
                  </a:ext>
                </a:extLst>
              </a:tr>
              <a:tr h="383773">
                <a:tc rowSpan="5">
                  <a:txBody>
                    <a:bodyPr/>
                    <a:lstStyle/>
                    <a:p>
                      <a:pPr>
                        <a:lnSpc>
                          <a:spcPct val="120000"/>
                        </a:lnSpc>
                        <a:spcAft>
                          <a:spcPts val="1000"/>
                        </a:spcAft>
                        <a:tabLst>
                          <a:tab pos="1209675" algn="l"/>
                        </a:tabLst>
                      </a:pPr>
                      <a:r>
                        <a:rPr lang="fr-FR" sz="1400" dirty="0">
                          <a:effectLst/>
                        </a:rPr>
                        <a:t>A</a:t>
                      </a:r>
                      <a:endParaRPr lang="fr-FR" sz="1050" dirty="0">
                        <a:effectLst/>
                      </a:endParaRPr>
                    </a:p>
                    <a:p>
                      <a:pPr>
                        <a:lnSpc>
                          <a:spcPct val="120000"/>
                        </a:lnSpc>
                        <a:spcAft>
                          <a:spcPts val="1000"/>
                        </a:spcAft>
                        <a:tabLst>
                          <a:tab pos="1209675" algn="l"/>
                        </a:tabLst>
                      </a:pPr>
                      <a:r>
                        <a:rPr lang="fr-FR" sz="1400" dirty="0">
                          <a:effectLst/>
                        </a:rPr>
                        <a:t>B</a:t>
                      </a:r>
                      <a:endParaRPr lang="fr-FR" sz="1050" dirty="0">
                        <a:effectLst/>
                      </a:endParaRPr>
                    </a:p>
                    <a:p>
                      <a:pPr>
                        <a:lnSpc>
                          <a:spcPct val="120000"/>
                        </a:lnSpc>
                        <a:spcAft>
                          <a:spcPts val="1000"/>
                        </a:spcAft>
                        <a:tabLst>
                          <a:tab pos="1209675" algn="l"/>
                        </a:tabLst>
                      </a:pPr>
                      <a:r>
                        <a:rPr lang="fr-FR" sz="1400" dirty="0">
                          <a:effectLst/>
                        </a:rPr>
                        <a:t>C</a:t>
                      </a:r>
                      <a:endParaRPr lang="fr-FR" sz="1050" dirty="0">
                        <a:effectLst/>
                      </a:endParaRPr>
                    </a:p>
                    <a:p>
                      <a:pPr>
                        <a:lnSpc>
                          <a:spcPct val="120000"/>
                        </a:lnSpc>
                        <a:spcAft>
                          <a:spcPts val="1000"/>
                        </a:spcAft>
                        <a:tabLst>
                          <a:tab pos="1209675" algn="l"/>
                        </a:tabLst>
                      </a:pPr>
                      <a:r>
                        <a:rPr lang="fr-FR" sz="1400" dirty="0">
                          <a:effectLst/>
                        </a:rPr>
                        <a:t>D</a:t>
                      </a:r>
                      <a:endParaRPr lang="fr-FR" sz="1050" dirty="0">
                        <a:effectLst/>
                      </a:endParaRPr>
                    </a:p>
                    <a:p>
                      <a:pPr>
                        <a:lnSpc>
                          <a:spcPct val="120000"/>
                        </a:lnSpc>
                        <a:spcAft>
                          <a:spcPts val="1000"/>
                        </a:spcAft>
                        <a:tabLst>
                          <a:tab pos="1209675" algn="l"/>
                        </a:tabLst>
                      </a:pPr>
                      <a:r>
                        <a:rPr lang="fr-FR" sz="1400" dirty="0">
                          <a:effectLst/>
                        </a:rPr>
                        <a:t>E</a:t>
                      </a:r>
                      <a:endParaRPr lang="fr-FR"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tc>
                <a:tc gridSpan="4">
                  <a:txBody>
                    <a:bodyPr/>
                    <a:lstStyle/>
                    <a:p>
                      <a:pPr marL="342900" lvl="0" indent="-342900">
                        <a:lnSpc>
                          <a:spcPct val="120000"/>
                        </a:lnSpc>
                        <a:spcAft>
                          <a:spcPts val="1000"/>
                        </a:spcAft>
                        <a:buFont typeface="Wingdings" panose="05000000000000000000" pitchFamily="2" charset="2"/>
                        <a:buChar char=""/>
                        <a:tabLst>
                          <a:tab pos="1209675" algn="l"/>
                        </a:tabLst>
                      </a:pPr>
                      <a:r>
                        <a:rPr lang="fr-FR" dirty="0"/>
                        <a:t> </a:t>
                      </a:r>
                    </a:p>
                  </a:txBody>
                  <a:tcPr marL="44450" marR="44450" marT="0" marB="0"/>
                </a:tc>
                <a:tc hMerge="1">
                  <a:txBody>
                    <a:bodyPr/>
                    <a:lstStyle/>
                    <a:p>
                      <a:endParaRPr lang="fr-FR"/>
                    </a:p>
                  </a:txBody>
                  <a:tcPr/>
                </a:tc>
                <a:tc hMerge="1">
                  <a:txBody>
                    <a:bodyPr/>
                    <a:lstStyle/>
                    <a:p>
                      <a:endParaRPr lang="fr-FR"/>
                    </a:p>
                  </a:txBody>
                  <a:tcPr/>
                </a:tc>
                <a:tc hMerge="1">
                  <a:txBody>
                    <a:bodyPr/>
                    <a:lstStyle/>
                    <a:p>
                      <a:endParaRPr lang="fr-FR"/>
                    </a:p>
                  </a:txBody>
                  <a:tcPr/>
                </a:tc>
                <a:tc>
                  <a:txBody>
                    <a:bodyPr/>
                    <a:lstStyle/>
                    <a:p>
                      <a:pPr>
                        <a:lnSpc>
                          <a:spcPct val="120000"/>
                        </a:lnSpc>
                        <a:spcAft>
                          <a:spcPts val="1000"/>
                        </a:spcAft>
                        <a:tabLst>
                          <a:tab pos="1209675" algn="l"/>
                        </a:tabLst>
                      </a:pPr>
                      <a:r>
                        <a:rPr lang="fr-FR"/>
                        <a:t> </a:t>
                      </a:r>
                    </a:p>
                  </a:txBody>
                  <a:tcPr marL="44450" marR="44450" marT="0" marB="0"/>
                </a:tc>
                <a:tc>
                  <a:txBody>
                    <a:bodyPr/>
                    <a:lstStyle/>
                    <a:p>
                      <a:pPr>
                        <a:lnSpc>
                          <a:spcPct val="120000"/>
                        </a:lnSpc>
                        <a:spcAft>
                          <a:spcPts val="1000"/>
                        </a:spcAft>
                        <a:tabLst>
                          <a:tab pos="1209675" algn="l"/>
                        </a:tabLst>
                      </a:pPr>
                      <a:r>
                        <a:rPr lang="fr-FR"/>
                        <a:t> </a:t>
                      </a:r>
                    </a:p>
                  </a:txBody>
                  <a:tcPr marL="44450" marR="44450" marT="0" marB="0"/>
                </a:tc>
                <a:tc>
                  <a:txBody>
                    <a:bodyPr/>
                    <a:lstStyle/>
                    <a:p>
                      <a:pPr>
                        <a:lnSpc>
                          <a:spcPct val="120000"/>
                        </a:lnSpc>
                        <a:spcAft>
                          <a:spcPts val="1000"/>
                        </a:spcAft>
                        <a:tabLst>
                          <a:tab pos="1209675" algn="l"/>
                        </a:tabLst>
                      </a:pPr>
                      <a:r>
                        <a:rPr lang="fr-FR"/>
                        <a:t> </a:t>
                      </a:r>
                    </a:p>
                  </a:txBody>
                  <a:tcPr marL="44450" marR="44450" marT="0" marB="0"/>
                </a:tc>
                <a:tc>
                  <a:txBody>
                    <a:bodyPr/>
                    <a:lstStyle/>
                    <a:p>
                      <a:pPr>
                        <a:lnSpc>
                          <a:spcPct val="120000"/>
                        </a:lnSpc>
                        <a:spcAft>
                          <a:spcPts val="1000"/>
                        </a:spcAft>
                        <a:tabLst>
                          <a:tab pos="1209675" algn="l"/>
                        </a:tabLst>
                      </a:pPr>
                      <a:r>
                        <a:rPr lang="fr-FR"/>
                        <a:t> </a:t>
                      </a:r>
                    </a:p>
                  </a:txBody>
                  <a:tcPr marL="44450" marR="44450" marT="0" marB="0"/>
                </a:tc>
                <a:tc>
                  <a:txBody>
                    <a:bodyPr/>
                    <a:lstStyle/>
                    <a:p>
                      <a:pPr>
                        <a:lnSpc>
                          <a:spcPct val="120000"/>
                        </a:lnSpc>
                        <a:spcAft>
                          <a:spcPts val="1000"/>
                        </a:spcAft>
                        <a:tabLst>
                          <a:tab pos="1209675" algn="l"/>
                        </a:tabLst>
                      </a:pPr>
                      <a:r>
                        <a:rPr lang="fr-FR" dirty="0"/>
                        <a:t> </a:t>
                      </a:r>
                    </a:p>
                  </a:txBody>
                  <a:tcPr marL="44450" marR="44450" marT="0" marB="0"/>
                </a:tc>
                <a:tc>
                  <a:txBody>
                    <a:bodyPr/>
                    <a:lstStyle/>
                    <a:p>
                      <a:pPr>
                        <a:lnSpc>
                          <a:spcPct val="120000"/>
                        </a:lnSpc>
                        <a:spcAft>
                          <a:spcPts val="1000"/>
                        </a:spcAft>
                        <a:tabLst>
                          <a:tab pos="1209675" algn="l"/>
                        </a:tabLst>
                      </a:pPr>
                      <a:r>
                        <a:rPr lang="fr-FR" dirty="0"/>
                        <a:t> </a:t>
                      </a:r>
                    </a:p>
                  </a:txBody>
                  <a:tcPr marL="44450" marR="44450" marT="0" marB="0"/>
                </a:tc>
                <a:tc rowSpan="3">
                  <a:txBody>
                    <a:bodyPr/>
                    <a:lstStyle/>
                    <a:p>
                      <a:pPr>
                        <a:lnSpc>
                          <a:spcPct val="120000"/>
                        </a:lnSpc>
                        <a:spcAft>
                          <a:spcPts val="1000"/>
                        </a:spcAft>
                        <a:tabLst>
                          <a:tab pos="1209675" algn="l"/>
                        </a:tabLst>
                      </a:pPr>
                      <a:r>
                        <a:rPr lang="fr-FR" dirty="0"/>
                        <a:t> </a:t>
                      </a:r>
                    </a:p>
                  </a:txBody>
                  <a:tcPr marL="44450" marR="44450" marT="0" marB="0"/>
                </a:tc>
                <a:tc rowSpan="3">
                  <a:txBody>
                    <a:bodyPr/>
                    <a:lstStyle/>
                    <a:p>
                      <a:pPr>
                        <a:lnSpc>
                          <a:spcPct val="120000"/>
                        </a:lnSpc>
                        <a:spcAft>
                          <a:spcPts val="1000"/>
                        </a:spcAft>
                        <a:tabLst>
                          <a:tab pos="1209675" algn="l"/>
                        </a:tabLst>
                      </a:pPr>
                      <a:r>
                        <a:rPr lang="fr-FR"/>
                        <a:t> </a:t>
                      </a:r>
                    </a:p>
                  </a:txBody>
                  <a:tcPr marL="44450" marR="44450" marT="0" marB="0"/>
                </a:tc>
                <a:tc rowSpan="4">
                  <a:txBody>
                    <a:bodyPr/>
                    <a:lstStyle/>
                    <a:p>
                      <a:pPr>
                        <a:lnSpc>
                          <a:spcPct val="120000"/>
                        </a:lnSpc>
                        <a:spcAft>
                          <a:spcPts val="1000"/>
                        </a:spcAft>
                        <a:tabLst>
                          <a:tab pos="1209675" algn="l"/>
                        </a:tabLst>
                      </a:pPr>
                      <a:r>
                        <a:rPr lang="fr-FR" dirty="0"/>
                        <a:t> </a:t>
                      </a:r>
                    </a:p>
                  </a:txBody>
                  <a:tcPr marL="44450" marR="44450" marT="0" marB="0"/>
                </a:tc>
                <a:tc rowSpan="4">
                  <a:txBody>
                    <a:bodyPr/>
                    <a:lstStyle/>
                    <a:p>
                      <a:pPr>
                        <a:lnSpc>
                          <a:spcPct val="120000"/>
                        </a:lnSpc>
                        <a:spcAft>
                          <a:spcPts val="1000"/>
                        </a:spcAft>
                        <a:tabLst>
                          <a:tab pos="1209675" algn="l"/>
                        </a:tabLst>
                      </a:pPr>
                      <a:r>
                        <a:rPr lang="fr-FR" dirty="0"/>
                        <a:t> </a:t>
                      </a:r>
                    </a:p>
                  </a:txBody>
                  <a:tcPr marL="44450" marR="44450" marT="0" marB="0"/>
                </a:tc>
                <a:tc rowSpan="4">
                  <a:txBody>
                    <a:bodyPr/>
                    <a:lstStyle/>
                    <a:p>
                      <a:pPr>
                        <a:lnSpc>
                          <a:spcPct val="120000"/>
                        </a:lnSpc>
                        <a:spcAft>
                          <a:spcPts val="1000"/>
                        </a:spcAft>
                        <a:tabLst>
                          <a:tab pos="1209675" algn="l"/>
                        </a:tabLst>
                      </a:pPr>
                      <a:r>
                        <a:rPr lang="fr-FR"/>
                        <a:t> </a:t>
                      </a:r>
                    </a:p>
                  </a:txBody>
                  <a:tcPr marL="44450" marR="44450" marT="0" marB="0"/>
                </a:tc>
                <a:tc rowSpan="4">
                  <a:txBody>
                    <a:bodyPr/>
                    <a:lstStyle/>
                    <a:p>
                      <a:pPr>
                        <a:lnSpc>
                          <a:spcPct val="120000"/>
                        </a:lnSpc>
                        <a:spcAft>
                          <a:spcPts val="1000"/>
                        </a:spcAft>
                        <a:tabLst>
                          <a:tab pos="1209675" algn="l"/>
                        </a:tabLst>
                      </a:pPr>
                      <a:r>
                        <a:rPr lang="fr-FR" dirty="0"/>
                        <a:t> </a:t>
                      </a:r>
                    </a:p>
                  </a:txBody>
                  <a:tcPr marL="44450" marR="44450" marT="0" marB="0"/>
                </a:tc>
                <a:tc rowSpan="4">
                  <a:txBody>
                    <a:bodyPr/>
                    <a:lstStyle/>
                    <a:p>
                      <a:pPr>
                        <a:lnSpc>
                          <a:spcPct val="120000"/>
                        </a:lnSpc>
                        <a:spcAft>
                          <a:spcPts val="1000"/>
                        </a:spcAft>
                        <a:tabLst>
                          <a:tab pos="1209675" algn="l"/>
                        </a:tabLst>
                      </a:pPr>
                      <a:r>
                        <a:rPr lang="fr-FR"/>
                        <a:t> </a:t>
                      </a:r>
                    </a:p>
                  </a:txBody>
                  <a:tcPr marL="44450" marR="44450" marT="0" marB="0"/>
                </a:tc>
                <a:tc rowSpan="4">
                  <a:txBody>
                    <a:bodyPr/>
                    <a:lstStyle/>
                    <a:p>
                      <a:pPr>
                        <a:lnSpc>
                          <a:spcPct val="120000"/>
                        </a:lnSpc>
                        <a:spcAft>
                          <a:spcPts val="1000"/>
                        </a:spcAft>
                        <a:tabLst>
                          <a:tab pos="1209675" algn="l"/>
                        </a:tabLst>
                      </a:pPr>
                      <a:r>
                        <a:rPr lang="fr-FR" dirty="0"/>
                        <a:t> </a:t>
                      </a:r>
                    </a:p>
                  </a:txBody>
                  <a:tcPr marL="44450" marR="44450" marT="0" marB="0"/>
                </a:tc>
                <a:tc rowSpan="4">
                  <a:txBody>
                    <a:bodyPr/>
                    <a:lstStyle/>
                    <a:p>
                      <a:pPr>
                        <a:lnSpc>
                          <a:spcPct val="120000"/>
                        </a:lnSpc>
                        <a:spcAft>
                          <a:spcPts val="1000"/>
                        </a:spcAft>
                        <a:tabLst>
                          <a:tab pos="1209675" algn="l"/>
                        </a:tabLst>
                      </a:pPr>
                      <a:r>
                        <a:rPr lang="fr-FR"/>
                        <a:t> </a:t>
                      </a:r>
                    </a:p>
                  </a:txBody>
                  <a:tcPr marL="44450" marR="44450" marT="0" marB="0"/>
                </a:tc>
                <a:tc rowSpan="4" gridSpan="2">
                  <a:txBody>
                    <a:bodyPr/>
                    <a:lstStyle/>
                    <a:p>
                      <a:pPr>
                        <a:lnSpc>
                          <a:spcPct val="120000"/>
                        </a:lnSpc>
                        <a:spcAft>
                          <a:spcPts val="1000"/>
                        </a:spcAft>
                        <a:tabLst>
                          <a:tab pos="1209675" algn="l"/>
                        </a:tabLst>
                      </a:pPr>
                      <a:r>
                        <a:rPr lang="fr-FR" dirty="0"/>
                        <a:t> </a:t>
                      </a:r>
                    </a:p>
                  </a:txBody>
                  <a:tcPr marL="44450" marR="44450" marT="0" marB="0"/>
                </a:tc>
                <a:tc rowSpan="4" hMerge="1">
                  <a:txBody>
                    <a:bodyPr/>
                    <a:lstStyle/>
                    <a:p>
                      <a:endParaRPr lang="fr-FR"/>
                    </a:p>
                  </a:txBody>
                  <a:tcPr/>
                </a:tc>
                <a:extLst>
                  <a:ext uri="{0D108BD9-81ED-4DB2-BD59-A6C34878D82A}">
                    <a16:rowId xmlns:a16="http://schemas.microsoft.com/office/drawing/2014/main" val="10001"/>
                  </a:ext>
                </a:extLst>
              </a:tr>
              <a:tr h="436060">
                <a:tc vMerge="1">
                  <a:txBody>
                    <a:bodyPr/>
                    <a:lstStyle/>
                    <a:p>
                      <a:endParaRPr lang="fr-FR"/>
                    </a:p>
                  </a:txBody>
                  <a:tcPr/>
                </a:tc>
                <a:tc rowSpan="4" gridSpan="2">
                  <a:txBody>
                    <a:bodyPr/>
                    <a:lstStyle/>
                    <a:p>
                      <a:pPr>
                        <a:lnSpc>
                          <a:spcPct val="120000"/>
                        </a:lnSpc>
                        <a:spcAft>
                          <a:spcPts val="1000"/>
                        </a:spcAft>
                        <a:tabLst>
                          <a:tab pos="1209675" algn="l"/>
                        </a:tabLst>
                      </a:pPr>
                      <a:r>
                        <a:rPr lang="fr-FR" dirty="0"/>
                        <a:t> </a:t>
                      </a:r>
                    </a:p>
                  </a:txBody>
                  <a:tcPr marL="44450" marR="44450" marT="0" marB="0"/>
                </a:tc>
                <a:tc rowSpan="4" hMerge="1">
                  <a:txBody>
                    <a:bodyPr/>
                    <a:lstStyle/>
                    <a:p>
                      <a:endParaRPr lang="fr-FR"/>
                    </a:p>
                  </a:txBody>
                  <a:tcPr/>
                </a:tc>
                <a:tc rowSpan="4">
                  <a:txBody>
                    <a:bodyPr/>
                    <a:lstStyle/>
                    <a:p>
                      <a:pPr>
                        <a:lnSpc>
                          <a:spcPct val="120000"/>
                        </a:lnSpc>
                        <a:spcAft>
                          <a:spcPts val="1000"/>
                        </a:spcAft>
                        <a:tabLst>
                          <a:tab pos="1209675" algn="l"/>
                        </a:tabLst>
                      </a:pPr>
                      <a:r>
                        <a:rPr lang="fr-FR"/>
                        <a:t> </a:t>
                      </a:r>
                    </a:p>
                  </a:txBody>
                  <a:tcPr marL="44450" marR="44450" marT="0" marB="0"/>
                </a:tc>
                <a:tc rowSpan="4">
                  <a:txBody>
                    <a:bodyPr/>
                    <a:lstStyle/>
                    <a:p>
                      <a:pPr>
                        <a:lnSpc>
                          <a:spcPct val="120000"/>
                        </a:lnSpc>
                        <a:spcAft>
                          <a:spcPts val="1000"/>
                        </a:spcAft>
                        <a:tabLst>
                          <a:tab pos="1209675" algn="l"/>
                        </a:tabLst>
                      </a:pPr>
                      <a:r>
                        <a:rPr lang="fr-FR" dirty="0"/>
                        <a:t> </a:t>
                      </a:r>
                    </a:p>
                  </a:txBody>
                  <a:tcPr marL="44450" marR="44450" marT="0" marB="0"/>
                </a:tc>
                <a:tc gridSpan="6">
                  <a:txBody>
                    <a:bodyPr/>
                    <a:lstStyle/>
                    <a:p>
                      <a:pPr marL="342900" lvl="0" indent="-342900">
                        <a:lnSpc>
                          <a:spcPct val="120000"/>
                        </a:lnSpc>
                        <a:spcAft>
                          <a:spcPts val="1000"/>
                        </a:spcAft>
                        <a:buFont typeface="Wingdings" panose="05000000000000000000" pitchFamily="2" charset="2"/>
                        <a:buChar char=""/>
                        <a:tabLst>
                          <a:tab pos="1209675" algn="l"/>
                        </a:tabLst>
                      </a:pPr>
                      <a:r>
                        <a:rPr lang="fr-FR" dirty="0"/>
                        <a:t> </a:t>
                      </a:r>
                    </a:p>
                  </a:txBody>
                  <a:tcPr marL="44450" marR="44450" marT="0" marB="0"/>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gridSpan="2" vMerge="1">
                  <a:txBody>
                    <a:bodyPr/>
                    <a:lstStyle/>
                    <a:p>
                      <a:endParaRPr lang="fr-FR"/>
                    </a:p>
                  </a:txBody>
                  <a:tcPr/>
                </a:tc>
                <a:tc hMerge="1" vMerge="1">
                  <a:txBody>
                    <a:bodyPr/>
                    <a:lstStyle/>
                    <a:p>
                      <a:endParaRPr lang="fr-FR"/>
                    </a:p>
                  </a:txBody>
                  <a:tcPr/>
                </a:tc>
                <a:extLst>
                  <a:ext uri="{0D108BD9-81ED-4DB2-BD59-A6C34878D82A}">
                    <a16:rowId xmlns:a16="http://schemas.microsoft.com/office/drawing/2014/main" val="10002"/>
                  </a:ext>
                </a:extLst>
              </a:tr>
              <a:tr h="369170">
                <a:tc vMerge="1">
                  <a:txBody>
                    <a:bodyPr/>
                    <a:lstStyle/>
                    <a:p>
                      <a:endParaRPr lang="fr-FR"/>
                    </a:p>
                  </a:txBody>
                  <a:tcPr/>
                </a:tc>
                <a:tc gridSpan="2" vMerge="1">
                  <a:txBody>
                    <a:bodyPr/>
                    <a:lstStyle/>
                    <a:p>
                      <a:endParaRPr lang="fr-FR"/>
                    </a:p>
                  </a:txBody>
                  <a:tcPr/>
                </a:tc>
                <a:tc hMerge="1" vMerge="1">
                  <a:txBody>
                    <a:bodyPr/>
                    <a:lstStyle/>
                    <a:p>
                      <a:endParaRPr lang="fr-FR"/>
                    </a:p>
                  </a:txBody>
                  <a:tcPr/>
                </a:tc>
                <a:tc vMerge="1">
                  <a:txBody>
                    <a:bodyPr/>
                    <a:lstStyle/>
                    <a:p>
                      <a:endParaRPr lang="fr-FR"/>
                    </a:p>
                  </a:txBody>
                  <a:tcPr/>
                </a:tc>
                <a:tc vMerge="1">
                  <a:txBody>
                    <a:bodyPr/>
                    <a:lstStyle/>
                    <a:p>
                      <a:endParaRPr lang="fr-FR"/>
                    </a:p>
                  </a:txBody>
                  <a:tcPr/>
                </a:tc>
                <a:tc gridSpan="4">
                  <a:txBody>
                    <a:bodyPr/>
                    <a:lstStyle/>
                    <a:p>
                      <a:pPr marL="342900" lvl="0" indent="-342900">
                        <a:lnSpc>
                          <a:spcPct val="120000"/>
                        </a:lnSpc>
                        <a:spcAft>
                          <a:spcPts val="1000"/>
                        </a:spcAft>
                        <a:buFont typeface="Wingdings" panose="05000000000000000000" pitchFamily="2" charset="2"/>
                        <a:buChar char=""/>
                        <a:tabLst>
                          <a:tab pos="1209675" algn="l"/>
                        </a:tabLst>
                      </a:pPr>
                      <a:r>
                        <a:rPr lang="fr-FR" dirty="0"/>
                        <a:t> </a:t>
                      </a:r>
                    </a:p>
                  </a:txBody>
                  <a:tcPr marL="44450" marR="44450" marT="0" marB="0"/>
                </a:tc>
                <a:tc hMerge="1">
                  <a:txBody>
                    <a:bodyPr/>
                    <a:lstStyle/>
                    <a:p>
                      <a:endParaRPr lang="fr-FR"/>
                    </a:p>
                  </a:txBody>
                  <a:tcPr/>
                </a:tc>
                <a:tc hMerge="1">
                  <a:txBody>
                    <a:bodyPr/>
                    <a:lstStyle/>
                    <a:p>
                      <a:endParaRPr lang="fr-FR"/>
                    </a:p>
                  </a:txBody>
                  <a:tcPr/>
                </a:tc>
                <a:tc hMerge="1">
                  <a:txBody>
                    <a:bodyPr/>
                    <a:lstStyle/>
                    <a:p>
                      <a:endParaRPr lang="fr-FR"/>
                    </a:p>
                  </a:txBody>
                  <a:tcPr/>
                </a:tc>
                <a:tc rowSpan="3">
                  <a:txBody>
                    <a:bodyPr/>
                    <a:lstStyle/>
                    <a:p>
                      <a:pPr>
                        <a:lnSpc>
                          <a:spcPct val="120000"/>
                        </a:lnSpc>
                        <a:spcAft>
                          <a:spcPts val="1000"/>
                        </a:spcAft>
                        <a:tabLst>
                          <a:tab pos="1209675" algn="l"/>
                        </a:tabLst>
                      </a:pPr>
                      <a:r>
                        <a:rPr lang="fr-FR" dirty="0"/>
                        <a:t> </a:t>
                      </a:r>
                    </a:p>
                  </a:txBody>
                  <a:tcPr marL="44450" marR="44450" marT="0" marB="0"/>
                </a:tc>
                <a:tc rowSpan="3">
                  <a:txBody>
                    <a:bodyPr/>
                    <a:lstStyle/>
                    <a:p>
                      <a:pPr>
                        <a:lnSpc>
                          <a:spcPct val="120000"/>
                        </a:lnSpc>
                        <a:spcAft>
                          <a:spcPts val="1000"/>
                        </a:spcAft>
                        <a:tabLst>
                          <a:tab pos="1209675" algn="l"/>
                        </a:tabLst>
                      </a:pPr>
                      <a:r>
                        <a:rPr lang="fr-FR" dirty="0"/>
                        <a:t> </a:t>
                      </a:r>
                    </a:p>
                  </a:txBody>
                  <a:tcPr marL="44450" marR="44450" marT="0" marB="0"/>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gridSpan="2" vMerge="1">
                  <a:txBody>
                    <a:bodyPr/>
                    <a:lstStyle/>
                    <a:p>
                      <a:endParaRPr lang="fr-FR"/>
                    </a:p>
                  </a:txBody>
                  <a:tcPr/>
                </a:tc>
                <a:tc hMerge="1" vMerge="1">
                  <a:txBody>
                    <a:bodyPr/>
                    <a:lstStyle/>
                    <a:p>
                      <a:endParaRPr lang="fr-FR"/>
                    </a:p>
                  </a:txBody>
                  <a:tcPr/>
                </a:tc>
                <a:extLst>
                  <a:ext uri="{0D108BD9-81ED-4DB2-BD59-A6C34878D82A}">
                    <a16:rowId xmlns:a16="http://schemas.microsoft.com/office/drawing/2014/main" val="10003"/>
                  </a:ext>
                </a:extLst>
              </a:tr>
              <a:tr h="436060">
                <a:tc vMerge="1">
                  <a:txBody>
                    <a:bodyPr/>
                    <a:lstStyle/>
                    <a:p>
                      <a:endParaRPr lang="fr-FR"/>
                    </a:p>
                  </a:txBody>
                  <a:tcPr/>
                </a:tc>
                <a:tc gridSpan="2" vMerge="1">
                  <a:txBody>
                    <a:bodyPr/>
                    <a:lstStyle/>
                    <a:p>
                      <a:endParaRPr lang="fr-FR"/>
                    </a:p>
                  </a:txBody>
                  <a:tcPr/>
                </a:tc>
                <a:tc hMerge="1" vMerge="1">
                  <a:txBody>
                    <a:bodyPr/>
                    <a:lstStyle/>
                    <a:p>
                      <a:endParaRPr lang="fr-FR"/>
                    </a:p>
                  </a:txBody>
                  <a:tcPr/>
                </a:tc>
                <a:tc vMerge="1">
                  <a:txBody>
                    <a:bodyPr/>
                    <a:lstStyle/>
                    <a:p>
                      <a:endParaRPr lang="fr-FR"/>
                    </a:p>
                  </a:txBody>
                  <a:tcPr/>
                </a:tc>
                <a:tc vMerge="1">
                  <a:txBody>
                    <a:bodyPr/>
                    <a:lstStyle/>
                    <a:p>
                      <a:endParaRPr lang="fr-FR"/>
                    </a:p>
                  </a:txBody>
                  <a:tcPr/>
                </a:tc>
                <a:tc rowSpan="2">
                  <a:txBody>
                    <a:bodyPr/>
                    <a:lstStyle/>
                    <a:p>
                      <a:pPr>
                        <a:lnSpc>
                          <a:spcPct val="120000"/>
                        </a:lnSpc>
                        <a:spcAft>
                          <a:spcPts val="1000"/>
                        </a:spcAft>
                        <a:tabLst>
                          <a:tab pos="1209675" algn="l"/>
                        </a:tabLst>
                      </a:pPr>
                      <a:r>
                        <a:rPr lang="fr-FR"/>
                        <a:t> </a:t>
                      </a:r>
                    </a:p>
                  </a:txBody>
                  <a:tcPr marL="44450" marR="44450" marT="0" marB="0"/>
                </a:tc>
                <a:tc rowSpan="2">
                  <a:txBody>
                    <a:bodyPr/>
                    <a:lstStyle/>
                    <a:p>
                      <a:pPr>
                        <a:lnSpc>
                          <a:spcPct val="120000"/>
                        </a:lnSpc>
                        <a:spcAft>
                          <a:spcPts val="1000"/>
                        </a:spcAft>
                        <a:tabLst>
                          <a:tab pos="1209675" algn="l"/>
                        </a:tabLst>
                      </a:pPr>
                      <a:r>
                        <a:rPr lang="fr-FR"/>
                        <a:t> </a:t>
                      </a:r>
                    </a:p>
                  </a:txBody>
                  <a:tcPr marL="44450" marR="44450" marT="0" marB="0"/>
                </a:tc>
                <a:tc rowSpan="2">
                  <a:txBody>
                    <a:bodyPr/>
                    <a:lstStyle/>
                    <a:p>
                      <a:pPr>
                        <a:lnSpc>
                          <a:spcPct val="120000"/>
                        </a:lnSpc>
                        <a:spcAft>
                          <a:spcPts val="1000"/>
                        </a:spcAft>
                        <a:tabLst>
                          <a:tab pos="1209675" algn="l"/>
                        </a:tabLst>
                      </a:pPr>
                      <a:r>
                        <a:rPr lang="fr-FR" dirty="0"/>
                        <a:t> </a:t>
                      </a:r>
                    </a:p>
                  </a:txBody>
                  <a:tcPr marL="44450" marR="44450" marT="0" marB="0"/>
                </a:tc>
                <a:tc rowSpan="2">
                  <a:txBody>
                    <a:bodyPr/>
                    <a:lstStyle/>
                    <a:p>
                      <a:pPr>
                        <a:lnSpc>
                          <a:spcPct val="120000"/>
                        </a:lnSpc>
                        <a:spcAft>
                          <a:spcPts val="1000"/>
                        </a:spcAft>
                        <a:tabLst>
                          <a:tab pos="1209675" algn="l"/>
                        </a:tabLst>
                      </a:pPr>
                      <a:r>
                        <a:rPr lang="fr-FR" dirty="0"/>
                        <a:t> </a:t>
                      </a:r>
                    </a:p>
                  </a:txBody>
                  <a:tcPr marL="44450" marR="44450" marT="0" marB="0"/>
                </a:tc>
                <a:tc vMerge="1">
                  <a:txBody>
                    <a:bodyPr/>
                    <a:lstStyle/>
                    <a:p>
                      <a:endParaRPr lang="fr-FR"/>
                    </a:p>
                  </a:txBody>
                  <a:tcPr/>
                </a:tc>
                <a:tc vMerge="1">
                  <a:txBody>
                    <a:bodyPr/>
                    <a:lstStyle/>
                    <a:p>
                      <a:endParaRPr lang="fr-FR"/>
                    </a:p>
                  </a:txBody>
                  <a:tcPr/>
                </a:tc>
                <a:tc gridSpan="2">
                  <a:txBody>
                    <a:bodyPr/>
                    <a:lstStyle/>
                    <a:p>
                      <a:pPr marL="342900" lvl="0" indent="-342900">
                        <a:lnSpc>
                          <a:spcPct val="120000"/>
                        </a:lnSpc>
                        <a:spcAft>
                          <a:spcPts val="1000"/>
                        </a:spcAft>
                        <a:buFont typeface="Wingdings" panose="05000000000000000000" pitchFamily="2" charset="2"/>
                        <a:buChar char=""/>
                        <a:tabLst>
                          <a:tab pos="1209675" algn="l"/>
                        </a:tabLst>
                      </a:pPr>
                      <a:r>
                        <a:rPr lang="fr-FR" dirty="0"/>
                        <a:t> </a:t>
                      </a:r>
                    </a:p>
                  </a:txBody>
                  <a:tcPr marL="44450" marR="44450" marT="0" marB="0"/>
                </a:tc>
                <a:tc h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gridSpan="2" vMerge="1">
                  <a:txBody>
                    <a:bodyPr/>
                    <a:lstStyle/>
                    <a:p>
                      <a:endParaRPr lang="fr-FR"/>
                    </a:p>
                  </a:txBody>
                  <a:tcPr/>
                </a:tc>
                <a:tc hMerge="1" vMerge="1">
                  <a:txBody>
                    <a:bodyPr/>
                    <a:lstStyle/>
                    <a:p>
                      <a:endParaRPr lang="fr-FR"/>
                    </a:p>
                  </a:txBody>
                  <a:tcPr/>
                </a:tc>
                <a:extLst>
                  <a:ext uri="{0D108BD9-81ED-4DB2-BD59-A6C34878D82A}">
                    <a16:rowId xmlns:a16="http://schemas.microsoft.com/office/drawing/2014/main" val="10004"/>
                  </a:ext>
                </a:extLst>
              </a:tr>
              <a:tr h="1124483">
                <a:tc vMerge="1">
                  <a:txBody>
                    <a:bodyPr/>
                    <a:lstStyle/>
                    <a:p>
                      <a:endParaRPr lang="fr-FR"/>
                    </a:p>
                  </a:txBody>
                  <a:tcPr/>
                </a:tc>
                <a:tc gridSpan="2" vMerge="1">
                  <a:txBody>
                    <a:bodyPr/>
                    <a:lstStyle/>
                    <a:p>
                      <a:endParaRPr lang="fr-FR"/>
                    </a:p>
                  </a:txBody>
                  <a:tcPr/>
                </a:tc>
                <a:tc hMerge="1"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a:txBody>
                    <a:bodyPr/>
                    <a:lstStyle/>
                    <a:p>
                      <a:pPr>
                        <a:lnSpc>
                          <a:spcPct val="120000"/>
                        </a:lnSpc>
                        <a:spcAft>
                          <a:spcPts val="1000"/>
                        </a:spcAft>
                        <a:tabLst>
                          <a:tab pos="1209675" algn="l"/>
                        </a:tabLst>
                      </a:pPr>
                      <a:r>
                        <a:rPr lang="fr-FR"/>
                        <a:t> </a:t>
                      </a:r>
                    </a:p>
                  </a:txBody>
                  <a:tcPr marL="44450" marR="44450" marT="0" marB="0"/>
                </a:tc>
                <a:tc>
                  <a:txBody>
                    <a:bodyPr/>
                    <a:lstStyle/>
                    <a:p>
                      <a:pPr>
                        <a:lnSpc>
                          <a:spcPct val="120000"/>
                        </a:lnSpc>
                        <a:spcAft>
                          <a:spcPts val="1000"/>
                        </a:spcAft>
                        <a:tabLst>
                          <a:tab pos="1209675" algn="l"/>
                        </a:tabLst>
                      </a:pPr>
                      <a:r>
                        <a:rPr lang="fr-FR"/>
                        <a:t> </a:t>
                      </a:r>
                    </a:p>
                  </a:txBody>
                  <a:tcPr marL="44450" marR="44450" marT="0" marB="0"/>
                </a:tc>
                <a:tc gridSpan="9">
                  <a:txBody>
                    <a:bodyPr/>
                    <a:lstStyle/>
                    <a:p>
                      <a:pPr marL="342900" lvl="0" indent="-342900">
                        <a:lnSpc>
                          <a:spcPct val="120000"/>
                        </a:lnSpc>
                        <a:spcAft>
                          <a:spcPts val="1000"/>
                        </a:spcAft>
                        <a:buFont typeface="Wingdings" panose="05000000000000000000" pitchFamily="2" charset="2"/>
                        <a:buChar char=""/>
                        <a:tabLst>
                          <a:tab pos="1209675" algn="l"/>
                        </a:tabLst>
                      </a:pPr>
                      <a:r>
                        <a:rPr lang="fr-FR" dirty="0"/>
                        <a:t> </a:t>
                      </a:r>
                    </a:p>
                  </a:txBody>
                  <a:tcPr marL="44450" marR="44450" marT="0" marB="0"/>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0005"/>
                  </a:ext>
                </a:extLst>
              </a:tr>
              <a:tr h="227069">
                <a:tc gridSpan="22">
                  <a:txBody>
                    <a:bodyPr/>
                    <a:lstStyle/>
                    <a:p>
                      <a:pPr>
                        <a:lnSpc>
                          <a:spcPct val="120000"/>
                        </a:lnSpc>
                        <a:spcAft>
                          <a:spcPts val="1000"/>
                        </a:spcAft>
                        <a:tabLst>
                          <a:tab pos="1209675" algn="l"/>
                        </a:tabLst>
                      </a:pPr>
                      <a:r>
                        <a:rPr lang="fr-FR" sz="1400" dirty="0">
                          <a:effectLst/>
                        </a:rPr>
                        <a:t> </a:t>
                      </a:r>
                      <a:endParaRPr lang="fr-FR"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0006"/>
                  </a:ext>
                </a:extLst>
              </a:tr>
            </a:tbl>
          </a:graphicData>
        </a:graphic>
      </p:graphicFrame>
      <p:sp>
        <p:nvSpPr>
          <p:cNvPr id="3" name="Rectangle 2"/>
          <p:cNvSpPr/>
          <p:nvPr/>
        </p:nvSpPr>
        <p:spPr>
          <a:xfrm>
            <a:off x="3701681" y="571865"/>
            <a:ext cx="3176164" cy="424732"/>
          </a:xfrm>
          <a:prstGeom prst="rect">
            <a:avLst/>
          </a:prstGeom>
        </p:spPr>
        <p:txBody>
          <a:bodyPr wrap="square">
            <a:spAutoFit/>
          </a:bodyPr>
          <a:lstStyle/>
          <a:p>
            <a:pPr>
              <a:lnSpc>
                <a:spcPct val="120000"/>
              </a:lnSpc>
              <a:spcAft>
                <a:spcPts val="1000"/>
              </a:spcAft>
              <a:tabLst>
                <a:tab pos="1209675" algn="l"/>
              </a:tabLst>
            </a:pPr>
            <a:r>
              <a:rPr lang="fr-FR" b="1" dirty="0">
                <a:latin typeface="Calibri" panose="020F0502020204030204" pitchFamily="34" charset="0"/>
                <a:ea typeface="Times New Roman" panose="02020603050405020304" pitchFamily="18" charset="0"/>
                <a:cs typeface="Calibri" panose="020F0502020204030204" pitchFamily="34" charset="0"/>
              </a:rPr>
              <a:t>Fig.II.3 :le graphique de GANTT</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4" name="Rectangle 3"/>
          <p:cNvSpPr/>
          <p:nvPr/>
        </p:nvSpPr>
        <p:spPr>
          <a:xfrm>
            <a:off x="3493513" y="5217667"/>
            <a:ext cx="8414707" cy="1254702"/>
          </a:xfrm>
          <a:prstGeom prst="rect">
            <a:avLst/>
          </a:prstGeom>
        </p:spPr>
        <p:txBody>
          <a:bodyPr wrap="square">
            <a:spAutoFit/>
          </a:bodyPr>
          <a:lstStyle/>
          <a:p>
            <a:pPr marL="342900" lvl="0" indent="-342900" algn="just">
              <a:lnSpc>
                <a:spcPct val="120000"/>
              </a:lnSpc>
              <a:spcAft>
                <a:spcPts val="0"/>
              </a:spcAft>
              <a:buFont typeface="Wingdings" panose="05000000000000000000" pitchFamily="2" charset="2"/>
              <a:buChar char=""/>
              <a:tabLst>
                <a:tab pos="1209675" algn="l"/>
              </a:tabLst>
            </a:pPr>
            <a:r>
              <a:rPr lang="fr-FR" b="1" dirty="0">
                <a:latin typeface="Times New Roman" panose="02020603050405020304" pitchFamily="18" charset="0"/>
                <a:ea typeface="Cambria" panose="02040503050406030204" pitchFamily="18" charset="0"/>
                <a:cs typeface="Times New Roman" panose="02020603050405020304" pitchFamily="18" charset="0"/>
              </a:rPr>
              <a:t>Tache critique</a:t>
            </a:r>
            <a:endParaRPr lang="fr-FR" sz="1200" dirty="0">
              <a:latin typeface="Times New Roman" panose="02020603050405020304" pitchFamily="18" charset="0"/>
              <a:ea typeface="Cambria" panose="02040503050406030204" pitchFamily="18" charset="0"/>
              <a:cs typeface="Times New Roman" panose="02020603050405020304" pitchFamily="18" charset="0"/>
            </a:endParaRPr>
          </a:p>
          <a:p>
            <a:pPr algn="just">
              <a:lnSpc>
                <a:spcPct val="120000"/>
              </a:lnSpc>
              <a:spcAft>
                <a:spcPts val="1000"/>
              </a:spcAft>
              <a:tabLst>
                <a:tab pos="1209675" algn="l"/>
              </a:tabLst>
            </a:pPr>
            <a:r>
              <a:rPr lang="fr-FR" dirty="0">
                <a:latin typeface="Times New Roman" panose="02020603050405020304" pitchFamily="18" charset="0"/>
                <a:ea typeface="Times New Roman" panose="02020603050405020304" pitchFamily="18" charset="0"/>
                <a:cs typeface="Times New Roman" panose="02020603050405020304" pitchFamily="18" charset="0"/>
              </a:rPr>
              <a:t>Légende :</a:t>
            </a:r>
            <a:endParaRPr lang="fr-FR" sz="12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20000"/>
              </a:lnSpc>
              <a:spcAft>
                <a:spcPts val="1000"/>
              </a:spcAft>
              <a:buFont typeface="Wingdings" panose="05000000000000000000" pitchFamily="2" charset="2"/>
              <a:buChar char=""/>
              <a:tabLst>
                <a:tab pos="1209675" algn="l"/>
              </a:tabLst>
            </a:pPr>
            <a:r>
              <a:rPr lang="fr-FR" b="1" dirty="0">
                <a:latin typeface="Times New Roman" panose="02020603050405020304" pitchFamily="18" charset="0"/>
                <a:ea typeface="Times New Roman" panose="02020603050405020304" pitchFamily="18" charset="0"/>
                <a:cs typeface="Times New Roman" panose="02020603050405020304" pitchFamily="18" charset="0"/>
              </a:rPr>
              <a:t>Tache non critique</a:t>
            </a:r>
            <a:endParaRPr lang="fr-FR"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4925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6366" y="662770"/>
            <a:ext cx="8975834" cy="1089529"/>
          </a:xfrm>
          <a:prstGeom prst="rect">
            <a:avLst/>
          </a:prstGeom>
        </p:spPr>
        <p:txBody>
          <a:bodyPr wrap="square">
            <a:spAutoFit/>
          </a:bodyPr>
          <a:lstStyle/>
          <a:p>
            <a:pPr algn="just">
              <a:lnSpc>
                <a:spcPct val="120000"/>
              </a:lnSpc>
              <a:spcAft>
                <a:spcPts val="0"/>
              </a:spcAft>
            </a:pPr>
            <a:r>
              <a:rPr lang="fr-FR" b="1" dirty="0">
                <a:latin typeface="Times New Roman" panose="02020603050405020304" pitchFamily="18" charset="0"/>
                <a:ea typeface="Times New Roman" panose="02020603050405020304" pitchFamily="18" charset="0"/>
                <a:cs typeface="Times New Roman" panose="02020603050405020304" pitchFamily="18" charset="0"/>
              </a:rPr>
              <a:t>5.4. </a:t>
            </a:r>
            <a:r>
              <a:rPr lang="fr-FR" u="heavy" dirty="0">
                <a:latin typeface="Times New Roman" panose="02020603050405020304" pitchFamily="18" charset="0"/>
                <a:ea typeface="Times New Roman" panose="02020603050405020304" pitchFamily="18" charset="0"/>
                <a:cs typeface="Times New Roman" panose="02020603050405020304" pitchFamily="18" charset="0"/>
              </a:rPr>
              <a:t>Calcul du chemin critique et marges</a:t>
            </a:r>
            <a:r>
              <a:rPr lang="fr-FR" dirty="0">
                <a:latin typeface="Times New Roman" panose="02020603050405020304" pitchFamily="18" charset="0"/>
                <a:ea typeface="Times New Roman" panose="02020603050405020304" pitchFamily="18" charset="0"/>
                <a:cs typeface="Times New Roman" panose="02020603050405020304" pitchFamily="18" charset="0"/>
              </a:rPr>
              <a:t> </a:t>
            </a:r>
            <a:endParaRPr lang="fr-FR" sz="12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0"/>
              </a:spcAft>
            </a:pPr>
            <a:r>
              <a:rPr lang="fr-FR" dirty="0">
                <a:latin typeface="Times New Roman" panose="02020603050405020304" pitchFamily="18" charset="0"/>
                <a:ea typeface="Times New Roman" panose="02020603050405020304" pitchFamily="18" charset="0"/>
                <a:cs typeface="Times New Roman" panose="02020603050405020304" pitchFamily="18" charset="0"/>
              </a:rPr>
              <a:t>Pour pouvoir déterminer le chemin critique, il faut calculer les dates au plus tôt, les dates au plus tard et les marges de chaque activité.  </a:t>
            </a:r>
            <a:endParaRPr lang="fr-FR"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aphicFrame>
        <p:nvGraphicFramePr>
          <p:cNvPr id="3" name="Tableau 2"/>
          <p:cNvGraphicFramePr>
            <a:graphicFrameLocks noGrp="1"/>
          </p:cNvGraphicFramePr>
          <p:nvPr>
            <p:extLst>
              <p:ext uri="{D42A27DB-BD31-4B8C-83A1-F6EECF244321}">
                <p14:modId xmlns:p14="http://schemas.microsoft.com/office/powerpoint/2010/main" val="1273081007"/>
              </p:ext>
            </p:extLst>
          </p:nvPr>
        </p:nvGraphicFramePr>
        <p:xfrm>
          <a:off x="2062339" y="2084698"/>
          <a:ext cx="7383889" cy="3924580"/>
        </p:xfrm>
        <a:graphic>
          <a:graphicData uri="http://schemas.openxmlformats.org/drawingml/2006/table">
            <a:tbl>
              <a:tblPr firstRow="1" firstCol="1" bandRow="1">
                <a:tableStyleId>{8A107856-5554-42FB-B03E-39F5DBC370BA}</a:tableStyleId>
              </a:tblPr>
              <a:tblGrid>
                <a:gridCol w="796196">
                  <a:extLst>
                    <a:ext uri="{9D8B030D-6E8A-4147-A177-3AD203B41FA5}">
                      <a16:colId xmlns:a16="http://schemas.microsoft.com/office/drawing/2014/main" val="20000"/>
                    </a:ext>
                  </a:extLst>
                </a:gridCol>
                <a:gridCol w="789768">
                  <a:extLst>
                    <a:ext uri="{9D8B030D-6E8A-4147-A177-3AD203B41FA5}">
                      <a16:colId xmlns:a16="http://schemas.microsoft.com/office/drawing/2014/main" val="20001"/>
                    </a:ext>
                  </a:extLst>
                </a:gridCol>
                <a:gridCol w="1179430">
                  <a:extLst>
                    <a:ext uri="{9D8B030D-6E8A-4147-A177-3AD203B41FA5}">
                      <a16:colId xmlns:a16="http://schemas.microsoft.com/office/drawing/2014/main" val="20002"/>
                    </a:ext>
                  </a:extLst>
                </a:gridCol>
                <a:gridCol w="707819">
                  <a:extLst>
                    <a:ext uri="{9D8B030D-6E8A-4147-A177-3AD203B41FA5}">
                      <a16:colId xmlns:a16="http://schemas.microsoft.com/office/drawing/2014/main" val="20003"/>
                    </a:ext>
                  </a:extLst>
                </a:gridCol>
                <a:gridCol w="707819">
                  <a:extLst>
                    <a:ext uri="{9D8B030D-6E8A-4147-A177-3AD203B41FA5}">
                      <a16:colId xmlns:a16="http://schemas.microsoft.com/office/drawing/2014/main" val="20004"/>
                    </a:ext>
                  </a:extLst>
                </a:gridCol>
                <a:gridCol w="707819">
                  <a:extLst>
                    <a:ext uri="{9D8B030D-6E8A-4147-A177-3AD203B41FA5}">
                      <a16:colId xmlns:a16="http://schemas.microsoft.com/office/drawing/2014/main" val="20005"/>
                    </a:ext>
                  </a:extLst>
                </a:gridCol>
                <a:gridCol w="604980">
                  <a:extLst>
                    <a:ext uri="{9D8B030D-6E8A-4147-A177-3AD203B41FA5}">
                      <a16:colId xmlns:a16="http://schemas.microsoft.com/office/drawing/2014/main" val="20006"/>
                    </a:ext>
                  </a:extLst>
                </a:gridCol>
                <a:gridCol w="719870">
                  <a:extLst>
                    <a:ext uri="{9D8B030D-6E8A-4147-A177-3AD203B41FA5}">
                      <a16:colId xmlns:a16="http://schemas.microsoft.com/office/drawing/2014/main" val="20007"/>
                    </a:ext>
                  </a:extLst>
                </a:gridCol>
                <a:gridCol w="719870">
                  <a:extLst>
                    <a:ext uri="{9D8B030D-6E8A-4147-A177-3AD203B41FA5}">
                      <a16:colId xmlns:a16="http://schemas.microsoft.com/office/drawing/2014/main" val="20008"/>
                    </a:ext>
                  </a:extLst>
                </a:gridCol>
                <a:gridCol w="225159">
                  <a:extLst>
                    <a:ext uri="{9D8B030D-6E8A-4147-A177-3AD203B41FA5}">
                      <a16:colId xmlns:a16="http://schemas.microsoft.com/office/drawing/2014/main" val="20009"/>
                    </a:ext>
                  </a:extLst>
                </a:gridCol>
                <a:gridCol w="225159">
                  <a:extLst>
                    <a:ext uri="{9D8B030D-6E8A-4147-A177-3AD203B41FA5}">
                      <a16:colId xmlns:a16="http://schemas.microsoft.com/office/drawing/2014/main" val="20010"/>
                    </a:ext>
                  </a:extLst>
                </a:gridCol>
              </a:tblGrid>
              <a:tr h="698034">
                <a:tc rowSpan="2">
                  <a:txBody>
                    <a:bodyPr/>
                    <a:lstStyle/>
                    <a:p>
                      <a:pPr>
                        <a:lnSpc>
                          <a:spcPct val="120000"/>
                        </a:lnSpc>
                        <a:spcAft>
                          <a:spcPts val="1000"/>
                        </a:spcAft>
                        <a:tabLst>
                          <a:tab pos="1209675" algn="l"/>
                        </a:tabLst>
                      </a:pPr>
                      <a:r>
                        <a:rPr lang="fr-FR" sz="1400">
                          <a:effectLst/>
                        </a:rPr>
                        <a:t>Repère</a:t>
                      </a:r>
                      <a:endParaRPr lang="fr-F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rowSpan="2">
                  <a:txBody>
                    <a:bodyPr/>
                    <a:lstStyle/>
                    <a:p>
                      <a:pPr>
                        <a:lnSpc>
                          <a:spcPct val="120000"/>
                        </a:lnSpc>
                        <a:spcAft>
                          <a:spcPts val="1000"/>
                        </a:spcAft>
                        <a:tabLst>
                          <a:tab pos="1209675" algn="l"/>
                        </a:tabLst>
                      </a:pPr>
                      <a:r>
                        <a:rPr lang="fr-FR" sz="1400">
                          <a:effectLst/>
                        </a:rPr>
                        <a:t>Durées</a:t>
                      </a:r>
                      <a:endParaRPr lang="fr-F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rowSpan="2">
                  <a:txBody>
                    <a:bodyPr/>
                    <a:lstStyle/>
                    <a:p>
                      <a:pPr>
                        <a:lnSpc>
                          <a:spcPct val="120000"/>
                        </a:lnSpc>
                        <a:spcAft>
                          <a:spcPts val="1000"/>
                        </a:spcAft>
                        <a:tabLst>
                          <a:tab pos="1209675" algn="l"/>
                        </a:tabLst>
                      </a:pPr>
                      <a:r>
                        <a:rPr lang="fr-FR" sz="1400">
                          <a:effectLst/>
                        </a:rPr>
                        <a:t>Activités antérieures</a:t>
                      </a:r>
                      <a:endParaRPr lang="fr-F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gridSpan="2">
                  <a:txBody>
                    <a:bodyPr/>
                    <a:lstStyle/>
                    <a:p>
                      <a:pPr>
                        <a:lnSpc>
                          <a:spcPct val="120000"/>
                        </a:lnSpc>
                        <a:spcAft>
                          <a:spcPts val="1000"/>
                        </a:spcAft>
                        <a:tabLst>
                          <a:tab pos="1209675" algn="l"/>
                        </a:tabLst>
                      </a:pPr>
                      <a:r>
                        <a:rPr lang="fr-FR" sz="1400">
                          <a:effectLst/>
                        </a:rPr>
                        <a:t>Au plus tôt</a:t>
                      </a:r>
                      <a:endParaRPr lang="fr-F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fr-FR"/>
                    </a:p>
                  </a:txBody>
                  <a:tcPr/>
                </a:tc>
                <a:tc gridSpan="2">
                  <a:txBody>
                    <a:bodyPr/>
                    <a:lstStyle/>
                    <a:p>
                      <a:pPr>
                        <a:lnSpc>
                          <a:spcPct val="120000"/>
                        </a:lnSpc>
                        <a:spcAft>
                          <a:spcPts val="1000"/>
                        </a:spcAft>
                        <a:tabLst>
                          <a:tab pos="1209675" algn="l"/>
                        </a:tabLst>
                      </a:pPr>
                      <a:r>
                        <a:rPr lang="fr-FR" sz="1400">
                          <a:effectLst/>
                        </a:rPr>
                        <a:t>Au plus tard</a:t>
                      </a:r>
                      <a:endParaRPr lang="fr-F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fr-FR"/>
                    </a:p>
                  </a:txBody>
                  <a:tcPr/>
                </a:tc>
                <a:tc gridSpan="2">
                  <a:txBody>
                    <a:bodyPr/>
                    <a:lstStyle/>
                    <a:p>
                      <a:pPr>
                        <a:lnSpc>
                          <a:spcPct val="120000"/>
                        </a:lnSpc>
                        <a:spcAft>
                          <a:spcPts val="1000"/>
                        </a:spcAft>
                        <a:tabLst>
                          <a:tab pos="1209675" algn="l"/>
                        </a:tabLst>
                      </a:pPr>
                      <a:r>
                        <a:rPr lang="fr-FR" sz="1400">
                          <a:effectLst/>
                        </a:rPr>
                        <a:t>Marges</a:t>
                      </a:r>
                      <a:endParaRPr lang="fr-F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fr-FR"/>
                    </a:p>
                  </a:txBody>
                  <a:tcPr/>
                </a:tc>
                <a:tc>
                  <a:txBody>
                    <a:bodyPr/>
                    <a:lstStyle/>
                    <a:p>
                      <a:pPr>
                        <a:lnSpc>
                          <a:spcPct val="120000"/>
                        </a:lnSpc>
                        <a:spcAft>
                          <a:spcPts val="1000"/>
                        </a:spcAft>
                        <a:tabLst>
                          <a:tab pos="1209675" algn="l"/>
                        </a:tabLst>
                      </a:pPr>
                      <a:r>
                        <a:rPr lang="fr-FR" sz="1400">
                          <a:effectLst/>
                        </a:rPr>
                        <a:t> </a:t>
                      </a:r>
                      <a:endParaRPr lang="fr-F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rowSpan="3">
                  <a:txBody>
                    <a:bodyPr/>
                    <a:lstStyle/>
                    <a:p>
                      <a:pPr>
                        <a:lnSpc>
                          <a:spcPct val="120000"/>
                        </a:lnSpc>
                        <a:spcAft>
                          <a:spcPts val="1000"/>
                        </a:spcAft>
                        <a:tabLst>
                          <a:tab pos="1209675" algn="l"/>
                        </a:tabLst>
                      </a:pPr>
                      <a:r>
                        <a:rPr lang="fr-FR" sz="1400">
                          <a:effectLst/>
                        </a:rPr>
                        <a:t> </a:t>
                      </a:r>
                      <a:endParaRPr lang="fr-F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724074">
                <a:tc vMerge="1">
                  <a:txBody>
                    <a:bodyPr/>
                    <a:lstStyle/>
                    <a:p>
                      <a:endParaRPr lang="fr-FR"/>
                    </a:p>
                  </a:txBody>
                  <a:tcPr/>
                </a:tc>
                <a:tc vMerge="1">
                  <a:txBody>
                    <a:bodyPr/>
                    <a:lstStyle/>
                    <a:p>
                      <a:endParaRPr lang="fr-FR"/>
                    </a:p>
                  </a:txBody>
                  <a:tcPr/>
                </a:tc>
                <a:tc vMerge="1">
                  <a:txBody>
                    <a:bodyPr/>
                    <a:lstStyle/>
                    <a:p>
                      <a:endParaRPr lang="fr-FR"/>
                    </a:p>
                  </a:txBody>
                  <a:tcPr/>
                </a:tc>
                <a:tc>
                  <a:txBody>
                    <a:bodyPr/>
                    <a:lstStyle/>
                    <a:p>
                      <a:pPr>
                        <a:lnSpc>
                          <a:spcPct val="120000"/>
                        </a:lnSpc>
                        <a:spcAft>
                          <a:spcPts val="1000"/>
                        </a:spcAft>
                        <a:tabLst>
                          <a:tab pos="1209675" algn="l"/>
                        </a:tabLst>
                      </a:pPr>
                      <a:r>
                        <a:rPr lang="fr-FR" sz="1400">
                          <a:effectLst/>
                        </a:rPr>
                        <a:t>Début</a:t>
                      </a:r>
                      <a:endParaRPr lang="fr-F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1000"/>
                        </a:spcAft>
                        <a:tabLst>
                          <a:tab pos="1209675" algn="l"/>
                        </a:tabLst>
                      </a:pPr>
                      <a:r>
                        <a:rPr lang="fr-FR" sz="1400">
                          <a:effectLst/>
                        </a:rPr>
                        <a:t>Fin</a:t>
                      </a:r>
                      <a:endParaRPr lang="fr-F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1000"/>
                        </a:spcAft>
                        <a:tabLst>
                          <a:tab pos="1209675" algn="l"/>
                        </a:tabLst>
                      </a:pPr>
                      <a:r>
                        <a:rPr lang="fr-FR" sz="1400">
                          <a:effectLst/>
                        </a:rPr>
                        <a:t>Début</a:t>
                      </a:r>
                      <a:endParaRPr lang="fr-F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1000"/>
                        </a:spcAft>
                        <a:tabLst>
                          <a:tab pos="1209675" algn="l"/>
                        </a:tabLst>
                      </a:pPr>
                      <a:r>
                        <a:rPr lang="fr-FR" sz="1400">
                          <a:effectLst/>
                        </a:rPr>
                        <a:t>Fin</a:t>
                      </a:r>
                      <a:endParaRPr lang="fr-F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1000"/>
                        </a:spcAft>
                        <a:tabLst>
                          <a:tab pos="1209675" algn="l"/>
                        </a:tabLst>
                      </a:pPr>
                      <a:r>
                        <a:rPr lang="fr-FR" sz="1400">
                          <a:effectLst/>
                        </a:rPr>
                        <a:t>Libre</a:t>
                      </a:r>
                      <a:endParaRPr lang="fr-F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1000"/>
                        </a:spcAft>
                        <a:tabLst>
                          <a:tab pos="1209675" algn="l"/>
                        </a:tabLst>
                      </a:pPr>
                      <a:r>
                        <a:rPr lang="fr-FR" sz="1400">
                          <a:effectLst/>
                        </a:rPr>
                        <a:t>Totale</a:t>
                      </a:r>
                      <a:endParaRPr lang="fr-F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rowSpan="2">
                  <a:txBody>
                    <a:bodyPr/>
                    <a:lstStyle/>
                    <a:p>
                      <a:pPr>
                        <a:lnSpc>
                          <a:spcPct val="120000"/>
                        </a:lnSpc>
                        <a:spcAft>
                          <a:spcPts val="1000"/>
                        </a:spcAft>
                        <a:tabLst>
                          <a:tab pos="1209675" algn="l"/>
                        </a:tabLst>
                      </a:pPr>
                      <a:r>
                        <a:rPr lang="fr-FR" sz="1400">
                          <a:effectLst/>
                        </a:rPr>
                        <a:t> </a:t>
                      </a:r>
                      <a:endParaRPr lang="fr-F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vMerge="1">
                  <a:txBody>
                    <a:bodyPr/>
                    <a:lstStyle/>
                    <a:p>
                      <a:endParaRPr lang="fr-FR"/>
                    </a:p>
                  </a:txBody>
                  <a:tcPr/>
                </a:tc>
                <a:extLst>
                  <a:ext uri="{0D108BD9-81ED-4DB2-BD59-A6C34878D82A}">
                    <a16:rowId xmlns:a16="http://schemas.microsoft.com/office/drawing/2014/main" val="10001"/>
                  </a:ext>
                </a:extLst>
              </a:tr>
              <a:tr h="2502472">
                <a:tc>
                  <a:txBody>
                    <a:bodyPr/>
                    <a:lstStyle/>
                    <a:p>
                      <a:pPr>
                        <a:lnSpc>
                          <a:spcPct val="120000"/>
                        </a:lnSpc>
                        <a:spcAft>
                          <a:spcPts val="1000"/>
                        </a:spcAft>
                        <a:tabLst>
                          <a:tab pos="1209675" algn="l"/>
                        </a:tabLst>
                      </a:pPr>
                      <a:r>
                        <a:rPr lang="fr-FR" sz="1400">
                          <a:effectLst/>
                        </a:rPr>
                        <a:t>A</a:t>
                      </a:r>
                      <a:endParaRPr lang="fr-FR" sz="1050">
                        <a:effectLst/>
                      </a:endParaRPr>
                    </a:p>
                    <a:p>
                      <a:pPr>
                        <a:lnSpc>
                          <a:spcPct val="120000"/>
                        </a:lnSpc>
                        <a:spcAft>
                          <a:spcPts val="1000"/>
                        </a:spcAft>
                        <a:tabLst>
                          <a:tab pos="1209675" algn="l"/>
                        </a:tabLst>
                      </a:pPr>
                      <a:r>
                        <a:rPr lang="fr-FR" sz="1400">
                          <a:effectLst/>
                        </a:rPr>
                        <a:t>B</a:t>
                      </a:r>
                      <a:endParaRPr lang="fr-FR" sz="1050">
                        <a:effectLst/>
                      </a:endParaRPr>
                    </a:p>
                    <a:p>
                      <a:pPr>
                        <a:lnSpc>
                          <a:spcPct val="120000"/>
                        </a:lnSpc>
                        <a:spcAft>
                          <a:spcPts val="1000"/>
                        </a:spcAft>
                        <a:tabLst>
                          <a:tab pos="1209675" algn="l"/>
                        </a:tabLst>
                      </a:pPr>
                      <a:r>
                        <a:rPr lang="fr-FR" sz="1400">
                          <a:effectLst/>
                        </a:rPr>
                        <a:t>C</a:t>
                      </a:r>
                      <a:endParaRPr lang="fr-FR" sz="1050">
                        <a:effectLst/>
                      </a:endParaRPr>
                    </a:p>
                    <a:p>
                      <a:pPr>
                        <a:lnSpc>
                          <a:spcPct val="120000"/>
                        </a:lnSpc>
                        <a:spcAft>
                          <a:spcPts val="1000"/>
                        </a:spcAft>
                        <a:tabLst>
                          <a:tab pos="1209675" algn="l"/>
                        </a:tabLst>
                      </a:pPr>
                      <a:r>
                        <a:rPr lang="fr-FR" sz="1400">
                          <a:effectLst/>
                        </a:rPr>
                        <a:t>D</a:t>
                      </a:r>
                      <a:endParaRPr lang="fr-FR" sz="1050">
                        <a:effectLst/>
                      </a:endParaRPr>
                    </a:p>
                    <a:p>
                      <a:pPr>
                        <a:lnSpc>
                          <a:spcPct val="120000"/>
                        </a:lnSpc>
                        <a:spcAft>
                          <a:spcPts val="1000"/>
                        </a:spcAft>
                        <a:tabLst>
                          <a:tab pos="1209675" algn="l"/>
                        </a:tabLst>
                      </a:pPr>
                      <a:r>
                        <a:rPr lang="fr-FR" sz="1400">
                          <a:effectLst/>
                        </a:rPr>
                        <a:t>E</a:t>
                      </a:r>
                      <a:endParaRPr lang="fr-FR"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1000"/>
                        </a:spcAft>
                        <a:tabLst>
                          <a:tab pos="1209675" algn="l"/>
                        </a:tabLst>
                      </a:pPr>
                      <a:r>
                        <a:rPr lang="fr-FR" sz="1400" dirty="0">
                          <a:effectLst/>
                        </a:rPr>
                        <a:t>3</a:t>
                      </a:r>
                      <a:endParaRPr lang="fr-FR" sz="1050" dirty="0">
                        <a:effectLst/>
                      </a:endParaRPr>
                    </a:p>
                    <a:p>
                      <a:pPr>
                        <a:lnSpc>
                          <a:spcPct val="120000"/>
                        </a:lnSpc>
                        <a:spcAft>
                          <a:spcPts val="1000"/>
                        </a:spcAft>
                        <a:tabLst>
                          <a:tab pos="1209675" algn="l"/>
                        </a:tabLst>
                      </a:pPr>
                      <a:r>
                        <a:rPr lang="fr-FR" sz="1400" dirty="0">
                          <a:effectLst/>
                        </a:rPr>
                        <a:t>6</a:t>
                      </a:r>
                      <a:endParaRPr lang="fr-FR" sz="1050" dirty="0">
                        <a:effectLst/>
                      </a:endParaRPr>
                    </a:p>
                    <a:p>
                      <a:pPr>
                        <a:lnSpc>
                          <a:spcPct val="120000"/>
                        </a:lnSpc>
                        <a:spcAft>
                          <a:spcPts val="1000"/>
                        </a:spcAft>
                        <a:tabLst>
                          <a:tab pos="1209675" algn="l"/>
                        </a:tabLst>
                      </a:pPr>
                      <a:r>
                        <a:rPr lang="fr-FR" sz="1400" dirty="0">
                          <a:effectLst/>
                        </a:rPr>
                        <a:t>4</a:t>
                      </a:r>
                      <a:endParaRPr lang="fr-FR" sz="1050" dirty="0">
                        <a:effectLst/>
                      </a:endParaRPr>
                    </a:p>
                    <a:p>
                      <a:pPr>
                        <a:lnSpc>
                          <a:spcPct val="120000"/>
                        </a:lnSpc>
                        <a:spcAft>
                          <a:spcPts val="1000"/>
                        </a:spcAft>
                        <a:tabLst>
                          <a:tab pos="1209675" algn="l"/>
                        </a:tabLst>
                      </a:pPr>
                      <a:r>
                        <a:rPr lang="fr-FR" sz="1400" dirty="0">
                          <a:effectLst/>
                        </a:rPr>
                        <a:t>2</a:t>
                      </a:r>
                      <a:endParaRPr lang="fr-FR" sz="1050" dirty="0">
                        <a:effectLst/>
                      </a:endParaRPr>
                    </a:p>
                    <a:p>
                      <a:pPr>
                        <a:lnSpc>
                          <a:spcPct val="120000"/>
                        </a:lnSpc>
                        <a:spcAft>
                          <a:spcPts val="1000"/>
                        </a:spcAft>
                        <a:tabLst>
                          <a:tab pos="1209675" algn="l"/>
                        </a:tabLst>
                      </a:pPr>
                      <a:r>
                        <a:rPr lang="fr-FR" sz="1400" dirty="0">
                          <a:effectLst/>
                        </a:rPr>
                        <a:t>6</a:t>
                      </a:r>
                      <a:endParaRPr lang="fr-FR"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1000"/>
                        </a:spcAft>
                        <a:tabLst>
                          <a:tab pos="1209675" algn="l"/>
                        </a:tabLst>
                      </a:pPr>
                      <a:r>
                        <a:rPr lang="fr-FR" sz="1400" dirty="0">
                          <a:effectLst/>
                        </a:rPr>
                        <a:t>-</a:t>
                      </a:r>
                      <a:endParaRPr lang="fr-FR" sz="1050" dirty="0">
                        <a:effectLst/>
                      </a:endParaRPr>
                    </a:p>
                    <a:p>
                      <a:pPr>
                        <a:lnSpc>
                          <a:spcPct val="120000"/>
                        </a:lnSpc>
                        <a:spcAft>
                          <a:spcPts val="1000"/>
                        </a:spcAft>
                        <a:tabLst>
                          <a:tab pos="1209675" algn="l"/>
                        </a:tabLst>
                      </a:pPr>
                      <a:r>
                        <a:rPr lang="fr-FR" sz="1400" dirty="0">
                          <a:effectLst/>
                        </a:rPr>
                        <a:t>A</a:t>
                      </a:r>
                      <a:endParaRPr lang="fr-FR" sz="1050" dirty="0">
                        <a:effectLst/>
                      </a:endParaRPr>
                    </a:p>
                    <a:p>
                      <a:pPr>
                        <a:lnSpc>
                          <a:spcPct val="120000"/>
                        </a:lnSpc>
                        <a:spcAft>
                          <a:spcPts val="1000"/>
                        </a:spcAft>
                        <a:tabLst>
                          <a:tab pos="1209675" algn="l"/>
                        </a:tabLst>
                      </a:pPr>
                      <a:r>
                        <a:rPr lang="fr-FR" sz="1400" dirty="0">
                          <a:effectLst/>
                        </a:rPr>
                        <a:t>A</a:t>
                      </a:r>
                      <a:endParaRPr lang="fr-FR" sz="1050" dirty="0">
                        <a:effectLst/>
                      </a:endParaRPr>
                    </a:p>
                    <a:p>
                      <a:pPr>
                        <a:lnSpc>
                          <a:spcPct val="120000"/>
                        </a:lnSpc>
                        <a:spcAft>
                          <a:spcPts val="1000"/>
                        </a:spcAft>
                        <a:tabLst>
                          <a:tab pos="1209675" algn="l"/>
                        </a:tabLst>
                      </a:pPr>
                      <a:r>
                        <a:rPr lang="fr-FR" sz="1400" dirty="0">
                          <a:effectLst/>
                        </a:rPr>
                        <a:t>B, C</a:t>
                      </a:r>
                      <a:endParaRPr lang="fr-FR" sz="1050" dirty="0">
                        <a:effectLst/>
                      </a:endParaRPr>
                    </a:p>
                    <a:p>
                      <a:pPr>
                        <a:lnSpc>
                          <a:spcPct val="120000"/>
                        </a:lnSpc>
                        <a:spcAft>
                          <a:spcPts val="1000"/>
                        </a:spcAft>
                        <a:tabLst>
                          <a:tab pos="1209675" algn="l"/>
                        </a:tabLst>
                      </a:pPr>
                      <a:r>
                        <a:rPr lang="fr-FR" sz="1400" dirty="0">
                          <a:effectLst/>
                        </a:rPr>
                        <a:t>D</a:t>
                      </a:r>
                      <a:endParaRPr lang="fr-FR"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1000"/>
                        </a:spcAft>
                        <a:tabLst>
                          <a:tab pos="1209675" algn="l"/>
                        </a:tabLst>
                      </a:pPr>
                      <a:r>
                        <a:rPr lang="fr-FR" sz="1400" dirty="0">
                          <a:effectLst/>
                        </a:rPr>
                        <a:t>0</a:t>
                      </a:r>
                      <a:endParaRPr lang="fr-FR" sz="1050" dirty="0">
                        <a:effectLst/>
                      </a:endParaRPr>
                    </a:p>
                    <a:p>
                      <a:pPr>
                        <a:lnSpc>
                          <a:spcPct val="120000"/>
                        </a:lnSpc>
                        <a:spcAft>
                          <a:spcPts val="1000"/>
                        </a:spcAft>
                        <a:tabLst>
                          <a:tab pos="1209675" algn="l"/>
                        </a:tabLst>
                      </a:pPr>
                      <a:r>
                        <a:rPr lang="fr-FR" sz="1400" dirty="0">
                          <a:effectLst/>
                        </a:rPr>
                        <a:t>3</a:t>
                      </a:r>
                      <a:endParaRPr lang="fr-FR" sz="1050" dirty="0">
                        <a:effectLst/>
                      </a:endParaRPr>
                    </a:p>
                    <a:p>
                      <a:pPr>
                        <a:lnSpc>
                          <a:spcPct val="120000"/>
                        </a:lnSpc>
                        <a:spcAft>
                          <a:spcPts val="1000"/>
                        </a:spcAft>
                        <a:tabLst>
                          <a:tab pos="1209675" algn="l"/>
                        </a:tabLst>
                      </a:pPr>
                      <a:r>
                        <a:rPr lang="fr-FR" sz="1400" dirty="0">
                          <a:effectLst/>
                        </a:rPr>
                        <a:t>3</a:t>
                      </a:r>
                      <a:endParaRPr lang="fr-FR" sz="1050" dirty="0">
                        <a:effectLst/>
                      </a:endParaRPr>
                    </a:p>
                    <a:p>
                      <a:pPr>
                        <a:lnSpc>
                          <a:spcPct val="120000"/>
                        </a:lnSpc>
                        <a:spcAft>
                          <a:spcPts val="1000"/>
                        </a:spcAft>
                        <a:tabLst>
                          <a:tab pos="1209675" algn="l"/>
                        </a:tabLst>
                      </a:pPr>
                      <a:r>
                        <a:rPr lang="fr-FR" sz="1400" dirty="0">
                          <a:effectLst/>
                        </a:rPr>
                        <a:t>9</a:t>
                      </a:r>
                      <a:endParaRPr lang="fr-FR" sz="1050" dirty="0">
                        <a:effectLst/>
                      </a:endParaRPr>
                    </a:p>
                    <a:p>
                      <a:pPr>
                        <a:lnSpc>
                          <a:spcPct val="120000"/>
                        </a:lnSpc>
                        <a:spcAft>
                          <a:spcPts val="1000"/>
                        </a:spcAft>
                        <a:tabLst>
                          <a:tab pos="1209675" algn="l"/>
                        </a:tabLst>
                      </a:pPr>
                      <a:r>
                        <a:rPr lang="fr-FR" sz="1400" dirty="0">
                          <a:effectLst/>
                        </a:rPr>
                        <a:t>11</a:t>
                      </a:r>
                      <a:endParaRPr lang="fr-FR"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1000"/>
                        </a:spcAft>
                        <a:tabLst>
                          <a:tab pos="1209675" algn="l"/>
                        </a:tabLst>
                      </a:pPr>
                      <a:r>
                        <a:rPr lang="fr-FR" sz="1400" dirty="0">
                          <a:effectLst/>
                        </a:rPr>
                        <a:t>3</a:t>
                      </a:r>
                      <a:endParaRPr lang="fr-FR" sz="1050" dirty="0">
                        <a:effectLst/>
                      </a:endParaRPr>
                    </a:p>
                    <a:p>
                      <a:pPr>
                        <a:lnSpc>
                          <a:spcPct val="120000"/>
                        </a:lnSpc>
                        <a:spcAft>
                          <a:spcPts val="1000"/>
                        </a:spcAft>
                        <a:tabLst>
                          <a:tab pos="1209675" algn="l"/>
                        </a:tabLst>
                      </a:pPr>
                      <a:r>
                        <a:rPr lang="fr-FR" sz="1400" dirty="0">
                          <a:effectLst/>
                        </a:rPr>
                        <a:t>9</a:t>
                      </a:r>
                      <a:endParaRPr lang="fr-FR" sz="1050" dirty="0">
                        <a:effectLst/>
                      </a:endParaRPr>
                    </a:p>
                    <a:p>
                      <a:pPr>
                        <a:lnSpc>
                          <a:spcPct val="120000"/>
                        </a:lnSpc>
                        <a:spcAft>
                          <a:spcPts val="1000"/>
                        </a:spcAft>
                        <a:tabLst>
                          <a:tab pos="1209675" algn="l"/>
                        </a:tabLst>
                      </a:pPr>
                      <a:r>
                        <a:rPr lang="fr-FR" sz="1400" dirty="0">
                          <a:effectLst/>
                        </a:rPr>
                        <a:t>7</a:t>
                      </a:r>
                      <a:endParaRPr lang="fr-FR" sz="1050" dirty="0">
                        <a:effectLst/>
                      </a:endParaRPr>
                    </a:p>
                    <a:p>
                      <a:pPr>
                        <a:lnSpc>
                          <a:spcPct val="120000"/>
                        </a:lnSpc>
                        <a:spcAft>
                          <a:spcPts val="1000"/>
                        </a:spcAft>
                        <a:tabLst>
                          <a:tab pos="1209675" algn="l"/>
                        </a:tabLst>
                      </a:pPr>
                      <a:r>
                        <a:rPr lang="fr-FR" sz="1400" dirty="0">
                          <a:effectLst/>
                        </a:rPr>
                        <a:t>11</a:t>
                      </a:r>
                      <a:endParaRPr lang="fr-FR" sz="1050" dirty="0">
                        <a:effectLst/>
                      </a:endParaRPr>
                    </a:p>
                    <a:p>
                      <a:pPr>
                        <a:lnSpc>
                          <a:spcPct val="120000"/>
                        </a:lnSpc>
                        <a:spcAft>
                          <a:spcPts val="1000"/>
                        </a:spcAft>
                        <a:tabLst>
                          <a:tab pos="1209675" algn="l"/>
                        </a:tabLst>
                      </a:pPr>
                      <a:r>
                        <a:rPr lang="fr-FR" sz="1400" dirty="0">
                          <a:effectLst/>
                        </a:rPr>
                        <a:t>19</a:t>
                      </a:r>
                      <a:endParaRPr lang="fr-FR"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1000"/>
                        </a:spcAft>
                        <a:tabLst>
                          <a:tab pos="1209675" algn="l"/>
                        </a:tabLst>
                      </a:pPr>
                      <a:r>
                        <a:rPr lang="fr-FR" sz="1400" dirty="0">
                          <a:effectLst/>
                        </a:rPr>
                        <a:t>0</a:t>
                      </a:r>
                      <a:endParaRPr lang="fr-FR" sz="1050" dirty="0">
                        <a:effectLst/>
                      </a:endParaRPr>
                    </a:p>
                    <a:p>
                      <a:pPr>
                        <a:lnSpc>
                          <a:spcPct val="120000"/>
                        </a:lnSpc>
                        <a:spcAft>
                          <a:spcPts val="1000"/>
                        </a:spcAft>
                        <a:tabLst>
                          <a:tab pos="1209675" algn="l"/>
                        </a:tabLst>
                      </a:pPr>
                      <a:r>
                        <a:rPr lang="fr-FR" sz="1400" dirty="0">
                          <a:effectLst/>
                        </a:rPr>
                        <a:t>3</a:t>
                      </a:r>
                      <a:endParaRPr lang="fr-FR" sz="1050" dirty="0">
                        <a:effectLst/>
                      </a:endParaRPr>
                    </a:p>
                    <a:p>
                      <a:pPr>
                        <a:lnSpc>
                          <a:spcPct val="120000"/>
                        </a:lnSpc>
                        <a:spcAft>
                          <a:spcPts val="1000"/>
                        </a:spcAft>
                        <a:tabLst>
                          <a:tab pos="1209675" algn="l"/>
                        </a:tabLst>
                      </a:pPr>
                      <a:r>
                        <a:rPr lang="fr-FR" sz="1400" dirty="0">
                          <a:effectLst/>
                        </a:rPr>
                        <a:t>5</a:t>
                      </a:r>
                      <a:endParaRPr lang="fr-FR" sz="1050" dirty="0">
                        <a:effectLst/>
                      </a:endParaRPr>
                    </a:p>
                    <a:p>
                      <a:pPr>
                        <a:lnSpc>
                          <a:spcPct val="120000"/>
                        </a:lnSpc>
                        <a:spcAft>
                          <a:spcPts val="1000"/>
                        </a:spcAft>
                        <a:tabLst>
                          <a:tab pos="1209675" algn="l"/>
                        </a:tabLst>
                      </a:pPr>
                      <a:r>
                        <a:rPr lang="fr-FR" sz="1400" dirty="0">
                          <a:effectLst/>
                        </a:rPr>
                        <a:t>9</a:t>
                      </a:r>
                      <a:endParaRPr lang="fr-FR" sz="1050" dirty="0">
                        <a:effectLst/>
                      </a:endParaRPr>
                    </a:p>
                    <a:p>
                      <a:pPr>
                        <a:lnSpc>
                          <a:spcPct val="120000"/>
                        </a:lnSpc>
                        <a:spcAft>
                          <a:spcPts val="1000"/>
                        </a:spcAft>
                        <a:tabLst>
                          <a:tab pos="1209675" algn="l"/>
                        </a:tabLst>
                      </a:pPr>
                      <a:r>
                        <a:rPr lang="fr-FR" sz="1400" dirty="0">
                          <a:effectLst/>
                        </a:rPr>
                        <a:t>11</a:t>
                      </a:r>
                      <a:endParaRPr lang="fr-FR"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1000"/>
                        </a:spcAft>
                        <a:tabLst>
                          <a:tab pos="1209675" algn="l"/>
                        </a:tabLst>
                      </a:pPr>
                      <a:r>
                        <a:rPr lang="fr-FR" sz="1400" dirty="0">
                          <a:effectLst/>
                        </a:rPr>
                        <a:t>3</a:t>
                      </a:r>
                      <a:endParaRPr lang="fr-FR" sz="1050" dirty="0">
                        <a:effectLst/>
                      </a:endParaRPr>
                    </a:p>
                    <a:p>
                      <a:pPr>
                        <a:lnSpc>
                          <a:spcPct val="120000"/>
                        </a:lnSpc>
                        <a:spcAft>
                          <a:spcPts val="1000"/>
                        </a:spcAft>
                        <a:tabLst>
                          <a:tab pos="1209675" algn="l"/>
                        </a:tabLst>
                      </a:pPr>
                      <a:r>
                        <a:rPr lang="fr-FR" sz="1400" dirty="0">
                          <a:effectLst/>
                        </a:rPr>
                        <a:t>9</a:t>
                      </a:r>
                      <a:endParaRPr lang="fr-FR" sz="1050" dirty="0">
                        <a:effectLst/>
                      </a:endParaRPr>
                    </a:p>
                    <a:p>
                      <a:pPr>
                        <a:lnSpc>
                          <a:spcPct val="120000"/>
                        </a:lnSpc>
                        <a:spcAft>
                          <a:spcPts val="1000"/>
                        </a:spcAft>
                        <a:tabLst>
                          <a:tab pos="1209675" algn="l"/>
                        </a:tabLst>
                      </a:pPr>
                      <a:r>
                        <a:rPr lang="fr-FR" sz="1400" dirty="0">
                          <a:effectLst/>
                        </a:rPr>
                        <a:t>9</a:t>
                      </a:r>
                      <a:endParaRPr lang="fr-FR" sz="1050" dirty="0">
                        <a:effectLst/>
                      </a:endParaRPr>
                    </a:p>
                    <a:p>
                      <a:pPr>
                        <a:lnSpc>
                          <a:spcPct val="120000"/>
                        </a:lnSpc>
                        <a:spcAft>
                          <a:spcPts val="1000"/>
                        </a:spcAft>
                        <a:tabLst>
                          <a:tab pos="1209675" algn="l"/>
                        </a:tabLst>
                      </a:pPr>
                      <a:r>
                        <a:rPr lang="fr-FR" sz="1400" dirty="0">
                          <a:effectLst/>
                        </a:rPr>
                        <a:t>11</a:t>
                      </a:r>
                      <a:endParaRPr lang="fr-FR" sz="1050" dirty="0">
                        <a:effectLst/>
                      </a:endParaRPr>
                    </a:p>
                    <a:p>
                      <a:pPr>
                        <a:lnSpc>
                          <a:spcPct val="120000"/>
                        </a:lnSpc>
                        <a:spcAft>
                          <a:spcPts val="1000"/>
                        </a:spcAft>
                        <a:tabLst>
                          <a:tab pos="1209675" algn="l"/>
                        </a:tabLst>
                      </a:pPr>
                      <a:r>
                        <a:rPr lang="fr-FR" sz="1400" dirty="0">
                          <a:effectLst/>
                        </a:rPr>
                        <a:t>19</a:t>
                      </a:r>
                      <a:endParaRPr lang="fr-FR"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1000"/>
                        </a:spcAft>
                        <a:tabLst>
                          <a:tab pos="1209675" algn="l"/>
                        </a:tabLst>
                      </a:pPr>
                      <a:r>
                        <a:rPr lang="fr-FR" sz="1400" dirty="0">
                          <a:effectLst/>
                        </a:rPr>
                        <a:t>0</a:t>
                      </a:r>
                      <a:endParaRPr lang="fr-FR" sz="1050" dirty="0">
                        <a:effectLst/>
                      </a:endParaRPr>
                    </a:p>
                    <a:p>
                      <a:pPr>
                        <a:lnSpc>
                          <a:spcPct val="120000"/>
                        </a:lnSpc>
                        <a:spcAft>
                          <a:spcPts val="1000"/>
                        </a:spcAft>
                        <a:tabLst>
                          <a:tab pos="1209675" algn="l"/>
                        </a:tabLst>
                      </a:pPr>
                      <a:r>
                        <a:rPr lang="fr-FR" sz="1400" dirty="0">
                          <a:effectLst/>
                        </a:rPr>
                        <a:t>0</a:t>
                      </a:r>
                      <a:endParaRPr lang="fr-FR" sz="1050" dirty="0">
                        <a:effectLst/>
                      </a:endParaRPr>
                    </a:p>
                    <a:p>
                      <a:pPr>
                        <a:lnSpc>
                          <a:spcPct val="120000"/>
                        </a:lnSpc>
                        <a:spcAft>
                          <a:spcPts val="1000"/>
                        </a:spcAft>
                        <a:tabLst>
                          <a:tab pos="1209675" algn="l"/>
                        </a:tabLst>
                      </a:pPr>
                      <a:r>
                        <a:rPr lang="fr-FR" sz="1400" dirty="0">
                          <a:effectLst/>
                        </a:rPr>
                        <a:t>2</a:t>
                      </a:r>
                      <a:endParaRPr lang="fr-FR" sz="1050" dirty="0">
                        <a:effectLst/>
                      </a:endParaRPr>
                    </a:p>
                    <a:p>
                      <a:pPr>
                        <a:lnSpc>
                          <a:spcPct val="120000"/>
                        </a:lnSpc>
                        <a:spcAft>
                          <a:spcPts val="1000"/>
                        </a:spcAft>
                        <a:tabLst>
                          <a:tab pos="1209675" algn="l"/>
                        </a:tabLst>
                      </a:pPr>
                      <a:r>
                        <a:rPr lang="fr-FR" sz="1400" dirty="0">
                          <a:effectLst/>
                        </a:rPr>
                        <a:t>0</a:t>
                      </a:r>
                      <a:endParaRPr lang="fr-FR" sz="1050" dirty="0">
                        <a:effectLst/>
                      </a:endParaRPr>
                    </a:p>
                    <a:p>
                      <a:pPr>
                        <a:lnSpc>
                          <a:spcPct val="120000"/>
                        </a:lnSpc>
                        <a:spcAft>
                          <a:spcPts val="1000"/>
                        </a:spcAft>
                        <a:tabLst>
                          <a:tab pos="1209675" algn="l"/>
                        </a:tabLst>
                      </a:pPr>
                      <a:r>
                        <a:rPr lang="fr-FR" sz="1400" dirty="0">
                          <a:effectLst/>
                        </a:rPr>
                        <a:t>0</a:t>
                      </a:r>
                      <a:endParaRPr lang="fr-FR"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1000"/>
                        </a:spcAft>
                        <a:tabLst>
                          <a:tab pos="1209675" algn="l"/>
                        </a:tabLst>
                      </a:pPr>
                      <a:r>
                        <a:rPr lang="fr-FR" sz="1400" dirty="0">
                          <a:effectLst/>
                        </a:rPr>
                        <a:t>0</a:t>
                      </a:r>
                      <a:endParaRPr lang="fr-FR" sz="1050" dirty="0">
                        <a:effectLst/>
                      </a:endParaRPr>
                    </a:p>
                    <a:p>
                      <a:pPr>
                        <a:lnSpc>
                          <a:spcPct val="120000"/>
                        </a:lnSpc>
                        <a:spcAft>
                          <a:spcPts val="1000"/>
                        </a:spcAft>
                        <a:tabLst>
                          <a:tab pos="1209675" algn="l"/>
                        </a:tabLst>
                      </a:pPr>
                      <a:r>
                        <a:rPr lang="fr-FR" sz="1400" dirty="0">
                          <a:effectLst/>
                        </a:rPr>
                        <a:t>0</a:t>
                      </a:r>
                      <a:endParaRPr lang="fr-FR" sz="1050" dirty="0">
                        <a:effectLst/>
                      </a:endParaRPr>
                    </a:p>
                    <a:p>
                      <a:pPr>
                        <a:lnSpc>
                          <a:spcPct val="120000"/>
                        </a:lnSpc>
                        <a:spcAft>
                          <a:spcPts val="1000"/>
                        </a:spcAft>
                        <a:tabLst>
                          <a:tab pos="1209675" algn="l"/>
                        </a:tabLst>
                      </a:pPr>
                      <a:r>
                        <a:rPr lang="fr-FR" sz="1400" dirty="0">
                          <a:effectLst/>
                        </a:rPr>
                        <a:t>2</a:t>
                      </a:r>
                      <a:endParaRPr lang="fr-FR" sz="1050" dirty="0">
                        <a:effectLst/>
                      </a:endParaRPr>
                    </a:p>
                    <a:p>
                      <a:pPr>
                        <a:lnSpc>
                          <a:spcPct val="120000"/>
                        </a:lnSpc>
                        <a:spcAft>
                          <a:spcPts val="1000"/>
                        </a:spcAft>
                        <a:tabLst>
                          <a:tab pos="1209675" algn="l"/>
                        </a:tabLst>
                      </a:pPr>
                      <a:r>
                        <a:rPr lang="fr-FR" sz="1400" dirty="0">
                          <a:effectLst/>
                        </a:rPr>
                        <a:t>0</a:t>
                      </a:r>
                      <a:endParaRPr lang="fr-FR" sz="1050" dirty="0">
                        <a:effectLst/>
                      </a:endParaRPr>
                    </a:p>
                    <a:p>
                      <a:pPr>
                        <a:lnSpc>
                          <a:spcPct val="120000"/>
                        </a:lnSpc>
                        <a:spcAft>
                          <a:spcPts val="1000"/>
                        </a:spcAft>
                        <a:tabLst>
                          <a:tab pos="1209675" algn="l"/>
                        </a:tabLst>
                      </a:pPr>
                      <a:r>
                        <a:rPr lang="fr-FR" sz="1400" dirty="0">
                          <a:effectLst/>
                        </a:rPr>
                        <a:t>0</a:t>
                      </a:r>
                      <a:endParaRPr lang="fr-FR"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vMerge="1">
                  <a:txBody>
                    <a:bodyPr/>
                    <a:lstStyle/>
                    <a:p>
                      <a:endParaRPr lang="fr-FR"/>
                    </a:p>
                  </a:txBody>
                  <a:tcPr/>
                </a:tc>
                <a:tc vMerge="1">
                  <a:txBody>
                    <a:bodyPr/>
                    <a:lstStyle/>
                    <a:p>
                      <a:endParaRPr lang="fr-FR"/>
                    </a:p>
                  </a:txBody>
                  <a:tcPr/>
                </a:tc>
                <a:extLst>
                  <a:ext uri="{0D108BD9-81ED-4DB2-BD59-A6C34878D82A}">
                    <a16:rowId xmlns:a16="http://schemas.microsoft.com/office/drawing/2014/main" val="10002"/>
                  </a:ext>
                </a:extLst>
              </a:tr>
            </a:tbl>
          </a:graphicData>
        </a:graphic>
      </p:graphicFrame>
      <p:sp>
        <p:nvSpPr>
          <p:cNvPr id="4" name="Rectangle 3"/>
          <p:cNvSpPr/>
          <p:nvPr/>
        </p:nvSpPr>
        <p:spPr>
          <a:xfrm>
            <a:off x="3946743" y="6009278"/>
            <a:ext cx="3161506" cy="424732"/>
          </a:xfrm>
          <a:prstGeom prst="rect">
            <a:avLst/>
          </a:prstGeom>
        </p:spPr>
        <p:txBody>
          <a:bodyPr wrap="none">
            <a:spAutoFit/>
          </a:bodyPr>
          <a:lstStyle/>
          <a:p>
            <a:pPr>
              <a:lnSpc>
                <a:spcPct val="120000"/>
              </a:lnSpc>
              <a:spcAft>
                <a:spcPts val="1000"/>
              </a:spcAft>
              <a:tabLst>
                <a:tab pos="1209675" algn="l"/>
              </a:tabLst>
            </a:pPr>
            <a:r>
              <a:rPr lang="fr-FR" b="1" dirty="0">
                <a:latin typeface="Calibri" panose="020F0502020204030204" pitchFamily="34" charset="0"/>
                <a:ea typeface="Times New Roman" panose="02020603050405020304" pitchFamily="18" charset="0"/>
                <a:cs typeface="Calibri" panose="020F0502020204030204" pitchFamily="34" charset="0"/>
              </a:rPr>
              <a:t>Tab.II.4 : calendrier d’exécution</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28666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18750" y="1433526"/>
            <a:ext cx="9259762" cy="3785652"/>
          </a:xfrm>
          <a:prstGeom prst="rect">
            <a:avLst/>
          </a:prstGeom>
        </p:spPr>
        <p:txBody>
          <a:bodyPr wrap="square">
            <a:spAutoFit/>
          </a:bodyPr>
          <a:lstStyle/>
          <a:p>
            <a:pPr algn="just">
              <a:lnSpc>
                <a:spcPct val="120000"/>
              </a:lnSpc>
              <a:spcAft>
                <a:spcPts val="0"/>
              </a:spcAft>
            </a:pPr>
            <a:r>
              <a:rPr lang="fr-FR" sz="2000" dirty="0">
                <a:latin typeface="Times New Roman" panose="02020603050405020304" pitchFamily="18" charset="0"/>
                <a:ea typeface="Times New Roman" panose="02020603050405020304" pitchFamily="18" charset="0"/>
                <a:cs typeface="Times New Roman" panose="02020603050405020304" pitchFamily="18" charset="0"/>
              </a:rPr>
              <a:t>	On peut alors déterminer le chemin critique ; qui est formé d’une succession des activités, sur le chemin le plus long en termes de durées, il est appelé chemin critique car tout retard pris sur l’une des activités de ce chemin, entraîne du retard dans l’achèvement de l’ensemble des activités. Chemin critique :{A, B, D,E}. </a:t>
            </a:r>
            <a:endParaRPr lang="fr-FR" sz="1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0"/>
              </a:spcAft>
            </a:pPr>
            <a:r>
              <a:rPr lang="fr-FR" sz="2000" b="1" u="heavy" dirty="0">
                <a:latin typeface="Times New Roman" panose="02020603050405020304" pitchFamily="18" charset="0"/>
                <a:ea typeface="Times New Roman" panose="02020603050405020304" pitchFamily="18" charset="0"/>
                <a:cs typeface="Times New Roman" panose="02020603050405020304" pitchFamily="18" charset="0"/>
              </a:rPr>
              <a:t>5.5.</a:t>
            </a:r>
            <a:r>
              <a:rPr lang="fr-FR" sz="2000" u="heavy" dirty="0">
                <a:latin typeface="Times New Roman" panose="02020603050405020304" pitchFamily="18" charset="0"/>
                <a:ea typeface="Times New Roman" panose="02020603050405020304" pitchFamily="18" charset="0"/>
                <a:cs typeface="Times New Roman" panose="02020603050405020304" pitchFamily="18" charset="0"/>
              </a:rPr>
              <a:t> Evaluer l’effectif total nécessaire par unité de temps </a:t>
            </a:r>
            <a:endParaRPr lang="fr-FR" sz="1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0"/>
              </a:spcAft>
            </a:pPr>
            <a:r>
              <a:rPr lang="fr-FR" sz="2000" dirty="0">
                <a:latin typeface="Times New Roman" panose="02020603050405020304" pitchFamily="18" charset="0"/>
                <a:ea typeface="Times New Roman" panose="02020603050405020304" pitchFamily="18" charset="0"/>
                <a:cs typeface="Times New Roman" panose="02020603050405020304" pitchFamily="18" charset="0"/>
              </a:rPr>
              <a:t>	Cette étape consiste à calculer l’effectif total par unité de temps, en supposant que la capacité du travail est de 4 effectifs par unité de temps. </a:t>
            </a:r>
            <a:endParaRPr lang="fr-FR" sz="1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0"/>
              </a:spcAft>
            </a:pPr>
            <a:r>
              <a:rPr lang="fr-FR" sz="2000" dirty="0">
                <a:latin typeface="Times New Roman" panose="02020603050405020304" pitchFamily="18" charset="0"/>
                <a:ea typeface="Times New Roman" panose="02020603050405020304" pitchFamily="18" charset="0"/>
                <a:cs typeface="Times New Roman" panose="02020603050405020304" pitchFamily="18" charset="0"/>
              </a:rPr>
              <a:t>Si les ressources en main d’œuvre (effectif) disponibles sont insuffisantes pour satisfaire les besoins du projet. Pour résoudre la surcharge sur une période, il faudra certainement recouvrir à l’embauche d’effectifs supplémentaires. </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65714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0014" y="1823351"/>
            <a:ext cx="10478814" cy="2601738"/>
          </a:xfrm>
          <a:prstGeom prst="rect">
            <a:avLst/>
          </a:prstGeom>
        </p:spPr>
        <p:txBody>
          <a:bodyPr wrap="square">
            <a:spAutoFit/>
          </a:bodyPr>
          <a:lstStyle/>
          <a:p>
            <a:pPr>
              <a:lnSpc>
                <a:spcPct val="120000"/>
              </a:lnSpc>
              <a:spcAft>
                <a:spcPts val="1000"/>
              </a:spcAft>
              <a:tabLst>
                <a:tab pos="1209675" algn="l"/>
              </a:tabLst>
            </a:pPr>
            <a:r>
              <a:rPr lang="fr-FR" dirty="0">
                <a:effectLst/>
                <a:latin typeface="Calibri" panose="020F0502020204030204" pitchFamily="34" charset="0"/>
                <a:ea typeface="Times New Roman" panose="02020603050405020304" pitchFamily="18" charset="0"/>
                <a:cs typeface="Calibri" panose="020F0502020204030204" pitchFamily="34" charset="0"/>
              </a:rPr>
              <a:t> </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20000"/>
              </a:lnSpc>
              <a:spcAft>
                <a:spcPts val="1000"/>
              </a:spcAft>
              <a:tabLst>
                <a:tab pos="3220085" algn="l"/>
              </a:tabLst>
            </a:pPr>
            <a:r>
              <a:rPr lang="fr-FR"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2400" b="1" dirty="0">
                <a:effectLst/>
                <a:latin typeface="Times New Roman" panose="02020603050405020304" pitchFamily="18" charset="0"/>
                <a:ea typeface="Times New Roman" panose="02020603050405020304" pitchFamily="18" charset="0"/>
                <a:cs typeface="Times New Roman" panose="02020603050405020304" pitchFamily="18" charset="0"/>
              </a:rPr>
              <a:t>CONCLUSION</a:t>
            </a:r>
            <a:endParaRPr lang="fr-FR"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0"/>
              </a:spcAft>
            </a:pP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Le diagramme de GANTT est fréquemment utilisé pour l’ordonnancement en ateliers, pour la visualisation des activités exécutées pour chaque poste de travail, elle apparaît aujourd’hui comme l’un des meilleurs outils de communication entre la direction du projet et les opérations. </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0"/>
              </a:spcAft>
            </a:pP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8512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38096" y="1268976"/>
            <a:ext cx="6579476" cy="4109843"/>
          </a:xfrm>
          <a:prstGeom prst="rect">
            <a:avLst/>
          </a:prstGeom>
        </p:spPr>
        <p:txBody>
          <a:bodyPr wrap="square">
            <a:spAutoFit/>
          </a:bodyPr>
          <a:lstStyle/>
          <a:p>
            <a:pPr algn="ctr">
              <a:lnSpc>
                <a:spcPct val="120000"/>
              </a:lnSpc>
              <a:spcAft>
                <a:spcPts val="1000"/>
              </a:spcAft>
              <a:tabLst>
                <a:tab pos="3220085" algn="l"/>
              </a:tabLst>
            </a:pPr>
            <a:r>
              <a:rPr lang="fr-FR" dirty="0">
                <a:effectLst/>
                <a:latin typeface="Times New Roman" panose="02020603050405020304" pitchFamily="18" charset="0"/>
                <a:ea typeface="Times New Roman" panose="02020603050405020304" pitchFamily="18" charset="0"/>
                <a:cs typeface="Times New Roman" panose="02020603050405020304" pitchFamily="18" charset="0"/>
              </a:rPr>
              <a:t>INTRODUCTION</a:t>
            </a:r>
            <a:endParaRPr lang="fr-FR" sz="11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20000"/>
              </a:lnSpc>
              <a:spcAft>
                <a:spcPts val="1000"/>
              </a:spcAft>
              <a:tabLst>
                <a:tab pos="3220085" algn="l"/>
              </a:tabLst>
            </a:pPr>
            <a:r>
              <a:rPr lang="fr-FR" i="1" dirty="0">
                <a:effectLst/>
                <a:latin typeface="Times New Roman" panose="02020603050405020304" pitchFamily="18" charset="0"/>
                <a:ea typeface="Times New Roman" panose="02020603050405020304" pitchFamily="18" charset="0"/>
                <a:cs typeface="Times New Roman" panose="02020603050405020304" pitchFamily="18" charset="0"/>
              </a:rPr>
              <a:t>I-Fonctions et but de la gestion de projet</a:t>
            </a:r>
            <a:endParaRPr lang="fr-FR" sz="11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20000"/>
              </a:lnSpc>
              <a:spcAft>
                <a:spcPts val="1000"/>
              </a:spcAft>
              <a:tabLst>
                <a:tab pos="3220085" algn="l"/>
              </a:tabLst>
            </a:pPr>
            <a:r>
              <a:rPr lang="fr-FR" i="1" dirty="0">
                <a:effectLst/>
                <a:latin typeface="Times New Roman" panose="02020603050405020304" pitchFamily="18" charset="0"/>
                <a:ea typeface="Times New Roman" panose="02020603050405020304" pitchFamily="18" charset="0"/>
                <a:cs typeface="Times New Roman" panose="02020603050405020304" pitchFamily="18" charset="0"/>
              </a:rPr>
              <a:t>II- Outils de Gantt</a:t>
            </a:r>
            <a:endParaRPr lang="fr-FR" sz="11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20000"/>
              </a:lnSpc>
              <a:spcAft>
                <a:spcPts val="1000"/>
              </a:spcAft>
              <a:tabLst>
                <a:tab pos="3220085" algn="l"/>
              </a:tabLst>
            </a:pPr>
            <a:r>
              <a:rPr lang="fr-FR" i="1" dirty="0">
                <a:effectLst/>
                <a:latin typeface="Times New Roman" panose="02020603050405020304" pitchFamily="18" charset="0"/>
                <a:ea typeface="Times New Roman" panose="02020603050405020304" pitchFamily="18" charset="0"/>
                <a:cs typeface="Times New Roman" panose="02020603050405020304" pitchFamily="18" charset="0"/>
              </a:rPr>
              <a:t>1-Définition et objectifs</a:t>
            </a:r>
            <a:endParaRPr lang="fr-FR" sz="11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20000"/>
              </a:lnSpc>
              <a:spcAft>
                <a:spcPts val="1000"/>
              </a:spcAft>
              <a:tabLst>
                <a:tab pos="3220085" algn="l"/>
              </a:tabLst>
            </a:pPr>
            <a:r>
              <a:rPr lang="fr-FR" i="1" dirty="0">
                <a:effectLst/>
                <a:latin typeface="Times New Roman" panose="02020603050405020304" pitchFamily="18" charset="0"/>
                <a:ea typeface="Times New Roman" panose="02020603050405020304" pitchFamily="18" charset="0"/>
                <a:cs typeface="Times New Roman" panose="02020603050405020304" pitchFamily="18" charset="0"/>
              </a:rPr>
              <a:t>2-Domaine d’utilisation</a:t>
            </a:r>
            <a:endParaRPr lang="fr-FR" sz="11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20000"/>
              </a:lnSpc>
              <a:spcAft>
                <a:spcPts val="1000"/>
              </a:spcAft>
              <a:tabLst>
                <a:tab pos="3220085" algn="l"/>
              </a:tabLst>
            </a:pPr>
            <a:r>
              <a:rPr lang="fr-FR" i="1" dirty="0">
                <a:effectLst/>
                <a:latin typeface="Times New Roman" panose="02020603050405020304" pitchFamily="18" charset="0"/>
                <a:ea typeface="Times New Roman" panose="02020603050405020304" pitchFamily="18" charset="0"/>
                <a:cs typeface="Times New Roman" panose="02020603050405020304" pitchFamily="18" charset="0"/>
              </a:rPr>
              <a:t>3-Méthodologie et démarche</a:t>
            </a:r>
            <a:endParaRPr lang="fr-FR" sz="11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20000"/>
              </a:lnSpc>
              <a:spcAft>
                <a:spcPts val="1000"/>
              </a:spcAft>
              <a:tabLst>
                <a:tab pos="3220085" algn="l"/>
              </a:tabLst>
            </a:pPr>
            <a:r>
              <a:rPr lang="fr-FR" i="1" dirty="0">
                <a:effectLst/>
                <a:latin typeface="Times New Roman" panose="02020603050405020304" pitchFamily="18" charset="0"/>
                <a:ea typeface="Times New Roman" panose="02020603050405020304" pitchFamily="18" charset="0"/>
                <a:cs typeface="Times New Roman" panose="02020603050405020304" pitchFamily="18" charset="0"/>
              </a:rPr>
              <a:t>4-Présentation de l’outil</a:t>
            </a:r>
            <a:endParaRPr lang="fr-FR" sz="11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20000"/>
              </a:lnSpc>
              <a:spcAft>
                <a:spcPts val="1000"/>
              </a:spcAft>
              <a:tabLst>
                <a:tab pos="3220085" algn="l"/>
              </a:tabLst>
            </a:pPr>
            <a:r>
              <a:rPr lang="fr-FR" i="1" dirty="0">
                <a:effectLst/>
                <a:latin typeface="Times New Roman" panose="02020603050405020304" pitchFamily="18" charset="0"/>
                <a:ea typeface="Times New Roman" panose="02020603050405020304" pitchFamily="18" charset="0"/>
                <a:cs typeface="Times New Roman" panose="02020603050405020304" pitchFamily="18" charset="0"/>
              </a:rPr>
              <a:t>5-Exemple d’application</a:t>
            </a:r>
            <a:endParaRPr lang="fr-FR" sz="11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20000"/>
              </a:lnSpc>
              <a:spcAft>
                <a:spcPts val="1000"/>
              </a:spcAft>
              <a:tabLst>
                <a:tab pos="3220085" algn="l"/>
              </a:tabLst>
            </a:pPr>
            <a:r>
              <a:rPr lang="fr-FR" dirty="0">
                <a:effectLst/>
                <a:latin typeface="Times New Roman" panose="02020603050405020304" pitchFamily="18" charset="0"/>
                <a:ea typeface="Times New Roman" panose="02020603050405020304" pitchFamily="18" charset="0"/>
                <a:cs typeface="Times New Roman" panose="02020603050405020304" pitchFamily="18" charset="0"/>
              </a:rPr>
              <a:t>CONCLUSION</a:t>
            </a:r>
            <a:endParaRPr lang="fr-FR"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10657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08689" y="1628507"/>
            <a:ext cx="8744607" cy="3637919"/>
          </a:xfrm>
          <a:prstGeom prst="rect">
            <a:avLst/>
          </a:prstGeom>
        </p:spPr>
        <p:txBody>
          <a:bodyPr wrap="square">
            <a:spAutoFit/>
          </a:bodyPr>
          <a:lstStyle/>
          <a:p>
            <a:pPr algn="just">
              <a:lnSpc>
                <a:spcPct val="120000"/>
              </a:lnSpc>
              <a:spcAft>
                <a:spcPts val="0"/>
              </a:spcAft>
            </a:pPr>
            <a:r>
              <a:rPr lang="fr-FR" sz="3200" dirty="0">
                <a:latin typeface="Times New Roman" panose="02020603050405020304" pitchFamily="18" charset="0"/>
                <a:ea typeface="Times New Roman" panose="02020603050405020304" pitchFamily="18" charset="0"/>
                <a:cs typeface="Times New Roman" panose="02020603050405020304" pitchFamily="18" charset="0"/>
              </a:rPr>
              <a:t>			Bibliographie</a:t>
            </a:r>
            <a:endParaRPr lang="fr-FR" sz="1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0"/>
              </a:spcAft>
            </a:pPr>
            <a:r>
              <a:rPr lang="fr-FR" sz="2000" dirty="0">
                <a:latin typeface="Times New Roman" panose="02020603050405020304" pitchFamily="18" charset="0"/>
                <a:ea typeface="Times New Roman" panose="02020603050405020304" pitchFamily="18" charset="0"/>
                <a:cs typeface="Times New Roman" panose="02020603050405020304" pitchFamily="18" charset="0"/>
              </a:rPr>
              <a:t>Livres et mémoires </a:t>
            </a:r>
            <a:endParaRPr lang="fr-FR" sz="1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0"/>
              </a:spcAft>
            </a:pPr>
            <a:r>
              <a:rPr lang="fr-FR" sz="2000" dirty="0">
                <a:latin typeface="Times New Roman" panose="02020603050405020304" pitchFamily="18" charset="0"/>
                <a:ea typeface="Times New Roman" panose="02020603050405020304" pitchFamily="18" charset="0"/>
                <a:cs typeface="Times New Roman" panose="02020603050405020304" pitchFamily="18" charset="0"/>
              </a:rPr>
              <a:t>[1] : Jean-Louis Brossard, Marc Polizzi « Gérer la production industrielle : Outils et méthodes » Edition Mare Nostrum, 1996.</a:t>
            </a:r>
            <a:endParaRPr lang="fr-FR" sz="1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0"/>
              </a:spcAft>
            </a:pPr>
            <a:r>
              <a:rPr lang="fr-FR" sz="2000" dirty="0">
                <a:latin typeface="Times New Roman" panose="02020603050405020304" pitchFamily="18" charset="0"/>
                <a:ea typeface="Times New Roman" panose="02020603050405020304" pitchFamily="18" charset="0"/>
                <a:cs typeface="Times New Roman" panose="02020603050405020304" pitchFamily="18" charset="0"/>
              </a:rPr>
              <a:t> </a:t>
            </a:r>
            <a:endParaRPr lang="fr-FR" sz="1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0"/>
              </a:spcAf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Sites Web </a:t>
            </a:r>
            <a:endParaRPr lang="fr-FR" sz="1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0"/>
              </a:spcAf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[2] : http://www.octiple.com/mdp/outils/o_10.htm </a:t>
            </a:r>
            <a:endParaRPr lang="fr-FR" sz="1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0"/>
              </a:spcAf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[3] : http://www.bruno-garcia.net/www/polyro/node40.html </a:t>
            </a:r>
            <a:endParaRPr lang="fr-FR" sz="1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0"/>
              </a:spcAf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[4]:http://www.acnancymetz.fr/enseign/TransportsLP/Productions/pierret/PERT.doc</a:t>
            </a:r>
            <a:endParaRPr lang="fr-FR" sz="140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671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71751" y="1766344"/>
            <a:ext cx="9186042" cy="3249095"/>
          </a:xfrm>
          <a:prstGeom prst="rect">
            <a:avLst/>
          </a:prstGeom>
        </p:spPr>
        <p:txBody>
          <a:bodyPr wrap="square">
            <a:spAutoFit/>
          </a:bodyPr>
          <a:lstStyle/>
          <a:p>
            <a:pPr>
              <a:lnSpc>
                <a:spcPct val="120000"/>
              </a:lnSpc>
              <a:spcAft>
                <a:spcPts val="1000"/>
              </a:spcAft>
              <a:tabLst>
                <a:tab pos="3220085" algn="l"/>
              </a:tabLst>
            </a:pP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2400" dirty="0">
                <a:effectLst/>
                <a:latin typeface="Times New Roman" panose="02020603050405020304" pitchFamily="18" charset="0"/>
                <a:ea typeface="Times New Roman" panose="02020603050405020304" pitchFamily="18" charset="0"/>
                <a:cs typeface="Times New Roman" panose="02020603050405020304" pitchFamily="18" charset="0"/>
              </a:rPr>
              <a:t>INTRODUCTION</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0"/>
              </a:spcAft>
            </a:pP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L’outil GANTT a été mis au point au début de ce siècle par un américain Henry L.GANTT. Elle date de 1918 et se trouve largement utilisée aujourd’hui, à travers plusieurs logiciels de gestion. C’est une représentation murale d’un planning des tâches. Depuis l’industrie utilise toujours son diagramme, </a:t>
            </a:r>
            <a:r>
              <a:rPr lang="fr-FR" sz="2000" dirty="0">
                <a:latin typeface="Times New Roman" panose="02020603050405020304" pitchFamily="18" charset="0"/>
                <a:ea typeface="Times New Roman" panose="02020603050405020304" pitchFamily="18" charset="0"/>
                <a:cs typeface="Times New Roman" panose="02020603050405020304" pitchFamily="18" charset="0"/>
              </a:rPr>
              <a:t>af</a:t>
            </a: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in</a:t>
            </a:r>
            <a:r>
              <a:rPr lang="fr-FR" sz="20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d’afficher les résultats d’une planification ou pour raisonner sur des problèmes d’utilisation des ressources. Elle a comme synonymes (diagramme de GANTT, diagramme à barre, graphique de GANTT). </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20000"/>
              </a:lnSpc>
              <a:spcAft>
                <a:spcPts val="1000"/>
              </a:spcAft>
              <a:tabLst>
                <a:tab pos="1409700" algn="l"/>
              </a:tabLst>
            </a:pP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fr-F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90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33903" y="866494"/>
            <a:ext cx="8418787" cy="4631011"/>
          </a:xfrm>
          <a:prstGeom prst="rect">
            <a:avLst/>
          </a:prstGeom>
        </p:spPr>
        <p:txBody>
          <a:bodyPr wrap="square">
            <a:spAutoFit/>
          </a:bodyPr>
          <a:lstStyle/>
          <a:p>
            <a:pPr algn="just">
              <a:lnSpc>
                <a:spcPct val="120000"/>
              </a:lnSpc>
              <a:spcBef>
                <a:spcPts val="200"/>
              </a:spcBef>
            </a:pPr>
            <a:r>
              <a:rPr lang="fr-FR" sz="2800" b="1" i="1" dirty="0">
                <a:solidFill>
                  <a:srgbClr val="2E74B5"/>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2800" i="1" u="dbl" dirty="0">
                <a:latin typeface="Times New Roman" panose="02020603050405020304" pitchFamily="18" charset="0"/>
                <a:ea typeface="Times New Roman" panose="02020603050405020304" pitchFamily="18" charset="0"/>
                <a:cs typeface="Times New Roman" panose="02020603050405020304" pitchFamily="18" charset="0"/>
              </a:rPr>
              <a:t>I-Fonctions et buts de la gestion de projet</a:t>
            </a:r>
            <a:endParaRPr lang="fr-FR" sz="2000" b="1" dirty="0">
              <a:solidFill>
                <a:srgbClr val="2E74B5"/>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1000"/>
              </a:spcAft>
            </a:pPr>
            <a:r>
              <a:rPr lang="fr-FR" sz="2000" b="1" dirty="0">
                <a:latin typeface="Times New Roman" panose="02020603050405020304" pitchFamily="18" charset="0"/>
                <a:ea typeface="Times New Roman" panose="02020603050405020304" pitchFamily="18" charset="0"/>
                <a:cs typeface="Times New Roman" panose="02020603050405020304" pitchFamily="18" charset="0"/>
              </a:rPr>
              <a:t>Fonctions de la gestion de projet</a:t>
            </a:r>
          </a:p>
          <a:p>
            <a:pPr algn="just">
              <a:lnSpc>
                <a:spcPct val="120000"/>
              </a:lnSpc>
              <a:spcAft>
                <a:spcPts val="1000"/>
              </a:spcAft>
            </a:pPr>
            <a:r>
              <a:rPr lang="fr-FR" sz="2000" dirty="0">
                <a:latin typeface="Times New Roman" panose="02020603050405020304" pitchFamily="18" charset="0"/>
                <a:ea typeface="Times New Roman" panose="02020603050405020304" pitchFamily="18" charset="0"/>
                <a:cs typeface="Times New Roman" panose="02020603050405020304" pitchFamily="18" charset="0"/>
              </a:rPr>
              <a:t>On peut distinguer trois fonctions principales</a:t>
            </a:r>
            <a:r>
              <a:rPr lang="fr-FR" sz="1400" dirty="0">
                <a:latin typeface="Times New Roman" panose="02020603050405020304" pitchFamily="18" charset="0"/>
                <a:ea typeface="Times New Roman" panose="02020603050405020304" pitchFamily="18" charset="0"/>
                <a:cs typeface="Times New Roman" panose="02020603050405020304" pitchFamily="18" charset="0"/>
              </a:rPr>
              <a:t> :</a:t>
            </a:r>
            <a:endParaRPr lang="fr-FR"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lnSpc>
                <a:spcPct val="120000"/>
              </a:lnSpc>
              <a:spcAft>
                <a:spcPts val="1000"/>
              </a:spcAft>
              <a:buFont typeface="Wingdings" panose="05000000000000000000" pitchFamily="2" charset="2"/>
              <a:buChar char="Ø"/>
            </a:pPr>
            <a:r>
              <a:rPr lang="fr-FR" sz="2000" b="1" dirty="0">
                <a:latin typeface="Times New Roman" panose="02020603050405020304" pitchFamily="18" charset="0"/>
                <a:ea typeface="Times New Roman" panose="02020603050405020304" pitchFamily="18" charset="0"/>
                <a:cs typeface="Times New Roman" panose="02020603050405020304" pitchFamily="18" charset="0"/>
              </a:rPr>
              <a:t> P</a:t>
            </a:r>
            <a:r>
              <a:rPr lang="fr-FR" sz="2000" b="1" dirty="0">
                <a:effectLst/>
                <a:latin typeface="Times New Roman" panose="02020603050405020304" pitchFamily="18" charset="0"/>
                <a:ea typeface="Times New Roman" panose="02020603050405020304" pitchFamily="18" charset="0"/>
                <a:cs typeface="Times New Roman" panose="02020603050405020304" pitchFamily="18" charset="0"/>
              </a:rPr>
              <a:t>lanification</a:t>
            </a: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 des différentes opérations à réaliser sur la période         déterminée ; des moyens matériels et humains à mettre en œuvre pour réaliser le projet ;</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lnSpc>
                <a:spcPct val="120000"/>
              </a:lnSpc>
              <a:spcAft>
                <a:spcPts val="1000"/>
              </a:spcAft>
              <a:buFont typeface="Wingdings" panose="05000000000000000000" pitchFamily="2" charset="2"/>
              <a:buChar char="Ø"/>
            </a:pPr>
            <a:r>
              <a:rPr lang="fr-FR" sz="2000" b="1" cap="all" dirty="0">
                <a:latin typeface="Times New Roman" panose="02020603050405020304" pitchFamily="18" charset="0"/>
                <a:ea typeface="Times New Roman" panose="02020603050405020304" pitchFamily="18" charset="0"/>
                <a:cs typeface="Times New Roman" panose="02020603050405020304" pitchFamily="18" charset="0"/>
              </a:rPr>
              <a:t>e</a:t>
            </a:r>
            <a:r>
              <a:rPr lang="fr-FR" sz="2000" b="1" dirty="0">
                <a:effectLst/>
                <a:latin typeface="Times New Roman" panose="02020603050405020304" pitchFamily="18" charset="0"/>
                <a:ea typeface="Times New Roman" panose="02020603050405020304" pitchFamily="18" charset="0"/>
                <a:cs typeface="Times New Roman" panose="02020603050405020304" pitchFamily="18" charset="0"/>
              </a:rPr>
              <a:t>xécution</a:t>
            </a: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 c’est-à-dire mise en œuvre des différentes opérations prédéfinies et suivi de celles-ci ;</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fr-FR" sz="2000" b="1" dirty="0">
                <a:effectLst/>
                <a:latin typeface="Times New Roman" panose="02020603050405020304" pitchFamily="18" charset="0"/>
                <a:ea typeface="Times New Roman" panose="02020603050405020304" pitchFamily="18" charset="0"/>
                <a:cs typeface="Times New Roman" panose="02020603050405020304" pitchFamily="18" charset="0"/>
              </a:rPr>
              <a:t>Contrôle</a:t>
            </a: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 par comparaison entre planification et réalisation ; calcul d’écarts et analyse de ceux-ci, ce qui peut entraîner certaines modifications dans la réalisation du projet. </a:t>
            </a:r>
            <a:endParaRPr lang="fr-F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3167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5324" y="719412"/>
            <a:ext cx="10026869" cy="5406608"/>
          </a:xfrm>
          <a:prstGeom prst="rect">
            <a:avLst/>
          </a:prstGeom>
        </p:spPr>
        <p:txBody>
          <a:bodyPr wrap="square">
            <a:spAutoFit/>
          </a:bodyPr>
          <a:lstStyle/>
          <a:p>
            <a:pPr algn="just">
              <a:lnSpc>
                <a:spcPct val="120000"/>
              </a:lnSpc>
              <a:spcAft>
                <a:spcPts val="1000"/>
              </a:spcAft>
              <a:tabLst>
                <a:tab pos="1209675" algn="l"/>
              </a:tabLst>
            </a:pPr>
            <a:r>
              <a:rPr lang="fr-FR" sz="2000" b="1" dirty="0">
                <a:effectLst/>
                <a:latin typeface="Times New Roman" panose="02020603050405020304" pitchFamily="18" charset="0"/>
                <a:ea typeface="Times New Roman" panose="02020603050405020304" pitchFamily="18" charset="0"/>
                <a:cs typeface="Times New Roman" panose="02020603050405020304" pitchFamily="18" charset="0"/>
              </a:rPr>
              <a:t>		But de la gestion de projet</a:t>
            </a:r>
            <a:endParaRPr lang="fr-FR" sz="1400" b="1"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lnSpc>
                <a:spcPct val="120000"/>
              </a:lnSpc>
              <a:spcAft>
                <a:spcPts val="1000"/>
              </a:spcAft>
              <a:buFont typeface="Wingdings" panose="05000000000000000000" pitchFamily="2" charset="2"/>
              <a:buChar char="v"/>
              <a:tabLst>
                <a:tab pos="1209675" algn="l"/>
              </a:tabLst>
            </a:pPr>
            <a:r>
              <a:rPr lang="fr-FR" sz="2000" dirty="0">
                <a:latin typeface="Times New Roman" panose="02020603050405020304" pitchFamily="18" charset="0"/>
                <a:ea typeface="Times New Roman" panose="02020603050405020304" pitchFamily="18" charset="0"/>
                <a:cs typeface="Times New Roman" panose="02020603050405020304" pitchFamily="18" charset="0"/>
              </a:rPr>
              <a:t>Dé</a:t>
            </a: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terminer le </a:t>
            </a:r>
            <a:r>
              <a:rPr lang="fr-FR" sz="2000" b="1" dirty="0">
                <a:effectLst/>
                <a:latin typeface="Times New Roman" panose="02020603050405020304" pitchFamily="18" charset="0"/>
                <a:ea typeface="Times New Roman" panose="02020603050405020304" pitchFamily="18" charset="0"/>
                <a:cs typeface="Times New Roman" panose="02020603050405020304" pitchFamily="18" charset="0"/>
              </a:rPr>
              <a:t>programme optimal </a:t>
            </a: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d’utilisation des moyens de conception-fabrication permettant de satisfaire au mieux le besoin.</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lnSpc>
                <a:spcPct val="120000"/>
              </a:lnSpc>
              <a:spcAft>
                <a:spcPts val="1000"/>
              </a:spcAft>
              <a:buFont typeface="Wingdings" panose="05000000000000000000" pitchFamily="2" charset="2"/>
              <a:buChar char="v"/>
            </a:pPr>
            <a:r>
              <a:rPr lang="fr-FR" sz="2000" dirty="0">
                <a:latin typeface="Times New Roman" panose="02020603050405020304" pitchFamily="18" charset="0"/>
                <a:ea typeface="Times New Roman" panose="02020603050405020304" pitchFamily="18" charset="0"/>
                <a:cs typeface="Times New Roman" panose="02020603050405020304" pitchFamily="18" charset="0"/>
              </a:rPr>
              <a:t>F</a:t>
            </a: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aire en sorte que les moyens humains et matériels soient utilisés de la meilleure façon possible tout en essayant de respecter les délais le mieux possible.</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1000"/>
              </a:spcAft>
            </a:pP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Dans le </a:t>
            </a:r>
            <a:r>
              <a:rPr lang="fr-FR" sz="2000">
                <a:effectLst/>
                <a:latin typeface="Times New Roman" panose="02020603050405020304" pitchFamily="18" charset="0"/>
                <a:ea typeface="Times New Roman" panose="02020603050405020304" pitchFamily="18" charset="0"/>
                <a:cs typeface="Times New Roman" panose="02020603050405020304" pitchFamily="18" charset="0"/>
              </a:rPr>
              <a:t>cadre d’un </a:t>
            </a: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projet industriel, il faudra par ailleurs </a:t>
            </a:r>
            <a:r>
              <a:rPr lang="fr-FR" sz="2000" b="1" dirty="0">
                <a:effectLst/>
                <a:latin typeface="Times New Roman" panose="02020603050405020304" pitchFamily="18" charset="0"/>
                <a:ea typeface="Times New Roman" panose="02020603050405020304" pitchFamily="18" charset="0"/>
                <a:cs typeface="Times New Roman" panose="02020603050405020304" pitchFamily="18" charset="0"/>
              </a:rPr>
              <a:t>tenir compte </a:t>
            </a: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d’un certain nombre d’</a:t>
            </a:r>
            <a:r>
              <a:rPr lang="fr-FR" sz="2000" b="1" dirty="0">
                <a:effectLst/>
                <a:latin typeface="Times New Roman" panose="02020603050405020304" pitchFamily="18" charset="0"/>
                <a:ea typeface="Times New Roman" panose="02020603050405020304" pitchFamily="18" charset="0"/>
                <a:cs typeface="Times New Roman" panose="02020603050405020304" pitchFamily="18" charset="0"/>
              </a:rPr>
              <a:t>éléments</a:t>
            </a: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 auxquels l’entreprise est soumise dans le cadre de sa politique en matière de production comme :</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20000"/>
              </a:lnSpc>
              <a:spcAft>
                <a:spcPts val="0"/>
              </a:spcAft>
              <a:buFont typeface="Symbol" panose="05050102010706020507" pitchFamily="18" charset="2"/>
              <a:buChar char=""/>
            </a:pP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la minimisation de tous les types de stocks,</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20000"/>
              </a:lnSpc>
              <a:spcAft>
                <a:spcPts val="0"/>
              </a:spcAft>
              <a:buFont typeface="Symbol" panose="05050102010706020507" pitchFamily="18" charset="2"/>
              <a:buChar char=""/>
            </a:pP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la minimisation des coûts,</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20000"/>
              </a:lnSpc>
              <a:spcAft>
                <a:spcPts val="0"/>
              </a:spcAft>
              <a:buFont typeface="Symbol" panose="05050102010706020507" pitchFamily="18" charset="2"/>
              <a:buChar char=""/>
            </a:pP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la diminution des délais de fabrication,</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20000"/>
              </a:lnSpc>
              <a:spcAft>
                <a:spcPts val="0"/>
              </a:spcAft>
              <a:buFont typeface="Symbol" panose="05050102010706020507" pitchFamily="18" charset="2"/>
              <a:buChar char=""/>
            </a:pP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la qualité des produits,</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20000"/>
              </a:lnSpc>
              <a:spcAft>
                <a:spcPts val="0"/>
              </a:spcAft>
              <a:buFont typeface="Symbol" panose="05050102010706020507" pitchFamily="18" charset="2"/>
              <a:buChar char=""/>
            </a:pP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le plein emploi des ressources.</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0834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6952" y="676050"/>
            <a:ext cx="10142482" cy="5297861"/>
          </a:xfrm>
          <a:prstGeom prst="rect">
            <a:avLst/>
          </a:prstGeom>
        </p:spPr>
        <p:txBody>
          <a:bodyPr wrap="square">
            <a:spAutoFit/>
          </a:bodyPr>
          <a:lstStyle/>
          <a:p>
            <a:pPr algn="ctr">
              <a:lnSpc>
                <a:spcPct val="120000"/>
              </a:lnSpc>
              <a:spcAft>
                <a:spcPts val="1000"/>
              </a:spcAft>
              <a:tabLst>
                <a:tab pos="1838325" algn="l"/>
              </a:tabLst>
            </a:pPr>
            <a:r>
              <a:rPr lang="fr-FR" sz="2400" i="1" u="dbl" dirty="0">
                <a:effectLst/>
                <a:latin typeface="Times New Roman" panose="02020603050405020304" pitchFamily="18" charset="0"/>
                <a:ea typeface="Times New Roman" panose="02020603050405020304" pitchFamily="18" charset="0"/>
                <a:cs typeface="Times New Roman" panose="02020603050405020304" pitchFamily="18" charset="0"/>
              </a:rPr>
              <a:t> II- Outils Gantt</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274445" algn="just">
              <a:lnSpc>
                <a:spcPct val="120000"/>
              </a:lnSpc>
              <a:spcAft>
                <a:spcPts val="1000"/>
              </a:spcAft>
              <a:tabLst>
                <a:tab pos="3220085" algn="l"/>
              </a:tabLst>
            </a:pPr>
            <a:r>
              <a:rPr lang="fr-FR" sz="2400" b="1" i="1" dirty="0">
                <a:effectLst/>
                <a:latin typeface="Times New Roman" panose="02020603050405020304" pitchFamily="18" charset="0"/>
                <a:ea typeface="Times New Roman" panose="02020603050405020304" pitchFamily="18" charset="0"/>
                <a:cs typeface="Times New Roman" panose="02020603050405020304" pitchFamily="18" charset="0"/>
              </a:rPr>
              <a:t>1-Définition et objectifs</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0"/>
              </a:spcAft>
            </a:pP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Le diagramme de GANTT est un outil permettant de planifier le projet et de rendre plus simple le suivi de son avancement. Le graphique de GANTT est un outil qui permet d’assurer la surveillance des délais d’exécution et de suivre l’évolution des opérations à effectuer </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0"/>
              </a:spcAft>
            </a:pPr>
            <a:r>
              <a:rPr lang="fr-FR" sz="2000" b="1" dirty="0">
                <a:effectLst/>
                <a:latin typeface="Times New Roman" panose="02020603050405020304" pitchFamily="18" charset="0"/>
                <a:ea typeface="Times New Roman" panose="02020603050405020304" pitchFamily="18" charset="0"/>
                <a:cs typeface="Times New Roman" panose="02020603050405020304" pitchFamily="18" charset="0"/>
              </a:rPr>
              <a:t>Objectif:</a:t>
            </a: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20000"/>
              </a:lnSpc>
              <a:spcAft>
                <a:spcPts val="0"/>
              </a:spcAft>
              <a:buFont typeface="Wingdings" panose="05000000000000000000" pitchFamily="2" charset="2"/>
              <a:buChar char=""/>
            </a:pPr>
            <a:r>
              <a:rPr lang="fr-FR" sz="2000" dirty="0">
                <a:latin typeface="Times New Roman" panose="02020603050405020304" pitchFamily="18" charset="0"/>
                <a:ea typeface="Times New Roman" panose="02020603050405020304" pitchFamily="18" charset="0"/>
                <a:cs typeface="Times New Roman" panose="02020603050405020304" pitchFamily="18" charset="0"/>
              </a:rPr>
              <a:t>F</a:t>
            </a: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aire apparaître la répartition des activités dans le temps et de visualiser   l’affectation des ressources aux activités. Il est indispensable de définir le plan de  projet, il fournit une description détaillée des coûts (en hommes x mois) et des dates  pour chaque activité et ou chaque phase.</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20000"/>
              </a:lnSpc>
              <a:spcAft>
                <a:spcPts val="0"/>
              </a:spcAft>
              <a:buFont typeface="Wingdings" panose="05000000000000000000" pitchFamily="2" charset="2"/>
              <a:buChar char=""/>
            </a:pPr>
            <a:r>
              <a:rPr lang="fr-FR" sz="2000" dirty="0">
                <a:latin typeface="Times New Roman" panose="02020603050405020304" pitchFamily="18" charset="0"/>
                <a:ea typeface="Times New Roman" panose="02020603050405020304" pitchFamily="18" charset="0"/>
                <a:cs typeface="Times New Roman" panose="02020603050405020304" pitchFamily="18" charset="0"/>
              </a:rPr>
              <a:t>V</a:t>
            </a: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isualiser facilement le déroulement du projet, et de gérer plus facilement les conflits des ressources et les éventuels retards en visualisant l’impact de ceux-ci sur le déroulement du projet</a:t>
            </a:r>
            <a:r>
              <a:rPr lang="fr-FR" dirty="0">
                <a:effectLst/>
                <a:latin typeface="Calibri" panose="020F0502020204030204" pitchFamily="34" charset="0"/>
                <a:ea typeface="Times New Roman" panose="02020603050405020304" pitchFamily="18" charset="0"/>
                <a:cs typeface="Calibri" panose="020F0502020204030204" pitchFamily="34" charset="0"/>
              </a:rPr>
              <a:t>.</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6571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39995" y="855028"/>
            <a:ext cx="9044226" cy="2104166"/>
          </a:xfrm>
          <a:prstGeom prst="rect">
            <a:avLst/>
          </a:prstGeom>
        </p:spPr>
        <p:txBody>
          <a:bodyPr wrap="square">
            <a:spAutoFit/>
          </a:bodyPr>
          <a:lstStyle/>
          <a:p>
            <a:pPr algn="just">
              <a:lnSpc>
                <a:spcPct val="120000"/>
              </a:lnSpc>
              <a:spcAft>
                <a:spcPts val="1000"/>
              </a:spcAft>
              <a:tabLst>
                <a:tab pos="3220085" algn="l"/>
              </a:tabLst>
            </a:pPr>
            <a:r>
              <a:rPr lang="fr-FR" sz="2400" b="1" i="1" dirty="0">
                <a:effectLst/>
                <a:latin typeface="Times New Roman" panose="02020603050405020304" pitchFamily="18" charset="0"/>
                <a:ea typeface="Times New Roman" panose="02020603050405020304" pitchFamily="18" charset="0"/>
                <a:cs typeface="Times New Roman" panose="02020603050405020304" pitchFamily="18" charset="0"/>
              </a:rPr>
              <a:t>2-Domaine d’utilisation</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0"/>
              </a:spcAft>
            </a:pP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Le diagramme de GANTT s’utilise à tout problème d’ordonnancement nécessitant : </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0"/>
              </a:spcAft>
            </a:pP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-La visualisation des charges sur les ressources dans le temps ; </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0"/>
              </a:spcAft>
            </a:pP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-La représentation des ordres d’exécution des différentes activités du projet. </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1000"/>
              </a:spcAft>
              <a:tabLst>
                <a:tab pos="1209675" algn="l"/>
              </a:tabLst>
            </a:pPr>
            <a:r>
              <a:rPr lang="fr-FR" dirty="0">
                <a:effectLst/>
                <a:latin typeface="Calibri" panose="020F0502020204030204" pitchFamily="34" charset="0"/>
                <a:ea typeface="Times New Roman" panose="02020603050405020304" pitchFamily="18" charset="0"/>
                <a:cs typeface="Calibri" panose="020F0502020204030204" pitchFamily="34" charset="0"/>
              </a:rPr>
              <a:t> </a:t>
            </a:r>
            <a:endParaRPr lang="fr-FR"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 name="Rectangle 2"/>
          <p:cNvSpPr/>
          <p:nvPr/>
        </p:nvSpPr>
        <p:spPr>
          <a:xfrm>
            <a:off x="1339995" y="2959194"/>
            <a:ext cx="9165020" cy="3023392"/>
          </a:xfrm>
          <a:prstGeom prst="rect">
            <a:avLst/>
          </a:prstGeom>
        </p:spPr>
        <p:txBody>
          <a:bodyPr wrap="square">
            <a:spAutoFit/>
          </a:bodyPr>
          <a:lstStyle/>
          <a:p>
            <a:pPr algn="just">
              <a:lnSpc>
                <a:spcPct val="120000"/>
              </a:lnSpc>
              <a:spcAft>
                <a:spcPts val="1000"/>
              </a:spcAft>
              <a:tabLst>
                <a:tab pos="3220085" algn="l"/>
              </a:tabLst>
            </a:pPr>
            <a:r>
              <a:rPr lang="fr-FR" sz="2400" b="1" i="1" dirty="0">
                <a:effectLst/>
                <a:latin typeface="Times New Roman" panose="02020603050405020304" pitchFamily="18" charset="0"/>
                <a:ea typeface="Times New Roman" panose="02020603050405020304" pitchFamily="18" charset="0"/>
                <a:cs typeface="Times New Roman" panose="02020603050405020304" pitchFamily="18" charset="0"/>
              </a:rPr>
              <a:t>3-Méthodologie et démarche</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1000"/>
              </a:spcAft>
              <a:tabLst>
                <a:tab pos="1209675" algn="l"/>
              </a:tabLst>
            </a:pP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1-Faire l’inventaire des différentes activités ;</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1000"/>
              </a:spcAft>
              <a:tabLst>
                <a:tab pos="1209675" algn="l"/>
              </a:tabLst>
            </a:pP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2-Déterminer les antériorités ;</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1000"/>
              </a:spcAft>
              <a:tabLst>
                <a:tab pos="1209675" algn="l"/>
              </a:tabLst>
            </a:pP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3-Tracer le diagramme de GANTT ;</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1000"/>
              </a:spcAft>
              <a:tabLst>
                <a:tab pos="1209675" algn="l"/>
              </a:tabLst>
            </a:pP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4-Calculer le chemin critique ;</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1000"/>
              </a:spcAft>
              <a:tabLst>
                <a:tab pos="1209675" algn="l"/>
              </a:tabLst>
            </a:pP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5-Evaluer l’effectif total nécessaire par unité de temps.</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5863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83594" y="683991"/>
            <a:ext cx="9626143" cy="3451201"/>
          </a:xfrm>
          <a:prstGeom prst="rect">
            <a:avLst/>
          </a:prstGeom>
        </p:spPr>
        <p:txBody>
          <a:bodyPr wrap="square">
            <a:spAutoFit/>
          </a:bodyPr>
          <a:lstStyle/>
          <a:p>
            <a:pPr algn="just">
              <a:lnSpc>
                <a:spcPct val="120000"/>
              </a:lnSpc>
              <a:spcAft>
                <a:spcPts val="1000"/>
              </a:spcAft>
              <a:tabLst>
                <a:tab pos="3220085" algn="l"/>
              </a:tabLst>
            </a:pPr>
            <a:endParaRPr lang="fr-FR" sz="2400" b="1" i="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1000"/>
              </a:spcAft>
              <a:tabLst>
                <a:tab pos="3220085" algn="l"/>
              </a:tabLst>
            </a:pPr>
            <a:r>
              <a:rPr lang="fr-FR" sz="2400" b="1" i="1" dirty="0">
                <a:effectLst/>
                <a:latin typeface="Times New Roman" panose="02020603050405020304" pitchFamily="18" charset="0"/>
                <a:ea typeface="Times New Roman" panose="02020603050405020304" pitchFamily="18" charset="0"/>
                <a:cs typeface="Times New Roman" panose="02020603050405020304" pitchFamily="18" charset="0"/>
              </a:rPr>
              <a:t>	4-Présentation de l’outil</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0"/>
              </a:spcAft>
            </a:pP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Pour mettre en œuvre un diagramme de GANTT, il faut vérifier certaines règles sur les activités, le diagramme et au calcul du chemin critique et marges. </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0"/>
              </a:spcAft>
            </a:pPr>
            <a:r>
              <a:rPr lang="fr-FR" sz="2000" b="1" u="heavy" dirty="0">
                <a:effectLst/>
                <a:latin typeface="Times New Roman" panose="02020603050405020304" pitchFamily="18" charset="0"/>
                <a:ea typeface="Times New Roman" panose="02020603050405020304" pitchFamily="18" charset="0"/>
                <a:cs typeface="Times New Roman" panose="02020603050405020304" pitchFamily="18" charset="0"/>
              </a:rPr>
              <a:t>4.1.</a:t>
            </a:r>
            <a:r>
              <a:rPr lang="fr-FR" sz="2000" u="heavy" dirty="0">
                <a:effectLst/>
                <a:latin typeface="Times New Roman" panose="02020603050405020304" pitchFamily="18" charset="0"/>
                <a:ea typeface="Times New Roman" panose="02020603050405020304" pitchFamily="18" charset="0"/>
                <a:cs typeface="Times New Roman" panose="02020603050405020304" pitchFamily="18" charset="0"/>
              </a:rPr>
              <a:t> Les activités </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0"/>
              </a:spcAft>
            </a:pP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•Chaque activité a une durée</a:t>
            </a:r>
            <a:r>
              <a:rPr lang="fr-FR" sz="20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(même unité de temps pour toutes les activités : minutes, heure, jours, mois, ..., année) </a:t>
            </a:r>
            <a:r>
              <a:rPr lang="fr-FR" sz="2000">
                <a:effectLst/>
                <a:latin typeface="Times New Roman" panose="02020603050405020304" pitchFamily="18" charset="0"/>
                <a:ea typeface="Times New Roman" panose="02020603050405020304" pitchFamily="18" charset="0"/>
                <a:cs typeface="Times New Roman" panose="02020603050405020304" pitchFamily="18" charset="0"/>
              </a:rPr>
              <a:t>et des ressources </a:t>
            </a: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(humaines ou matérielles) pour sa </a:t>
            </a:r>
          </a:p>
          <a:p>
            <a:pPr algn="just">
              <a:lnSpc>
                <a:spcPct val="120000"/>
              </a:lnSpc>
              <a:spcAft>
                <a:spcPts val="0"/>
              </a:spcAft>
            </a:pP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réalisation. </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Rectangle 2"/>
          <p:cNvSpPr/>
          <p:nvPr/>
        </p:nvSpPr>
        <p:spPr>
          <a:xfrm>
            <a:off x="1283594" y="3984168"/>
            <a:ext cx="9603789" cy="1200329"/>
          </a:xfrm>
          <a:prstGeom prst="rect">
            <a:avLst/>
          </a:prstGeom>
        </p:spPr>
        <p:txBody>
          <a:bodyPr wrap="square">
            <a:spAutoFit/>
          </a:bodyPr>
          <a:lstStyle/>
          <a:p>
            <a:pPr algn="just">
              <a:lnSpc>
                <a:spcPct val="120000"/>
              </a:lnSpc>
              <a:spcAft>
                <a:spcPts val="0"/>
              </a:spcAft>
            </a:pPr>
            <a:r>
              <a:rPr lang="fr-FR" sz="2000" dirty="0">
                <a:latin typeface="Times New Roman" panose="02020603050405020304" pitchFamily="18" charset="0"/>
                <a:ea typeface="Times New Roman" panose="02020603050405020304" pitchFamily="18" charset="0"/>
                <a:cs typeface="Times New Roman" panose="02020603050405020304" pitchFamily="18" charset="0"/>
              </a:rPr>
              <a:t>•Hypothèses de priorités des activités : pour chaque activité il est primordial de trouver les relations d’antécédence et de succession. Une fois le graphique tracé, on retrouvera la chronologie du projet. </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1476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57689" y="1152290"/>
            <a:ext cx="9406832" cy="2677656"/>
          </a:xfrm>
          <a:prstGeom prst="rect">
            <a:avLst/>
          </a:prstGeom>
        </p:spPr>
        <p:txBody>
          <a:bodyPr wrap="square">
            <a:spAutoFit/>
          </a:bodyPr>
          <a:lstStyle/>
          <a:p>
            <a:pPr algn="ctr">
              <a:lnSpc>
                <a:spcPct val="120000"/>
              </a:lnSpc>
              <a:spcAft>
                <a:spcPts val="0"/>
              </a:spcAft>
            </a:pPr>
            <a:r>
              <a:rPr lang="fr-FR" sz="2000" b="1" u="heavy" dirty="0">
                <a:effectLst/>
                <a:latin typeface="Times New Roman" panose="02020603050405020304" pitchFamily="18" charset="0"/>
                <a:ea typeface="Times New Roman" panose="02020603050405020304" pitchFamily="18" charset="0"/>
                <a:cs typeface="Times New Roman" panose="02020603050405020304" pitchFamily="18" charset="0"/>
              </a:rPr>
              <a:t>4.2.</a:t>
            </a:r>
            <a:r>
              <a:rPr lang="fr-FR" sz="2000" u="heavy" dirty="0">
                <a:effectLst/>
                <a:latin typeface="Times New Roman" panose="02020603050405020304" pitchFamily="18" charset="0"/>
                <a:ea typeface="Times New Roman" panose="02020603050405020304" pitchFamily="18" charset="0"/>
                <a:cs typeface="Times New Roman" panose="02020603050405020304" pitchFamily="18" charset="0"/>
              </a:rPr>
              <a:t> Le diagramme </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0"/>
              </a:spcAft>
            </a:pP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Les règles à respecter: </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0"/>
              </a:spcAft>
            </a:pP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•On représente d’abord les activités n’ayant aucune antériorité, puis les activités dont les activités antérieures ont déjà été représentées, et ainsi de suite ...c’est ce que l’on appelle un jalonnement au plus tôt ; </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spcAft>
                <a:spcPts val="0"/>
              </a:spcAft>
            </a:pP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•On représente au sein d’un tableau, en ligne les différentes activités et en colonne les unités de temps (exprimés en mois, semaine, jours, heure,...) ; </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Rectangle 2"/>
          <p:cNvSpPr/>
          <p:nvPr/>
        </p:nvSpPr>
        <p:spPr>
          <a:xfrm>
            <a:off x="1257689" y="3829946"/>
            <a:ext cx="9844714" cy="1384995"/>
          </a:xfrm>
          <a:prstGeom prst="rect">
            <a:avLst/>
          </a:prstGeom>
        </p:spPr>
        <p:txBody>
          <a:bodyPr wrap="square">
            <a:spAutoFit/>
          </a:bodyPr>
          <a:lstStyle/>
          <a:p>
            <a:pPr algn="ctr">
              <a:lnSpc>
                <a:spcPct val="120000"/>
              </a:lnSpc>
              <a:spcAft>
                <a:spcPts val="0"/>
              </a:spcAft>
            </a:pPr>
            <a:r>
              <a:rPr lang="fr-FR" sz="2000" b="1" u="heavy" dirty="0">
                <a:effectLst/>
                <a:latin typeface="Times New Roman" panose="02020603050405020304" pitchFamily="18" charset="0"/>
                <a:ea typeface="Times New Roman" panose="02020603050405020304" pitchFamily="18" charset="0"/>
                <a:cs typeface="Times New Roman" panose="02020603050405020304" pitchFamily="18" charset="0"/>
              </a:rPr>
              <a:t>4.3.</a:t>
            </a:r>
            <a:r>
              <a:rPr lang="fr-FR" sz="2000" u="heavy" dirty="0">
                <a:effectLst/>
                <a:latin typeface="Times New Roman" panose="02020603050405020304" pitchFamily="18" charset="0"/>
                <a:ea typeface="Times New Roman" panose="02020603050405020304" pitchFamily="18" charset="0"/>
                <a:cs typeface="Times New Roman" panose="02020603050405020304" pitchFamily="18" charset="0"/>
              </a:rPr>
              <a:t> Chemin critique et marges (Flottements) </a:t>
            </a:r>
            <a:endParaRPr lang="fr-FR"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Le chemin critique se définit comme étant le temps minimum nécessaire pour réaliser le projet. </a:t>
            </a:r>
            <a:r>
              <a:rPr lang="fr-FR" sz="2000" dirty="0">
                <a:latin typeface="Times New Roman" panose="02020603050405020304" pitchFamily="18" charset="0"/>
                <a:ea typeface="Times New Roman" panose="02020603050405020304" pitchFamily="18" charset="0"/>
                <a:cs typeface="Times New Roman" panose="02020603050405020304" pitchFamily="18" charset="0"/>
              </a:rPr>
              <a:t>I</a:t>
            </a: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l s’agit de la séquence la plus longue d’activités pour traverser le réseau du nœud de début jusqu'au nœud de fin. </a:t>
            </a:r>
            <a:endParaRPr lang="fr-F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955006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que">
  <a:themeElements>
    <a:clrScheme name="Organique">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que">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que">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302</TotalTime>
  <Words>920</Words>
  <Application>Microsoft Office PowerPoint</Application>
  <PresentationFormat>Grand écran</PresentationFormat>
  <Paragraphs>294</Paragraphs>
  <Slides>20</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20</vt:i4>
      </vt:variant>
    </vt:vector>
  </HeadingPairs>
  <TitlesOfParts>
    <vt:vector size="27" baseType="lpstr">
      <vt:lpstr>Arial</vt:lpstr>
      <vt:lpstr>Calibri</vt:lpstr>
      <vt:lpstr>Garamond</vt:lpstr>
      <vt:lpstr>Symbol</vt:lpstr>
      <vt:lpstr>Times New Roman</vt:lpstr>
      <vt:lpstr>Wingdings</vt:lpstr>
      <vt:lpstr>Organique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UTILISATEUR</dc:creator>
  <cp:lastModifiedBy>Tychique</cp:lastModifiedBy>
  <cp:revision>28</cp:revision>
  <dcterms:created xsi:type="dcterms:W3CDTF">2017-01-29T08:17:33Z</dcterms:created>
  <dcterms:modified xsi:type="dcterms:W3CDTF">2019-03-27T06:20:51Z</dcterms:modified>
</cp:coreProperties>
</file>