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3" r:id="rId2"/>
    <p:sldId id="294" r:id="rId3"/>
    <p:sldId id="256" r:id="rId4"/>
    <p:sldId id="270" r:id="rId5"/>
    <p:sldId id="271" r:id="rId6"/>
    <p:sldId id="272" r:id="rId7"/>
    <p:sldId id="269" r:id="rId8"/>
    <p:sldId id="268" r:id="rId9"/>
    <p:sldId id="257" r:id="rId10"/>
    <p:sldId id="258" r:id="rId11"/>
    <p:sldId id="259" r:id="rId12"/>
    <p:sldId id="260" r:id="rId13"/>
    <p:sldId id="261" r:id="rId14"/>
    <p:sldId id="262" r:id="rId15"/>
    <p:sldId id="263" r:id="rId16"/>
    <p:sldId id="264" r:id="rId17"/>
    <p:sldId id="265" r:id="rId18"/>
    <p:sldId id="266" r:id="rId19"/>
    <p:sldId id="267"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5"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i, Roberto" userId="f7e0d9b4-f29e-4fe4-ba7c-2fdf1dcea1a4" providerId="ADAL" clId="{5FA1925F-1BED-4EA0-8D1F-C08C89202064}"/>
    <pc:docChg chg="custSel addSld modSld">
      <pc:chgData name="Gaui, Roberto" userId="f7e0d9b4-f29e-4fe4-ba7c-2fdf1dcea1a4" providerId="ADAL" clId="{5FA1925F-1BED-4EA0-8D1F-C08C89202064}" dt="2023-03-10T20:30:01.652" v="42"/>
      <pc:docMkLst>
        <pc:docMk/>
      </pc:docMkLst>
      <pc:sldChg chg="addSp delSp modSp mod">
        <pc:chgData name="Gaui, Roberto" userId="f7e0d9b4-f29e-4fe4-ba7c-2fdf1dcea1a4" providerId="ADAL" clId="{5FA1925F-1BED-4EA0-8D1F-C08C89202064}" dt="2023-03-10T20:27:33.710" v="6" actId="20577"/>
        <pc:sldMkLst>
          <pc:docMk/>
          <pc:sldMk cId="2189088553" sldId="256"/>
        </pc:sldMkLst>
        <pc:spChg chg="add mod">
          <ac:chgData name="Gaui, Roberto" userId="f7e0d9b4-f29e-4fe4-ba7c-2fdf1dcea1a4" providerId="ADAL" clId="{5FA1925F-1BED-4EA0-8D1F-C08C89202064}" dt="2023-03-10T20:27:33.710" v="6" actId="20577"/>
          <ac:spMkLst>
            <pc:docMk/>
            <pc:sldMk cId="2189088553" sldId="256"/>
            <ac:spMk id="7" creationId="{9BDB4ACB-186E-D072-C158-8AB96506D78F}"/>
          </ac:spMkLst>
        </pc:spChg>
        <pc:picChg chg="del">
          <ac:chgData name="Gaui, Roberto" userId="f7e0d9b4-f29e-4fe4-ba7c-2fdf1dcea1a4" providerId="ADAL" clId="{5FA1925F-1BED-4EA0-8D1F-C08C89202064}" dt="2023-03-10T20:27:15.278" v="1" actId="478"/>
          <ac:picMkLst>
            <pc:docMk/>
            <pc:sldMk cId="2189088553" sldId="256"/>
            <ac:picMk id="5" creationId="{016D05E6-F6E3-1262-8970-0FA1E8EA52D2}"/>
          </ac:picMkLst>
        </pc:picChg>
      </pc:sldChg>
      <pc:sldChg chg="add">
        <pc:chgData name="Gaui, Roberto" userId="f7e0d9b4-f29e-4fe4-ba7c-2fdf1dcea1a4" providerId="ADAL" clId="{5FA1925F-1BED-4EA0-8D1F-C08C89202064}" dt="2023-03-10T20:27:09.975" v="0" actId="2890"/>
        <pc:sldMkLst>
          <pc:docMk/>
          <pc:sldMk cId="526024512" sldId="269"/>
        </pc:sldMkLst>
      </pc:sldChg>
      <pc:sldChg chg="modSp add mod">
        <pc:chgData name="Gaui, Roberto" userId="f7e0d9b4-f29e-4fe4-ba7c-2fdf1dcea1a4" providerId="ADAL" clId="{5FA1925F-1BED-4EA0-8D1F-C08C89202064}" dt="2023-03-10T20:28:28.252" v="22"/>
        <pc:sldMkLst>
          <pc:docMk/>
          <pc:sldMk cId="3314220980" sldId="270"/>
        </pc:sldMkLst>
        <pc:spChg chg="mod">
          <ac:chgData name="Gaui, Roberto" userId="f7e0d9b4-f29e-4fe4-ba7c-2fdf1dcea1a4" providerId="ADAL" clId="{5FA1925F-1BED-4EA0-8D1F-C08C89202064}" dt="2023-03-10T20:28:28.252" v="22"/>
          <ac:spMkLst>
            <pc:docMk/>
            <pc:sldMk cId="3314220980" sldId="270"/>
            <ac:spMk id="7" creationId="{9BDB4ACB-186E-D072-C158-8AB96506D78F}"/>
          </ac:spMkLst>
        </pc:spChg>
      </pc:sldChg>
      <pc:sldChg chg="addSp delSp modSp add mod">
        <pc:chgData name="Gaui, Roberto" userId="f7e0d9b4-f29e-4fe4-ba7c-2fdf1dcea1a4" providerId="ADAL" clId="{5FA1925F-1BED-4EA0-8D1F-C08C89202064}" dt="2023-03-10T20:29:43.733" v="30" actId="21"/>
        <pc:sldMkLst>
          <pc:docMk/>
          <pc:sldMk cId="823059752" sldId="271"/>
        </pc:sldMkLst>
        <pc:spChg chg="add mod">
          <ac:chgData name="Gaui, Roberto" userId="f7e0d9b4-f29e-4fe4-ba7c-2fdf1dcea1a4" providerId="ADAL" clId="{5FA1925F-1BED-4EA0-8D1F-C08C89202064}" dt="2023-03-10T20:29:43.733" v="30" actId="21"/>
          <ac:spMkLst>
            <pc:docMk/>
            <pc:sldMk cId="823059752" sldId="271"/>
            <ac:spMk id="3" creationId="{9AB93E37-DBE2-68B0-B9BB-0B6AA3C85365}"/>
          </ac:spMkLst>
        </pc:spChg>
        <pc:spChg chg="del">
          <ac:chgData name="Gaui, Roberto" userId="f7e0d9b4-f29e-4fe4-ba7c-2fdf1dcea1a4" providerId="ADAL" clId="{5FA1925F-1BED-4EA0-8D1F-C08C89202064}" dt="2023-03-10T20:29:20.653" v="24" actId="478"/>
          <ac:spMkLst>
            <pc:docMk/>
            <pc:sldMk cId="823059752" sldId="271"/>
            <ac:spMk id="7" creationId="{9BDB4ACB-186E-D072-C158-8AB96506D78F}"/>
          </ac:spMkLst>
        </pc:spChg>
      </pc:sldChg>
      <pc:sldChg chg="modSp add mod">
        <pc:chgData name="Gaui, Roberto" userId="f7e0d9b4-f29e-4fe4-ba7c-2fdf1dcea1a4" providerId="ADAL" clId="{5FA1925F-1BED-4EA0-8D1F-C08C89202064}" dt="2023-03-10T20:30:01.652" v="42"/>
        <pc:sldMkLst>
          <pc:docMk/>
          <pc:sldMk cId="3407083060" sldId="272"/>
        </pc:sldMkLst>
        <pc:spChg chg="mod">
          <ac:chgData name="Gaui, Roberto" userId="f7e0d9b4-f29e-4fe4-ba7c-2fdf1dcea1a4" providerId="ADAL" clId="{5FA1925F-1BED-4EA0-8D1F-C08C89202064}" dt="2023-03-10T20:30:01.652" v="42"/>
          <ac:spMkLst>
            <pc:docMk/>
            <pc:sldMk cId="3407083060" sldId="272"/>
            <ac:spMk id="3" creationId="{9AB93E37-DBE2-68B0-B9BB-0B6AA3C853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7DF2-B983-4603-8381-FCB218132787}" type="datetimeFigureOut">
              <a:rPr lang="pt-BR" smtClean="0"/>
              <a:t>11/03/2023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E9AC9-19A2-4864-A0DC-D9D878A75D21}" type="slidenum">
              <a:rPr lang="pt-BR" smtClean="0"/>
              <a:t>‹#›</a:t>
            </a:fld>
            <a:endParaRPr lang="pt-BR"/>
          </a:p>
        </p:txBody>
      </p:sp>
    </p:spTree>
    <p:extLst>
      <p:ext uri="{BB962C8B-B14F-4D97-AF65-F5344CB8AC3E}">
        <p14:creationId xmlns:p14="http://schemas.microsoft.com/office/powerpoint/2010/main" val="119584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4612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934556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8E6-871C-50C1-A008-E85CCADEB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C0287F65-942A-D960-C4D5-82EBD94A0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8FFCF09F-A0C7-D3BE-6107-B82B8CF5F023}"/>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5" name="Footer Placeholder 4">
            <a:extLst>
              <a:ext uri="{FF2B5EF4-FFF2-40B4-BE49-F238E27FC236}">
                <a16:creationId xmlns:a16="http://schemas.microsoft.com/office/drawing/2014/main" id="{5BE0750C-45EE-D4AF-BB69-775633FAFA0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D6426BD-CDC9-D710-B80C-B262D39CB475}"/>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330535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31D3-B0C2-356C-CE6E-9BDED4303D08}"/>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5F2D1EA1-C23E-C9D3-C6FE-3D6F55576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4AB5D58-C60F-E91A-E1BB-5550CF8AA197}"/>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5" name="Footer Placeholder 4">
            <a:extLst>
              <a:ext uri="{FF2B5EF4-FFF2-40B4-BE49-F238E27FC236}">
                <a16:creationId xmlns:a16="http://schemas.microsoft.com/office/drawing/2014/main" id="{96895586-D56B-C021-2B17-F208A595F27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7701B2D-DF44-AF42-57C6-645871B5A3B9}"/>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156483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01735-AB8C-DA57-31A2-02E5DC517F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26D0B09D-FFBB-B5F9-C718-9EE7DE0B1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E53304E-2734-FBFD-DCAF-B1EADE69A7E7}"/>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5" name="Footer Placeholder 4">
            <a:extLst>
              <a:ext uri="{FF2B5EF4-FFF2-40B4-BE49-F238E27FC236}">
                <a16:creationId xmlns:a16="http://schemas.microsoft.com/office/drawing/2014/main" id="{D190E85C-178E-7679-70D3-AD834C778B9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0FC2B4E-3A0E-356D-ABBE-4C3587136F46}"/>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228348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04A9-6C32-0CB0-C7AA-828B4866581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A2B30F2-3363-E020-6D5B-932CDCCCE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210D079-9029-1B59-03EA-6E590F678D88}"/>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5" name="Footer Placeholder 4">
            <a:extLst>
              <a:ext uri="{FF2B5EF4-FFF2-40B4-BE49-F238E27FC236}">
                <a16:creationId xmlns:a16="http://schemas.microsoft.com/office/drawing/2014/main" id="{0C729F37-267A-B637-F1A1-C0FD793EE88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6B143F9-F776-03AE-2BE4-AF7989BC3F4B}"/>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29008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8B68-4C87-D324-5C69-F66D78D7EC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48FCE4C-E7B3-ABA6-0809-42CB71A39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C32D9-50D8-99BC-9FB9-ABC22AB16907}"/>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5" name="Footer Placeholder 4">
            <a:extLst>
              <a:ext uri="{FF2B5EF4-FFF2-40B4-BE49-F238E27FC236}">
                <a16:creationId xmlns:a16="http://schemas.microsoft.com/office/drawing/2014/main" id="{81AD0C32-348F-DAFD-ACF6-BB9815F3A6B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7C2050D-C827-0917-5D0E-A4805A23E29B}"/>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330409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E0B3-42DA-05E9-8EA2-96535B543A5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D784D611-305B-81C7-EE64-2B7C09190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C464E71C-2882-7237-D6A7-23D3681E1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6CBA7756-9627-9AC5-D640-36DC2667BE3C}"/>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6" name="Footer Placeholder 5">
            <a:extLst>
              <a:ext uri="{FF2B5EF4-FFF2-40B4-BE49-F238E27FC236}">
                <a16:creationId xmlns:a16="http://schemas.microsoft.com/office/drawing/2014/main" id="{F18C9AF1-9715-843C-577D-02E91F60C5D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D64703B-E480-CABA-6AD7-5F9ADF7D533D}"/>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22659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2F51-7D31-EB2C-39E8-56DA3A98D69B}"/>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B395420C-F73A-767E-190B-B81C95396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89E277-3E6F-7300-3770-850A4B5FD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7922DA89-C8EF-C73D-06FB-093275983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0087D7-A2C2-ECF3-7DBA-7C3D274AF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6271355D-590E-093C-4DFB-741A48E834CB}"/>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8" name="Footer Placeholder 7">
            <a:extLst>
              <a:ext uri="{FF2B5EF4-FFF2-40B4-BE49-F238E27FC236}">
                <a16:creationId xmlns:a16="http://schemas.microsoft.com/office/drawing/2014/main" id="{9DED2463-2B11-21B4-606A-A219CC5845C4}"/>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334826A3-A860-420C-AFC8-0FA66274D9D4}"/>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70141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8A52-E340-5237-B8D7-D5AF96D6C54E}"/>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BDA09CBB-98D0-A2E7-504B-621AB5CC3815}"/>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4" name="Footer Placeholder 3">
            <a:extLst>
              <a:ext uri="{FF2B5EF4-FFF2-40B4-BE49-F238E27FC236}">
                <a16:creationId xmlns:a16="http://schemas.microsoft.com/office/drawing/2014/main" id="{0465F7C0-DF8D-A484-5C18-7855AD5409E4}"/>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45D5D75A-8A0D-C509-E692-9D1FEBD38A9F}"/>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152963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D72D0-CDEB-1699-DF09-5D326D667F59}"/>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3" name="Footer Placeholder 2">
            <a:extLst>
              <a:ext uri="{FF2B5EF4-FFF2-40B4-BE49-F238E27FC236}">
                <a16:creationId xmlns:a16="http://schemas.microsoft.com/office/drawing/2014/main" id="{FF89E015-8460-7591-157D-90E35DF89B60}"/>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2CFFA419-1051-8572-2803-5205BCC754C8}"/>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37158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2C09-2453-9EC8-2224-F289A25AA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600715D1-5940-B64E-C281-EB8A226B6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78441956-C944-F044-51CB-D8EC0B509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F5588-A578-31D4-7E8E-F4A2F1545152}"/>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6" name="Footer Placeholder 5">
            <a:extLst>
              <a:ext uri="{FF2B5EF4-FFF2-40B4-BE49-F238E27FC236}">
                <a16:creationId xmlns:a16="http://schemas.microsoft.com/office/drawing/2014/main" id="{2372811C-0325-C57A-64A8-F9E61629CEE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2FF4BDA7-DD8D-B9A1-4196-2ED2FC626B19}"/>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296170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6ACB-19CA-1D2F-8E45-DF1D69DCC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63C3517D-AC3D-5313-CB7D-98CF61924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774B9EC5-3A74-2853-CA9D-6BB875B5A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C413C-FCB4-A178-2653-9A41F119FFA7}"/>
              </a:ext>
            </a:extLst>
          </p:cNvPr>
          <p:cNvSpPr>
            <a:spLocks noGrp="1"/>
          </p:cNvSpPr>
          <p:nvPr>
            <p:ph type="dt" sz="half" idx="10"/>
          </p:nvPr>
        </p:nvSpPr>
        <p:spPr/>
        <p:txBody>
          <a:bodyPr/>
          <a:lstStyle/>
          <a:p>
            <a:fld id="{0D83E307-184F-4720-A0A8-0B208EE43FA6}" type="datetimeFigureOut">
              <a:rPr lang="pt-BR" smtClean="0"/>
              <a:t>11/03/2023</a:t>
            </a:fld>
            <a:endParaRPr lang="pt-BR"/>
          </a:p>
        </p:txBody>
      </p:sp>
      <p:sp>
        <p:nvSpPr>
          <p:cNvPr id="6" name="Footer Placeholder 5">
            <a:extLst>
              <a:ext uri="{FF2B5EF4-FFF2-40B4-BE49-F238E27FC236}">
                <a16:creationId xmlns:a16="http://schemas.microsoft.com/office/drawing/2014/main" id="{8E40CCEA-757A-7746-8D86-5C4D2983D6F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3744EB43-2855-BD57-78AE-AF0B0E132802}"/>
              </a:ext>
            </a:extLst>
          </p:cNvPr>
          <p:cNvSpPr>
            <a:spLocks noGrp="1"/>
          </p:cNvSpPr>
          <p:nvPr>
            <p:ph type="sldNum" sz="quarter" idx="12"/>
          </p:nvPr>
        </p:nvSpPr>
        <p:spPr/>
        <p:txBody>
          <a:bodyPr/>
          <a:lstStyle/>
          <a:p>
            <a:fld id="{BF7CCE3A-A8B1-4184-A4A0-9D538CD705AE}" type="slidenum">
              <a:rPr lang="pt-BR" smtClean="0"/>
              <a:t>‹#›</a:t>
            </a:fld>
            <a:endParaRPr lang="pt-BR"/>
          </a:p>
        </p:txBody>
      </p:sp>
    </p:spTree>
    <p:extLst>
      <p:ext uri="{BB962C8B-B14F-4D97-AF65-F5344CB8AC3E}">
        <p14:creationId xmlns:p14="http://schemas.microsoft.com/office/powerpoint/2010/main" val="115497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185A9-2124-1612-B1BD-9A0D00DA5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2354B08A-443A-E29C-3BB0-6BAA45020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7142541-54A8-5E31-BBA7-7960E2D80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3E307-184F-4720-A0A8-0B208EE43FA6}" type="datetimeFigureOut">
              <a:rPr lang="pt-BR" smtClean="0"/>
              <a:t>11/03/2023</a:t>
            </a:fld>
            <a:endParaRPr lang="pt-BR"/>
          </a:p>
        </p:txBody>
      </p:sp>
      <p:sp>
        <p:nvSpPr>
          <p:cNvPr id="5" name="Footer Placeholder 4">
            <a:extLst>
              <a:ext uri="{FF2B5EF4-FFF2-40B4-BE49-F238E27FC236}">
                <a16:creationId xmlns:a16="http://schemas.microsoft.com/office/drawing/2014/main" id="{7E7920FD-571B-8F70-AF63-CE6AB38C3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7F86658D-8A3C-D805-F741-0E42D22F9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CCE3A-A8B1-4184-A4A0-9D538CD705AE}" type="slidenum">
              <a:rPr lang="pt-BR" smtClean="0"/>
              <a:t>‹#›</a:t>
            </a:fld>
            <a:endParaRPr lang="pt-BR"/>
          </a:p>
        </p:txBody>
      </p:sp>
    </p:spTree>
    <p:extLst>
      <p:ext uri="{BB962C8B-B14F-4D97-AF65-F5344CB8AC3E}">
        <p14:creationId xmlns:p14="http://schemas.microsoft.com/office/powerpoint/2010/main" val="74293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santodigital.com.br/infraestrutura-de-ti-em-cloud-conheca-4-competencias-essenciais-para-um-profissional-da-area/"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dhat.com/pt-br/topics/data-services/what-is-data-management" TargetMode="External"/><Relationship Id="rId2" Type="http://schemas.openxmlformats.org/officeDocument/2006/relationships/hyperlink" Target="https://www.redhat.com/pt-br/topics/big-data"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s3.amazonaws.com/grhpublic/packaging_book_FINAL_ebook.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1776" r="21705"/>
          <a:stretch/>
        </p:blipFill>
        <p:spPr>
          <a:xfrm>
            <a:off x="1524001" y="2608032"/>
            <a:ext cx="9155651" cy="2789855"/>
          </a:xfrm>
          <a:prstGeom prst="rect">
            <a:avLst/>
          </a:prstGeom>
        </p:spPr>
      </p:pic>
      <p:sp>
        <p:nvSpPr>
          <p:cNvPr id="15" name="TextBox 14"/>
          <p:cNvSpPr txBox="1"/>
          <p:nvPr/>
        </p:nvSpPr>
        <p:spPr>
          <a:xfrm>
            <a:off x="2156920" y="6295597"/>
            <a:ext cx="3617077" cy="289823"/>
          </a:xfrm>
          <a:prstGeom prst="rect">
            <a:avLst/>
          </a:prstGeom>
          <a:noFill/>
        </p:spPr>
        <p:txBody>
          <a:bodyPr wrap="square" rtlCol="0">
            <a:spAutoFit/>
          </a:bodyPr>
          <a:lstStyle/>
          <a:p>
            <a:pPr>
              <a:lnSpc>
                <a:spcPct val="90000"/>
              </a:lnSpc>
            </a:pPr>
            <a:r>
              <a:rPr lang="en-US" sz="1400" dirty="0" err="1">
                <a:solidFill>
                  <a:srgbClr val="303030"/>
                </a:solidFill>
                <a:latin typeface="Gotham-Bold"/>
                <a:cs typeface="Gotham-Bold"/>
              </a:rPr>
              <a:t>Versão</a:t>
            </a:r>
            <a:r>
              <a:rPr lang="en-US" sz="1400" dirty="0">
                <a:solidFill>
                  <a:srgbClr val="303030"/>
                </a:solidFill>
                <a:latin typeface="Gotham-Bold"/>
                <a:cs typeface="Gotham-Bold"/>
              </a:rPr>
              <a:t> 2 – &lt;</a:t>
            </a:r>
            <a:fld id="{CED2563A-3577-4423-BDB1-98AA8EBB32F9}" type="datetime6">
              <a:rPr lang="pt-BR" sz="1400">
                <a:solidFill>
                  <a:srgbClr val="303030"/>
                </a:solidFill>
                <a:latin typeface="Gotham-Bold"/>
                <a:cs typeface="Gotham-Bold"/>
              </a:rPr>
              <a:t>março de 23</a:t>
            </a:fld>
            <a:r>
              <a:rPr lang="en-US" sz="1400" dirty="0">
                <a:solidFill>
                  <a:srgbClr val="303030"/>
                </a:solidFill>
                <a:latin typeface="Gotham-Bold"/>
                <a:cs typeface="Gotham-Bold"/>
              </a:rPr>
              <a:t>&gt;</a:t>
            </a:r>
          </a:p>
        </p:txBody>
      </p:sp>
      <p:sp>
        <p:nvSpPr>
          <p:cNvPr id="4" name="Rectangle 3"/>
          <p:cNvSpPr/>
          <p:nvPr/>
        </p:nvSpPr>
        <p:spPr>
          <a:xfrm>
            <a:off x="9889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9950945" y="6216482"/>
            <a:ext cx="263214" cy="276999"/>
          </a:xfrm>
          <a:prstGeom prst="rect">
            <a:avLst/>
          </a:prstGeom>
          <a:noFill/>
        </p:spPr>
        <p:txBody>
          <a:bodyPr wrap="none" rtlCol="0">
            <a:spAutoFit/>
          </a:bodyPr>
          <a:lstStyle/>
          <a:p>
            <a:r>
              <a:rPr lang="en-US" sz="1200" dirty="0">
                <a:solidFill>
                  <a:schemeClr val="bg1"/>
                </a:solidFill>
                <a:latin typeface="Gotham-Bold"/>
                <a:cs typeface="Gotham-Bold"/>
              </a:rPr>
              <a:t>1</a:t>
            </a:r>
          </a:p>
        </p:txBody>
      </p:sp>
      <p:pic>
        <p:nvPicPr>
          <p:cNvPr id="19" name="Picture 18"/>
          <p:cNvPicPr>
            <a:picLocks noChangeAspect="1"/>
          </p:cNvPicPr>
          <p:nvPr/>
        </p:nvPicPr>
        <p:blipFill>
          <a:blip r:embed="rId4"/>
          <a:stretch>
            <a:fillRect/>
          </a:stretch>
        </p:blipFill>
        <p:spPr>
          <a:xfrm>
            <a:off x="9353018" y="329330"/>
            <a:ext cx="997107" cy="272893"/>
          </a:xfrm>
          <a:prstGeom prst="rect">
            <a:avLst/>
          </a:prstGeom>
        </p:spPr>
      </p:pic>
      <p:sp>
        <p:nvSpPr>
          <p:cNvPr id="2" name="Rectangle 1"/>
          <p:cNvSpPr/>
          <p:nvPr/>
        </p:nvSpPr>
        <p:spPr>
          <a:xfrm>
            <a:off x="1524000" y="1"/>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535882" y="3293782"/>
            <a:ext cx="7166918" cy="543739"/>
          </a:xfrm>
          <a:prstGeom prst="rect">
            <a:avLst/>
          </a:prstGeom>
          <a:noFill/>
        </p:spPr>
        <p:txBody>
          <a:bodyPr wrap="square" rtlCol="0">
            <a:spAutoFit/>
          </a:bodyPr>
          <a:lstStyle/>
          <a:p>
            <a:pPr>
              <a:lnSpc>
                <a:spcPct val="90000"/>
              </a:lnSpc>
            </a:pPr>
            <a:r>
              <a:rPr lang="en-US" sz="3200" dirty="0">
                <a:solidFill>
                  <a:srgbClr val="FFFFFF"/>
                </a:solidFill>
                <a:latin typeface="Gotham-Bold"/>
                <a:cs typeface="Gotham-Bold"/>
              </a:rPr>
              <a:t>DATA SCIENCE</a:t>
            </a:r>
          </a:p>
        </p:txBody>
      </p:sp>
      <p:sp>
        <p:nvSpPr>
          <p:cNvPr id="21" name="TextBox 20"/>
          <p:cNvSpPr txBox="1"/>
          <p:nvPr/>
        </p:nvSpPr>
        <p:spPr>
          <a:xfrm>
            <a:off x="2535882" y="3857841"/>
            <a:ext cx="6928158" cy="461665"/>
          </a:xfrm>
          <a:prstGeom prst="rect">
            <a:avLst/>
          </a:prstGeom>
          <a:noFill/>
        </p:spPr>
        <p:txBody>
          <a:bodyPr wrap="square" rtlCol="0">
            <a:spAutoFit/>
          </a:bodyPr>
          <a:lstStyle/>
          <a:p>
            <a:pPr algn="l"/>
            <a:r>
              <a:rPr lang="pt-BR" sz="2400" b="1" cap="all" dirty="0">
                <a:solidFill>
                  <a:srgbClr val="91A3AD"/>
                </a:solidFill>
                <a:latin typeface="Roboto" panose="020B0604020202020204" pitchFamily="2" charset="0"/>
              </a:rPr>
              <a:t>ARCHITECTURE ANALYTICS &amp; NOSQL</a:t>
            </a:r>
          </a:p>
        </p:txBody>
      </p:sp>
      <p:sp>
        <p:nvSpPr>
          <p:cNvPr id="22" name="TextBox 21"/>
          <p:cNvSpPr txBox="1"/>
          <p:nvPr/>
        </p:nvSpPr>
        <p:spPr>
          <a:xfrm>
            <a:off x="2535883" y="4444110"/>
            <a:ext cx="3617077" cy="346249"/>
          </a:xfrm>
          <a:prstGeom prst="rect">
            <a:avLst/>
          </a:prstGeom>
          <a:noFill/>
        </p:spPr>
        <p:txBody>
          <a:bodyPr wrap="square" rtlCol="0">
            <a:spAutoFit/>
          </a:bodyPr>
          <a:lstStyle/>
          <a:p>
            <a:pPr>
              <a:lnSpc>
                <a:spcPct val="90000"/>
              </a:lnSpc>
            </a:pPr>
            <a:r>
              <a:rPr lang="en-US" dirty="0">
                <a:solidFill>
                  <a:srgbClr val="FFFFFF"/>
                </a:solidFill>
                <a:latin typeface="Gotham-Bold"/>
                <a:cs typeface="Gotham-Bold"/>
              </a:rPr>
              <a:t>PROF. GAUI</a:t>
            </a:r>
          </a:p>
        </p:txBody>
      </p:sp>
      <p:sp>
        <p:nvSpPr>
          <p:cNvPr id="23" name="Rectangle 22"/>
          <p:cNvSpPr/>
          <p:nvPr/>
        </p:nvSpPr>
        <p:spPr>
          <a:xfrm flipH="1">
            <a:off x="2283005" y="3423920"/>
            <a:ext cx="45719" cy="12903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4445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F467BB-267A-B075-726D-CFF37F89E8F8}"/>
              </a:ext>
            </a:extLst>
          </p:cNvPr>
          <p:cNvPicPr>
            <a:picLocks noChangeAspect="1"/>
          </p:cNvPicPr>
          <p:nvPr/>
        </p:nvPicPr>
        <p:blipFill>
          <a:blip r:embed="rId2"/>
          <a:stretch>
            <a:fillRect/>
          </a:stretch>
        </p:blipFill>
        <p:spPr>
          <a:xfrm>
            <a:off x="1097280" y="545272"/>
            <a:ext cx="9397219" cy="6425952"/>
          </a:xfrm>
          <a:prstGeom prst="rect">
            <a:avLst/>
          </a:prstGeom>
        </p:spPr>
      </p:pic>
    </p:spTree>
    <p:extLst>
      <p:ext uri="{BB962C8B-B14F-4D97-AF65-F5344CB8AC3E}">
        <p14:creationId xmlns:p14="http://schemas.microsoft.com/office/powerpoint/2010/main" val="274493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EE29D-1001-AF61-FE62-CF147E5D93DE}"/>
              </a:ext>
            </a:extLst>
          </p:cNvPr>
          <p:cNvPicPr>
            <a:picLocks noChangeAspect="1"/>
          </p:cNvPicPr>
          <p:nvPr/>
        </p:nvPicPr>
        <p:blipFill>
          <a:blip r:embed="rId2"/>
          <a:stretch>
            <a:fillRect/>
          </a:stretch>
        </p:blipFill>
        <p:spPr>
          <a:xfrm>
            <a:off x="1392701" y="529194"/>
            <a:ext cx="8918917" cy="5949638"/>
          </a:xfrm>
          <a:prstGeom prst="rect">
            <a:avLst/>
          </a:prstGeom>
        </p:spPr>
      </p:pic>
    </p:spTree>
    <p:extLst>
      <p:ext uri="{BB962C8B-B14F-4D97-AF65-F5344CB8AC3E}">
        <p14:creationId xmlns:p14="http://schemas.microsoft.com/office/powerpoint/2010/main" val="146033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56C26E-796A-05CD-9274-218B52D7A964}"/>
              </a:ext>
            </a:extLst>
          </p:cNvPr>
          <p:cNvPicPr>
            <a:picLocks noChangeAspect="1"/>
          </p:cNvPicPr>
          <p:nvPr/>
        </p:nvPicPr>
        <p:blipFill>
          <a:blip r:embed="rId2"/>
          <a:stretch>
            <a:fillRect/>
          </a:stretch>
        </p:blipFill>
        <p:spPr>
          <a:xfrm>
            <a:off x="1519311" y="584662"/>
            <a:ext cx="8932984" cy="5921866"/>
          </a:xfrm>
          <a:prstGeom prst="rect">
            <a:avLst/>
          </a:prstGeom>
        </p:spPr>
      </p:pic>
    </p:spTree>
    <p:extLst>
      <p:ext uri="{BB962C8B-B14F-4D97-AF65-F5344CB8AC3E}">
        <p14:creationId xmlns:p14="http://schemas.microsoft.com/office/powerpoint/2010/main" val="45888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30E04-1D4B-EB63-8A95-E462583E45C1}"/>
              </a:ext>
            </a:extLst>
          </p:cNvPr>
          <p:cNvPicPr>
            <a:picLocks noChangeAspect="1"/>
          </p:cNvPicPr>
          <p:nvPr/>
        </p:nvPicPr>
        <p:blipFill>
          <a:blip r:embed="rId2"/>
          <a:stretch>
            <a:fillRect/>
          </a:stretch>
        </p:blipFill>
        <p:spPr>
          <a:xfrm>
            <a:off x="1322363" y="542214"/>
            <a:ext cx="9312812" cy="6165804"/>
          </a:xfrm>
          <a:prstGeom prst="rect">
            <a:avLst/>
          </a:prstGeom>
        </p:spPr>
      </p:pic>
    </p:spTree>
    <p:extLst>
      <p:ext uri="{BB962C8B-B14F-4D97-AF65-F5344CB8AC3E}">
        <p14:creationId xmlns:p14="http://schemas.microsoft.com/office/powerpoint/2010/main" val="285531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0D6A6A-C629-EC56-DA52-1A1160FFFFC2}"/>
              </a:ext>
            </a:extLst>
          </p:cNvPr>
          <p:cNvPicPr>
            <a:picLocks noChangeAspect="1"/>
          </p:cNvPicPr>
          <p:nvPr/>
        </p:nvPicPr>
        <p:blipFill>
          <a:blip r:embed="rId2"/>
          <a:stretch>
            <a:fillRect/>
          </a:stretch>
        </p:blipFill>
        <p:spPr>
          <a:xfrm>
            <a:off x="1716259" y="443746"/>
            <a:ext cx="9045526" cy="6086814"/>
          </a:xfrm>
          <a:prstGeom prst="rect">
            <a:avLst/>
          </a:prstGeom>
        </p:spPr>
      </p:pic>
      <p:pic>
        <p:nvPicPr>
          <p:cNvPr id="3" name="Picture 2">
            <a:extLst>
              <a:ext uri="{FF2B5EF4-FFF2-40B4-BE49-F238E27FC236}">
                <a16:creationId xmlns:a16="http://schemas.microsoft.com/office/drawing/2014/main" id="{B9FF426E-FCF4-87A3-06B4-3C582D6622EE}"/>
              </a:ext>
            </a:extLst>
          </p:cNvPr>
          <p:cNvPicPr>
            <a:picLocks noChangeAspect="1"/>
          </p:cNvPicPr>
          <p:nvPr/>
        </p:nvPicPr>
        <p:blipFill>
          <a:blip r:embed="rId3"/>
          <a:stretch>
            <a:fillRect/>
          </a:stretch>
        </p:blipFill>
        <p:spPr>
          <a:xfrm>
            <a:off x="4518211" y="3305734"/>
            <a:ext cx="7415119" cy="2852915"/>
          </a:xfrm>
          <a:prstGeom prst="rect">
            <a:avLst/>
          </a:prstGeom>
        </p:spPr>
      </p:pic>
    </p:spTree>
    <p:extLst>
      <p:ext uri="{BB962C8B-B14F-4D97-AF65-F5344CB8AC3E}">
        <p14:creationId xmlns:p14="http://schemas.microsoft.com/office/powerpoint/2010/main" val="29145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F8543B-8713-766A-6F83-DE36422F8DF4}"/>
              </a:ext>
            </a:extLst>
          </p:cNvPr>
          <p:cNvPicPr>
            <a:picLocks noChangeAspect="1"/>
          </p:cNvPicPr>
          <p:nvPr/>
        </p:nvPicPr>
        <p:blipFill>
          <a:blip r:embed="rId2"/>
          <a:stretch>
            <a:fillRect/>
          </a:stretch>
        </p:blipFill>
        <p:spPr>
          <a:xfrm>
            <a:off x="1266092" y="636190"/>
            <a:ext cx="9129933" cy="5954304"/>
          </a:xfrm>
          <a:prstGeom prst="rect">
            <a:avLst/>
          </a:prstGeom>
        </p:spPr>
      </p:pic>
    </p:spTree>
    <p:extLst>
      <p:ext uri="{BB962C8B-B14F-4D97-AF65-F5344CB8AC3E}">
        <p14:creationId xmlns:p14="http://schemas.microsoft.com/office/powerpoint/2010/main" val="221288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929A7D-A742-BD12-1AE1-7BBD121A834C}"/>
              </a:ext>
            </a:extLst>
          </p:cNvPr>
          <p:cNvPicPr>
            <a:picLocks noChangeAspect="1"/>
          </p:cNvPicPr>
          <p:nvPr/>
        </p:nvPicPr>
        <p:blipFill>
          <a:blip r:embed="rId2"/>
          <a:stretch>
            <a:fillRect/>
          </a:stretch>
        </p:blipFill>
        <p:spPr>
          <a:xfrm>
            <a:off x="1702190" y="501975"/>
            <a:ext cx="8876715" cy="6085295"/>
          </a:xfrm>
          <a:prstGeom prst="rect">
            <a:avLst/>
          </a:prstGeom>
        </p:spPr>
      </p:pic>
    </p:spTree>
    <p:extLst>
      <p:ext uri="{BB962C8B-B14F-4D97-AF65-F5344CB8AC3E}">
        <p14:creationId xmlns:p14="http://schemas.microsoft.com/office/powerpoint/2010/main" val="181318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561077-AC3D-53C8-D156-8E0C2F6D54C2}"/>
              </a:ext>
            </a:extLst>
          </p:cNvPr>
          <p:cNvPicPr>
            <a:picLocks noChangeAspect="1"/>
          </p:cNvPicPr>
          <p:nvPr/>
        </p:nvPicPr>
        <p:blipFill>
          <a:blip r:embed="rId2"/>
          <a:stretch>
            <a:fillRect/>
          </a:stretch>
        </p:blipFill>
        <p:spPr>
          <a:xfrm>
            <a:off x="1547447" y="564087"/>
            <a:ext cx="9458582" cy="6293913"/>
          </a:xfrm>
          <a:prstGeom prst="rect">
            <a:avLst/>
          </a:prstGeom>
        </p:spPr>
      </p:pic>
    </p:spTree>
    <p:extLst>
      <p:ext uri="{BB962C8B-B14F-4D97-AF65-F5344CB8AC3E}">
        <p14:creationId xmlns:p14="http://schemas.microsoft.com/office/powerpoint/2010/main" val="60516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4200D5-2384-B4CF-617D-2779D5D10F61}"/>
              </a:ext>
            </a:extLst>
          </p:cNvPr>
          <p:cNvPicPr>
            <a:picLocks noChangeAspect="1"/>
          </p:cNvPicPr>
          <p:nvPr/>
        </p:nvPicPr>
        <p:blipFill>
          <a:blip r:embed="rId2"/>
          <a:stretch>
            <a:fillRect/>
          </a:stretch>
        </p:blipFill>
        <p:spPr>
          <a:xfrm>
            <a:off x="1589650" y="588326"/>
            <a:ext cx="9242473" cy="6096099"/>
          </a:xfrm>
          <a:prstGeom prst="rect">
            <a:avLst/>
          </a:prstGeom>
        </p:spPr>
      </p:pic>
    </p:spTree>
    <p:extLst>
      <p:ext uri="{BB962C8B-B14F-4D97-AF65-F5344CB8AC3E}">
        <p14:creationId xmlns:p14="http://schemas.microsoft.com/office/powerpoint/2010/main" val="119497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AE05E-F2AA-AC57-1162-046AA67D3F88}"/>
              </a:ext>
            </a:extLst>
          </p:cNvPr>
          <p:cNvSpPr txBox="1"/>
          <p:nvPr/>
        </p:nvSpPr>
        <p:spPr>
          <a:xfrm>
            <a:off x="1075764" y="658906"/>
            <a:ext cx="10044953" cy="3724096"/>
          </a:xfrm>
          <a:prstGeom prst="rect">
            <a:avLst/>
          </a:prstGeom>
          <a:noFill/>
        </p:spPr>
        <p:txBody>
          <a:bodyPr wrap="square">
            <a:spAutoFit/>
          </a:bodyPr>
          <a:lstStyle/>
          <a:p>
            <a:pPr algn="l" fontAlgn="base"/>
            <a:r>
              <a:rPr lang="pt-BR" sz="3200" b="1" i="0" dirty="0">
                <a:solidFill>
                  <a:srgbClr val="161616"/>
                </a:solidFill>
                <a:effectLst/>
                <a:latin typeface="IBM Plex Sans" panose="020B0503050203000203" pitchFamily="34" charset="0"/>
              </a:rPr>
              <a:t>SSD e armazenamento flash</a:t>
            </a:r>
          </a:p>
          <a:p>
            <a:pPr algn="l" fontAlgn="base"/>
            <a:endParaRPr lang="pt-BR" dirty="0">
              <a:solidFill>
                <a:srgbClr val="161616"/>
              </a:solidFill>
              <a:latin typeface="IBM Plex Sans" panose="020B0503050203000203" pitchFamily="34" charset="0"/>
            </a:endParaRPr>
          </a:p>
          <a:p>
            <a:pPr algn="l" fontAlgn="base"/>
            <a:endParaRPr lang="pt-BR" b="0" i="0" dirty="0">
              <a:solidFill>
                <a:srgbClr val="161616"/>
              </a:solidFill>
              <a:effectLst/>
              <a:latin typeface="IBM Plex Sans" panose="020B0503050203000203" pitchFamily="34" charset="0"/>
            </a:endParaRPr>
          </a:p>
          <a:p>
            <a:pPr algn="l" fontAlgn="base"/>
            <a:r>
              <a:rPr lang="pt-BR" sz="2400" b="0" i="0" dirty="0">
                <a:solidFill>
                  <a:srgbClr val="161616"/>
                </a:solidFill>
                <a:effectLst/>
                <a:latin typeface="inherit"/>
              </a:rPr>
              <a:t>O armazenamento flash é uma tecnologia de estado sólido que utiliza chips de memória flash para gravar e armazenar dados. Uma unidade flash de disco de estado sólido (SSD) armazena dados usando memória flash. Em comparação com os HDDs, um sistema de estado sólido não tem peças móveis, por isso, sua latência é mais baixa e necessitam menos SSDs. Como a maioria dos SSDs modernos é baseada em flash, o armazenamento flash virou sinônimo de sistema de estado sólido.</a:t>
            </a:r>
          </a:p>
        </p:txBody>
      </p:sp>
    </p:spTree>
    <p:extLst>
      <p:ext uri="{BB962C8B-B14F-4D97-AF65-F5344CB8AC3E}">
        <p14:creationId xmlns:p14="http://schemas.microsoft.com/office/powerpoint/2010/main" val="179698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1776" r="21705"/>
          <a:stretch/>
        </p:blipFill>
        <p:spPr>
          <a:xfrm>
            <a:off x="1524001" y="2608032"/>
            <a:ext cx="9155651" cy="2789855"/>
          </a:xfrm>
          <a:prstGeom prst="rect">
            <a:avLst/>
          </a:prstGeom>
        </p:spPr>
      </p:pic>
      <p:sp>
        <p:nvSpPr>
          <p:cNvPr id="15" name="TextBox 14"/>
          <p:cNvSpPr txBox="1"/>
          <p:nvPr/>
        </p:nvSpPr>
        <p:spPr>
          <a:xfrm>
            <a:off x="2156920" y="6295597"/>
            <a:ext cx="3617077" cy="289823"/>
          </a:xfrm>
          <a:prstGeom prst="rect">
            <a:avLst/>
          </a:prstGeom>
          <a:noFill/>
        </p:spPr>
        <p:txBody>
          <a:bodyPr wrap="square" rtlCol="0">
            <a:spAutoFit/>
          </a:bodyPr>
          <a:lstStyle/>
          <a:p>
            <a:pPr>
              <a:lnSpc>
                <a:spcPct val="90000"/>
              </a:lnSpc>
            </a:pPr>
            <a:r>
              <a:rPr lang="en-US" sz="1400" dirty="0" err="1">
                <a:solidFill>
                  <a:srgbClr val="303030"/>
                </a:solidFill>
                <a:latin typeface="Gotham-Bold"/>
                <a:cs typeface="Gotham-Bold"/>
              </a:rPr>
              <a:t>Versão</a:t>
            </a:r>
            <a:r>
              <a:rPr lang="en-US" sz="1400" dirty="0">
                <a:solidFill>
                  <a:srgbClr val="303030"/>
                </a:solidFill>
                <a:latin typeface="Gotham-Bold"/>
                <a:cs typeface="Gotham-Bold"/>
              </a:rPr>
              <a:t> 2 – &lt;</a:t>
            </a:r>
            <a:fld id="{CED2563A-3577-4423-BDB1-98AA8EBB32F9}" type="datetime6">
              <a:rPr lang="pt-BR" sz="1400">
                <a:solidFill>
                  <a:srgbClr val="303030"/>
                </a:solidFill>
                <a:latin typeface="Gotham-Bold"/>
                <a:cs typeface="Gotham-Bold"/>
              </a:rPr>
              <a:t>março de 23</a:t>
            </a:fld>
            <a:r>
              <a:rPr lang="en-US" sz="1400" dirty="0">
                <a:solidFill>
                  <a:srgbClr val="303030"/>
                </a:solidFill>
                <a:latin typeface="Gotham-Bold"/>
                <a:cs typeface="Gotham-Bold"/>
              </a:rPr>
              <a:t>&gt;</a:t>
            </a:r>
          </a:p>
        </p:txBody>
      </p:sp>
      <p:sp>
        <p:nvSpPr>
          <p:cNvPr id="4" name="Rectangle 3"/>
          <p:cNvSpPr/>
          <p:nvPr/>
        </p:nvSpPr>
        <p:spPr>
          <a:xfrm>
            <a:off x="9889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9950945" y="6216482"/>
            <a:ext cx="263214" cy="276999"/>
          </a:xfrm>
          <a:prstGeom prst="rect">
            <a:avLst/>
          </a:prstGeom>
          <a:noFill/>
        </p:spPr>
        <p:txBody>
          <a:bodyPr wrap="none" rtlCol="0">
            <a:spAutoFit/>
          </a:bodyPr>
          <a:lstStyle/>
          <a:p>
            <a:r>
              <a:rPr lang="en-US" sz="1200" dirty="0">
                <a:solidFill>
                  <a:schemeClr val="bg1"/>
                </a:solidFill>
                <a:latin typeface="Gotham-Bold"/>
                <a:cs typeface="Gotham-Bold"/>
              </a:rPr>
              <a:t>1</a:t>
            </a:r>
          </a:p>
        </p:txBody>
      </p:sp>
      <p:pic>
        <p:nvPicPr>
          <p:cNvPr id="19" name="Picture 18"/>
          <p:cNvPicPr>
            <a:picLocks noChangeAspect="1"/>
          </p:cNvPicPr>
          <p:nvPr/>
        </p:nvPicPr>
        <p:blipFill>
          <a:blip r:embed="rId4"/>
          <a:stretch>
            <a:fillRect/>
          </a:stretch>
        </p:blipFill>
        <p:spPr>
          <a:xfrm>
            <a:off x="9353018" y="329330"/>
            <a:ext cx="997107" cy="272893"/>
          </a:xfrm>
          <a:prstGeom prst="rect">
            <a:avLst/>
          </a:prstGeom>
        </p:spPr>
      </p:pic>
      <p:sp>
        <p:nvSpPr>
          <p:cNvPr id="2" name="Rectangle 1"/>
          <p:cNvSpPr/>
          <p:nvPr/>
        </p:nvSpPr>
        <p:spPr>
          <a:xfrm>
            <a:off x="1524000" y="1"/>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flipH="1">
            <a:off x="2283005" y="3423920"/>
            <a:ext cx="45719" cy="12903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1843AFF-CE64-3302-EF17-5BF1E45F4717}"/>
              </a:ext>
            </a:extLst>
          </p:cNvPr>
          <p:cNvSpPr txBox="1"/>
          <p:nvPr/>
        </p:nvSpPr>
        <p:spPr>
          <a:xfrm>
            <a:off x="2985247" y="3679793"/>
            <a:ext cx="6010813" cy="646331"/>
          </a:xfrm>
          <a:prstGeom prst="rect">
            <a:avLst/>
          </a:prstGeom>
          <a:noFill/>
        </p:spPr>
        <p:txBody>
          <a:bodyPr wrap="none" rtlCol="0">
            <a:spAutoFit/>
          </a:bodyPr>
          <a:lstStyle/>
          <a:p>
            <a:r>
              <a:rPr lang="pt-BR" sz="3600" b="1" dirty="0">
                <a:solidFill>
                  <a:srgbClr val="FF0000"/>
                </a:solidFill>
              </a:rPr>
              <a:t>ARMAZENAMENTO DE DADOS</a:t>
            </a:r>
          </a:p>
        </p:txBody>
      </p:sp>
    </p:spTree>
    <p:extLst>
      <p:ext uri="{BB962C8B-B14F-4D97-AF65-F5344CB8AC3E}">
        <p14:creationId xmlns:p14="http://schemas.microsoft.com/office/powerpoint/2010/main" val="4624644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306138-020E-424A-4161-7210028A22C3}"/>
              </a:ext>
            </a:extLst>
          </p:cNvPr>
          <p:cNvSpPr txBox="1"/>
          <p:nvPr/>
        </p:nvSpPr>
        <p:spPr>
          <a:xfrm>
            <a:off x="1368238" y="827944"/>
            <a:ext cx="9752479" cy="3662541"/>
          </a:xfrm>
          <a:prstGeom prst="rect">
            <a:avLst/>
          </a:prstGeom>
          <a:noFill/>
        </p:spPr>
        <p:txBody>
          <a:bodyPr wrap="square">
            <a:spAutoFit/>
          </a:bodyPr>
          <a:lstStyle/>
          <a:p>
            <a:pPr algn="l" fontAlgn="base"/>
            <a:r>
              <a:rPr lang="pt-BR" sz="3200" b="1" i="0" dirty="0">
                <a:solidFill>
                  <a:srgbClr val="161616"/>
                </a:solidFill>
                <a:effectLst/>
                <a:latin typeface="IBM Plex Sans" panose="020B0503050203000203" pitchFamily="34" charset="0"/>
              </a:rPr>
              <a:t>Armazenamento híbrido</a:t>
            </a:r>
          </a:p>
          <a:p>
            <a:pPr algn="l" fontAlgn="base"/>
            <a:endParaRPr lang="pt-BR" sz="3200" b="0" i="0" dirty="0">
              <a:solidFill>
                <a:srgbClr val="161616"/>
              </a:solidFill>
              <a:effectLst/>
              <a:latin typeface="IBM Plex Sans" panose="020B0503050203000203" pitchFamily="34" charset="0"/>
            </a:endParaRPr>
          </a:p>
          <a:p>
            <a:pPr algn="l" fontAlgn="base"/>
            <a:r>
              <a:rPr lang="pt-BR" sz="2400" b="0" i="0" dirty="0">
                <a:solidFill>
                  <a:srgbClr val="161616"/>
                </a:solidFill>
                <a:effectLst/>
                <a:latin typeface="inherit"/>
              </a:rPr>
              <a:t>SSDs e flash oferecem maior rendimento do que HDDs, mas as matrizes totalmente compostas por flash podem ser mais caras. Muitas organizações adotam uma abordagem híbrida, combinando a velocidade do flash com a capacidade de armazenamento dos discos rígidos. Uma infraestrutura de armazenamento equilibrada permite que as empresas apliquem a tecnologia certa para diferentes necessidades de armazenamento. Isso proporciona uma transição econômica dos discos rígidos tradicionais sem uso total de flash.</a:t>
            </a:r>
          </a:p>
        </p:txBody>
      </p:sp>
    </p:spTree>
    <p:extLst>
      <p:ext uri="{BB962C8B-B14F-4D97-AF65-F5344CB8AC3E}">
        <p14:creationId xmlns:p14="http://schemas.microsoft.com/office/powerpoint/2010/main" val="1188926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C6F9E-81CD-594B-B96E-D2A6CF3E4687}"/>
              </a:ext>
            </a:extLst>
          </p:cNvPr>
          <p:cNvSpPr txBox="1"/>
          <p:nvPr/>
        </p:nvSpPr>
        <p:spPr>
          <a:xfrm>
            <a:off x="1314450" y="1043097"/>
            <a:ext cx="9739032" cy="4031873"/>
          </a:xfrm>
          <a:prstGeom prst="rect">
            <a:avLst/>
          </a:prstGeom>
          <a:noFill/>
        </p:spPr>
        <p:txBody>
          <a:bodyPr wrap="square">
            <a:spAutoFit/>
          </a:bodyPr>
          <a:lstStyle/>
          <a:p>
            <a:pPr algn="l" fontAlgn="base"/>
            <a:r>
              <a:rPr lang="pt-BR" sz="3200" b="1" i="0" dirty="0">
                <a:solidFill>
                  <a:srgbClr val="161616"/>
                </a:solidFill>
                <a:effectLst/>
                <a:latin typeface="IBM Plex Sans" panose="020B0503050203000203" pitchFamily="34" charset="0"/>
              </a:rPr>
              <a:t>Armazenamento em nuvem</a:t>
            </a:r>
          </a:p>
          <a:p>
            <a:pPr algn="l" fontAlgn="base"/>
            <a:endParaRPr lang="pt-BR" sz="3200" b="0" i="0" dirty="0">
              <a:solidFill>
                <a:srgbClr val="161616"/>
              </a:solidFill>
              <a:effectLst/>
              <a:latin typeface="IBM Plex Sans" panose="020B0503050203000203" pitchFamily="34" charset="0"/>
            </a:endParaRPr>
          </a:p>
          <a:p>
            <a:pPr algn="l" fontAlgn="base"/>
            <a:r>
              <a:rPr lang="pt-BR" sz="2400" b="0" i="0" dirty="0">
                <a:solidFill>
                  <a:srgbClr val="161616"/>
                </a:solidFill>
                <a:effectLst/>
                <a:latin typeface="inherit"/>
              </a:rPr>
              <a:t>O armazenamento em nuvem oferece uma alternativa econômica e escalável ao armazenamento de arquivos em discos rígidos ou redes de armazenamento no local. Os provedores de serviço de nuvem permitem salvar dados e arquivos em um local externo que você acessa por meio da internet pública ou de uma conexão de rede privada dedicada. O provedor hospeda, protege, gerencia e mantém os servidores e a infraestrutura correspondente e garante que você tenha acesso aos dados sempre que precisar deles.</a:t>
            </a:r>
          </a:p>
        </p:txBody>
      </p:sp>
    </p:spTree>
    <p:extLst>
      <p:ext uri="{BB962C8B-B14F-4D97-AF65-F5344CB8AC3E}">
        <p14:creationId xmlns:p14="http://schemas.microsoft.com/office/powerpoint/2010/main" val="323821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D38314-0D51-13F0-D1A0-277819CDB565}"/>
              </a:ext>
            </a:extLst>
          </p:cNvPr>
          <p:cNvSpPr txBox="1"/>
          <p:nvPr/>
        </p:nvSpPr>
        <p:spPr>
          <a:xfrm>
            <a:off x="1126190" y="1173540"/>
            <a:ext cx="10639986" cy="4031873"/>
          </a:xfrm>
          <a:prstGeom prst="rect">
            <a:avLst/>
          </a:prstGeom>
          <a:noFill/>
        </p:spPr>
        <p:txBody>
          <a:bodyPr wrap="square">
            <a:spAutoFit/>
          </a:bodyPr>
          <a:lstStyle/>
          <a:p>
            <a:pPr algn="l" fontAlgn="base"/>
            <a:r>
              <a:rPr lang="pt-BR" sz="3200" b="1" i="0" dirty="0">
                <a:solidFill>
                  <a:srgbClr val="161616"/>
                </a:solidFill>
                <a:effectLst/>
                <a:latin typeface="IBM Plex Sans" panose="020B0503050203000203" pitchFamily="34" charset="0"/>
              </a:rPr>
              <a:t>Armazenamento em nuvem híbrida</a:t>
            </a:r>
          </a:p>
          <a:p>
            <a:pPr algn="l" fontAlgn="base"/>
            <a:endParaRPr lang="pt-BR" sz="3200" b="1" dirty="0">
              <a:solidFill>
                <a:srgbClr val="161616"/>
              </a:solidFill>
              <a:latin typeface="IBM Plex Sans" panose="020B0503050203000203" pitchFamily="34" charset="0"/>
            </a:endParaRPr>
          </a:p>
          <a:p>
            <a:pPr algn="l" fontAlgn="base"/>
            <a:r>
              <a:rPr lang="pt-BR" sz="2400" b="0" i="0" dirty="0">
                <a:solidFill>
                  <a:srgbClr val="161616"/>
                </a:solidFill>
                <a:effectLst/>
                <a:latin typeface="inherit"/>
              </a:rPr>
              <a:t>O armazenamento em nuvem híbrida combina elementos de nuvem privada e pública. Com ele, as organizações podem escolher em qual nuvem armazenar os dados. Por exemplo, dados altamente regulamentados sujeitos a exigências de arquivamento e replicação rigorosas são normalmente mais indicados para um ambiente de nuvem privada. Já os dados menos sensíveis podem ser armazenados na nuvem pública. Algumas organizações utilizam nuvens híbridas para complementar suas redes internas de armazenamento com armazenamento em nuvem pública.</a:t>
            </a:r>
          </a:p>
        </p:txBody>
      </p:sp>
    </p:spTree>
    <p:extLst>
      <p:ext uri="{BB962C8B-B14F-4D97-AF65-F5344CB8AC3E}">
        <p14:creationId xmlns:p14="http://schemas.microsoft.com/office/powerpoint/2010/main" val="293170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90BA3-50BE-C448-4A8D-82E05B6B8D38}"/>
              </a:ext>
            </a:extLst>
          </p:cNvPr>
          <p:cNvSpPr txBox="1"/>
          <p:nvPr/>
        </p:nvSpPr>
        <p:spPr>
          <a:xfrm>
            <a:off x="930648" y="1169894"/>
            <a:ext cx="10902764" cy="4401205"/>
          </a:xfrm>
          <a:prstGeom prst="rect">
            <a:avLst/>
          </a:prstGeom>
          <a:noFill/>
        </p:spPr>
        <p:txBody>
          <a:bodyPr wrap="square">
            <a:spAutoFit/>
          </a:bodyPr>
          <a:lstStyle/>
          <a:p>
            <a:pPr algn="l"/>
            <a:r>
              <a:rPr lang="pt-BR" sz="3200" b="1" i="0" dirty="0">
                <a:solidFill>
                  <a:srgbClr val="3C50EF"/>
                </a:solidFill>
                <a:effectLst/>
                <a:latin typeface="Open Sans" panose="020B0606030504020204" pitchFamily="34" charset="0"/>
              </a:rPr>
              <a:t>O que é escalabilidade?</a:t>
            </a:r>
          </a:p>
          <a:p>
            <a:pPr algn="l"/>
            <a:endParaRPr lang="pt-BR" sz="3200" b="1" i="0" dirty="0">
              <a:solidFill>
                <a:srgbClr val="3C50EF"/>
              </a:solidFill>
              <a:effectLst/>
              <a:latin typeface="Open Sans" panose="020B0606030504020204" pitchFamily="34" charset="0"/>
            </a:endParaRPr>
          </a:p>
          <a:p>
            <a:pPr algn="l"/>
            <a:r>
              <a:rPr lang="pt-BR" sz="2400" b="0" i="0" dirty="0">
                <a:solidFill>
                  <a:srgbClr val="636466"/>
                </a:solidFill>
                <a:effectLst/>
                <a:latin typeface="Open Sans" panose="020B0606030504020204" pitchFamily="34" charset="0"/>
              </a:rPr>
              <a:t>Um sistema escalável de dados é aquele com capacidade de continuar a funcionar bem quando seu contexto é alterado em tamanho ou volume para atender à necessidade de um usuário.</a:t>
            </a:r>
          </a:p>
          <a:p>
            <a:pPr algn="l"/>
            <a:endParaRPr lang="pt-BR" sz="2400" b="0" i="0" dirty="0">
              <a:solidFill>
                <a:srgbClr val="636466"/>
              </a:solidFill>
              <a:effectLst/>
              <a:latin typeface="Open Sans" panose="020B0606030504020204" pitchFamily="34" charset="0"/>
            </a:endParaRPr>
          </a:p>
          <a:p>
            <a:pPr algn="l"/>
            <a:r>
              <a:rPr lang="pt-BR" sz="2400" b="0" i="0" dirty="0">
                <a:solidFill>
                  <a:srgbClr val="636466"/>
                </a:solidFill>
                <a:effectLst/>
                <a:latin typeface="Open Sans" panose="020B0606030504020204" pitchFamily="34" charset="0"/>
              </a:rPr>
              <a:t>Já a escalabilidade é a habilidade de não só funcionar bem em situações redimensionadas, mas de tirar proveito delas.</a:t>
            </a:r>
          </a:p>
          <a:p>
            <a:pPr algn="l"/>
            <a:r>
              <a:rPr lang="pt-BR" sz="2400" b="0" i="0" dirty="0">
                <a:solidFill>
                  <a:srgbClr val="636466"/>
                </a:solidFill>
                <a:effectLst/>
                <a:latin typeface="Open Sans" panose="020B0606030504020204" pitchFamily="34" charset="0"/>
              </a:rPr>
              <a:t>Por exemplo, um sistema é escalável se ele puder ser movido de um sistema menor para um maior — e alinhar o uso de recursos de modo a </a:t>
            </a:r>
            <a:r>
              <a:rPr lang="pt-BR" sz="2400" b="1" i="0" dirty="0">
                <a:solidFill>
                  <a:srgbClr val="636466"/>
                </a:solidFill>
                <a:effectLst/>
                <a:latin typeface="Open Sans" panose="020B0606030504020204" pitchFamily="34" charset="0"/>
              </a:rPr>
              <a:t>obter o melhor desempenho</a:t>
            </a:r>
            <a:r>
              <a:rPr lang="pt-BR" sz="2400" b="0" i="0" dirty="0">
                <a:solidFill>
                  <a:srgbClr val="636466"/>
                </a:solidFill>
                <a:effectLst/>
                <a:latin typeface="Open Sans" panose="020B0606030504020204" pitchFamily="34" charset="0"/>
              </a:rPr>
              <a:t>.</a:t>
            </a:r>
          </a:p>
        </p:txBody>
      </p:sp>
    </p:spTree>
    <p:extLst>
      <p:ext uri="{BB962C8B-B14F-4D97-AF65-F5344CB8AC3E}">
        <p14:creationId xmlns:p14="http://schemas.microsoft.com/office/powerpoint/2010/main" val="105900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4D96C4-E4E1-F549-2105-4928EDD4BF99}"/>
              </a:ext>
            </a:extLst>
          </p:cNvPr>
          <p:cNvSpPr txBox="1"/>
          <p:nvPr/>
        </p:nvSpPr>
        <p:spPr>
          <a:xfrm>
            <a:off x="820270" y="1182231"/>
            <a:ext cx="10865224" cy="3816429"/>
          </a:xfrm>
          <a:prstGeom prst="rect">
            <a:avLst/>
          </a:prstGeom>
          <a:noFill/>
        </p:spPr>
        <p:txBody>
          <a:bodyPr wrap="square">
            <a:spAutoFit/>
          </a:bodyPr>
          <a:lstStyle/>
          <a:p>
            <a:pPr algn="l"/>
            <a:r>
              <a:rPr lang="pt-BR" sz="3200" b="1" i="0" dirty="0">
                <a:solidFill>
                  <a:srgbClr val="3C50EF"/>
                </a:solidFill>
                <a:effectLst/>
                <a:latin typeface="Open Sans" panose="020B0606030504020204" pitchFamily="34" charset="0"/>
              </a:rPr>
              <a:t>Por que um sistema escalável é importante?</a:t>
            </a:r>
          </a:p>
          <a:p>
            <a:pPr algn="l"/>
            <a:endParaRPr lang="pt-BR" b="1" i="0" dirty="0">
              <a:solidFill>
                <a:srgbClr val="3C50EF"/>
              </a:solidFill>
              <a:effectLst/>
              <a:latin typeface="Open Sans" panose="020B0606030504020204" pitchFamily="34" charset="0"/>
            </a:endParaRPr>
          </a:p>
          <a:p>
            <a:pPr algn="l"/>
            <a:r>
              <a:rPr lang="pt-BR" sz="2400" b="0" i="0" dirty="0">
                <a:solidFill>
                  <a:srgbClr val="636466"/>
                </a:solidFill>
                <a:effectLst/>
                <a:latin typeface="Open Sans" panose="020B0606030504020204" pitchFamily="34" charset="0"/>
              </a:rPr>
              <a:t>Negócios precisam crescer para alcançar o sucesso, por isso, se sua empresa não está preparada para isso com uma </a:t>
            </a:r>
            <a:r>
              <a:rPr lang="pt-BR" sz="2400" b="1" i="0" u="none" strike="noStrike" dirty="0">
                <a:solidFill>
                  <a:srgbClr val="F0613F"/>
                </a:solidFill>
                <a:effectLst/>
                <a:latin typeface="Open Sans" panose="020B0606030504020204" pitchFamily="34" charset="0"/>
                <a:hlinkClick r:id="rId2"/>
              </a:rPr>
              <a:t>infraestrutura de TI</a:t>
            </a:r>
            <a:r>
              <a:rPr lang="pt-BR" sz="2400" b="1" i="0" dirty="0">
                <a:solidFill>
                  <a:srgbClr val="636466"/>
                </a:solidFill>
                <a:effectLst/>
                <a:latin typeface="Open Sans" panose="020B0606030504020204" pitchFamily="34" charset="0"/>
              </a:rPr>
              <a:t> adequada</a:t>
            </a:r>
            <a:r>
              <a:rPr lang="pt-BR" sz="2400" b="0" i="0" dirty="0">
                <a:solidFill>
                  <a:srgbClr val="636466"/>
                </a:solidFill>
                <a:effectLst/>
                <a:latin typeface="Open Sans" panose="020B0606030504020204" pitchFamily="34" charset="0"/>
              </a:rPr>
              <a:t>, ela pode não obter os resultados desejados.</a:t>
            </a:r>
          </a:p>
          <a:p>
            <a:pPr algn="l"/>
            <a:endParaRPr lang="pt-BR" sz="2400" b="0" i="0" dirty="0">
              <a:solidFill>
                <a:srgbClr val="636466"/>
              </a:solidFill>
              <a:effectLst/>
              <a:latin typeface="Open Sans" panose="020B0606030504020204" pitchFamily="34" charset="0"/>
            </a:endParaRPr>
          </a:p>
          <a:p>
            <a:pPr algn="l"/>
            <a:r>
              <a:rPr lang="pt-BR" sz="2400" b="0" i="0" dirty="0">
                <a:solidFill>
                  <a:srgbClr val="636466"/>
                </a:solidFill>
                <a:effectLst/>
                <a:latin typeface="Open Sans" panose="020B0606030504020204" pitchFamily="34" charset="0"/>
              </a:rPr>
              <a:t>Digamos, por exemplo, que você invista em uma campanha de marketing gerando novos clientes em potencial, e que o tráfego do seu serviço ou produto aumente de mil acessos diários para cinco mil visitas do dia para a noite.</a:t>
            </a:r>
          </a:p>
        </p:txBody>
      </p:sp>
    </p:spTree>
    <p:extLst>
      <p:ext uri="{BB962C8B-B14F-4D97-AF65-F5344CB8AC3E}">
        <p14:creationId xmlns:p14="http://schemas.microsoft.com/office/powerpoint/2010/main" val="301944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E67B5-FC0E-97D9-40DD-30CE441126DA}"/>
              </a:ext>
            </a:extLst>
          </p:cNvPr>
          <p:cNvSpPr txBox="1"/>
          <p:nvPr/>
        </p:nvSpPr>
        <p:spPr>
          <a:xfrm>
            <a:off x="695886" y="1196353"/>
            <a:ext cx="10276914" cy="584775"/>
          </a:xfrm>
          <a:prstGeom prst="rect">
            <a:avLst/>
          </a:prstGeom>
          <a:noFill/>
        </p:spPr>
        <p:txBody>
          <a:bodyPr wrap="square">
            <a:spAutoFit/>
          </a:bodyPr>
          <a:lstStyle/>
          <a:p>
            <a:pPr algn="l"/>
            <a:r>
              <a:rPr lang="pt-BR" sz="3200" b="1" i="0" dirty="0">
                <a:solidFill>
                  <a:srgbClr val="3C50EF"/>
                </a:solidFill>
                <a:effectLst/>
                <a:latin typeface="Open Sans" panose="020B0606030504020204" pitchFamily="34" charset="0"/>
              </a:rPr>
              <a:t>Quais são os benefícios de um sistema escalável?</a:t>
            </a:r>
          </a:p>
        </p:txBody>
      </p:sp>
      <p:sp>
        <p:nvSpPr>
          <p:cNvPr id="6" name="TextBox 5">
            <a:extLst>
              <a:ext uri="{FF2B5EF4-FFF2-40B4-BE49-F238E27FC236}">
                <a16:creationId xmlns:a16="http://schemas.microsoft.com/office/drawing/2014/main" id="{C7B73D2B-827C-AD40-1536-610C047EF569}"/>
              </a:ext>
            </a:extLst>
          </p:cNvPr>
          <p:cNvSpPr txBox="1"/>
          <p:nvPr/>
        </p:nvSpPr>
        <p:spPr>
          <a:xfrm>
            <a:off x="1099298" y="2279487"/>
            <a:ext cx="6098240" cy="523220"/>
          </a:xfrm>
          <a:prstGeom prst="rect">
            <a:avLst/>
          </a:prstGeom>
          <a:noFill/>
        </p:spPr>
        <p:txBody>
          <a:bodyPr wrap="square">
            <a:spAutoFit/>
          </a:bodyPr>
          <a:lstStyle/>
          <a:p>
            <a:pPr algn="l"/>
            <a:r>
              <a:rPr lang="pt-BR" sz="2800" b="1" i="0" dirty="0">
                <a:solidFill>
                  <a:srgbClr val="002060"/>
                </a:solidFill>
                <a:effectLst/>
                <a:latin typeface="Open Sans" panose="020B0606030504020204" pitchFamily="34" charset="0"/>
              </a:rPr>
              <a:t>Diminuição de falhas</a:t>
            </a:r>
          </a:p>
        </p:txBody>
      </p:sp>
      <p:sp>
        <p:nvSpPr>
          <p:cNvPr id="8" name="TextBox 7">
            <a:extLst>
              <a:ext uri="{FF2B5EF4-FFF2-40B4-BE49-F238E27FC236}">
                <a16:creationId xmlns:a16="http://schemas.microsoft.com/office/drawing/2014/main" id="{5760543A-657F-32E2-83B3-89F33F5199A0}"/>
              </a:ext>
            </a:extLst>
          </p:cNvPr>
          <p:cNvSpPr txBox="1"/>
          <p:nvPr/>
        </p:nvSpPr>
        <p:spPr>
          <a:xfrm>
            <a:off x="1099297" y="3113602"/>
            <a:ext cx="8515349" cy="523220"/>
          </a:xfrm>
          <a:prstGeom prst="rect">
            <a:avLst/>
          </a:prstGeom>
          <a:noFill/>
        </p:spPr>
        <p:txBody>
          <a:bodyPr wrap="square">
            <a:spAutoFit/>
          </a:bodyPr>
          <a:lstStyle/>
          <a:p>
            <a:pPr algn="l"/>
            <a:r>
              <a:rPr lang="pt-BR" sz="2800" b="1" i="0" dirty="0">
                <a:solidFill>
                  <a:srgbClr val="002060"/>
                </a:solidFill>
                <a:effectLst/>
                <a:latin typeface="Open Sans" panose="020B0606030504020204" pitchFamily="34" charset="0"/>
              </a:rPr>
              <a:t>Redução de custos com infraestrutura</a:t>
            </a:r>
          </a:p>
        </p:txBody>
      </p:sp>
      <p:sp>
        <p:nvSpPr>
          <p:cNvPr id="10" name="TextBox 9">
            <a:extLst>
              <a:ext uri="{FF2B5EF4-FFF2-40B4-BE49-F238E27FC236}">
                <a16:creationId xmlns:a16="http://schemas.microsoft.com/office/drawing/2014/main" id="{5EB6666F-FC81-C981-FED1-2F6666447667}"/>
              </a:ext>
            </a:extLst>
          </p:cNvPr>
          <p:cNvSpPr txBox="1"/>
          <p:nvPr/>
        </p:nvSpPr>
        <p:spPr>
          <a:xfrm>
            <a:off x="1099298" y="4225970"/>
            <a:ext cx="8327090" cy="523220"/>
          </a:xfrm>
          <a:prstGeom prst="rect">
            <a:avLst/>
          </a:prstGeom>
          <a:noFill/>
        </p:spPr>
        <p:txBody>
          <a:bodyPr wrap="square">
            <a:spAutoFit/>
          </a:bodyPr>
          <a:lstStyle/>
          <a:p>
            <a:pPr algn="l"/>
            <a:r>
              <a:rPr lang="pt-BR" sz="2800" b="1" i="0" dirty="0">
                <a:solidFill>
                  <a:srgbClr val="002060"/>
                </a:solidFill>
                <a:effectLst/>
                <a:latin typeface="Open Sans" panose="020B0606030504020204" pitchFamily="34" charset="0"/>
              </a:rPr>
              <a:t>Ganho de agilidade nos processos</a:t>
            </a:r>
          </a:p>
        </p:txBody>
      </p:sp>
    </p:spTree>
    <p:extLst>
      <p:ext uri="{BB962C8B-B14F-4D97-AF65-F5344CB8AC3E}">
        <p14:creationId xmlns:p14="http://schemas.microsoft.com/office/powerpoint/2010/main" val="1120753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46444B-3132-C73B-C9AE-72049CEFC50D}"/>
              </a:ext>
            </a:extLst>
          </p:cNvPr>
          <p:cNvPicPr>
            <a:picLocks noChangeAspect="1"/>
          </p:cNvPicPr>
          <p:nvPr/>
        </p:nvPicPr>
        <p:blipFill>
          <a:blip r:embed="rId2"/>
          <a:stretch>
            <a:fillRect/>
          </a:stretch>
        </p:blipFill>
        <p:spPr>
          <a:xfrm>
            <a:off x="2927536" y="1264024"/>
            <a:ext cx="5687719" cy="4770345"/>
          </a:xfrm>
          <a:prstGeom prst="rect">
            <a:avLst/>
          </a:prstGeom>
        </p:spPr>
      </p:pic>
      <p:sp>
        <p:nvSpPr>
          <p:cNvPr id="9" name="TextBox 8">
            <a:extLst>
              <a:ext uri="{FF2B5EF4-FFF2-40B4-BE49-F238E27FC236}">
                <a16:creationId xmlns:a16="http://schemas.microsoft.com/office/drawing/2014/main" id="{F82EBA90-749D-8411-C1BE-AE857346C834}"/>
              </a:ext>
            </a:extLst>
          </p:cNvPr>
          <p:cNvSpPr txBox="1"/>
          <p:nvPr/>
        </p:nvSpPr>
        <p:spPr>
          <a:xfrm>
            <a:off x="3536576" y="6293224"/>
            <a:ext cx="4742709" cy="369332"/>
          </a:xfrm>
          <a:prstGeom prst="rect">
            <a:avLst/>
          </a:prstGeom>
          <a:noFill/>
        </p:spPr>
        <p:txBody>
          <a:bodyPr wrap="none" rtlCol="0">
            <a:spAutoFit/>
          </a:bodyPr>
          <a:lstStyle/>
          <a:p>
            <a:r>
              <a:rPr lang="pt-BR" dirty="0"/>
              <a:t>Material extraído da apostila do Prof Paulo Najar</a:t>
            </a:r>
          </a:p>
        </p:txBody>
      </p:sp>
    </p:spTree>
    <p:extLst>
      <p:ext uri="{BB962C8B-B14F-4D97-AF65-F5344CB8AC3E}">
        <p14:creationId xmlns:p14="http://schemas.microsoft.com/office/powerpoint/2010/main" val="3138940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2A98A-0A84-85F3-2BD9-54A1875A7E15}"/>
              </a:ext>
            </a:extLst>
          </p:cNvPr>
          <p:cNvSpPr txBox="1"/>
          <p:nvPr/>
        </p:nvSpPr>
        <p:spPr>
          <a:xfrm>
            <a:off x="1156447" y="2086579"/>
            <a:ext cx="9426388" cy="3416320"/>
          </a:xfrm>
          <a:prstGeom prst="rect">
            <a:avLst/>
          </a:prstGeom>
          <a:noFill/>
        </p:spPr>
        <p:txBody>
          <a:bodyPr wrap="square">
            <a:spAutoFit/>
          </a:bodyPr>
          <a:lstStyle/>
          <a:p>
            <a:r>
              <a:rPr lang="pt-BR" sz="2400" dirty="0"/>
              <a:t>Backup é um termo inglês que tem o significado de cópia de segurança. </a:t>
            </a:r>
          </a:p>
          <a:p>
            <a:endParaRPr lang="pt-BR" sz="2400" dirty="0"/>
          </a:p>
          <a:p>
            <a:r>
              <a:rPr lang="pt-BR" sz="2400" dirty="0"/>
              <a:t>É frequentemente utilizado em informática para indicar a existência de cópia de um ou mais arquivos guardados em diferentes dispositivos de armazenamento. </a:t>
            </a:r>
          </a:p>
          <a:p>
            <a:endParaRPr lang="pt-BR" sz="2400" dirty="0"/>
          </a:p>
          <a:p>
            <a:r>
              <a:rPr lang="pt-BR" sz="2400" dirty="0"/>
              <a:t>Se, por qualquer motivo, houver perda dos arquivos originais, a cópia de segurança armazenada pode ser restaurada para recuperar os dados perdidos.</a:t>
            </a:r>
          </a:p>
        </p:txBody>
      </p:sp>
      <p:sp>
        <p:nvSpPr>
          <p:cNvPr id="4" name="TextBox 3">
            <a:extLst>
              <a:ext uri="{FF2B5EF4-FFF2-40B4-BE49-F238E27FC236}">
                <a16:creationId xmlns:a16="http://schemas.microsoft.com/office/drawing/2014/main" id="{29A8FC00-2EDE-649D-BA63-67DBD9BBAC51}"/>
              </a:ext>
            </a:extLst>
          </p:cNvPr>
          <p:cNvSpPr txBox="1"/>
          <p:nvPr/>
        </p:nvSpPr>
        <p:spPr>
          <a:xfrm>
            <a:off x="1156447" y="1062318"/>
            <a:ext cx="3082703" cy="584775"/>
          </a:xfrm>
          <a:prstGeom prst="rect">
            <a:avLst/>
          </a:prstGeom>
          <a:noFill/>
        </p:spPr>
        <p:txBody>
          <a:bodyPr wrap="none" rtlCol="0">
            <a:spAutoFit/>
          </a:bodyPr>
          <a:lstStyle/>
          <a:p>
            <a:r>
              <a:rPr lang="pt-BR" sz="3200" b="1" dirty="0"/>
              <a:t>O Que é Backup?</a:t>
            </a:r>
          </a:p>
        </p:txBody>
      </p:sp>
    </p:spTree>
    <p:extLst>
      <p:ext uri="{BB962C8B-B14F-4D97-AF65-F5344CB8AC3E}">
        <p14:creationId xmlns:p14="http://schemas.microsoft.com/office/powerpoint/2010/main" val="264764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A8FC00-2EDE-649D-BA63-67DBD9BBAC51}"/>
              </a:ext>
            </a:extLst>
          </p:cNvPr>
          <p:cNvSpPr txBox="1"/>
          <p:nvPr/>
        </p:nvSpPr>
        <p:spPr>
          <a:xfrm>
            <a:off x="1062318" y="941295"/>
            <a:ext cx="4517775" cy="584775"/>
          </a:xfrm>
          <a:prstGeom prst="rect">
            <a:avLst/>
          </a:prstGeom>
          <a:noFill/>
        </p:spPr>
        <p:txBody>
          <a:bodyPr wrap="none" rtlCol="0">
            <a:spAutoFit/>
          </a:bodyPr>
          <a:lstStyle/>
          <a:p>
            <a:r>
              <a:rPr lang="pt-BR" sz="3200" b="1" dirty="0"/>
              <a:t>Para que serve o Backup?</a:t>
            </a:r>
          </a:p>
        </p:txBody>
      </p:sp>
      <p:sp>
        <p:nvSpPr>
          <p:cNvPr id="5" name="TextBox 4">
            <a:extLst>
              <a:ext uri="{FF2B5EF4-FFF2-40B4-BE49-F238E27FC236}">
                <a16:creationId xmlns:a16="http://schemas.microsoft.com/office/drawing/2014/main" id="{4C0D2C39-5F21-63A4-28B3-DA6F9D6867F4}"/>
              </a:ext>
            </a:extLst>
          </p:cNvPr>
          <p:cNvSpPr txBox="1"/>
          <p:nvPr/>
        </p:nvSpPr>
        <p:spPr>
          <a:xfrm>
            <a:off x="1371600" y="2151528"/>
            <a:ext cx="8928847" cy="1938992"/>
          </a:xfrm>
          <a:prstGeom prst="rect">
            <a:avLst/>
          </a:prstGeom>
          <a:noFill/>
        </p:spPr>
        <p:txBody>
          <a:bodyPr wrap="square">
            <a:spAutoFit/>
          </a:bodyPr>
          <a:lstStyle/>
          <a:p>
            <a:r>
              <a:rPr lang="pt-BR" sz="2400" dirty="0"/>
              <a:t>O backup é muito importante para evitar a perda de dados. </a:t>
            </a:r>
          </a:p>
          <a:p>
            <a:endParaRPr lang="pt-BR" sz="2400" dirty="0"/>
          </a:p>
          <a:p>
            <a:r>
              <a:rPr lang="pt-BR" sz="2400" dirty="0"/>
              <a:t>Portanto, é um procedimento altamente recomendável devido a frequência com que se perde informação digital, seja por ações despropositadas do usuário ou mau funcionamento dos sistemas.</a:t>
            </a:r>
          </a:p>
        </p:txBody>
      </p:sp>
    </p:spTree>
    <p:extLst>
      <p:ext uri="{BB962C8B-B14F-4D97-AF65-F5344CB8AC3E}">
        <p14:creationId xmlns:p14="http://schemas.microsoft.com/office/powerpoint/2010/main" val="22630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A8FC00-2EDE-649D-BA63-67DBD9BBAC51}"/>
              </a:ext>
            </a:extLst>
          </p:cNvPr>
          <p:cNvSpPr txBox="1"/>
          <p:nvPr/>
        </p:nvSpPr>
        <p:spPr>
          <a:xfrm>
            <a:off x="1129554" y="1035424"/>
            <a:ext cx="2552237" cy="584775"/>
          </a:xfrm>
          <a:prstGeom prst="rect">
            <a:avLst/>
          </a:prstGeom>
          <a:noFill/>
        </p:spPr>
        <p:txBody>
          <a:bodyPr wrap="none" rtlCol="0">
            <a:spAutoFit/>
          </a:bodyPr>
          <a:lstStyle/>
          <a:p>
            <a:r>
              <a:rPr lang="pt-BR" sz="3200" b="1" dirty="0"/>
              <a:t>Como é feito?</a:t>
            </a:r>
          </a:p>
        </p:txBody>
      </p:sp>
      <p:sp>
        <p:nvSpPr>
          <p:cNvPr id="3" name="TextBox 2">
            <a:extLst>
              <a:ext uri="{FF2B5EF4-FFF2-40B4-BE49-F238E27FC236}">
                <a16:creationId xmlns:a16="http://schemas.microsoft.com/office/drawing/2014/main" id="{480CBF42-7658-AE3F-4B2A-FF6821AE9EA3}"/>
              </a:ext>
            </a:extLst>
          </p:cNvPr>
          <p:cNvSpPr txBox="1"/>
          <p:nvPr/>
        </p:nvSpPr>
        <p:spPr>
          <a:xfrm>
            <a:off x="1129554" y="2178424"/>
            <a:ext cx="8485093" cy="2677656"/>
          </a:xfrm>
          <a:prstGeom prst="rect">
            <a:avLst/>
          </a:prstGeom>
          <a:noFill/>
        </p:spPr>
        <p:txBody>
          <a:bodyPr wrap="square">
            <a:spAutoFit/>
          </a:bodyPr>
          <a:lstStyle/>
          <a:p>
            <a:r>
              <a:rPr lang="pt-BR" sz="2400" dirty="0"/>
              <a:t>Muitos Softwares de backup usam o bit de arquivo para marcar os arquivos que sofreram backup. </a:t>
            </a:r>
          </a:p>
          <a:p>
            <a:endParaRPr lang="pt-BR" sz="2400" dirty="0"/>
          </a:p>
          <a:p>
            <a:r>
              <a:rPr lang="pt-BR" sz="2400" dirty="0"/>
              <a:t>A decisão sobre um arquivo ou não deve ser feito backup em um backup incremental é baseada no nome do arquivo, sua última data da modificação e a data do último backup incremental, todos os quais são armazenados no conjunto de arquivos.</a:t>
            </a:r>
          </a:p>
        </p:txBody>
      </p:sp>
    </p:spTree>
    <p:extLst>
      <p:ext uri="{BB962C8B-B14F-4D97-AF65-F5344CB8AC3E}">
        <p14:creationId xmlns:p14="http://schemas.microsoft.com/office/powerpoint/2010/main" val="164986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DB4ACB-186E-D072-C158-8AB96506D78F}"/>
              </a:ext>
            </a:extLst>
          </p:cNvPr>
          <p:cNvSpPr txBox="1"/>
          <p:nvPr/>
        </p:nvSpPr>
        <p:spPr>
          <a:xfrm>
            <a:off x="806824" y="1062318"/>
            <a:ext cx="10125635" cy="4185761"/>
          </a:xfrm>
          <a:prstGeom prst="rect">
            <a:avLst/>
          </a:prstGeom>
          <a:noFill/>
        </p:spPr>
        <p:txBody>
          <a:bodyPr wrap="square">
            <a:spAutoFit/>
          </a:bodyPr>
          <a:lstStyle/>
          <a:p>
            <a:r>
              <a:rPr lang="pt-BR" sz="3200" b="1" dirty="0">
                <a:solidFill>
                  <a:srgbClr val="151515"/>
                </a:solidFill>
                <a:effectLst/>
                <a:latin typeface="var(--pfe-theme--font-family--heading,&quot;Red Hat Display&quot;,&quot;RedHatDisplay&quot;,&quot;Overpass&quot;,Overpass,Arial,sans-serif)"/>
              </a:rPr>
              <a:t>O que é armazenamento de dados?</a:t>
            </a:r>
          </a:p>
          <a:p>
            <a:endParaRPr lang="pt-BR" b="1" dirty="0">
              <a:solidFill>
                <a:srgbClr val="151515"/>
              </a:solidFill>
              <a:effectLst/>
              <a:latin typeface="var(--pfe-theme--font-family--heading,&quot;Red Hat Display&quot;,&quot;RedHatDisplay&quot;,&quot;Overpass&quot;,Overpass,Arial,sans-serif)"/>
            </a:endParaRPr>
          </a:p>
          <a:p>
            <a:pPr algn="l"/>
            <a:r>
              <a:rPr lang="pt-BR" sz="2400" b="0" i="0" dirty="0">
                <a:solidFill>
                  <a:srgbClr val="151515"/>
                </a:solidFill>
                <a:effectLst/>
              </a:rPr>
              <a:t>Armazenamento de dados é a coleta e retenção de informações digitais: os bits e bytes das aplicações, protocolos de rede, documentos, mídias, catálogos de endereços, preferências dos usuários e muito mais. O armazenamento de dados é um componente central do </a:t>
            </a:r>
            <a:r>
              <a:rPr lang="pt-BR" sz="2400" b="0" i="0" u="none" strike="noStrike" dirty="0">
                <a:solidFill>
                  <a:srgbClr val="0066CC"/>
                </a:solidFill>
                <a:effectLst/>
                <a:hlinkClick r:id="rId2"/>
              </a:rPr>
              <a:t>big data</a:t>
            </a:r>
            <a:r>
              <a:rPr lang="pt-BR" sz="2400" b="0" i="0" dirty="0">
                <a:solidFill>
                  <a:srgbClr val="151515"/>
                </a:solidFill>
                <a:effectLst/>
              </a:rPr>
              <a:t> e do </a:t>
            </a:r>
            <a:r>
              <a:rPr lang="pt-BR" sz="2400" b="0" i="0" u="none" strike="noStrike" dirty="0">
                <a:solidFill>
                  <a:srgbClr val="0066CC"/>
                </a:solidFill>
                <a:effectLst/>
                <a:hlinkClick r:id="rId3"/>
              </a:rPr>
              <a:t>gerenciamento de dados</a:t>
            </a:r>
            <a:r>
              <a:rPr lang="pt-BR" sz="2400" b="0" i="0" dirty="0">
                <a:solidFill>
                  <a:srgbClr val="151515"/>
                </a:solidFill>
                <a:effectLst/>
              </a:rPr>
              <a:t>.</a:t>
            </a:r>
          </a:p>
          <a:p>
            <a:pPr algn="l"/>
            <a:endParaRPr lang="pt-BR" sz="2400" b="0" i="0" dirty="0">
              <a:solidFill>
                <a:srgbClr val="151515"/>
              </a:solidFill>
              <a:effectLst/>
            </a:endParaRPr>
          </a:p>
          <a:p>
            <a:pPr algn="l"/>
            <a:r>
              <a:rPr lang="pt-BR" sz="2400" b="0" i="0" dirty="0">
                <a:solidFill>
                  <a:srgbClr val="151515"/>
                </a:solidFill>
                <a:effectLst/>
              </a:rPr>
              <a:t>Pense da seguinte forma: Computadores simulam cérebros. Ambos têm memória de curto prazo e memória de longo prazo. Os cérebros lidam com a memória de curto prazo no córtex pré-frontal, enquanto os computadores lidam com ela na memória de acesso aleatório (RAM).</a:t>
            </a:r>
          </a:p>
        </p:txBody>
      </p:sp>
    </p:spTree>
    <p:extLst>
      <p:ext uri="{BB962C8B-B14F-4D97-AF65-F5344CB8AC3E}">
        <p14:creationId xmlns:p14="http://schemas.microsoft.com/office/powerpoint/2010/main" val="2189088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A02649-4BD9-B859-F161-4A79BFADD85A}"/>
              </a:ext>
            </a:extLst>
          </p:cNvPr>
          <p:cNvPicPr>
            <a:picLocks noChangeAspect="1"/>
          </p:cNvPicPr>
          <p:nvPr/>
        </p:nvPicPr>
        <p:blipFill>
          <a:blip r:embed="rId2"/>
          <a:stretch>
            <a:fillRect/>
          </a:stretch>
        </p:blipFill>
        <p:spPr>
          <a:xfrm>
            <a:off x="1300778" y="1156447"/>
            <a:ext cx="8698033" cy="4961965"/>
          </a:xfrm>
          <a:prstGeom prst="rect">
            <a:avLst/>
          </a:prstGeom>
        </p:spPr>
      </p:pic>
    </p:spTree>
    <p:extLst>
      <p:ext uri="{BB962C8B-B14F-4D97-AF65-F5344CB8AC3E}">
        <p14:creationId xmlns:p14="http://schemas.microsoft.com/office/powerpoint/2010/main" val="2409803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43089-2A65-2C7F-4ED1-A27847CC526C}"/>
              </a:ext>
            </a:extLst>
          </p:cNvPr>
          <p:cNvPicPr>
            <a:picLocks noChangeAspect="1"/>
          </p:cNvPicPr>
          <p:nvPr/>
        </p:nvPicPr>
        <p:blipFill>
          <a:blip r:embed="rId2"/>
          <a:stretch>
            <a:fillRect/>
          </a:stretch>
        </p:blipFill>
        <p:spPr>
          <a:xfrm>
            <a:off x="1479177" y="875311"/>
            <a:ext cx="8014448" cy="5276511"/>
          </a:xfrm>
          <a:prstGeom prst="rect">
            <a:avLst/>
          </a:prstGeom>
        </p:spPr>
      </p:pic>
    </p:spTree>
    <p:extLst>
      <p:ext uri="{BB962C8B-B14F-4D97-AF65-F5344CB8AC3E}">
        <p14:creationId xmlns:p14="http://schemas.microsoft.com/office/powerpoint/2010/main" val="3742150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D7B7A3-0083-E138-042A-1782EB0FC69E}"/>
              </a:ext>
            </a:extLst>
          </p:cNvPr>
          <p:cNvPicPr>
            <a:picLocks noChangeAspect="1"/>
          </p:cNvPicPr>
          <p:nvPr/>
        </p:nvPicPr>
        <p:blipFill>
          <a:blip r:embed="rId2"/>
          <a:stretch>
            <a:fillRect/>
          </a:stretch>
        </p:blipFill>
        <p:spPr>
          <a:xfrm>
            <a:off x="833716" y="864621"/>
            <a:ext cx="9480177" cy="4701341"/>
          </a:xfrm>
          <a:prstGeom prst="rect">
            <a:avLst/>
          </a:prstGeom>
        </p:spPr>
      </p:pic>
    </p:spTree>
    <p:extLst>
      <p:ext uri="{BB962C8B-B14F-4D97-AF65-F5344CB8AC3E}">
        <p14:creationId xmlns:p14="http://schemas.microsoft.com/office/powerpoint/2010/main" val="1556143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666C93-6CB1-7241-DEEA-82D1C757453D}"/>
              </a:ext>
            </a:extLst>
          </p:cNvPr>
          <p:cNvPicPr>
            <a:picLocks noChangeAspect="1"/>
          </p:cNvPicPr>
          <p:nvPr/>
        </p:nvPicPr>
        <p:blipFill>
          <a:blip r:embed="rId2"/>
          <a:stretch>
            <a:fillRect/>
          </a:stretch>
        </p:blipFill>
        <p:spPr>
          <a:xfrm>
            <a:off x="1098566" y="887506"/>
            <a:ext cx="9196034" cy="5082988"/>
          </a:xfrm>
          <a:prstGeom prst="rect">
            <a:avLst/>
          </a:prstGeom>
        </p:spPr>
      </p:pic>
    </p:spTree>
    <p:extLst>
      <p:ext uri="{BB962C8B-B14F-4D97-AF65-F5344CB8AC3E}">
        <p14:creationId xmlns:p14="http://schemas.microsoft.com/office/powerpoint/2010/main" val="3912990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3E8F0-07F1-494A-5F4B-79AD05BC43AB}"/>
              </a:ext>
            </a:extLst>
          </p:cNvPr>
          <p:cNvPicPr>
            <a:picLocks noChangeAspect="1"/>
          </p:cNvPicPr>
          <p:nvPr/>
        </p:nvPicPr>
        <p:blipFill>
          <a:blip r:embed="rId2"/>
          <a:stretch>
            <a:fillRect/>
          </a:stretch>
        </p:blipFill>
        <p:spPr>
          <a:xfrm>
            <a:off x="670234" y="829235"/>
            <a:ext cx="9710121" cy="5199530"/>
          </a:xfrm>
          <a:prstGeom prst="rect">
            <a:avLst/>
          </a:prstGeom>
        </p:spPr>
      </p:pic>
    </p:spTree>
    <p:extLst>
      <p:ext uri="{BB962C8B-B14F-4D97-AF65-F5344CB8AC3E}">
        <p14:creationId xmlns:p14="http://schemas.microsoft.com/office/powerpoint/2010/main" val="3149543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487441-23E2-BBB5-7AA0-C6E3494B57DB}"/>
              </a:ext>
            </a:extLst>
          </p:cNvPr>
          <p:cNvPicPr>
            <a:picLocks noChangeAspect="1"/>
          </p:cNvPicPr>
          <p:nvPr/>
        </p:nvPicPr>
        <p:blipFill>
          <a:blip r:embed="rId2"/>
          <a:stretch>
            <a:fillRect/>
          </a:stretch>
        </p:blipFill>
        <p:spPr>
          <a:xfrm>
            <a:off x="1255058" y="1358153"/>
            <a:ext cx="8928852" cy="2232213"/>
          </a:xfrm>
          <a:prstGeom prst="rect">
            <a:avLst/>
          </a:prstGeom>
        </p:spPr>
      </p:pic>
    </p:spTree>
    <p:extLst>
      <p:ext uri="{BB962C8B-B14F-4D97-AF65-F5344CB8AC3E}">
        <p14:creationId xmlns:p14="http://schemas.microsoft.com/office/powerpoint/2010/main" val="39045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9EE251-26C3-3909-982D-3D4849B25132}"/>
              </a:ext>
            </a:extLst>
          </p:cNvPr>
          <p:cNvPicPr>
            <a:picLocks noChangeAspect="1"/>
          </p:cNvPicPr>
          <p:nvPr/>
        </p:nvPicPr>
        <p:blipFill>
          <a:blip r:embed="rId2"/>
          <a:stretch>
            <a:fillRect/>
          </a:stretch>
        </p:blipFill>
        <p:spPr>
          <a:xfrm>
            <a:off x="1107139" y="1536045"/>
            <a:ext cx="9147165" cy="1892955"/>
          </a:xfrm>
          <a:prstGeom prst="rect">
            <a:avLst/>
          </a:prstGeom>
        </p:spPr>
      </p:pic>
    </p:spTree>
    <p:extLst>
      <p:ext uri="{BB962C8B-B14F-4D97-AF65-F5344CB8AC3E}">
        <p14:creationId xmlns:p14="http://schemas.microsoft.com/office/powerpoint/2010/main" val="3515964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116BEB-C7FF-7B67-3F1C-88B2A31579B5}"/>
              </a:ext>
            </a:extLst>
          </p:cNvPr>
          <p:cNvSpPr txBox="1"/>
          <p:nvPr/>
        </p:nvSpPr>
        <p:spPr>
          <a:xfrm>
            <a:off x="1304365" y="1021976"/>
            <a:ext cx="9157447" cy="2923877"/>
          </a:xfrm>
          <a:prstGeom prst="rect">
            <a:avLst/>
          </a:prstGeom>
          <a:noFill/>
        </p:spPr>
        <p:txBody>
          <a:bodyPr wrap="square">
            <a:spAutoFit/>
          </a:bodyPr>
          <a:lstStyle/>
          <a:p>
            <a:pPr algn="l" fontAlgn="base"/>
            <a:r>
              <a:rPr lang="pt-BR" sz="3200" b="1" i="0" dirty="0">
                <a:solidFill>
                  <a:srgbClr val="444444"/>
                </a:solidFill>
                <a:effectLst/>
                <a:latin typeface="Source Sans Pro" panose="020B0503030403020204" pitchFamily="34" charset="0"/>
              </a:rPr>
              <a:t>Backup em nuvem, o que é:</a:t>
            </a:r>
          </a:p>
          <a:p>
            <a:pPr algn="l" fontAlgn="base"/>
            <a:endParaRPr lang="pt-BR" sz="3200" b="1" i="0" dirty="0">
              <a:solidFill>
                <a:srgbClr val="444444"/>
              </a:solidFill>
              <a:effectLst/>
              <a:latin typeface="Source Sans Pro" panose="020B0503030403020204" pitchFamily="34" charset="0"/>
            </a:endParaRPr>
          </a:p>
          <a:p>
            <a:pPr algn="l" fontAlgn="base"/>
            <a:r>
              <a:rPr lang="pt-BR" sz="2400" b="0" i="1" dirty="0">
                <a:solidFill>
                  <a:srgbClr val="848484"/>
                </a:solidFill>
                <a:effectLst/>
                <a:latin typeface="inherit"/>
              </a:rPr>
              <a:t>Backup em nuvem é o backup (cópia de segurança) de dados digitais (arquivos, sistemas e etc.) em estrutura de armazenamento computacional clusterizada (nuvem). A estrutura de nuvem pode estar ou não em um local distinto da origem dos dados, podendo ser em datacenter externo ou interno na empresa.</a:t>
            </a:r>
            <a:endParaRPr lang="pt-BR" sz="2400" b="0" i="0" dirty="0">
              <a:solidFill>
                <a:srgbClr val="848484"/>
              </a:solidFill>
              <a:effectLst/>
              <a:latin typeface="Source Sans Pro" panose="020B0503030403020204" pitchFamily="34" charset="0"/>
            </a:endParaRPr>
          </a:p>
        </p:txBody>
      </p:sp>
    </p:spTree>
    <p:extLst>
      <p:ext uri="{BB962C8B-B14F-4D97-AF65-F5344CB8AC3E}">
        <p14:creationId xmlns:p14="http://schemas.microsoft.com/office/powerpoint/2010/main" val="966025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83E73-F932-8CD5-D4F2-BE993A9332D0}"/>
              </a:ext>
            </a:extLst>
          </p:cNvPr>
          <p:cNvSpPr txBox="1"/>
          <p:nvPr/>
        </p:nvSpPr>
        <p:spPr>
          <a:xfrm>
            <a:off x="911039" y="998675"/>
            <a:ext cx="7789208" cy="584775"/>
          </a:xfrm>
          <a:prstGeom prst="rect">
            <a:avLst/>
          </a:prstGeom>
          <a:noFill/>
        </p:spPr>
        <p:txBody>
          <a:bodyPr wrap="square">
            <a:spAutoFit/>
          </a:bodyPr>
          <a:lstStyle/>
          <a:p>
            <a:pPr algn="l" fontAlgn="base"/>
            <a:r>
              <a:rPr lang="pt-BR" sz="3200" b="1" i="0" dirty="0">
                <a:solidFill>
                  <a:srgbClr val="444444"/>
                </a:solidFill>
                <a:effectLst/>
                <a:latin typeface="Source Sans Pro" panose="020B0503030403020204" pitchFamily="34" charset="0"/>
              </a:rPr>
              <a:t>Características do backup em nuvem?</a:t>
            </a:r>
          </a:p>
        </p:txBody>
      </p:sp>
      <p:sp>
        <p:nvSpPr>
          <p:cNvPr id="6" name="TextBox 5">
            <a:extLst>
              <a:ext uri="{FF2B5EF4-FFF2-40B4-BE49-F238E27FC236}">
                <a16:creationId xmlns:a16="http://schemas.microsoft.com/office/drawing/2014/main" id="{13662B3A-7591-F746-02F1-41177863BE97}"/>
              </a:ext>
            </a:extLst>
          </p:cNvPr>
          <p:cNvSpPr txBox="1"/>
          <p:nvPr/>
        </p:nvSpPr>
        <p:spPr>
          <a:xfrm>
            <a:off x="1179980" y="1939969"/>
            <a:ext cx="6098240" cy="461665"/>
          </a:xfrm>
          <a:prstGeom prst="rect">
            <a:avLst/>
          </a:prstGeom>
          <a:noFill/>
        </p:spPr>
        <p:txBody>
          <a:bodyPr wrap="square">
            <a:spAutoFit/>
          </a:bodyPr>
          <a:lstStyle/>
          <a:p>
            <a:pPr algn="l" fontAlgn="base"/>
            <a:r>
              <a:rPr lang="pt-BR" sz="2400" b="1" i="0" dirty="0">
                <a:solidFill>
                  <a:srgbClr val="FF9191"/>
                </a:solidFill>
                <a:effectLst/>
                <a:latin typeface="Source Sans Pro" panose="020B0503030403020204" pitchFamily="34" charset="0"/>
              </a:rPr>
              <a:t>Criptografia de dados</a:t>
            </a:r>
          </a:p>
        </p:txBody>
      </p:sp>
      <p:sp>
        <p:nvSpPr>
          <p:cNvPr id="8" name="TextBox 7">
            <a:extLst>
              <a:ext uri="{FF2B5EF4-FFF2-40B4-BE49-F238E27FC236}">
                <a16:creationId xmlns:a16="http://schemas.microsoft.com/office/drawing/2014/main" id="{79A0B378-53E9-78A1-BA31-9344A34B518D}"/>
              </a:ext>
            </a:extLst>
          </p:cNvPr>
          <p:cNvSpPr txBox="1"/>
          <p:nvPr/>
        </p:nvSpPr>
        <p:spPr>
          <a:xfrm>
            <a:off x="1179980" y="2854080"/>
            <a:ext cx="6098240" cy="461665"/>
          </a:xfrm>
          <a:prstGeom prst="rect">
            <a:avLst/>
          </a:prstGeom>
          <a:noFill/>
        </p:spPr>
        <p:txBody>
          <a:bodyPr wrap="square">
            <a:spAutoFit/>
          </a:bodyPr>
          <a:lstStyle/>
          <a:p>
            <a:pPr algn="l" fontAlgn="base"/>
            <a:r>
              <a:rPr lang="pt-BR" sz="2400" b="1" i="0" dirty="0">
                <a:solidFill>
                  <a:srgbClr val="FF9191"/>
                </a:solidFill>
                <a:effectLst/>
                <a:latin typeface="Source Sans Pro" panose="020B0503030403020204" pitchFamily="34" charset="0"/>
              </a:rPr>
              <a:t>Período de retenção</a:t>
            </a:r>
          </a:p>
        </p:txBody>
      </p:sp>
      <p:sp>
        <p:nvSpPr>
          <p:cNvPr id="10" name="TextBox 9">
            <a:extLst>
              <a:ext uri="{FF2B5EF4-FFF2-40B4-BE49-F238E27FC236}">
                <a16:creationId xmlns:a16="http://schemas.microsoft.com/office/drawing/2014/main" id="{DB172FAA-C9EE-236F-F589-8B3B4BE483AD}"/>
              </a:ext>
            </a:extLst>
          </p:cNvPr>
          <p:cNvSpPr txBox="1"/>
          <p:nvPr/>
        </p:nvSpPr>
        <p:spPr>
          <a:xfrm>
            <a:off x="1179980" y="3768191"/>
            <a:ext cx="6098240" cy="461665"/>
          </a:xfrm>
          <a:prstGeom prst="rect">
            <a:avLst/>
          </a:prstGeom>
          <a:noFill/>
        </p:spPr>
        <p:txBody>
          <a:bodyPr wrap="square">
            <a:spAutoFit/>
          </a:bodyPr>
          <a:lstStyle/>
          <a:p>
            <a:pPr algn="l" fontAlgn="base"/>
            <a:r>
              <a:rPr lang="pt-BR" sz="2400" b="1" i="0" dirty="0">
                <a:solidFill>
                  <a:srgbClr val="FF9191"/>
                </a:solidFill>
                <a:effectLst/>
                <a:latin typeface="Source Sans Pro" panose="020B0503030403020204" pitchFamily="34" charset="0"/>
              </a:rPr>
              <a:t>Compactação dos dados</a:t>
            </a:r>
          </a:p>
        </p:txBody>
      </p:sp>
      <p:sp>
        <p:nvSpPr>
          <p:cNvPr id="12" name="TextBox 11">
            <a:extLst>
              <a:ext uri="{FF2B5EF4-FFF2-40B4-BE49-F238E27FC236}">
                <a16:creationId xmlns:a16="http://schemas.microsoft.com/office/drawing/2014/main" id="{E4A90FAB-0398-9DC8-99D7-6C451F210FA2}"/>
              </a:ext>
            </a:extLst>
          </p:cNvPr>
          <p:cNvSpPr txBox="1"/>
          <p:nvPr/>
        </p:nvSpPr>
        <p:spPr>
          <a:xfrm>
            <a:off x="1179980" y="4511661"/>
            <a:ext cx="6098240" cy="461665"/>
          </a:xfrm>
          <a:prstGeom prst="rect">
            <a:avLst/>
          </a:prstGeom>
          <a:noFill/>
        </p:spPr>
        <p:txBody>
          <a:bodyPr wrap="square">
            <a:spAutoFit/>
          </a:bodyPr>
          <a:lstStyle/>
          <a:p>
            <a:pPr algn="l" fontAlgn="base"/>
            <a:r>
              <a:rPr lang="pt-BR" sz="2400" b="1" i="0" dirty="0">
                <a:solidFill>
                  <a:srgbClr val="FF9191"/>
                </a:solidFill>
                <a:effectLst/>
                <a:latin typeface="Source Sans Pro" panose="020B0503030403020204" pitchFamily="34" charset="0"/>
              </a:rPr>
              <a:t>Acesso restrito aos dados</a:t>
            </a:r>
          </a:p>
        </p:txBody>
      </p:sp>
      <p:sp>
        <p:nvSpPr>
          <p:cNvPr id="14" name="TextBox 13">
            <a:extLst>
              <a:ext uri="{FF2B5EF4-FFF2-40B4-BE49-F238E27FC236}">
                <a16:creationId xmlns:a16="http://schemas.microsoft.com/office/drawing/2014/main" id="{FF33D0BC-0291-DEA8-6845-48894A21CD38}"/>
              </a:ext>
            </a:extLst>
          </p:cNvPr>
          <p:cNvSpPr txBox="1"/>
          <p:nvPr/>
        </p:nvSpPr>
        <p:spPr>
          <a:xfrm>
            <a:off x="1179980" y="5244988"/>
            <a:ext cx="6098240" cy="461665"/>
          </a:xfrm>
          <a:prstGeom prst="rect">
            <a:avLst/>
          </a:prstGeom>
          <a:noFill/>
        </p:spPr>
        <p:txBody>
          <a:bodyPr wrap="square">
            <a:spAutoFit/>
          </a:bodyPr>
          <a:lstStyle/>
          <a:p>
            <a:pPr algn="l" fontAlgn="base"/>
            <a:r>
              <a:rPr lang="pt-BR" sz="2400" b="1" i="0" dirty="0">
                <a:solidFill>
                  <a:srgbClr val="FF9191"/>
                </a:solidFill>
                <a:effectLst/>
                <a:latin typeface="Source Sans Pro" panose="020B0503030403020204" pitchFamily="34" charset="0"/>
              </a:rPr>
              <a:t>Relatórios de backup</a:t>
            </a:r>
          </a:p>
        </p:txBody>
      </p:sp>
    </p:spTree>
    <p:extLst>
      <p:ext uri="{BB962C8B-B14F-4D97-AF65-F5344CB8AC3E}">
        <p14:creationId xmlns:p14="http://schemas.microsoft.com/office/powerpoint/2010/main" val="2987269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83E73-F932-8CD5-D4F2-BE993A9332D0}"/>
              </a:ext>
            </a:extLst>
          </p:cNvPr>
          <p:cNvSpPr txBox="1"/>
          <p:nvPr/>
        </p:nvSpPr>
        <p:spPr>
          <a:xfrm>
            <a:off x="534521" y="729734"/>
            <a:ext cx="7789208" cy="584775"/>
          </a:xfrm>
          <a:prstGeom prst="rect">
            <a:avLst/>
          </a:prstGeom>
          <a:noFill/>
        </p:spPr>
        <p:txBody>
          <a:bodyPr wrap="square">
            <a:spAutoFit/>
          </a:bodyPr>
          <a:lstStyle/>
          <a:p>
            <a:pPr algn="l" fontAlgn="base"/>
            <a:r>
              <a:rPr lang="pt-BR" sz="3200" b="1" i="0" dirty="0">
                <a:solidFill>
                  <a:srgbClr val="444444"/>
                </a:solidFill>
                <a:effectLst/>
                <a:latin typeface="Source Sans Pro" panose="020B0503030403020204" pitchFamily="34" charset="0"/>
              </a:rPr>
              <a:t>Benfícios do backup em nuvem?</a:t>
            </a:r>
          </a:p>
        </p:txBody>
      </p:sp>
      <p:sp>
        <p:nvSpPr>
          <p:cNvPr id="4" name="TextBox 3">
            <a:extLst>
              <a:ext uri="{FF2B5EF4-FFF2-40B4-BE49-F238E27FC236}">
                <a16:creationId xmlns:a16="http://schemas.microsoft.com/office/drawing/2014/main" id="{05035330-667A-7DDB-2221-A79AD649D4DC}"/>
              </a:ext>
            </a:extLst>
          </p:cNvPr>
          <p:cNvSpPr txBox="1"/>
          <p:nvPr/>
        </p:nvSpPr>
        <p:spPr>
          <a:xfrm>
            <a:off x="897592" y="1596897"/>
            <a:ext cx="9698690" cy="4524315"/>
          </a:xfrm>
          <a:prstGeom prst="rect">
            <a:avLst/>
          </a:prstGeom>
          <a:noFill/>
        </p:spPr>
        <p:txBody>
          <a:bodyPr wrap="square">
            <a:spAutoFit/>
          </a:bodyPr>
          <a:lstStyle/>
          <a:p>
            <a:pPr algn="l" fontAlgn="base">
              <a:buFont typeface="Arial" panose="020B0604020202020204" pitchFamily="34" charset="0"/>
              <a:buChar char="•"/>
            </a:pPr>
            <a:r>
              <a:rPr lang="pt-BR" sz="2400" b="0" i="0" dirty="0">
                <a:solidFill>
                  <a:srgbClr val="737E86"/>
                </a:solidFill>
                <a:effectLst/>
                <a:latin typeface="Source Sans Pro" panose="020B0503030403020204" pitchFamily="34" charset="0"/>
              </a:rPr>
              <a:t>Baixo custo, dispensa aquisição de hardware</a:t>
            </a:r>
          </a:p>
          <a:p>
            <a:pPr algn="l" fontAlgn="base">
              <a:buFont typeface="Arial" panose="020B0604020202020204" pitchFamily="34" charset="0"/>
              <a:buChar char="•"/>
            </a:pPr>
            <a:endParaRPr lang="pt-BR" sz="2400" b="0" i="0" dirty="0">
              <a:solidFill>
                <a:srgbClr val="737E86"/>
              </a:solidFill>
              <a:effectLst/>
              <a:latin typeface="Source Sans Pro" panose="020B0503030403020204" pitchFamily="34" charset="0"/>
            </a:endParaRPr>
          </a:p>
          <a:p>
            <a:pPr algn="l" fontAlgn="base">
              <a:buFont typeface="Arial" panose="020B0604020202020204" pitchFamily="34" charset="0"/>
              <a:buChar char="•"/>
            </a:pPr>
            <a:r>
              <a:rPr lang="pt-BR" sz="2400" b="0" i="0" dirty="0">
                <a:solidFill>
                  <a:srgbClr val="737E86"/>
                </a:solidFill>
                <a:effectLst/>
                <a:latin typeface="Source Sans Pro" panose="020B0503030403020204" pitchFamily="34" charset="0"/>
              </a:rPr>
              <a:t>Processo realizado de forma automática, através de software, não há risco de alguém esquecer de fazer backup</a:t>
            </a:r>
          </a:p>
          <a:p>
            <a:pPr algn="l" fontAlgn="base">
              <a:buFont typeface="Arial" panose="020B0604020202020204" pitchFamily="34" charset="0"/>
              <a:buChar char="•"/>
            </a:pPr>
            <a:endParaRPr lang="pt-BR" sz="2400" b="0" i="0" dirty="0">
              <a:solidFill>
                <a:srgbClr val="737E86"/>
              </a:solidFill>
              <a:effectLst/>
              <a:latin typeface="Source Sans Pro" panose="020B0503030403020204" pitchFamily="34" charset="0"/>
            </a:endParaRPr>
          </a:p>
          <a:p>
            <a:pPr algn="l" fontAlgn="base">
              <a:buFont typeface="Arial" panose="020B0604020202020204" pitchFamily="34" charset="0"/>
              <a:buChar char="•"/>
            </a:pPr>
            <a:r>
              <a:rPr lang="pt-BR" sz="2400" b="0" i="0" dirty="0">
                <a:solidFill>
                  <a:srgbClr val="737E86"/>
                </a:solidFill>
                <a:effectLst/>
                <a:latin typeface="Source Sans Pro" panose="020B0503030403020204" pitchFamily="34" charset="0"/>
              </a:rPr>
              <a:t>Fácil configuração e controle, não precisa que alguém pare o que está fazendo para executar o backup</a:t>
            </a:r>
          </a:p>
          <a:p>
            <a:pPr algn="l" fontAlgn="base">
              <a:buFont typeface="Arial" panose="020B0604020202020204" pitchFamily="34" charset="0"/>
              <a:buChar char="•"/>
            </a:pPr>
            <a:endParaRPr lang="pt-BR" sz="2400" b="0" i="0" dirty="0">
              <a:solidFill>
                <a:srgbClr val="737E86"/>
              </a:solidFill>
              <a:effectLst/>
              <a:latin typeface="Source Sans Pro" panose="020B0503030403020204" pitchFamily="34" charset="0"/>
            </a:endParaRPr>
          </a:p>
          <a:p>
            <a:pPr algn="l" fontAlgn="base">
              <a:buFont typeface="Arial" panose="020B0604020202020204" pitchFamily="34" charset="0"/>
              <a:buChar char="•"/>
            </a:pPr>
            <a:r>
              <a:rPr lang="pt-BR" sz="2400" b="0" i="0" dirty="0">
                <a:solidFill>
                  <a:srgbClr val="737E86"/>
                </a:solidFill>
                <a:effectLst/>
                <a:latin typeface="Source Sans Pro" panose="020B0503030403020204" pitchFamily="34" charset="0"/>
              </a:rPr>
              <a:t>Armazenamento em local seguro: os datacenters possuem diversas redundâncias com certificações de desempenho e segurança</a:t>
            </a:r>
          </a:p>
          <a:p>
            <a:pPr algn="l" fontAlgn="base">
              <a:buFont typeface="Arial" panose="020B0604020202020204" pitchFamily="34" charset="0"/>
              <a:buChar char="•"/>
            </a:pPr>
            <a:endParaRPr lang="pt-BR" sz="2400" b="0" i="0" dirty="0">
              <a:solidFill>
                <a:srgbClr val="737E86"/>
              </a:solidFill>
              <a:effectLst/>
              <a:latin typeface="Source Sans Pro" panose="020B0503030403020204" pitchFamily="34" charset="0"/>
            </a:endParaRPr>
          </a:p>
          <a:p>
            <a:pPr algn="l" fontAlgn="base">
              <a:buFont typeface="Arial" panose="020B0604020202020204" pitchFamily="34" charset="0"/>
              <a:buChar char="•"/>
            </a:pPr>
            <a:r>
              <a:rPr lang="pt-BR" sz="2400" b="0" i="0" dirty="0">
                <a:solidFill>
                  <a:srgbClr val="737E86"/>
                </a:solidFill>
                <a:effectLst/>
                <a:latin typeface="Source Sans Pro" panose="020B0503030403020204" pitchFamily="34" charset="0"/>
              </a:rPr>
              <a:t>Segurança contra catástrofes naturais e ameaças digitais</a:t>
            </a:r>
          </a:p>
        </p:txBody>
      </p:sp>
    </p:spTree>
    <p:extLst>
      <p:ext uri="{BB962C8B-B14F-4D97-AF65-F5344CB8AC3E}">
        <p14:creationId xmlns:p14="http://schemas.microsoft.com/office/powerpoint/2010/main" val="5716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DB4ACB-186E-D072-C158-8AB96506D78F}"/>
              </a:ext>
            </a:extLst>
          </p:cNvPr>
          <p:cNvSpPr txBox="1"/>
          <p:nvPr/>
        </p:nvSpPr>
        <p:spPr>
          <a:xfrm>
            <a:off x="806824" y="1062318"/>
            <a:ext cx="10246658" cy="3447098"/>
          </a:xfrm>
          <a:prstGeom prst="rect">
            <a:avLst/>
          </a:prstGeom>
          <a:noFill/>
        </p:spPr>
        <p:txBody>
          <a:bodyPr wrap="square">
            <a:spAutoFit/>
          </a:bodyPr>
          <a:lstStyle/>
          <a:p>
            <a:r>
              <a:rPr lang="pt-BR" sz="3200" b="1" dirty="0">
                <a:solidFill>
                  <a:srgbClr val="151515"/>
                </a:solidFill>
                <a:effectLst/>
              </a:rPr>
              <a:t>O que é armazenamento de dados? </a:t>
            </a:r>
            <a:r>
              <a:rPr lang="pt-BR" sz="3200" b="1" dirty="0">
                <a:solidFill>
                  <a:srgbClr val="151515"/>
                </a:solidFill>
              </a:rPr>
              <a:t>(Cont...)</a:t>
            </a:r>
            <a:endParaRPr lang="pt-BR" sz="3200" b="1" dirty="0">
              <a:solidFill>
                <a:srgbClr val="151515"/>
              </a:solidFill>
              <a:effectLst/>
            </a:endParaRPr>
          </a:p>
          <a:p>
            <a:endParaRPr lang="pt-BR" b="1" dirty="0">
              <a:solidFill>
                <a:srgbClr val="151515"/>
              </a:solidFill>
              <a:effectLst/>
              <a:latin typeface="var(--pfe-theme--font-family--heading,&quot;Red Hat Display&quot;,&quot;RedHatDisplay&quot;,&quot;Overpass&quot;,Overpass,Arial,sans-serif)"/>
            </a:endParaRPr>
          </a:p>
          <a:p>
            <a:r>
              <a:rPr lang="pt-BR" sz="2400" b="0" i="0" dirty="0">
                <a:solidFill>
                  <a:srgbClr val="151515"/>
                </a:solidFill>
                <a:effectLst/>
              </a:rPr>
              <a:t>Cérebros e memória RAM processam e lembram das coisas enquanto estão acordados e ambos se cansam depois de um tempo. O seu cérebro converte memórias de trabalho em memórias de longo prazo enquanto você dorme, e computadores transferem memórias ativas para volumes de armazenamento quando eles estão inativos. Computadores também distribuem os dados por tipo da mesma maneira que cérebros distribuem memórias entre as seguintes categorias: semântica, espacial, emocional ou processual.</a:t>
            </a:r>
            <a:endParaRPr lang="pt-BR" sz="2400" b="1" dirty="0">
              <a:solidFill>
                <a:srgbClr val="151515"/>
              </a:solidFill>
              <a:effectLst/>
            </a:endParaRPr>
          </a:p>
        </p:txBody>
      </p:sp>
    </p:spTree>
    <p:extLst>
      <p:ext uri="{BB962C8B-B14F-4D97-AF65-F5344CB8AC3E}">
        <p14:creationId xmlns:p14="http://schemas.microsoft.com/office/powerpoint/2010/main" val="3314220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83E73-F932-8CD5-D4F2-BE993A9332D0}"/>
              </a:ext>
            </a:extLst>
          </p:cNvPr>
          <p:cNvSpPr txBox="1"/>
          <p:nvPr/>
        </p:nvSpPr>
        <p:spPr>
          <a:xfrm>
            <a:off x="534521" y="729734"/>
            <a:ext cx="7789208" cy="584775"/>
          </a:xfrm>
          <a:prstGeom prst="rect">
            <a:avLst/>
          </a:prstGeom>
          <a:noFill/>
        </p:spPr>
        <p:txBody>
          <a:bodyPr wrap="square">
            <a:spAutoFit/>
          </a:bodyPr>
          <a:lstStyle/>
          <a:p>
            <a:pPr algn="l" fontAlgn="base"/>
            <a:r>
              <a:rPr lang="pt-BR" sz="3200" b="1" i="0" dirty="0">
                <a:solidFill>
                  <a:srgbClr val="444444"/>
                </a:solidFill>
                <a:effectLst/>
                <a:latin typeface="Source Sans Pro" panose="020B0503030403020204" pitchFamily="34" charset="0"/>
              </a:rPr>
              <a:t>Exercício</a:t>
            </a:r>
          </a:p>
        </p:txBody>
      </p:sp>
      <p:sp>
        <p:nvSpPr>
          <p:cNvPr id="4" name="TextBox 3">
            <a:extLst>
              <a:ext uri="{FF2B5EF4-FFF2-40B4-BE49-F238E27FC236}">
                <a16:creationId xmlns:a16="http://schemas.microsoft.com/office/drawing/2014/main" id="{05035330-667A-7DDB-2221-A79AD649D4DC}"/>
              </a:ext>
            </a:extLst>
          </p:cNvPr>
          <p:cNvSpPr txBox="1"/>
          <p:nvPr/>
        </p:nvSpPr>
        <p:spPr>
          <a:xfrm>
            <a:off x="897592" y="1596897"/>
            <a:ext cx="9698690" cy="2677656"/>
          </a:xfrm>
          <a:prstGeom prst="rect">
            <a:avLst/>
          </a:prstGeom>
          <a:noFill/>
        </p:spPr>
        <p:txBody>
          <a:bodyPr wrap="square">
            <a:spAutoFit/>
          </a:bodyPr>
          <a:lstStyle/>
          <a:p>
            <a:pPr algn="l" fontAlgn="base">
              <a:buFont typeface="Arial" panose="020B0604020202020204" pitchFamily="34" charset="0"/>
              <a:buChar char="•"/>
            </a:pPr>
            <a:r>
              <a:rPr lang="pt-BR" sz="2400" b="0" i="0" dirty="0">
                <a:solidFill>
                  <a:srgbClr val="737E86"/>
                </a:solidFill>
                <a:effectLst/>
                <a:latin typeface="Source Sans Pro" panose="020B0503030403020204" pitchFamily="34" charset="0"/>
              </a:rPr>
              <a:t> Faça um estudo sobre os diversos meios de armazenamento existentes, principalmente para executar Backups, e mostre as características de cada um quanto a:</a:t>
            </a:r>
          </a:p>
          <a:p>
            <a:pPr lvl="1" fontAlgn="base">
              <a:buFont typeface="Arial" panose="020B0604020202020204" pitchFamily="34" charset="0"/>
              <a:buChar char="•"/>
            </a:pPr>
            <a:endParaRPr lang="pt-BR" sz="2400" dirty="0">
              <a:solidFill>
                <a:srgbClr val="737E86"/>
              </a:solidFill>
              <a:latin typeface="Source Sans Pro" panose="020B0503030403020204" pitchFamily="34" charset="0"/>
            </a:endParaRPr>
          </a:p>
          <a:p>
            <a:pPr lvl="1" fontAlgn="base">
              <a:buFont typeface="Arial" panose="020B0604020202020204" pitchFamily="34" charset="0"/>
              <a:buChar char="•"/>
            </a:pPr>
            <a:r>
              <a:rPr lang="pt-BR" sz="2400" dirty="0">
                <a:solidFill>
                  <a:srgbClr val="737E86"/>
                </a:solidFill>
                <a:latin typeface="Source Sans Pro" panose="020B0503030403020204" pitchFamily="34" charset="0"/>
              </a:rPr>
              <a:t>Capacidade de armazenamento</a:t>
            </a:r>
          </a:p>
          <a:p>
            <a:pPr lvl="1" fontAlgn="base">
              <a:buFont typeface="Arial" panose="020B0604020202020204" pitchFamily="34" charset="0"/>
              <a:buChar char="•"/>
            </a:pPr>
            <a:r>
              <a:rPr lang="pt-BR" sz="2400" dirty="0">
                <a:solidFill>
                  <a:srgbClr val="737E86"/>
                </a:solidFill>
                <a:latin typeface="Source Sans Pro" panose="020B0503030403020204" pitchFamily="34" charset="0"/>
              </a:rPr>
              <a:t>Tempo de gravação / leitura</a:t>
            </a:r>
          </a:p>
          <a:p>
            <a:pPr lvl="1" fontAlgn="base">
              <a:buFont typeface="Arial" panose="020B0604020202020204" pitchFamily="34" charset="0"/>
              <a:buChar char="•"/>
            </a:pPr>
            <a:r>
              <a:rPr lang="pt-BR" sz="2400">
                <a:solidFill>
                  <a:srgbClr val="737E86"/>
                </a:solidFill>
                <a:latin typeface="Source Sans Pro" panose="020B0503030403020204" pitchFamily="34" charset="0"/>
              </a:rPr>
              <a:t>Custo</a:t>
            </a:r>
            <a:endParaRPr lang="pt-BR" sz="2400" dirty="0">
              <a:solidFill>
                <a:srgbClr val="737E86"/>
              </a:solidFill>
              <a:latin typeface="Source Sans Pro" panose="020B0503030403020204" pitchFamily="34" charset="0"/>
            </a:endParaRPr>
          </a:p>
        </p:txBody>
      </p:sp>
    </p:spTree>
    <p:extLst>
      <p:ext uri="{BB962C8B-B14F-4D97-AF65-F5344CB8AC3E}">
        <p14:creationId xmlns:p14="http://schemas.microsoft.com/office/powerpoint/2010/main" val="124192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B93E37-DBE2-68B0-B9BB-0B6AA3C85365}"/>
              </a:ext>
            </a:extLst>
          </p:cNvPr>
          <p:cNvSpPr txBox="1"/>
          <p:nvPr/>
        </p:nvSpPr>
        <p:spPr>
          <a:xfrm>
            <a:off x="670111" y="905232"/>
            <a:ext cx="10851777" cy="5047536"/>
          </a:xfrm>
          <a:prstGeom prst="rect">
            <a:avLst/>
          </a:prstGeom>
          <a:noFill/>
        </p:spPr>
        <p:txBody>
          <a:bodyPr wrap="square">
            <a:spAutoFit/>
          </a:bodyPr>
          <a:lstStyle/>
          <a:p>
            <a:r>
              <a:rPr lang="pt-BR" sz="3200" b="1" dirty="0">
                <a:solidFill>
                  <a:srgbClr val="151515"/>
                </a:solidFill>
                <a:effectLst/>
              </a:rPr>
              <a:t>Uma breve história dos dispositivos de armazenamento de dados</a:t>
            </a:r>
          </a:p>
          <a:p>
            <a:endParaRPr lang="pt-BR" b="1" dirty="0">
              <a:solidFill>
                <a:srgbClr val="151515"/>
              </a:solidFill>
              <a:effectLst/>
              <a:latin typeface="var(--pfe-theme--font-family--heading,&quot;Red Hat Display&quot;,&quot;RedHatDisplay&quot;,&quot;Overpass&quot;,Overpass,Arial,sans-serif)"/>
            </a:endParaRPr>
          </a:p>
          <a:p>
            <a:pPr algn="l"/>
            <a:r>
              <a:rPr lang="pt-BR" sz="2400" b="0" i="0" dirty="0">
                <a:solidFill>
                  <a:srgbClr val="151515"/>
                </a:solidFill>
                <a:effectLst/>
              </a:rPr>
              <a:t>Talvez a melhor história sobre dispositivos de armazenamento de dados esteja nas primeiras 12 páginas do livro </a:t>
            </a:r>
            <a:r>
              <a:rPr lang="pt-BR" sz="2400" b="0" i="0" u="none" strike="noStrike" dirty="0">
                <a:solidFill>
                  <a:srgbClr val="0066CC"/>
                </a:solidFill>
                <a:effectLst/>
                <a:hlinkClick r:id="rId2"/>
              </a:rPr>
              <a:t>From Pots and Vats to Programs and Apps: How Software Learned to Package Itself</a:t>
            </a:r>
            <a:r>
              <a:rPr lang="pt-BR" sz="2400" b="0" i="0" dirty="0">
                <a:solidFill>
                  <a:srgbClr val="151515"/>
                </a:solidFill>
                <a:effectLst/>
              </a:rPr>
              <a:t> de Gordan Haff e William Henry.</a:t>
            </a:r>
          </a:p>
          <a:p>
            <a:pPr algn="l"/>
            <a:endParaRPr lang="pt-BR" sz="2400" b="0" i="0" dirty="0">
              <a:solidFill>
                <a:srgbClr val="151515"/>
              </a:solidFill>
              <a:effectLst/>
            </a:endParaRPr>
          </a:p>
          <a:p>
            <a:pPr algn="l"/>
            <a:r>
              <a:rPr lang="pt-BR" sz="2400" b="0" i="0" dirty="0">
                <a:solidFill>
                  <a:srgbClr val="151515"/>
                </a:solidFill>
                <a:effectLst/>
              </a:rPr>
              <a:t>Nele, Gordan e William descrevem como um tecelão de 1725 programava teares usando cartões perfurados inspirados em cilindros de órgãos automatizados. Os cartões perfurados adicionavam informações a um computador do século 19 durante o censo americano de 1890 e permaneceram populares até a era das unidades de fita magnética, iniciada na década de 1950. Desse momento em diante, o tamanho das unidades de fita magnética encolheu até se tornarem fitas cassete.</a:t>
            </a:r>
          </a:p>
        </p:txBody>
      </p:sp>
    </p:spTree>
    <p:extLst>
      <p:ext uri="{BB962C8B-B14F-4D97-AF65-F5344CB8AC3E}">
        <p14:creationId xmlns:p14="http://schemas.microsoft.com/office/powerpoint/2010/main" val="82305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B93E37-DBE2-68B0-B9BB-0B6AA3C85365}"/>
              </a:ext>
            </a:extLst>
          </p:cNvPr>
          <p:cNvSpPr txBox="1"/>
          <p:nvPr/>
        </p:nvSpPr>
        <p:spPr>
          <a:xfrm>
            <a:off x="820270" y="1166842"/>
            <a:ext cx="10784542" cy="4308872"/>
          </a:xfrm>
          <a:prstGeom prst="rect">
            <a:avLst/>
          </a:prstGeom>
          <a:noFill/>
        </p:spPr>
        <p:txBody>
          <a:bodyPr wrap="square">
            <a:spAutoFit/>
          </a:bodyPr>
          <a:lstStyle/>
          <a:p>
            <a:r>
              <a:rPr lang="pt-BR" sz="3200" b="1" dirty="0">
                <a:solidFill>
                  <a:srgbClr val="151515"/>
                </a:solidFill>
                <a:effectLst/>
                <a:latin typeface="var(--pfe-theme--font-family--heading,&quot;Red Hat Display&quot;,&quot;RedHatDisplay&quot;,&quot;Overpass&quot;,Overpass,Arial,sans-serif)"/>
              </a:rPr>
              <a:t>Uma breve história dos dispositivos de armazenamento de dados (Cont...)</a:t>
            </a:r>
          </a:p>
          <a:p>
            <a:endParaRPr lang="pt-BR" b="1" dirty="0">
              <a:solidFill>
                <a:srgbClr val="151515"/>
              </a:solidFill>
              <a:effectLst/>
              <a:latin typeface="var(--pfe-theme--font-family--heading,&quot;Red Hat Display&quot;,&quot;RedHatDisplay&quot;,&quot;Overpass&quot;,Overpass,Arial,sans-serif)"/>
            </a:endParaRPr>
          </a:p>
          <a:p>
            <a:pPr algn="l"/>
            <a:r>
              <a:rPr lang="pt-BR" sz="2400" b="0" i="0" dirty="0">
                <a:solidFill>
                  <a:srgbClr val="151515"/>
                </a:solidFill>
                <a:effectLst/>
              </a:rPr>
              <a:t>Pouco antes da década de 1970, a IBM lançou o disquete, que era usado para quase tudo. Disquetes inicializavam mainframes, aplicações de software armazenadas e eram o único dispositivo de armazenamento persistente disponível até as unidades de disco rígido (HDDs) sofrerem queda de preço. As HDDs se tornaram discos compactos (CDs) na década de 1980, e as unidades de estado sólido (SSDs) substituíram os discos rotatórios por chips sólidos e memória flash. Agora, o armazenamento flash cabe no bolso em pendrives que guardam cópias de tudo o que queremos ou precisamos.</a:t>
            </a:r>
          </a:p>
        </p:txBody>
      </p:sp>
    </p:spTree>
    <p:extLst>
      <p:ext uri="{BB962C8B-B14F-4D97-AF65-F5344CB8AC3E}">
        <p14:creationId xmlns:p14="http://schemas.microsoft.com/office/powerpoint/2010/main" val="340708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6D05E6-F6E3-1262-8970-0FA1E8EA52D2}"/>
              </a:ext>
            </a:extLst>
          </p:cNvPr>
          <p:cNvPicPr>
            <a:picLocks noChangeAspect="1"/>
          </p:cNvPicPr>
          <p:nvPr/>
        </p:nvPicPr>
        <p:blipFill>
          <a:blip r:embed="rId2"/>
          <a:stretch>
            <a:fillRect/>
          </a:stretch>
        </p:blipFill>
        <p:spPr>
          <a:xfrm>
            <a:off x="984739" y="467373"/>
            <a:ext cx="9836651" cy="6594609"/>
          </a:xfrm>
          <a:prstGeom prst="rect">
            <a:avLst/>
          </a:prstGeom>
        </p:spPr>
      </p:pic>
    </p:spTree>
    <p:extLst>
      <p:ext uri="{BB962C8B-B14F-4D97-AF65-F5344CB8AC3E}">
        <p14:creationId xmlns:p14="http://schemas.microsoft.com/office/powerpoint/2010/main" val="52602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BB799-E572-BD70-D841-A0DAD225F8EC}"/>
              </a:ext>
            </a:extLst>
          </p:cNvPr>
          <p:cNvSpPr txBox="1"/>
          <p:nvPr/>
        </p:nvSpPr>
        <p:spPr>
          <a:xfrm>
            <a:off x="1153550" y="1012874"/>
            <a:ext cx="9411287" cy="584775"/>
          </a:xfrm>
          <a:prstGeom prst="rect">
            <a:avLst/>
          </a:prstGeom>
          <a:noFill/>
        </p:spPr>
        <p:txBody>
          <a:bodyPr wrap="square" rtlCol="0">
            <a:spAutoFit/>
          </a:bodyPr>
          <a:lstStyle/>
          <a:p>
            <a:r>
              <a:rPr lang="pt-BR" sz="3200" b="1" dirty="0"/>
              <a:t>Por que armazenamos dados no computador ?</a:t>
            </a:r>
          </a:p>
        </p:txBody>
      </p:sp>
      <p:sp>
        <p:nvSpPr>
          <p:cNvPr id="4" name="TextBox 3">
            <a:extLst>
              <a:ext uri="{FF2B5EF4-FFF2-40B4-BE49-F238E27FC236}">
                <a16:creationId xmlns:a16="http://schemas.microsoft.com/office/drawing/2014/main" id="{E242AEFC-8DDB-0DB9-3C80-A454793E5930}"/>
              </a:ext>
            </a:extLst>
          </p:cNvPr>
          <p:cNvSpPr txBox="1"/>
          <p:nvPr/>
        </p:nvSpPr>
        <p:spPr>
          <a:xfrm>
            <a:off x="1019079" y="2380129"/>
            <a:ext cx="9243621" cy="2677656"/>
          </a:xfrm>
          <a:prstGeom prst="rect">
            <a:avLst/>
          </a:prstGeom>
          <a:noFill/>
        </p:spPr>
        <p:txBody>
          <a:bodyPr wrap="none" rtlCol="0">
            <a:spAutoFit/>
          </a:bodyPr>
          <a:lstStyle/>
          <a:p>
            <a:r>
              <a:rPr lang="pt-BR" sz="2400" dirty="0"/>
              <a:t>Garantia da qualidade e integridade dos dados</a:t>
            </a:r>
          </a:p>
          <a:p>
            <a:endParaRPr lang="pt-BR" sz="2400" dirty="0"/>
          </a:p>
          <a:p>
            <a:r>
              <a:rPr lang="pt-BR" sz="2400" dirty="0"/>
              <a:t>Facilidade de recuperação e tratamento dos dados</a:t>
            </a:r>
          </a:p>
          <a:p>
            <a:endParaRPr lang="pt-BR" sz="2400" dirty="0"/>
          </a:p>
          <a:p>
            <a:r>
              <a:rPr lang="pt-BR" sz="2400" dirty="0"/>
              <a:t>Histórico</a:t>
            </a:r>
          </a:p>
          <a:p>
            <a:endParaRPr lang="pt-BR" sz="2400" dirty="0"/>
          </a:p>
          <a:p>
            <a:r>
              <a:rPr lang="pt-BR" sz="2400" dirty="0"/>
              <a:t>O Computador tem mais fácil acesso através de emios eletro-magnéticos</a:t>
            </a:r>
          </a:p>
        </p:txBody>
      </p:sp>
    </p:spTree>
    <p:extLst>
      <p:ext uri="{BB962C8B-B14F-4D97-AF65-F5344CB8AC3E}">
        <p14:creationId xmlns:p14="http://schemas.microsoft.com/office/powerpoint/2010/main" val="225940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E72B2A-C5C6-4BC7-7990-6BEA4CA8F249}"/>
              </a:ext>
            </a:extLst>
          </p:cNvPr>
          <p:cNvPicPr>
            <a:picLocks noChangeAspect="1"/>
          </p:cNvPicPr>
          <p:nvPr/>
        </p:nvPicPr>
        <p:blipFill>
          <a:blip r:embed="rId2"/>
          <a:stretch>
            <a:fillRect/>
          </a:stretch>
        </p:blipFill>
        <p:spPr>
          <a:xfrm>
            <a:off x="1336431" y="620560"/>
            <a:ext cx="9509760" cy="6359726"/>
          </a:xfrm>
          <a:prstGeom prst="rect">
            <a:avLst/>
          </a:prstGeom>
        </p:spPr>
      </p:pic>
    </p:spTree>
    <p:extLst>
      <p:ext uri="{BB962C8B-B14F-4D97-AF65-F5344CB8AC3E}">
        <p14:creationId xmlns:p14="http://schemas.microsoft.com/office/powerpoint/2010/main" val="2987761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1428</Words>
  <Application>Microsoft Office PowerPoint</Application>
  <PresentationFormat>Widescreen</PresentationFormat>
  <Paragraphs>100</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Calibri Light</vt:lpstr>
      <vt:lpstr>Gotham-Bold</vt:lpstr>
      <vt:lpstr>IBM Plex Sans</vt:lpstr>
      <vt:lpstr>inherit</vt:lpstr>
      <vt:lpstr>Open Sans</vt:lpstr>
      <vt:lpstr>Roboto</vt:lpstr>
      <vt:lpstr>Source Sans Pro</vt:lpstr>
      <vt:lpstr>var(--pfe-theme--font-family--heading,"Red Hat Display","RedHatDisplay","Overpass",Overpass,Arial,sans-serif)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Gaui, Roberto</dc:creator>
  <cp:lastModifiedBy>Gaui, Roberto</cp:lastModifiedBy>
  <cp:revision>5</cp:revision>
  <dcterms:created xsi:type="dcterms:W3CDTF">2023-03-10T20:02:05Z</dcterms:created>
  <dcterms:modified xsi:type="dcterms:W3CDTF">2023-03-11T18:39:39Z</dcterms:modified>
</cp:coreProperties>
</file>