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739" r:id="rId4"/>
  </p:sldMasterIdLst>
  <p:notesMasterIdLst>
    <p:notesMasterId r:id="rId37"/>
  </p:notesMasterIdLst>
  <p:handoutMasterIdLst>
    <p:handoutMasterId r:id="rId38"/>
  </p:handoutMasterIdLst>
  <p:sldIdLst>
    <p:sldId id="257" r:id="rId5"/>
    <p:sldId id="261" r:id="rId6"/>
    <p:sldId id="376" r:id="rId7"/>
    <p:sldId id="388" r:id="rId8"/>
    <p:sldId id="390" r:id="rId9"/>
    <p:sldId id="391" r:id="rId10"/>
    <p:sldId id="377" r:id="rId11"/>
    <p:sldId id="389" r:id="rId12"/>
    <p:sldId id="378" r:id="rId13"/>
    <p:sldId id="379" r:id="rId14"/>
    <p:sldId id="380" r:id="rId15"/>
    <p:sldId id="381" r:id="rId16"/>
    <p:sldId id="382" r:id="rId17"/>
    <p:sldId id="383" r:id="rId18"/>
    <p:sldId id="384" r:id="rId19"/>
    <p:sldId id="385" r:id="rId20"/>
    <p:sldId id="386" r:id="rId21"/>
    <p:sldId id="387" r:id="rId22"/>
    <p:sldId id="267" r:id="rId23"/>
    <p:sldId id="339" r:id="rId24"/>
    <p:sldId id="268" r:id="rId25"/>
    <p:sldId id="340" r:id="rId26"/>
    <p:sldId id="344" r:id="rId27"/>
    <p:sldId id="341" r:id="rId28"/>
    <p:sldId id="342" r:id="rId29"/>
    <p:sldId id="348" r:id="rId30"/>
    <p:sldId id="343" r:id="rId31"/>
    <p:sldId id="346" r:id="rId32"/>
    <p:sldId id="347" r:id="rId33"/>
    <p:sldId id="270" r:id="rId34"/>
    <p:sldId id="263" r:id="rId35"/>
    <p:sldId id="375" r:id="rId3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265D"/>
    <a:srgbClr val="EBAFB5"/>
    <a:srgbClr val="F4D3D6"/>
    <a:srgbClr val="F9E8EA"/>
    <a:srgbClr val="020000"/>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C4EC8-C012-4166-B873-F2668761DC09}" v="1" dt="2023-03-10T14:35:08.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84032" autoAdjust="0"/>
  </p:normalViewPr>
  <p:slideViewPr>
    <p:cSldViewPr snapToGrid="0" snapToObjects="1">
      <p:cViewPr varScale="1">
        <p:scale>
          <a:sx n="59" d="100"/>
          <a:sy n="59" d="100"/>
        </p:scale>
        <p:origin x="1050" y="78"/>
      </p:cViewPr>
      <p:guideLst>
        <p:guide orient="horz" pos="2160"/>
        <p:guide pos="2880"/>
      </p:guideLst>
    </p:cSldViewPr>
  </p:slideViewPr>
  <p:outlineViewPr>
    <p:cViewPr>
      <p:scale>
        <a:sx n="33" d="100"/>
        <a:sy n="33" d="100"/>
      </p:scale>
      <p:origin x="0" y="8682"/>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i, Roberto" userId="f7e0d9b4-f29e-4fe4-ba7c-2fdf1dcea1a4" providerId="ADAL" clId="{034C4EC8-C012-4166-B873-F2668761DC09}"/>
    <pc:docChg chg="custSel addSld modSld sldOrd">
      <pc:chgData name="Gaui, Roberto" userId="f7e0d9b4-f29e-4fe4-ba7c-2fdf1dcea1a4" providerId="ADAL" clId="{034C4EC8-C012-4166-B873-F2668761DC09}" dt="2023-03-10T14:36:48.182" v="170" actId="1076"/>
      <pc:docMkLst>
        <pc:docMk/>
      </pc:docMkLst>
      <pc:sldChg chg="modSp mod">
        <pc:chgData name="Gaui, Roberto" userId="f7e0d9b4-f29e-4fe4-ba7c-2fdf1dcea1a4" providerId="ADAL" clId="{034C4EC8-C012-4166-B873-F2668761DC09}" dt="2023-03-03T18:18:33.174" v="9" actId="20577"/>
        <pc:sldMkLst>
          <pc:docMk/>
          <pc:sldMk cId="1668444594" sldId="257"/>
        </pc:sldMkLst>
        <pc:spChg chg="mod">
          <ac:chgData name="Gaui, Roberto" userId="f7e0d9b4-f29e-4fe4-ba7c-2fdf1dcea1a4" providerId="ADAL" clId="{034C4EC8-C012-4166-B873-F2668761DC09}" dt="2023-03-03T18:18:33.174" v="9" actId="20577"/>
          <ac:spMkLst>
            <pc:docMk/>
            <pc:sldMk cId="1668444594" sldId="257"/>
            <ac:spMk id="22" creationId="{00000000-0000-0000-0000-000000000000}"/>
          </ac:spMkLst>
        </pc:spChg>
      </pc:sldChg>
      <pc:sldChg chg="ord">
        <pc:chgData name="Gaui, Roberto" userId="f7e0d9b4-f29e-4fe4-ba7c-2fdf1dcea1a4" providerId="ADAL" clId="{034C4EC8-C012-4166-B873-F2668761DC09}" dt="2023-03-09T20:36:40.586" v="29"/>
        <pc:sldMkLst>
          <pc:docMk/>
          <pc:sldMk cId="2227266308" sldId="263"/>
        </pc:sldMkLst>
      </pc:sldChg>
      <pc:sldChg chg="modSp mod">
        <pc:chgData name="Gaui, Roberto" userId="f7e0d9b4-f29e-4fe4-ba7c-2fdf1dcea1a4" providerId="ADAL" clId="{034C4EC8-C012-4166-B873-F2668761DC09}" dt="2023-03-09T20:34:35.990" v="27" actId="20577"/>
        <pc:sldMkLst>
          <pc:docMk/>
          <pc:sldMk cId="2721352482" sldId="378"/>
        </pc:sldMkLst>
        <pc:spChg chg="mod">
          <ac:chgData name="Gaui, Roberto" userId="f7e0d9b4-f29e-4fe4-ba7c-2fdf1dcea1a4" providerId="ADAL" clId="{034C4EC8-C012-4166-B873-F2668761DC09}" dt="2023-03-09T20:34:35.990" v="27" actId="20577"/>
          <ac:spMkLst>
            <pc:docMk/>
            <pc:sldMk cId="2721352482" sldId="378"/>
            <ac:spMk id="3" creationId="{00000000-0000-0000-0000-000000000000}"/>
          </ac:spMkLst>
        </pc:spChg>
      </pc:sldChg>
      <pc:sldChg chg="modSp mod">
        <pc:chgData name="Gaui, Roberto" userId="f7e0d9b4-f29e-4fe4-ba7c-2fdf1dcea1a4" providerId="ADAL" clId="{034C4EC8-C012-4166-B873-F2668761DC09}" dt="2023-03-10T14:34:37.765" v="104" actId="20577"/>
        <pc:sldMkLst>
          <pc:docMk/>
          <pc:sldMk cId="3102451677" sldId="386"/>
        </pc:sldMkLst>
        <pc:spChg chg="mod">
          <ac:chgData name="Gaui, Roberto" userId="f7e0d9b4-f29e-4fe4-ba7c-2fdf1dcea1a4" providerId="ADAL" clId="{034C4EC8-C012-4166-B873-F2668761DC09}" dt="2023-03-10T14:34:37.765" v="104" actId="20577"/>
          <ac:spMkLst>
            <pc:docMk/>
            <pc:sldMk cId="3102451677" sldId="386"/>
            <ac:spMk id="3" creationId="{00000000-0000-0000-0000-000000000000}"/>
          </ac:spMkLst>
        </pc:spChg>
      </pc:sldChg>
      <pc:sldChg chg="addSp delSp modSp add mod">
        <pc:chgData name="Gaui, Roberto" userId="f7e0d9b4-f29e-4fe4-ba7c-2fdf1dcea1a4" providerId="ADAL" clId="{034C4EC8-C012-4166-B873-F2668761DC09}" dt="2023-03-10T12:38:01.063" v="37" actId="1076"/>
        <pc:sldMkLst>
          <pc:docMk/>
          <pc:sldMk cId="2141524351" sldId="388"/>
        </pc:sldMkLst>
        <pc:spChg chg="del">
          <ac:chgData name="Gaui, Roberto" userId="f7e0d9b4-f29e-4fe4-ba7c-2fdf1dcea1a4" providerId="ADAL" clId="{034C4EC8-C012-4166-B873-F2668761DC09}" dt="2023-03-10T12:37:51.016" v="32" actId="478"/>
          <ac:spMkLst>
            <pc:docMk/>
            <pc:sldMk cId="2141524351" sldId="388"/>
            <ac:spMk id="10" creationId="{00000000-0000-0000-0000-000000000000}"/>
          </ac:spMkLst>
        </pc:spChg>
        <pc:spChg chg="del">
          <ac:chgData name="Gaui, Roberto" userId="f7e0d9b4-f29e-4fe4-ba7c-2fdf1dcea1a4" providerId="ADAL" clId="{034C4EC8-C012-4166-B873-F2668761DC09}" dt="2023-03-10T12:37:47.236" v="31" actId="478"/>
          <ac:spMkLst>
            <pc:docMk/>
            <pc:sldMk cId="2141524351" sldId="388"/>
            <ac:spMk id="11" creationId="{00000000-0000-0000-0000-000000000000}"/>
          </ac:spMkLst>
        </pc:spChg>
        <pc:picChg chg="add mod">
          <ac:chgData name="Gaui, Roberto" userId="f7e0d9b4-f29e-4fe4-ba7c-2fdf1dcea1a4" providerId="ADAL" clId="{034C4EC8-C012-4166-B873-F2668761DC09}" dt="2023-03-10T12:38:01.063" v="37" actId="1076"/>
          <ac:picMkLst>
            <pc:docMk/>
            <pc:sldMk cId="2141524351" sldId="388"/>
            <ac:picMk id="3" creationId="{AA269843-1464-BD25-6BED-02CF53309BBB}"/>
          </ac:picMkLst>
        </pc:picChg>
      </pc:sldChg>
      <pc:sldChg chg="addSp delSp modSp add mod">
        <pc:chgData name="Gaui, Roberto" userId="f7e0d9b4-f29e-4fe4-ba7c-2fdf1dcea1a4" providerId="ADAL" clId="{034C4EC8-C012-4166-B873-F2668761DC09}" dt="2023-03-10T14:36:48.182" v="170" actId="1076"/>
        <pc:sldMkLst>
          <pc:docMk/>
          <pc:sldMk cId="3457242377" sldId="389"/>
        </pc:sldMkLst>
        <pc:spChg chg="mod">
          <ac:chgData name="Gaui, Roberto" userId="f7e0d9b4-f29e-4fe4-ba7c-2fdf1dcea1a4" providerId="ADAL" clId="{034C4EC8-C012-4166-B873-F2668761DC09}" dt="2023-03-10T12:41:31.893" v="74" actId="20577"/>
          <ac:spMkLst>
            <pc:docMk/>
            <pc:sldMk cId="3457242377" sldId="389"/>
            <ac:spMk id="2" creationId="{00000000-0000-0000-0000-000000000000}"/>
          </ac:spMkLst>
        </pc:spChg>
        <pc:spChg chg="del mod">
          <ac:chgData name="Gaui, Roberto" userId="f7e0d9b4-f29e-4fe4-ba7c-2fdf1dcea1a4" providerId="ADAL" clId="{034C4EC8-C012-4166-B873-F2668761DC09}" dt="2023-03-10T12:39:18.117" v="42" actId="478"/>
          <ac:spMkLst>
            <pc:docMk/>
            <pc:sldMk cId="3457242377" sldId="389"/>
            <ac:spMk id="3" creationId="{00000000-0000-0000-0000-000000000000}"/>
          </ac:spMkLst>
        </pc:spChg>
        <pc:spChg chg="del">
          <ac:chgData name="Gaui, Roberto" userId="f7e0d9b4-f29e-4fe4-ba7c-2fdf1dcea1a4" providerId="ADAL" clId="{034C4EC8-C012-4166-B873-F2668761DC09}" dt="2023-03-10T12:39:09.697" v="39" actId="478"/>
          <ac:spMkLst>
            <pc:docMk/>
            <pc:sldMk cId="3457242377" sldId="389"/>
            <ac:spMk id="4" creationId="{00000000-0000-0000-0000-000000000000}"/>
          </ac:spMkLst>
        </pc:spChg>
        <pc:spChg chg="del">
          <ac:chgData name="Gaui, Roberto" userId="f7e0d9b4-f29e-4fe4-ba7c-2fdf1dcea1a4" providerId="ADAL" clId="{034C4EC8-C012-4166-B873-F2668761DC09}" dt="2023-03-10T12:39:12.628" v="40" actId="478"/>
          <ac:spMkLst>
            <pc:docMk/>
            <pc:sldMk cId="3457242377" sldId="389"/>
            <ac:spMk id="5" creationId="{00000000-0000-0000-0000-000000000000}"/>
          </ac:spMkLst>
        </pc:spChg>
        <pc:spChg chg="del mod">
          <ac:chgData name="Gaui, Roberto" userId="f7e0d9b4-f29e-4fe4-ba7c-2fdf1dcea1a4" providerId="ADAL" clId="{034C4EC8-C012-4166-B873-F2668761DC09}" dt="2023-03-10T12:39:37.742" v="45" actId="478"/>
          <ac:spMkLst>
            <pc:docMk/>
            <pc:sldMk cId="3457242377" sldId="389"/>
            <ac:spMk id="33" creationId="{00000000-0000-0000-0000-000000000000}"/>
          </ac:spMkLst>
        </pc:spChg>
        <pc:spChg chg="del mod">
          <ac:chgData name="Gaui, Roberto" userId="f7e0d9b4-f29e-4fe4-ba7c-2fdf1dcea1a4" providerId="ADAL" clId="{034C4EC8-C012-4166-B873-F2668761DC09}" dt="2023-03-10T12:39:42.816" v="47" actId="478"/>
          <ac:spMkLst>
            <pc:docMk/>
            <pc:sldMk cId="3457242377" sldId="389"/>
            <ac:spMk id="34" creationId="{00000000-0000-0000-0000-000000000000}"/>
          </ac:spMkLst>
        </pc:spChg>
        <pc:spChg chg="del">
          <ac:chgData name="Gaui, Roberto" userId="f7e0d9b4-f29e-4fe4-ba7c-2fdf1dcea1a4" providerId="ADAL" clId="{034C4EC8-C012-4166-B873-F2668761DC09}" dt="2023-03-10T12:39:46.004" v="48" actId="478"/>
          <ac:spMkLst>
            <pc:docMk/>
            <pc:sldMk cId="3457242377" sldId="389"/>
            <ac:spMk id="35" creationId="{00000000-0000-0000-0000-000000000000}"/>
          </ac:spMkLst>
        </pc:spChg>
        <pc:spChg chg="del mod">
          <ac:chgData name="Gaui, Roberto" userId="f7e0d9b4-f29e-4fe4-ba7c-2fdf1dcea1a4" providerId="ADAL" clId="{034C4EC8-C012-4166-B873-F2668761DC09}" dt="2023-03-10T12:39:51.557" v="50" actId="478"/>
          <ac:spMkLst>
            <pc:docMk/>
            <pc:sldMk cId="3457242377" sldId="389"/>
            <ac:spMk id="36" creationId="{00000000-0000-0000-0000-000000000000}"/>
          </ac:spMkLst>
        </pc:spChg>
        <pc:spChg chg="add mod">
          <ac:chgData name="Gaui, Roberto" userId="f7e0d9b4-f29e-4fe4-ba7c-2fdf1dcea1a4" providerId="ADAL" clId="{034C4EC8-C012-4166-B873-F2668761DC09}" dt="2023-03-10T14:36:48.182" v="170" actId="1076"/>
          <ac:spMkLst>
            <pc:docMk/>
            <pc:sldMk cId="3457242377" sldId="389"/>
            <ac:spMk id="43" creationId="{B40B9117-9355-EE30-7440-3512BBA77CE7}"/>
          </ac:spMkLst>
        </pc:spChg>
        <pc:picChg chg="del">
          <ac:chgData name="Gaui, Roberto" userId="f7e0d9b4-f29e-4fe4-ba7c-2fdf1dcea1a4" providerId="ADAL" clId="{034C4EC8-C012-4166-B873-F2668761DC09}" dt="2023-03-10T12:39:28.394" v="43" actId="478"/>
          <ac:picMkLst>
            <pc:docMk/>
            <pc:sldMk cId="3457242377" sldId="389"/>
            <ac:picMk id="37" creationId="{00000000-0000-0000-0000-000000000000}"/>
          </ac:picMkLst>
        </pc:picChg>
        <pc:picChg chg="add mod">
          <ac:chgData name="Gaui, Roberto" userId="f7e0d9b4-f29e-4fe4-ba7c-2fdf1dcea1a4" providerId="ADAL" clId="{034C4EC8-C012-4166-B873-F2668761DC09}" dt="2023-03-10T12:41:13.132" v="73" actId="1036"/>
          <ac:picMkLst>
            <pc:docMk/>
            <pc:sldMk cId="3457242377" sldId="389"/>
            <ac:picMk id="42" creationId="{265AB707-9FC4-157E-C98C-42D136205018}"/>
          </ac:picMkLst>
        </pc:picChg>
      </pc:sldChg>
      <pc:sldChg chg="addSp delSp modSp add mod">
        <pc:chgData name="Gaui, Roberto" userId="f7e0d9b4-f29e-4fe4-ba7c-2fdf1dcea1a4" providerId="ADAL" clId="{034C4EC8-C012-4166-B873-F2668761DC09}" dt="2023-03-10T12:49:26.610" v="85" actId="14100"/>
        <pc:sldMkLst>
          <pc:docMk/>
          <pc:sldMk cId="1527094012" sldId="390"/>
        </pc:sldMkLst>
        <pc:picChg chg="del">
          <ac:chgData name="Gaui, Roberto" userId="f7e0d9b4-f29e-4fe4-ba7c-2fdf1dcea1a4" providerId="ADAL" clId="{034C4EC8-C012-4166-B873-F2668761DC09}" dt="2023-03-10T12:49:01.312" v="76" actId="478"/>
          <ac:picMkLst>
            <pc:docMk/>
            <pc:sldMk cId="1527094012" sldId="390"/>
            <ac:picMk id="3" creationId="{AA269843-1464-BD25-6BED-02CF53309BBB}"/>
          </ac:picMkLst>
        </pc:picChg>
        <pc:picChg chg="add mod">
          <ac:chgData name="Gaui, Roberto" userId="f7e0d9b4-f29e-4fe4-ba7c-2fdf1dcea1a4" providerId="ADAL" clId="{034C4EC8-C012-4166-B873-F2668761DC09}" dt="2023-03-10T12:49:26.610" v="85" actId="14100"/>
          <ac:picMkLst>
            <pc:docMk/>
            <pc:sldMk cId="1527094012" sldId="390"/>
            <ac:picMk id="4" creationId="{085422DC-D772-EF99-875F-059334A76A20}"/>
          </ac:picMkLst>
        </pc:picChg>
      </pc:sldChg>
      <pc:sldChg chg="addSp delSp modSp add mod">
        <pc:chgData name="Gaui, Roberto" userId="f7e0d9b4-f29e-4fe4-ba7c-2fdf1dcea1a4" providerId="ADAL" clId="{034C4EC8-C012-4166-B873-F2668761DC09}" dt="2023-03-10T12:52:39.674" v="100" actId="1035"/>
        <pc:sldMkLst>
          <pc:docMk/>
          <pc:sldMk cId="3472391615" sldId="391"/>
        </pc:sldMkLst>
        <pc:picChg chg="add mod">
          <ac:chgData name="Gaui, Roberto" userId="f7e0d9b4-f29e-4fe4-ba7c-2fdf1dcea1a4" providerId="ADAL" clId="{034C4EC8-C012-4166-B873-F2668761DC09}" dt="2023-03-10T12:52:39.674" v="100" actId="1035"/>
          <ac:picMkLst>
            <pc:docMk/>
            <pc:sldMk cId="3472391615" sldId="391"/>
            <ac:picMk id="3" creationId="{AD979A85-D195-0BD8-9464-1F1F4584555A}"/>
          </ac:picMkLst>
        </pc:picChg>
        <pc:picChg chg="del">
          <ac:chgData name="Gaui, Roberto" userId="f7e0d9b4-f29e-4fe4-ba7c-2fdf1dcea1a4" providerId="ADAL" clId="{034C4EC8-C012-4166-B873-F2668761DC09}" dt="2023-03-10T12:52:18.770" v="87" actId="478"/>
          <ac:picMkLst>
            <pc:docMk/>
            <pc:sldMk cId="3472391615" sldId="391"/>
            <ac:picMk id="4" creationId="{085422DC-D772-EF99-875F-059334A76A2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68B483-75E0-4639-9B81-E0A6CDC7EE1A}" type="datetimeFigureOut">
              <a:rPr lang="pt-BR" smtClean="0"/>
              <a:t>09/03/2023</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7983E9-0A01-4393-BA38-5AEEB35B0D27}" type="slidenum">
              <a:rPr lang="pt-BR" smtClean="0"/>
              <a:t>‹#›</a:t>
            </a:fld>
            <a:endParaRPr lang="pt-BR"/>
          </a:p>
        </p:txBody>
      </p:sp>
    </p:spTree>
    <p:extLst>
      <p:ext uri="{BB962C8B-B14F-4D97-AF65-F5344CB8AC3E}">
        <p14:creationId xmlns:p14="http://schemas.microsoft.com/office/powerpoint/2010/main" val="4618293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98697-E7EB-B84D-9726-13965ED94444}" type="datetimeFigureOut">
              <a:rPr lang="en-US" smtClean="0"/>
              <a:t>3/9/2023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C6CD5E-26BD-9B45-BB2F-78648736C277}" type="slidenum">
              <a:rPr lang="en-US" smtClean="0"/>
              <a:t>‹#›</a:t>
            </a:fld>
            <a:endParaRPr lang="en-US"/>
          </a:p>
        </p:txBody>
      </p:sp>
    </p:spTree>
    <p:extLst>
      <p:ext uri="{BB962C8B-B14F-4D97-AF65-F5344CB8AC3E}">
        <p14:creationId xmlns:p14="http://schemas.microsoft.com/office/powerpoint/2010/main" val="79928826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4612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b="0" i="0" kern="1200" dirty="0">
              <a:solidFill>
                <a:schemeClr val="tx1"/>
              </a:solidFill>
              <a:effectLst/>
              <a:latin typeface="+mn-lt"/>
              <a:ea typeface="+mn-ea"/>
              <a:cs typeface="+mn-cs"/>
            </a:endParaRPr>
          </a:p>
          <a:p>
            <a:r>
              <a:rPr lang="pt-BR" sz="1200" b="1" i="0" kern="1200" dirty="0">
                <a:solidFill>
                  <a:schemeClr val="tx1"/>
                </a:solidFill>
                <a:effectLst/>
                <a:latin typeface="+mn-lt"/>
                <a:ea typeface="+mn-ea"/>
                <a:cs typeface="+mn-cs"/>
              </a:rPr>
              <a:t>Big Data</a:t>
            </a:r>
            <a:r>
              <a:rPr lang="pt-BR" sz="1200" b="0" i="0" kern="1200" dirty="0">
                <a:solidFill>
                  <a:schemeClr val="tx1"/>
                </a:solidFill>
                <a:effectLst/>
                <a:latin typeface="+mn-lt"/>
                <a:ea typeface="+mn-ea"/>
                <a:cs typeface="+mn-cs"/>
              </a:rPr>
              <a:t> é um termo popular usado para descrever o crescimento, a disponibilidade e o uso exponencial de informações estruturadas e não estruturadas. Muito tem sido escrito sobre Big Data e como ele pode servir como base para a inovação, diferenciação e crescimento.</a:t>
            </a:r>
            <a:br>
              <a:rPr lang="pt-BR" sz="1200" b="0" i="0" kern="1200" dirty="0">
                <a:solidFill>
                  <a:schemeClr val="tx1"/>
                </a:solidFill>
                <a:effectLst/>
                <a:latin typeface="+mn-lt"/>
                <a:ea typeface="+mn-ea"/>
                <a:cs typeface="+mn-cs"/>
              </a:rPr>
            </a:br>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Segundo o IDC, é imperativo que os líderes das organizações de TI se concentrem no crescente volume, variedade e velocidade de informações que constituem o Big Data. </a:t>
            </a:r>
            <a:r>
              <a:rPr lang="pt-BR" sz="1200" b="0" i="1"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"Big Data Analytics: Future Architectures, Skills and Roadmaps for the CIO," September 2011)</a:t>
            </a:r>
            <a:endParaRPr lang="pt-BR" sz="1200" b="0" i="0" kern="1200" dirty="0">
              <a:solidFill>
                <a:schemeClr val="tx1"/>
              </a:solidFill>
              <a:effectLst/>
              <a:latin typeface="+mn-lt"/>
              <a:ea typeface="+mn-ea"/>
              <a:cs typeface="+mn-cs"/>
            </a:endParaRPr>
          </a:p>
          <a:p>
            <a:endParaRPr lang="pt-BR" sz="1200" b="1" i="0" kern="1200" dirty="0">
              <a:solidFill>
                <a:schemeClr val="tx1"/>
              </a:solidFill>
              <a:effectLst/>
              <a:latin typeface="+mn-lt"/>
              <a:ea typeface="+mn-ea"/>
              <a:cs typeface="+mn-cs"/>
            </a:endParaRPr>
          </a:p>
          <a:p>
            <a:r>
              <a:rPr lang="pt-BR" sz="1200" b="1" i="0" kern="1200" dirty="0">
                <a:solidFill>
                  <a:schemeClr val="tx1"/>
                </a:solidFill>
                <a:effectLst/>
                <a:latin typeface="+mn-lt"/>
                <a:ea typeface="+mn-ea"/>
                <a:cs typeface="+mn-cs"/>
              </a:rPr>
              <a:t>• Volume</a:t>
            </a:r>
          </a:p>
          <a:p>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Muitos fatores contribuem para o aumento do volume de dados. Transações de dados armazenados ao longo dos anos, dados de texto constantemente em streaming nas mídias sociais, o aumento da quantidade de dados de sensores que estão sendo coletados etc. No passado o volume de dados excessivo criou um problema de armazenamento. Mas com os atuais custos de armazenamento decrescentes, outras questões surgem, incluindo, como determinar a relevância entre os grandes volumes de dados e como criar valor a partir dessa relevância.</a:t>
            </a:r>
          </a:p>
          <a:p>
            <a:endParaRPr lang="pt-BR" sz="1200" b="0" i="0" kern="1200" dirty="0">
              <a:solidFill>
                <a:schemeClr val="tx1"/>
              </a:solidFill>
              <a:effectLst/>
              <a:latin typeface="+mn-lt"/>
              <a:ea typeface="+mn-ea"/>
              <a:cs typeface="+mn-cs"/>
            </a:endParaRPr>
          </a:p>
          <a:p>
            <a:r>
              <a:rPr lang="pt-BR" sz="1200" b="1" i="0" kern="1200" dirty="0">
                <a:solidFill>
                  <a:schemeClr val="tx1"/>
                </a:solidFill>
                <a:effectLst/>
                <a:latin typeface="+mn-lt"/>
                <a:ea typeface="+mn-ea"/>
                <a:cs typeface="+mn-cs"/>
              </a:rPr>
              <a:t>• Variedade</a:t>
            </a:r>
          </a:p>
          <a:p>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Os dados de hoje vem em todos os tipos de formatos. Sejam bancos de dados tradicionais, hierarquias de dados criados por usuários finais e sistemas OLAP, arquivos de texto, e-mail, medidores e sensores de coleta de dados, vídeo, áudio, dados de ações do mercado e transações financeiras. Por algumas estimativas, 80 por cento dos dados de uma organização não é numérico! Mas, estes dados também precisam ser incluídos nas análises e tomadas de decisões das empresas.</a:t>
            </a:r>
          </a:p>
          <a:p>
            <a:endParaRPr lang="pt-BR" sz="1200" b="0" i="0" kern="1200" dirty="0">
              <a:solidFill>
                <a:schemeClr val="tx1"/>
              </a:solidFill>
              <a:effectLst/>
              <a:latin typeface="+mn-lt"/>
              <a:ea typeface="+mn-ea"/>
              <a:cs typeface="+mn-cs"/>
            </a:endParaRPr>
          </a:p>
          <a:p>
            <a:r>
              <a:rPr lang="pt-BR" sz="1200" b="1" i="0" kern="1200" dirty="0">
                <a:solidFill>
                  <a:schemeClr val="tx1"/>
                </a:solidFill>
                <a:effectLst/>
                <a:latin typeface="+mn-lt"/>
                <a:ea typeface="+mn-ea"/>
                <a:cs typeface="+mn-cs"/>
              </a:rPr>
              <a:t>• Velocidade</a:t>
            </a:r>
          </a:p>
          <a:p>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De acordo com o </a:t>
            </a:r>
            <a:r>
              <a:rPr lang="pt-BR" sz="1200" b="0" i="0" kern="1200" dirty="0" err="1">
                <a:solidFill>
                  <a:schemeClr val="tx1"/>
                </a:solidFill>
                <a:effectLst/>
                <a:latin typeface="+mn-lt"/>
                <a:ea typeface="+mn-ea"/>
                <a:cs typeface="+mn-cs"/>
              </a:rPr>
              <a:t>Gartner</a:t>
            </a:r>
            <a:r>
              <a:rPr lang="pt-BR" sz="1200" b="0" i="0" kern="1200" dirty="0">
                <a:solidFill>
                  <a:schemeClr val="tx1"/>
                </a:solidFill>
                <a:effectLst/>
                <a:latin typeface="+mn-lt"/>
                <a:ea typeface="+mn-ea"/>
                <a:cs typeface="+mn-cs"/>
              </a:rPr>
              <a:t>, velocidade significa tanto o quão rápido os dados estão sendo produzidos quanto o quão rápido os dados devem ser tratados para atender a demanda. Etiquetas RFID e contadores inteligentes estão impulsionando uma necessidade crescente de lidar com torrentes de dados em tempo quase real. Reagir rápido o suficiente para lidar com a velocidade é um desafio para a maioria das organizações.</a:t>
            </a:r>
          </a:p>
          <a:p>
            <a:endParaRPr lang="pt-BR" sz="1200" b="0" i="0" kern="1200" dirty="0">
              <a:solidFill>
                <a:schemeClr val="tx1"/>
              </a:solidFill>
              <a:effectLst/>
              <a:latin typeface="+mn-lt"/>
              <a:ea typeface="+mn-ea"/>
              <a:cs typeface="+mn-cs"/>
            </a:endParaRPr>
          </a:p>
          <a:p>
            <a:r>
              <a:rPr lang="pt-BR" sz="1200" kern="1200" dirty="0">
                <a:solidFill>
                  <a:schemeClr val="tx1"/>
                </a:solidFill>
                <a:effectLst/>
                <a:latin typeface="Calibri" pitchFamily="34" charset="0"/>
                <a:ea typeface="+mn-ea"/>
                <a:cs typeface="+mn-cs"/>
              </a:rPr>
              <a:t>Big data é um conceito relativamente novo e em desenvolvimento que refere ao conjunto de dados cujos tamanhos ultrapassam a capacidade das ferramentas de software, comumente usadas para capturar, armazenar, gerenciar e processar dentro de um limite de tempo aceitável. Inclui tanto  dados estruturados quanto não-estruturados gerados por várias fontes, incluindo aplicativos de transações de negócios, páginas da web, vídeos, imagens, e-mails, mídia social, etc. Estes conjuntos de dados normalmente necessitam de captura em tempo real ou atualização para análises, modelagem preditiva e tomadas de decisões.</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 infraestrutura tradicional de TI, as ferramentas de processamento de dados e as metodologias são inadequadas para lidar com o volume, a variedade, o dinamismo e a complexidade do big data. Para analisar big data em tempo real é necessário técnicas, arquiteturas e ferramentas novas que forneçam alto desempenho, plataforma de dados para processamento paralelo em grande escala (MPP) e análises avançadas de conjuntos de dados.</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Ciência de dados é uma disciplina emergente que permite às empresas obterem valor de negócio a partir do big data. Ciência de dados representa a síntese de várias disciplinas existentes, tal como estatística, matemática, visualização de dados e ciência da computação, permitindo ao cientista de dados desenvolver algoritmos avançados com a finalidade de analisar uma grande quantidade de informações para criar novo valor e tomar mais decisões baseadas em dados. Entre os vários setores e mercados, que estão procurando usar as técnicas da ciência de dados atualmente, estão a pesquisa médica e cientifica, assistência médica, administração pública, detecção de fraude, mídia social, bancos, seguradoras e outras entidades baseadas em informação digital que se beneficiam da análises do big data. A arquitetura de armazenamento exigida para o big data deve ser simples, eficiente, e barata de ser gerenciada, além de oferecer acesso simultaneamente à múltiplas plataformas e fontes de dados.</a:t>
            </a:r>
            <a:endParaRPr lang="en-US" sz="1200" kern="1200" dirty="0">
              <a:solidFill>
                <a:schemeClr val="tx1"/>
              </a:solidFill>
              <a:effectLst/>
              <a:latin typeface="Calibri" pitchFamily="34" charset="0"/>
              <a:ea typeface="+mn-ea"/>
              <a:cs typeface="+mn-cs"/>
            </a:endParaRPr>
          </a:p>
          <a:p>
            <a:endParaRPr lang="pt-BR" sz="1200" b="0" i="0" kern="1200" dirty="0">
              <a:solidFill>
                <a:schemeClr val="tx1"/>
              </a:solidFill>
              <a:effectLst/>
              <a:latin typeface="+mn-lt"/>
              <a:ea typeface="+mn-ea"/>
              <a:cs typeface="+mn-cs"/>
            </a:endParaRPr>
          </a:p>
          <a:p>
            <a:endParaRPr lang="pt-BR" dirty="0"/>
          </a:p>
        </p:txBody>
      </p:sp>
    </p:spTree>
    <p:extLst>
      <p:ext uri="{BB962C8B-B14F-4D97-AF65-F5344CB8AC3E}">
        <p14:creationId xmlns:p14="http://schemas.microsoft.com/office/powerpoint/2010/main" val="364680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sz="1200" b="0" i="0" kern="1200" dirty="0" err="1">
                <a:solidFill>
                  <a:schemeClr val="tx1"/>
                </a:solidFill>
                <a:effectLst/>
                <a:latin typeface="+mn-lt"/>
                <a:ea typeface="+mn-ea"/>
                <a:cs typeface="+mn-cs"/>
              </a:rPr>
              <a:t>Storages</a:t>
            </a:r>
            <a:r>
              <a:rPr lang="pt-BR" sz="1200" b="0" i="0" kern="1200" dirty="0">
                <a:solidFill>
                  <a:schemeClr val="tx1"/>
                </a:solidFill>
                <a:effectLst/>
                <a:latin typeface="+mn-lt"/>
                <a:ea typeface="+mn-ea"/>
                <a:cs typeface="+mn-cs"/>
              </a:rPr>
              <a:t> são dispositivos projetados especificamente para armazenamento de dados.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Através de uma conexão via rede, você pode conectar seu(s) servidor(es) à um </a:t>
            </a:r>
            <a:r>
              <a:rPr lang="pt-BR" sz="1200" b="0" i="0" kern="1200" dirty="0" err="1">
                <a:solidFill>
                  <a:schemeClr val="tx1"/>
                </a:solidFill>
                <a:effectLst/>
                <a:latin typeface="+mn-lt"/>
                <a:ea typeface="+mn-ea"/>
                <a:cs typeface="+mn-cs"/>
              </a:rPr>
              <a:t>storage</a:t>
            </a:r>
            <a:r>
              <a:rPr lang="pt-BR" sz="1200" b="0" i="0" kern="1200" dirty="0">
                <a:solidFill>
                  <a:schemeClr val="tx1"/>
                </a:solidFill>
                <a:effectLst/>
                <a:latin typeface="+mn-lt"/>
                <a:ea typeface="+mn-ea"/>
                <a:cs typeface="+mn-cs"/>
              </a:rPr>
              <a:t>, facilitando assim a expansão da capacidade de armazenamento sem impacto na produção, garantindo maior flexibilidade e confiabilidade no armazenamento.</a:t>
            </a:r>
          </a:p>
          <a:p>
            <a:endParaRPr lang="pt-BR" sz="1200" b="0" i="0" kern="1200" dirty="0">
              <a:solidFill>
                <a:schemeClr val="tx1"/>
              </a:solidFill>
              <a:effectLst/>
              <a:latin typeface="+mn-lt"/>
              <a:ea typeface="+mn-ea"/>
              <a:cs typeface="+mn-cs"/>
            </a:endParaRPr>
          </a:p>
          <a:p>
            <a:r>
              <a:rPr lang="pt-BR" sz="1200" kern="1200" dirty="0">
                <a:solidFill>
                  <a:schemeClr val="tx1"/>
                </a:solidFill>
                <a:effectLst/>
                <a:latin typeface="Calibri" pitchFamily="34" charset="0"/>
                <a:ea typeface="+mn-ea"/>
                <a:cs typeface="+mn-cs"/>
              </a:rPr>
              <a:t>Os dados criados por indivíduos ou empresas devem ser armazenados de modo que sejam de fácil acesso para serem processados posteriormente. Em um ambiente computacional, os dispositivos projetados para armazenarem dados são denominados dispositivos de armazenamento ou simplesmente armazenamento. O tipo de armazenamento utilizado varia baseado no tipo de dados e na taxa que é criada e utilizada. Dispositivos como o cartão de mídia no telefone celular ou na câmera digital, DVDs, </a:t>
            </a:r>
            <a:r>
              <a:rPr lang="pt-BR" sz="1200" kern="1200" dirty="0" err="1">
                <a:solidFill>
                  <a:schemeClr val="tx1"/>
                </a:solidFill>
                <a:effectLst/>
                <a:latin typeface="Calibri" pitchFamily="34" charset="0"/>
                <a:ea typeface="+mn-ea"/>
                <a:cs typeface="+mn-cs"/>
              </a:rPr>
              <a:t>CD-ROMs</a:t>
            </a:r>
            <a:r>
              <a:rPr lang="pt-BR" sz="1200" kern="1200" dirty="0">
                <a:solidFill>
                  <a:schemeClr val="tx1"/>
                </a:solidFill>
                <a:effectLst/>
                <a:latin typeface="Calibri" pitchFamily="34" charset="0"/>
                <a:ea typeface="+mn-ea"/>
                <a:cs typeface="+mn-cs"/>
              </a:rPr>
              <a:t> e drive de disco nos computadores pessoais são exemplos de dispositivos de armazenamento.</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As empresas possuem várias opções disponíveis para armazenamento de dados, incluindo os discos rígidos internos, discos externos </a:t>
            </a:r>
            <a:r>
              <a:rPr lang="pt-BR" sz="1200" kern="1200" dirty="0" err="1">
                <a:solidFill>
                  <a:schemeClr val="tx1"/>
                </a:solidFill>
                <a:effectLst/>
                <a:latin typeface="Calibri" pitchFamily="34" charset="0"/>
                <a:ea typeface="+mn-ea"/>
                <a:cs typeface="+mn-cs"/>
              </a:rPr>
              <a:t>arrays</a:t>
            </a:r>
            <a:r>
              <a:rPr lang="pt-BR" sz="1200" kern="1200" dirty="0">
                <a:solidFill>
                  <a:schemeClr val="tx1"/>
                </a:solidFill>
                <a:effectLst/>
                <a:latin typeface="Calibri" pitchFamily="34" charset="0"/>
                <a:ea typeface="+mn-ea"/>
                <a:cs typeface="+mn-cs"/>
              </a:rPr>
              <a:t> e fitas.</a:t>
            </a:r>
            <a:endParaRPr lang="en-US" sz="1200" kern="1200" dirty="0">
              <a:solidFill>
                <a:schemeClr val="tx1"/>
              </a:solidFill>
              <a:effectLst/>
              <a:latin typeface="Calibri" pitchFamily="34" charset="0"/>
              <a:ea typeface="+mn-ea"/>
              <a:cs typeface="+mn-cs"/>
            </a:endParaRPr>
          </a:p>
          <a:p>
            <a:endParaRPr lang="pt-BR" dirty="0"/>
          </a:p>
        </p:txBody>
      </p:sp>
    </p:spTree>
    <p:extLst>
      <p:ext uri="{BB962C8B-B14F-4D97-AF65-F5344CB8AC3E}">
        <p14:creationId xmlns:p14="http://schemas.microsoft.com/office/powerpoint/2010/main" val="1073655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kern="1200" dirty="0">
                <a:solidFill>
                  <a:schemeClr val="tx1"/>
                </a:solidFill>
                <a:effectLst/>
                <a:latin typeface="+mn-lt"/>
                <a:ea typeface="+mn-ea"/>
                <a:cs typeface="+mn-cs"/>
              </a:rPr>
              <a:t>A evolução da tecnologia e arquitetura de armazenamento</a:t>
            </a:r>
          </a:p>
          <a:p>
            <a:endParaRPr lang="pt-BR" sz="1200" kern="1200" dirty="0">
              <a:solidFill>
                <a:schemeClr val="tx1"/>
              </a:solidFill>
              <a:effectLst/>
              <a:latin typeface="+mn-lt"/>
              <a:ea typeface="+mn-ea"/>
              <a:cs typeface="+mn-cs"/>
            </a:endParaRPr>
          </a:p>
          <a:p>
            <a:r>
              <a:rPr lang="pt-BR" sz="1200" kern="1200" dirty="0">
                <a:solidFill>
                  <a:schemeClr val="tx1"/>
                </a:solidFill>
                <a:effectLst/>
                <a:latin typeface="+mn-lt"/>
                <a:ea typeface="+mn-ea"/>
                <a:cs typeface="+mn-cs"/>
              </a:rPr>
              <a:t>Historicamente, as organizações possuem computadores centralizados (mainframes) e dispositivos de armazenamento de informações (fita e disco) nos seus data centers.</a:t>
            </a:r>
          </a:p>
          <a:p>
            <a:endParaRPr lang="pt-BR" sz="1200" kern="1200" dirty="0">
              <a:solidFill>
                <a:schemeClr val="tx1"/>
              </a:solidFill>
              <a:effectLst/>
              <a:latin typeface="+mn-lt"/>
              <a:ea typeface="+mn-ea"/>
              <a:cs typeface="+mn-cs"/>
            </a:endParaRPr>
          </a:p>
          <a:p>
            <a:r>
              <a:rPr lang="pt-BR" sz="1200" kern="1200" dirty="0">
                <a:solidFill>
                  <a:schemeClr val="tx1"/>
                </a:solidFill>
                <a:effectLst/>
                <a:latin typeface="+mn-lt"/>
                <a:ea typeface="+mn-ea"/>
                <a:cs typeface="+mn-cs"/>
              </a:rPr>
              <a:t>A evolução de sistemas abertos e sua viabilidade financeira, além da facilidade de implantação que eles oferecem, possibilitaram que departamentos/unidade das empresas tivessem seus próprios servidores e armazenamentos</a:t>
            </a:r>
          </a:p>
          <a:p>
            <a:endParaRPr lang="pt-BR" sz="1200" b="1" i="0" u="none" strike="noStrike" kern="1200" baseline="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latin typeface="+mn-lt"/>
                <a:ea typeface="+mn-ea"/>
                <a:cs typeface="+mn-cs"/>
              </a:rPr>
              <a:t>A tecnologia de armazenamento evolui de armazenamento interno não inteligente para armazenamento em rede inteligente. </a:t>
            </a:r>
          </a:p>
          <a:p>
            <a:pPr marL="0" marR="0" indent="0" algn="l" defTabSz="457200" rtl="0" eaLnBrk="1" fontAlgn="auto" latinLnBrk="0" hangingPunct="1">
              <a:lnSpc>
                <a:spcPct val="100000"/>
              </a:lnSpc>
              <a:spcBef>
                <a:spcPts val="0"/>
              </a:spcBef>
              <a:spcAft>
                <a:spcPts val="0"/>
              </a:spcAft>
              <a:buClrTx/>
              <a:buSzTx/>
              <a:buFontTx/>
              <a:buNone/>
              <a:tabLst/>
              <a:defRPr/>
            </a:pPr>
            <a:endParaRPr lang="pt-BR"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latin typeface="+mn-lt"/>
                <a:ea typeface="+mn-ea"/>
                <a:cs typeface="+mn-cs"/>
              </a:rPr>
              <a:t>A proliferação de servidores departamentais nas empresas resultou em ilhas de informações desprotegidas, não gerenciadas e fragmentadas.</a:t>
            </a:r>
          </a:p>
          <a:p>
            <a:endParaRPr lang="pt-BR" sz="1200" b="1" i="0" u="none" strike="noStrike" kern="1200" baseline="0" dirty="0">
              <a:solidFill>
                <a:schemeClr val="tx1"/>
              </a:solidFill>
              <a:latin typeface="+mn-lt"/>
              <a:ea typeface="+mn-ea"/>
              <a:cs typeface="+mn-cs"/>
            </a:endParaRPr>
          </a:p>
          <a:p>
            <a:r>
              <a:rPr lang="en-US" sz="1200" kern="1200" dirty="0" err="1">
                <a:solidFill>
                  <a:schemeClr val="tx1"/>
                </a:solidFill>
                <a:effectLst/>
                <a:latin typeface="+mn-lt"/>
                <a:ea typeface="+mn-ea"/>
                <a:cs typeface="+mn-cs"/>
              </a:rPr>
              <a:t>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destaques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evolução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desta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tecnologia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incluem</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RAID – Redundant Array of Independent Disk </a:t>
            </a:r>
          </a:p>
          <a:p>
            <a:r>
              <a:rPr lang="en-US" sz="1200" kern="1200" dirty="0">
                <a:solidFill>
                  <a:schemeClr val="tx1"/>
                </a:solidFill>
                <a:effectLst/>
                <a:latin typeface="+mn-lt"/>
                <a:ea typeface="+mn-ea"/>
                <a:cs typeface="+mn-cs"/>
              </a:rPr>
              <a:t>DAS – Direct-Attached Storage </a:t>
            </a:r>
          </a:p>
          <a:p>
            <a:r>
              <a:rPr lang="en-US" sz="1200" kern="1200" dirty="0">
                <a:solidFill>
                  <a:schemeClr val="tx1"/>
                </a:solidFill>
                <a:effectLst/>
                <a:latin typeface="+mn-lt"/>
                <a:ea typeface="+mn-ea"/>
                <a:cs typeface="+mn-cs"/>
              </a:rPr>
              <a:t>SAN – Storage Area Network </a:t>
            </a:r>
          </a:p>
          <a:p>
            <a:r>
              <a:rPr lang="en-US" sz="1200" kern="1200" dirty="0">
                <a:solidFill>
                  <a:schemeClr val="tx1"/>
                </a:solidFill>
                <a:effectLst/>
                <a:latin typeface="+mn-lt"/>
                <a:ea typeface="+mn-ea"/>
                <a:cs typeface="+mn-cs"/>
              </a:rPr>
              <a:t>NAS – Network-Attached Storage </a:t>
            </a:r>
          </a:p>
          <a:p>
            <a:r>
              <a:rPr lang="en-US" sz="1200" kern="1200" dirty="0">
                <a:solidFill>
                  <a:schemeClr val="tx1"/>
                </a:solidFill>
                <a:effectLst/>
                <a:latin typeface="+mn-lt"/>
                <a:ea typeface="+mn-ea"/>
                <a:cs typeface="+mn-cs"/>
              </a:rPr>
              <a:t>IP-SAN – Internet Protocol SAN </a:t>
            </a:r>
            <a:endParaRPr lang="pt-BR" sz="1200" b="1" i="0" u="none" strike="noStrike" kern="1200" baseline="0" dirty="0">
              <a:solidFill>
                <a:schemeClr val="tx1"/>
              </a:solidFill>
              <a:latin typeface="+mn-lt"/>
              <a:ea typeface="+mn-ea"/>
              <a:cs typeface="+mn-cs"/>
            </a:endParaRPr>
          </a:p>
          <a:p>
            <a:endParaRPr lang="pt-BR" sz="1200" b="1" i="0" u="none" strike="noStrike" kern="1200" baseline="0" dirty="0">
              <a:solidFill>
                <a:schemeClr val="tx1"/>
              </a:solidFill>
              <a:latin typeface="+mn-lt"/>
              <a:ea typeface="+mn-ea"/>
              <a:cs typeface="+mn-cs"/>
            </a:endParaRPr>
          </a:p>
          <a:p>
            <a:r>
              <a:rPr lang="pt-BR" sz="1200" b="1" i="0" u="none" strike="noStrike" kern="1200" baseline="0" dirty="0">
                <a:solidFill>
                  <a:schemeClr val="tx1"/>
                </a:solidFill>
                <a:latin typeface="+mn-lt"/>
                <a:ea typeface="+mn-ea"/>
                <a:cs typeface="+mn-cs"/>
              </a:rPr>
              <a:t>RAID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Segundo </a:t>
            </a:r>
            <a:r>
              <a:rPr lang="pt-BR" sz="1200" b="0" i="0" u="none" strike="noStrike" kern="1200" baseline="0" dirty="0" err="1">
                <a:solidFill>
                  <a:schemeClr val="tx1"/>
                </a:solidFill>
                <a:latin typeface="+mn-lt"/>
                <a:ea typeface="+mn-ea"/>
                <a:cs typeface="+mn-cs"/>
              </a:rPr>
              <a:t>Shrivastava</a:t>
            </a:r>
            <a:r>
              <a:rPr lang="pt-BR" sz="1200" b="0" i="0" u="none" strike="noStrike" kern="1200" baseline="0" dirty="0">
                <a:solidFill>
                  <a:schemeClr val="tx1"/>
                </a:solidFill>
                <a:latin typeface="+mn-lt"/>
                <a:ea typeface="+mn-ea"/>
                <a:cs typeface="+mn-cs"/>
              </a:rPr>
              <a:t> e </a:t>
            </a:r>
            <a:r>
              <a:rPr lang="pt-BR" sz="1200" b="0" i="0" u="none" strike="noStrike" kern="1200" baseline="0" dirty="0" err="1">
                <a:solidFill>
                  <a:schemeClr val="tx1"/>
                </a:solidFill>
                <a:latin typeface="+mn-lt"/>
                <a:ea typeface="+mn-ea"/>
                <a:cs typeface="+mn-cs"/>
              </a:rPr>
              <a:t>Somasundaram</a:t>
            </a:r>
            <a:r>
              <a:rPr lang="pt-BR" sz="1200" b="0" i="0" u="none" strike="noStrike" kern="1200" baseline="0" dirty="0">
                <a:solidFill>
                  <a:schemeClr val="tx1"/>
                </a:solidFill>
                <a:latin typeface="+mn-lt"/>
                <a:ea typeface="+mn-ea"/>
                <a:cs typeface="+mn-cs"/>
              </a:rPr>
              <a:t> RAID é uma tecnologia que possibilita o uso de múltiplos discos em conjunto, o qual fornece proteção aos dados contra falhas de </a:t>
            </a:r>
            <a:r>
              <a:rPr lang="pt-BR" sz="1200" b="0" i="1" u="none" strike="noStrike" kern="1200" baseline="0" dirty="0">
                <a:solidFill>
                  <a:schemeClr val="tx1"/>
                </a:solidFill>
                <a:latin typeface="+mn-lt"/>
                <a:ea typeface="+mn-ea"/>
                <a:cs typeface="+mn-cs"/>
              </a:rPr>
              <a:t>Hard Disk Drive</a:t>
            </a:r>
            <a:r>
              <a:rPr lang="pt-BR" sz="1200" b="0" i="0" u="none" strike="noStrike" kern="1200" baseline="0" dirty="0">
                <a:solidFill>
                  <a:schemeClr val="tx1"/>
                </a:solidFill>
                <a:latin typeface="+mn-lt"/>
                <a:ea typeface="+mn-ea"/>
                <a:cs typeface="+mn-cs"/>
              </a:rPr>
              <a:t>s (</a:t>
            </a:r>
            <a:r>
              <a:rPr lang="pt-BR" sz="1200" b="0" i="0" u="none" strike="noStrike" kern="1200" baseline="0" dirty="0" err="1">
                <a:solidFill>
                  <a:schemeClr val="tx1"/>
                </a:solidFill>
                <a:latin typeface="+mn-lt"/>
                <a:ea typeface="+mn-ea"/>
                <a:cs typeface="+mn-cs"/>
              </a:rPr>
              <a:t>HDDs</a:t>
            </a:r>
            <a:r>
              <a:rPr lang="pt-BR" sz="1200" b="0" i="0" u="none" strike="noStrike" kern="1200" baseline="0" dirty="0">
                <a:solidFill>
                  <a:schemeClr val="tx1"/>
                </a:solidFill>
                <a:latin typeface="+mn-lt"/>
                <a:ea typeface="+mn-ea"/>
                <a:cs typeface="+mn-cs"/>
              </a:rPr>
              <a:t>), essa tecnologia também pode ser aplicada em </a:t>
            </a:r>
            <a:r>
              <a:rPr lang="pt-BR" sz="1200" b="0" i="1" u="none" strike="noStrike" kern="1200" baseline="0" dirty="0" err="1">
                <a:solidFill>
                  <a:schemeClr val="tx1"/>
                </a:solidFill>
                <a:latin typeface="+mn-lt"/>
                <a:ea typeface="+mn-ea"/>
                <a:cs typeface="+mn-cs"/>
              </a:rPr>
              <a:t>storage</a:t>
            </a:r>
            <a:r>
              <a:rPr lang="pt-BR" sz="1200" b="0" i="0" u="none" strike="noStrike" kern="1200" baseline="0" dirty="0">
                <a:solidFill>
                  <a:schemeClr val="tx1"/>
                </a:solidFill>
                <a:latin typeface="+mn-lt"/>
                <a:ea typeface="+mn-ea"/>
                <a:cs typeface="+mn-cs"/>
              </a:rPr>
              <a:t>.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De forma geral o RAID gera um aumento de desempenho de E/S no sistema de armazenamento, devido ao uso de vários </a:t>
            </a:r>
            <a:r>
              <a:rPr lang="pt-BR" sz="1200" b="0" i="0" u="none" strike="noStrike" kern="1200" baseline="0" dirty="0" err="1">
                <a:solidFill>
                  <a:schemeClr val="tx1"/>
                </a:solidFill>
                <a:latin typeface="+mn-lt"/>
                <a:ea typeface="+mn-ea"/>
                <a:cs typeface="+mn-cs"/>
              </a:rPr>
              <a:t>HDDs</a:t>
            </a:r>
            <a:r>
              <a:rPr lang="pt-BR" sz="1200" b="0" i="0" u="none" strike="noStrike" kern="1200" baseline="0" dirty="0">
                <a:solidFill>
                  <a:schemeClr val="tx1"/>
                </a:solidFill>
                <a:latin typeface="+mn-lt"/>
                <a:ea typeface="+mn-ea"/>
                <a:cs typeface="+mn-cs"/>
              </a:rPr>
              <a:t>.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Em 1987, o artigo “</a:t>
            </a:r>
            <a:r>
              <a:rPr lang="pt-BR" sz="1200" b="0" i="1" u="none" strike="noStrike" kern="1200" baseline="0" dirty="0">
                <a:solidFill>
                  <a:schemeClr val="tx1"/>
                </a:solidFill>
                <a:latin typeface="+mn-lt"/>
                <a:ea typeface="+mn-ea"/>
                <a:cs typeface="+mn-cs"/>
              </a:rPr>
              <a:t>A Case for </a:t>
            </a:r>
            <a:r>
              <a:rPr lang="pt-BR" sz="1200" b="0" i="1" u="none" strike="noStrike" kern="1200" baseline="0" dirty="0" err="1">
                <a:solidFill>
                  <a:schemeClr val="tx1"/>
                </a:solidFill>
                <a:latin typeface="+mn-lt"/>
                <a:ea typeface="+mn-ea"/>
                <a:cs typeface="+mn-cs"/>
              </a:rPr>
              <a:t>Redundant</a:t>
            </a:r>
            <a:r>
              <a:rPr lang="pt-BR" sz="1200" b="0" i="1" u="none" strike="noStrike" kern="1200" baseline="0" dirty="0">
                <a:solidFill>
                  <a:schemeClr val="tx1"/>
                </a:solidFill>
                <a:latin typeface="+mn-lt"/>
                <a:ea typeface="+mn-ea"/>
                <a:cs typeface="+mn-cs"/>
              </a:rPr>
              <a:t> </a:t>
            </a:r>
            <a:r>
              <a:rPr lang="pt-BR" sz="1200" b="0" i="1" u="none" strike="noStrike" kern="1200" baseline="0" dirty="0" err="1">
                <a:solidFill>
                  <a:schemeClr val="tx1"/>
                </a:solidFill>
                <a:latin typeface="+mn-lt"/>
                <a:ea typeface="+mn-ea"/>
                <a:cs typeface="+mn-cs"/>
              </a:rPr>
              <a:t>Arrays</a:t>
            </a:r>
            <a:r>
              <a:rPr lang="pt-BR" sz="1200" b="0" i="1" u="none" strike="noStrike" kern="1200" baseline="0" dirty="0">
                <a:solidFill>
                  <a:schemeClr val="tx1"/>
                </a:solidFill>
                <a:latin typeface="+mn-lt"/>
                <a:ea typeface="+mn-ea"/>
                <a:cs typeface="+mn-cs"/>
              </a:rPr>
              <a:t> </a:t>
            </a:r>
            <a:r>
              <a:rPr lang="pt-BR" sz="1200" b="0" i="1" u="none" strike="noStrike" kern="1200" baseline="0" dirty="0" err="1">
                <a:solidFill>
                  <a:schemeClr val="tx1"/>
                </a:solidFill>
                <a:latin typeface="+mn-lt"/>
                <a:ea typeface="+mn-ea"/>
                <a:cs typeface="+mn-cs"/>
              </a:rPr>
              <a:t>of</a:t>
            </a:r>
            <a:r>
              <a:rPr lang="pt-BR" sz="1200" b="0" i="1" u="none" strike="noStrike" kern="1200" baseline="0" dirty="0">
                <a:solidFill>
                  <a:schemeClr val="tx1"/>
                </a:solidFill>
                <a:latin typeface="+mn-lt"/>
                <a:ea typeface="+mn-ea"/>
                <a:cs typeface="+mn-cs"/>
              </a:rPr>
              <a:t> </a:t>
            </a:r>
            <a:r>
              <a:rPr lang="pt-BR" sz="1200" b="0" i="1" u="none" strike="noStrike" kern="1200" baseline="0" dirty="0" err="1">
                <a:solidFill>
                  <a:schemeClr val="tx1"/>
                </a:solidFill>
                <a:latin typeface="+mn-lt"/>
                <a:ea typeface="+mn-ea"/>
                <a:cs typeface="+mn-cs"/>
              </a:rPr>
              <a:t>Inexpensive</a:t>
            </a:r>
            <a:r>
              <a:rPr lang="pt-BR" sz="1200" b="0" i="1" u="none" strike="noStrike" kern="1200" baseline="0" dirty="0">
                <a:solidFill>
                  <a:schemeClr val="tx1"/>
                </a:solidFill>
                <a:latin typeface="+mn-lt"/>
                <a:ea typeface="+mn-ea"/>
                <a:cs typeface="+mn-cs"/>
              </a:rPr>
              <a:t> Disks </a:t>
            </a:r>
            <a:r>
              <a:rPr lang="pt-BR" sz="1200" b="0" i="0" u="none" strike="noStrike" kern="1200" baseline="0" dirty="0">
                <a:solidFill>
                  <a:schemeClr val="tx1"/>
                </a:solidFill>
                <a:latin typeface="+mn-lt"/>
                <a:ea typeface="+mn-ea"/>
                <a:cs typeface="+mn-cs"/>
              </a:rPr>
              <a:t>(RAID)”, publicado por Patterson, Gibson e Katz na Universidade da Califórnia, em </a:t>
            </a:r>
            <a:r>
              <a:rPr lang="pt-BR" sz="1200" b="0" i="1" u="none" strike="noStrike" kern="1200" baseline="0" dirty="0">
                <a:solidFill>
                  <a:schemeClr val="tx1"/>
                </a:solidFill>
                <a:latin typeface="+mn-lt"/>
                <a:ea typeface="+mn-ea"/>
                <a:cs typeface="+mn-cs"/>
              </a:rPr>
              <a:t>Berkeley</a:t>
            </a:r>
            <a:r>
              <a:rPr lang="pt-BR" sz="1200" b="0" i="0" u="none" strike="noStrike" kern="1200" baseline="0" dirty="0">
                <a:solidFill>
                  <a:schemeClr val="tx1"/>
                </a:solidFill>
                <a:latin typeface="+mn-lt"/>
                <a:ea typeface="+mn-ea"/>
                <a:cs typeface="+mn-cs"/>
              </a:rPr>
              <a:t>, descreve o uso de discos baratos e de pequena capacidade na implementação de RAID.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Com o tempo o termo RAID foi redefinido para </a:t>
            </a:r>
            <a:r>
              <a:rPr lang="pt-BR" sz="1200" b="0" i="1" u="none" strike="noStrike" kern="1200" baseline="0" dirty="0" err="1">
                <a:solidFill>
                  <a:schemeClr val="tx1"/>
                </a:solidFill>
                <a:latin typeface="+mn-lt"/>
                <a:ea typeface="+mn-ea"/>
                <a:cs typeface="+mn-cs"/>
              </a:rPr>
              <a:t>Redundant</a:t>
            </a:r>
            <a:r>
              <a:rPr lang="pt-BR" sz="1200" b="0" i="1" u="none" strike="noStrike" kern="1200" baseline="0" dirty="0">
                <a:solidFill>
                  <a:schemeClr val="tx1"/>
                </a:solidFill>
                <a:latin typeface="+mn-lt"/>
                <a:ea typeface="+mn-ea"/>
                <a:cs typeface="+mn-cs"/>
              </a:rPr>
              <a:t> </a:t>
            </a:r>
            <a:r>
              <a:rPr lang="pt-BR" sz="1200" b="0" i="1" u="none" strike="noStrike" kern="1200" baseline="0" dirty="0" err="1">
                <a:solidFill>
                  <a:schemeClr val="tx1"/>
                </a:solidFill>
                <a:latin typeface="+mn-lt"/>
                <a:ea typeface="+mn-ea"/>
                <a:cs typeface="+mn-cs"/>
              </a:rPr>
              <a:t>Array</a:t>
            </a:r>
            <a:r>
              <a:rPr lang="pt-BR" sz="1200" b="0" i="1" u="none" strike="noStrike" kern="1200" baseline="0" dirty="0">
                <a:solidFill>
                  <a:schemeClr val="tx1"/>
                </a:solidFill>
                <a:latin typeface="+mn-lt"/>
                <a:ea typeface="+mn-ea"/>
                <a:cs typeface="+mn-cs"/>
              </a:rPr>
              <a:t> </a:t>
            </a:r>
            <a:r>
              <a:rPr lang="pt-BR" sz="1200" b="0" i="1" u="none" strike="noStrike" kern="1200" baseline="0" dirty="0" err="1">
                <a:solidFill>
                  <a:schemeClr val="tx1"/>
                </a:solidFill>
                <a:latin typeface="+mn-lt"/>
                <a:ea typeface="+mn-ea"/>
                <a:cs typeface="+mn-cs"/>
              </a:rPr>
              <a:t>of</a:t>
            </a:r>
            <a:r>
              <a:rPr lang="pt-BR" sz="1200" b="0" i="1" u="none" strike="noStrike" kern="1200" baseline="0" dirty="0">
                <a:solidFill>
                  <a:schemeClr val="tx1"/>
                </a:solidFill>
                <a:latin typeface="+mn-lt"/>
                <a:ea typeface="+mn-ea"/>
                <a:cs typeface="+mn-cs"/>
              </a:rPr>
              <a:t> </a:t>
            </a:r>
            <a:r>
              <a:rPr lang="pt-BR" sz="1200" b="0" i="1" u="none" strike="noStrike" kern="1200" baseline="0" dirty="0" err="1">
                <a:solidFill>
                  <a:schemeClr val="tx1"/>
                </a:solidFill>
                <a:latin typeface="+mn-lt"/>
                <a:ea typeface="+mn-ea"/>
                <a:cs typeface="+mn-cs"/>
              </a:rPr>
              <a:t>Independent</a:t>
            </a:r>
            <a:r>
              <a:rPr lang="pt-BR" sz="1200" b="0" i="1" u="none" strike="noStrike" kern="1200" baseline="0" dirty="0">
                <a:solidFill>
                  <a:schemeClr val="tx1"/>
                </a:solidFill>
                <a:latin typeface="+mn-lt"/>
                <a:ea typeface="+mn-ea"/>
                <a:cs typeface="+mn-cs"/>
              </a:rPr>
              <a:t> Disks </a:t>
            </a:r>
            <a:r>
              <a:rPr lang="pt-BR" sz="1200" b="0" i="0" u="none" strike="noStrike" kern="1200" baseline="0" dirty="0">
                <a:solidFill>
                  <a:schemeClr val="tx1"/>
                </a:solidFill>
                <a:latin typeface="+mn-lt"/>
                <a:ea typeface="+mn-ea"/>
                <a:cs typeface="+mn-cs"/>
              </a:rPr>
              <a:t>refletindo o avanço em tecnologia de armazenamento.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err="1">
                <a:solidFill>
                  <a:schemeClr val="tx1"/>
                </a:solidFill>
                <a:latin typeface="+mn-lt"/>
                <a:ea typeface="+mn-ea"/>
                <a:cs typeface="+mn-cs"/>
              </a:rPr>
              <a:t>Shrivastava</a:t>
            </a:r>
            <a:r>
              <a:rPr lang="pt-BR" sz="1200" b="0" i="0" u="none" strike="noStrike" kern="1200" baseline="0" dirty="0">
                <a:solidFill>
                  <a:schemeClr val="tx1"/>
                </a:solidFill>
                <a:latin typeface="+mn-lt"/>
                <a:ea typeface="+mn-ea"/>
                <a:cs typeface="+mn-cs"/>
              </a:rPr>
              <a:t> e </a:t>
            </a:r>
            <a:r>
              <a:rPr lang="pt-BR" sz="1200" b="0" i="0" u="none" strike="noStrike" kern="1200" baseline="0" dirty="0" err="1">
                <a:solidFill>
                  <a:schemeClr val="tx1"/>
                </a:solidFill>
                <a:latin typeface="+mn-lt"/>
                <a:ea typeface="+mn-ea"/>
                <a:cs typeface="+mn-cs"/>
              </a:rPr>
              <a:t>Somasundaram</a:t>
            </a:r>
            <a:r>
              <a:rPr lang="pt-BR" sz="1200" b="0" i="0" u="none" strike="noStrike" kern="1200" baseline="0" dirty="0">
                <a:solidFill>
                  <a:schemeClr val="tx1"/>
                </a:solidFill>
                <a:latin typeface="+mn-lt"/>
                <a:ea typeface="+mn-ea"/>
                <a:cs typeface="+mn-cs"/>
              </a:rPr>
              <a:t> afirmam que a tecnologia RAID deixou de ser um conceito acadêmico para se tornar um padrão da indústria.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Para </a:t>
            </a:r>
            <a:r>
              <a:rPr lang="pt-BR" sz="1200" b="0" i="0" u="none" strike="noStrike" kern="1200" baseline="0" dirty="0" err="1">
                <a:solidFill>
                  <a:schemeClr val="tx1"/>
                </a:solidFill>
                <a:latin typeface="+mn-lt"/>
                <a:ea typeface="+mn-ea"/>
                <a:cs typeface="+mn-cs"/>
              </a:rPr>
              <a:t>Shrivastava</a:t>
            </a:r>
            <a:r>
              <a:rPr lang="pt-BR" sz="1200" b="0" i="0" u="none" strike="noStrike" kern="1200" baseline="0" dirty="0">
                <a:solidFill>
                  <a:schemeClr val="tx1"/>
                </a:solidFill>
                <a:latin typeface="+mn-lt"/>
                <a:ea typeface="+mn-ea"/>
                <a:cs typeface="+mn-cs"/>
              </a:rPr>
              <a:t> e </a:t>
            </a:r>
            <a:r>
              <a:rPr lang="pt-BR" sz="1200" b="0" i="0" u="none" strike="noStrike" kern="1200" baseline="0" dirty="0" err="1">
                <a:solidFill>
                  <a:schemeClr val="tx1"/>
                </a:solidFill>
                <a:latin typeface="+mn-lt"/>
                <a:ea typeface="+mn-ea"/>
                <a:cs typeface="+mn-cs"/>
              </a:rPr>
              <a:t>Somasundaram</a:t>
            </a:r>
            <a:r>
              <a:rPr lang="pt-BR" sz="1200" b="0" i="0" u="none" strike="noStrike" kern="1200" baseline="0" dirty="0">
                <a:solidFill>
                  <a:schemeClr val="tx1"/>
                </a:solidFill>
                <a:latin typeface="+mn-lt"/>
                <a:ea typeface="+mn-ea"/>
                <a:cs typeface="+mn-cs"/>
              </a:rPr>
              <a:t> “Há dois tipos de implementação de RAID: </a:t>
            </a:r>
            <a:r>
              <a:rPr lang="pt-BR" sz="1200" b="0" i="1" u="none" strike="noStrike" kern="1200" baseline="0" dirty="0">
                <a:solidFill>
                  <a:schemeClr val="tx1"/>
                </a:solidFill>
                <a:latin typeface="+mn-lt"/>
                <a:ea typeface="+mn-ea"/>
                <a:cs typeface="+mn-cs"/>
              </a:rPr>
              <a:t>software </a:t>
            </a:r>
            <a:r>
              <a:rPr lang="pt-BR" sz="1200" b="0" i="0" u="none" strike="noStrike" kern="1200" baseline="0" dirty="0">
                <a:solidFill>
                  <a:schemeClr val="tx1"/>
                </a:solidFill>
                <a:latin typeface="+mn-lt"/>
                <a:ea typeface="+mn-ea"/>
                <a:cs typeface="+mn-cs"/>
              </a:rPr>
              <a:t>ou </a:t>
            </a:r>
            <a:r>
              <a:rPr lang="pt-BR" sz="1200" b="0" i="1" u="none" strike="noStrike" kern="1200" baseline="0" dirty="0">
                <a:solidFill>
                  <a:schemeClr val="tx1"/>
                </a:solidFill>
                <a:latin typeface="+mn-lt"/>
                <a:ea typeface="+mn-ea"/>
                <a:cs typeface="+mn-cs"/>
              </a:rPr>
              <a:t>hardware”</a:t>
            </a:r>
            <a:r>
              <a:rPr lang="pt-BR" sz="1200" b="0" i="0" u="none" strike="noStrike" kern="1200" baseline="0" dirty="0">
                <a:solidFill>
                  <a:schemeClr val="tx1"/>
                </a:solidFill>
                <a:latin typeface="+mn-lt"/>
                <a:ea typeface="+mn-ea"/>
                <a:cs typeface="+mn-cs"/>
              </a:rPr>
              <a:t>, conseguindo-se maior confiabilidade, compatibilidade e desempenho em implementações feitas via </a:t>
            </a:r>
            <a:r>
              <a:rPr lang="pt-BR" sz="1200" b="0" i="1" u="none" strike="noStrike" kern="1200" baseline="0" dirty="0">
                <a:solidFill>
                  <a:schemeClr val="tx1"/>
                </a:solidFill>
                <a:latin typeface="+mn-lt"/>
                <a:ea typeface="+mn-ea"/>
                <a:cs typeface="+mn-cs"/>
              </a:rPr>
              <a:t>hardware</a:t>
            </a:r>
            <a:r>
              <a:rPr lang="pt-BR" sz="1200" b="0" i="0" u="none" strike="noStrike" kern="1200" baseline="0" dirty="0">
                <a:solidFill>
                  <a:schemeClr val="tx1"/>
                </a:solidFill>
                <a:latin typeface="+mn-lt"/>
                <a:ea typeface="+mn-ea"/>
                <a:cs typeface="+mn-cs"/>
              </a:rPr>
              <a:t>.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O RAID via </a:t>
            </a:r>
            <a:r>
              <a:rPr lang="pt-BR" sz="1200" b="0" i="1" u="none" strike="noStrike" kern="1200" baseline="0" dirty="0">
                <a:solidFill>
                  <a:schemeClr val="tx1"/>
                </a:solidFill>
                <a:latin typeface="+mn-lt"/>
                <a:ea typeface="+mn-ea"/>
                <a:cs typeface="+mn-cs"/>
              </a:rPr>
              <a:t>hardware </a:t>
            </a:r>
            <a:r>
              <a:rPr lang="pt-BR" sz="1200" b="0" i="0" u="none" strike="noStrike" kern="1200" baseline="0" dirty="0">
                <a:solidFill>
                  <a:schemeClr val="tx1"/>
                </a:solidFill>
                <a:latin typeface="+mn-lt"/>
                <a:ea typeface="+mn-ea"/>
                <a:cs typeface="+mn-cs"/>
              </a:rPr>
              <a:t>pode ser implementado através de placas controladoras ou através de </a:t>
            </a:r>
            <a:r>
              <a:rPr lang="pt-BR" sz="1200" b="0" i="1" u="none" strike="noStrike" kern="1200" baseline="0" dirty="0" err="1">
                <a:solidFill>
                  <a:schemeClr val="tx1"/>
                </a:solidFill>
                <a:latin typeface="+mn-lt"/>
                <a:ea typeface="+mn-ea"/>
                <a:cs typeface="+mn-cs"/>
              </a:rPr>
              <a:t>storages</a:t>
            </a:r>
            <a:r>
              <a:rPr lang="pt-BR" sz="1200" b="0" i="1" u="none" strike="noStrike" kern="1200" baseline="0" dirty="0">
                <a:solidFill>
                  <a:schemeClr val="tx1"/>
                </a:solidFill>
                <a:latin typeface="+mn-lt"/>
                <a:ea typeface="+mn-ea"/>
                <a:cs typeface="+mn-cs"/>
              </a:rPr>
              <a:t> </a:t>
            </a:r>
            <a:r>
              <a:rPr lang="pt-BR" sz="1200" b="0" i="0" u="none" strike="noStrike" kern="1200" baseline="0" dirty="0">
                <a:solidFill>
                  <a:schemeClr val="tx1"/>
                </a:solidFill>
                <a:latin typeface="+mn-lt"/>
                <a:ea typeface="+mn-ea"/>
                <a:cs typeface="+mn-cs"/>
              </a:rPr>
              <a:t>externos que apresentam os volumes para o </a:t>
            </a:r>
            <a:r>
              <a:rPr lang="pt-BR" sz="1200" b="0" i="1" u="none" strike="noStrike" kern="1200" baseline="0" dirty="0">
                <a:solidFill>
                  <a:schemeClr val="tx1"/>
                </a:solidFill>
                <a:latin typeface="+mn-lt"/>
                <a:ea typeface="+mn-ea"/>
                <a:cs typeface="+mn-cs"/>
              </a:rPr>
              <a:t>host </a:t>
            </a:r>
            <a:r>
              <a:rPr lang="pt-BR" sz="1200" b="0" i="0" u="none" strike="noStrike" kern="1200" baseline="0" dirty="0">
                <a:solidFill>
                  <a:schemeClr val="tx1"/>
                </a:solidFill>
                <a:latin typeface="+mn-lt"/>
                <a:ea typeface="+mn-ea"/>
                <a:cs typeface="+mn-cs"/>
              </a:rPr>
              <a:t>, e estes comunicam-se através de um protocolo suportado pelo conjunto de discos.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RAID 0 - </a:t>
            </a:r>
            <a:r>
              <a:rPr lang="pt-BR" sz="1200" b="0" i="1" u="none" strike="noStrike" kern="1200" baseline="0" dirty="0" err="1">
                <a:solidFill>
                  <a:schemeClr val="tx1"/>
                </a:solidFill>
                <a:latin typeface="+mn-lt"/>
                <a:ea typeface="+mn-ea"/>
                <a:cs typeface="+mn-cs"/>
              </a:rPr>
              <a:t>Striping</a:t>
            </a:r>
            <a:r>
              <a:rPr lang="pt-BR" sz="1200" b="0" i="0" u="none" strike="noStrike" kern="1200" baseline="0" dirty="0">
                <a:solidFill>
                  <a:schemeClr val="tx1"/>
                </a:solidFill>
                <a:latin typeface="+mn-lt"/>
                <a:ea typeface="+mn-ea"/>
                <a:cs typeface="+mn-cs"/>
              </a:rPr>
              <a:t>, os dados são distribuídos entre os discos que estão alocados na RAID, não possui segurança, a perda de um disco representa a perda do </a:t>
            </a:r>
            <a:r>
              <a:rPr lang="pt-BR" sz="1200" b="0" i="1" u="none" strike="noStrike" kern="1200" baseline="0" dirty="0" err="1">
                <a:solidFill>
                  <a:schemeClr val="tx1"/>
                </a:solidFill>
                <a:latin typeface="+mn-lt"/>
                <a:ea typeface="+mn-ea"/>
                <a:cs typeface="+mn-cs"/>
              </a:rPr>
              <a:t>array</a:t>
            </a:r>
            <a:r>
              <a:rPr lang="pt-BR" sz="1200" b="0" i="0" u="none" strike="noStrike" kern="1200" baseline="0" dirty="0">
                <a:solidFill>
                  <a:schemeClr val="tx1"/>
                </a:solidFill>
                <a:latin typeface="+mn-lt"/>
                <a:ea typeface="+mn-ea"/>
                <a:cs typeface="+mn-cs"/>
              </a:rPr>
              <a:t>.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RAID 1 – </a:t>
            </a:r>
            <a:r>
              <a:rPr lang="pt-BR" sz="1200" b="0" i="1" u="none" strike="noStrike" kern="1200" baseline="0" dirty="0" err="1">
                <a:solidFill>
                  <a:schemeClr val="tx1"/>
                </a:solidFill>
                <a:latin typeface="+mn-lt"/>
                <a:ea typeface="+mn-ea"/>
                <a:cs typeface="+mn-cs"/>
              </a:rPr>
              <a:t>Mirroring</a:t>
            </a:r>
            <a:r>
              <a:rPr lang="pt-BR" sz="1200" b="0" i="0" u="none" strike="noStrike" kern="1200" baseline="0" dirty="0">
                <a:solidFill>
                  <a:schemeClr val="tx1"/>
                </a:solidFill>
                <a:latin typeface="+mn-lt"/>
                <a:ea typeface="+mn-ea"/>
                <a:cs typeface="+mn-cs"/>
              </a:rPr>
              <a:t>, os dados são gravados simultaneamente, identicamente em dois ou mais discos, a falha de um disco não acarreta a perda de dados.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RAID 1+0 – Também conhecido como RAID 10 é a combinação de </a:t>
            </a:r>
            <a:r>
              <a:rPr lang="pt-BR" sz="1200" b="0" i="1" u="none" strike="noStrike" kern="1200" baseline="0" dirty="0" err="1">
                <a:solidFill>
                  <a:schemeClr val="tx1"/>
                </a:solidFill>
                <a:latin typeface="+mn-lt"/>
                <a:ea typeface="+mn-ea"/>
                <a:cs typeface="+mn-cs"/>
              </a:rPr>
              <a:t>striping</a:t>
            </a:r>
            <a:r>
              <a:rPr lang="pt-BR" sz="1200" b="0" i="1" u="none" strike="noStrike" kern="1200" baseline="0" dirty="0">
                <a:solidFill>
                  <a:schemeClr val="tx1"/>
                </a:solidFill>
                <a:latin typeface="+mn-lt"/>
                <a:ea typeface="+mn-ea"/>
                <a:cs typeface="+mn-cs"/>
              </a:rPr>
              <a:t> </a:t>
            </a:r>
            <a:r>
              <a:rPr lang="pt-BR" sz="1200" b="0" i="0" u="none" strike="noStrike" kern="1200" baseline="0" dirty="0">
                <a:solidFill>
                  <a:schemeClr val="tx1"/>
                </a:solidFill>
                <a:latin typeface="+mn-lt"/>
                <a:ea typeface="+mn-ea"/>
                <a:cs typeface="+mn-cs"/>
              </a:rPr>
              <a:t>e </a:t>
            </a:r>
            <a:r>
              <a:rPr lang="pt-BR" sz="1200" b="0" i="1" u="none" strike="noStrike" kern="1200" baseline="0" dirty="0" err="1">
                <a:solidFill>
                  <a:schemeClr val="tx1"/>
                </a:solidFill>
                <a:latin typeface="+mn-lt"/>
                <a:ea typeface="+mn-ea"/>
                <a:cs typeface="+mn-cs"/>
              </a:rPr>
              <a:t>mirroring</a:t>
            </a:r>
            <a:r>
              <a:rPr lang="pt-BR" sz="1200" b="0" i="0" u="none" strike="noStrike" kern="1200" baseline="0" dirty="0">
                <a:solidFill>
                  <a:schemeClr val="tx1"/>
                </a:solidFill>
                <a:latin typeface="+mn-lt"/>
                <a:ea typeface="+mn-ea"/>
                <a:cs typeface="+mn-cs"/>
              </a:rPr>
              <a:t>. Os dados são primeiro espelhados e depois distribuídos.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RAID 5 - Mínimo de três discos para ser implementado, distribui os dados e os códigos de paridade desses dados entre os discos da </a:t>
            </a:r>
            <a:r>
              <a:rPr lang="pt-BR" sz="1200" b="0" i="1" u="none" strike="noStrike" kern="1200" baseline="0" dirty="0" err="1">
                <a:solidFill>
                  <a:schemeClr val="tx1"/>
                </a:solidFill>
                <a:latin typeface="+mn-lt"/>
                <a:ea typeface="+mn-ea"/>
                <a:cs typeface="+mn-cs"/>
              </a:rPr>
              <a:t>array</a:t>
            </a:r>
            <a:r>
              <a:rPr lang="pt-BR" sz="1200" b="0" i="0" u="none" strike="noStrike" kern="1200" baseline="0" dirty="0">
                <a:solidFill>
                  <a:schemeClr val="tx1"/>
                </a:solidFill>
                <a:latin typeface="+mn-lt"/>
                <a:ea typeface="+mn-ea"/>
                <a:cs typeface="+mn-cs"/>
              </a:rPr>
              <a:t>. Se um disco falhar não há perca de informações. Os dados e a paridade desses dados são usados para reconstruir o disco que falhou. O RAID 5 é o preferido para mensagens de e-mail, </a:t>
            </a:r>
            <a:r>
              <a:rPr lang="pt-BR" sz="1200" b="0" i="1" u="none" strike="noStrike" kern="1200" baseline="0" dirty="0">
                <a:solidFill>
                  <a:schemeClr val="tx1"/>
                </a:solidFill>
                <a:latin typeface="+mn-lt"/>
                <a:ea typeface="+mn-ea"/>
                <a:cs typeface="+mn-cs"/>
              </a:rPr>
              <a:t>data mining</a:t>
            </a:r>
            <a:r>
              <a:rPr lang="pt-BR" sz="1200" b="0" i="0" u="none" strike="noStrike" kern="1200" baseline="0" dirty="0">
                <a:solidFill>
                  <a:schemeClr val="tx1"/>
                </a:solidFill>
                <a:latin typeface="+mn-lt"/>
                <a:ea typeface="+mn-ea"/>
                <a:cs typeface="+mn-cs"/>
              </a:rPr>
              <a:t>, serviços de </a:t>
            </a:r>
            <a:r>
              <a:rPr lang="pt-BR" sz="1200" b="0" i="1" u="none" strike="noStrike" kern="1200" baseline="0" dirty="0">
                <a:solidFill>
                  <a:schemeClr val="tx1"/>
                </a:solidFill>
                <a:latin typeface="+mn-lt"/>
                <a:ea typeface="+mn-ea"/>
                <a:cs typeface="+mn-cs"/>
              </a:rPr>
              <a:t>media </a:t>
            </a:r>
            <a:r>
              <a:rPr lang="pt-BR" sz="1200" b="0" i="0" u="none" strike="noStrike" kern="1200" baseline="0" dirty="0">
                <a:solidFill>
                  <a:schemeClr val="tx1"/>
                </a:solidFill>
                <a:latin typeface="+mn-lt"/>
                <a:ea typeface="+mn-ea"/>
                <a:cs typeface="+mn-cs"/>
              </a:rPr>
              <a:t>além de SGBD pois otimiza os acessos aos dados.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Discos únicos podem falhar isso representa uma ameaça constante para o DBA. Utilizando técnicas de RAID aumenta-se a disponibilidade através do espelhamento e paridade, além de melhorar o desempenho, pois ao distribuir os dados por múltiplos </a:t>
            </a:r>
            <a:r>
              <a:rPr lang="pt-BR" sz="1200" b="0" i="0" u="none" strike="noStrike" kern="1200" baseline="0" dirty="0" err="1">
                <a:solidFill>
                  <a:schemeClr val="tx1"/>
                </a:solidFill>
                <a:latin typeface="+mn-lt"/>
                <a:ea typeface="+mn-ea"/>
                <a:cs typeface="+mn-cs"/>
              </a:rPr>
              <a:t>HDDs</a:t>
            </a:r>
            <a:r>
              <a:rPr lang="pt-BR" sz="1200" b="0" i="0" u="none" strike="noStrike" kern="1200" baseline="0" dirty="0">
                <a:solidFill>
                  <a:schemeClr val="tx1"/>
                </a:solidFill>
                <a:latin typeface="+mn-lt"/>
                <a:ea typeface="+mn-ea"/>
                <a:cs typeface="+mn-cs"/>
              </a:rPr>
              <a:t> incrementa-se a performance de E/S.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RAID é uma tecnologia fundamental para diversos avanços em armazenamento e oferece alto desempenho e alta disponibilidade. </a:t>
            </a:r>
          </a:p>
          <a:p>
            <a:endParaRPr lang="pt-BR" sz="1200" b="0" i="0" u="none" strike="noStrike" kern="1200" baseline="0" dirty="0">
              <a:solidFill>
                <a:schemeClr val="tx1"/>
              </a:solidFill>
              <a:latin typeface="+mn-lt"/>
              <a:ea typeface="+mn-ea"/>
              <a:cs typeface="+mn-cs"/>
            </a:endParaRPr>
          </a:p>
          <a:p>
            <a:r>
              <a:rPr lang="pt-BR" sz="1200" kern="1200" dirty="0">
                <a:solidFill>
                  <a:schemeClr val="tx1"/>
                </a:solidFill>
                <a:effectLst/>
                <a:latin typeface="Calibri" pitchFamily="34" charset="0"/>
                <a:ea typeface="+mn-ea"/>
                <a:cs typeface="+mn-cs"/>
              </a:rPr>
              <a:t>Historicamente as empresas centralizavam os computadores (mainframes) e os dispositivos de armazenamento de informações (rolos de fitas e pacotes de discos) em seus data centers. A evolução dos sistemas abertos, sua acessibilidade e a facilidade de implantação tornou possível que cada departamento da empresa tivesse seu próprio servidor e armazenamento. Nas implementações de sistemas abertos anteriores, o armazenamento era tipicamente interno para o servidor. Estes dispositivos de armazenamento não podiam ser compartilhados com outros servidores. Esta abordagem é chamada de arquitetura de armazenamento centrada no servidor. Neste tipo de arquitetura, cada servidor tem um número limitado de dispositivos de armazenamento e qualquer tarefa administrativa, tais como manutenção do servidor ou aumento da capacidade de armazenamento, poderia resultar em não disponibilizar as informações. A proliferação de servidores nos departamentos de uma empresa resultou em ilhas de informações desprotegidas, não gerenciadas e fragmentadas além de um aumento nas despesas de capital e operacionais.</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Para superar estes desafios o armazenamento evoluiu de uma arquitetura centrada no servidor para uma arquitetura centrada em informações. Neste tipo de arquitetura os dispositivos de  armazenamento são gerenciados centralmente e independentes dos servidores. Estes dispositivos de armazenamento gerenciados centralmente são compartilhados com múltiplos servidores. Quando um novo servidor é implantado no ambiente, o </a:t>
            </a:r>
            <a:r>
              <a:rPr lang="pt-PT" sz="1200" kern="1200" dirty="0">
                <a:solidFill>
                  <a:schemeClr val="tx1"/>
                </a:solidFill>
                <a:effectLst/>
                <a:latin typeface="Calibri" pitchFamily="34" charset="0"/>
                <a:ea typeface="+mn-ea"/>
                <a:cs typeface="+mn-cs"/>
              </a:rPr>
              <a:t>armazenamento é atribuído a partir dos mesmos dispositivos de armazenamento compartilhado para esse servidor. A capacidade de armazenamento compartilhado pode ser aumentada de forma dinâmica, adicionando mais dipositivos de armazenamento sem afetar a disponibilidade das informações. Neste tipo de arquitetura</a:t>
            </a:r>
            <a:r>
              <a:rPr lang="pt-PT" sz="1200" kern="1200" baseline="0" dirty="0">
                <a:solidFill>
                  <a:schemeClr val="tx1"/>
                </a:solidFill>
                <a:effectLst/>
                <a:latin typeface="Calibri" pitchFamily="34" charset="0"/>
                <a:ea typeface="+mn-ea"/>
                <a:cs typeface="+mn-cs"/>
              </a:rPr>
              <a:t> </a:t>
            </a:r>
            <a:r>
              <a:rPr lang="pt-PT" sz="1200" kern="1200" dirty="0">
                <a:solidFill>
                  <a:schemeClr val="tx1"/>
                </a:solidFill>
                <a:effectLst/>
                <a:latin typeface="Calibri" pitchFamily="34" charset="0"/>
                <a:ea typeface="+mn-ea"/>
                <a:cs typeface="+mn-cs"/>
              </a:rPr>
              <a:t>o gerenciamento de informações é mais fácil e rentável.</a:t>
            </a:r>
            <a:endParaRPr lang="en-US" sz="1200" kern="1200" dirty="0">
              <a:solidFill>
                <a:schemeClr val="tx1"/>
              </a:solidFill>
              <a:effectLst/>
              <a:latin typeface="Calibri" pitchFamily="34" charset="0"/>
              <a:ea typeface="+mn-ea"/>
              <a:cs typeface="+mn-cs"/>
            </a:endParaRPr>
          </a:p>
          <a:p>
            <a:r>
              <a:rPr lang="pt-PT" sz="1200" kern="1200" dirty="0">
                <a:solidFill>
                  <a:schemeClr val="tx1"/>
                </a:solidFill>
                <a:effectLst/>
                <a:latin typeface="Calibri" pitchFamily="34" charset="0"/>
                <a:ea typeface="+mn-ea"/>
                <a:cs typeface="+mn-cs"/>
              </a:rPr>
              <a:t>A tecnologia e a arquitetura de armazenamento continuam a evoluir, o que possibilita às empresas consolidar, proteger, otimizar e alavancar seus dados para atingir maior retorno sobre ativos de informações.</a:t>
            </a:r>
            <a:endParaRPr lang="en-US" sz="1200" kern="1200" dirty="0">
              <a:solidFill>
                <a:schemeClr val="tx1"/>
              </a:solidFill>
              <a:effectLst/>
              <a:latin typeface="Calibri" pitchFamily="34" charset="0"/>
              <a:ea typeface="+mn-ea"/>
              <a:cs typeface="+mn-cs"/>
            </a:endParaRPr>
          </a:p>
          <a:p>
            <a:endParaRPr lang="pt-BR" dirty="0"/>
          </a:p>
          <a:p>
            <a:endParaRPr lang="pt-BR" dirty="0"/>
          </a:p>
        </p:txBody>
      </p:sp>
    </p:spTree>
    <p:extLst>
      <p:ext uri="{BB962C8B-B14F-4D97-AF65-F5344CB8AC3E}">
        <p14:creationId xmlns:p14="http://schemas.microsoft.com/office/powerpoint/2010/main" val="3934735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kern="1200" dirty="0">
              <a:solidFill>
                <a:schemeClr val="tx1"/>
              </a:solidFill>
              <a:effectLst/>
              <a:latin typeface="+mn-lt"/>
              <a:ea typeface="+mn-ea"/>
              <a:cs typeface="+mn-cs"/>
            </a:endParaRPr>
          </a:p>
          <a:p>
            <a:r>
              <a:rPr lang="pt-BR" sz="1200" kern="1200" noProof="0" dirty="0">
                <a:solidFill>
                  <a:schemeClr val="tx1"/>
                </a:solidFill>
                <a:effectLst/>
                <a:latin typeface="Calibri" pitchFamily="34" charset="0"/>
                <a:ea typeface="+mn-ea"/>
                <a:cs typeface="+mn-cs"/>
              </a:rPr>
              <a:t>As organizações mantém os data centers para proporcionar processamento de dados centralizados na empresa. Os data centers abrigam e gerenciam grande quantidade de dados. A  infraestrutura do data center inclui componentes de hardware, como computadores, sistemas de armazenamento, dispositivos de rede, backups de energia</a:t>
            </a:r>
            <a:r>
              <a:rPr lang="pt-BR" sz="1200" kern="1200" baseline="0" noProof="0" dirty="0">
                <a:solidFill>
                  <a:schemeClr val="tx1"/>
                </a:solidFill>
                <a:effectLst/>
                <a:latin typeface="Calibri" pitchFamily="34" charset="0"/>
                <a:ea typeface="+mn-ea"/>
                <a:cs typeface="+mn-cs"/>
              </a:rPr>
              <a:t> </a:t>
            </a:r>
            <a:r>
              <a:rPr lang="pt-BR" sz="1200" kern="1200" noProof="0" dirty="0">
                <a:solidFill>
                  <a:schemeClr val="tx1"/>
                </a:solidFill>
                <a:effectLst/>
                <a:latin typeface="Calibri" pitchFamily="34" charset="0"/>
                <a:ea typeface="+mn-ea"/>
                <a:cs typeface="+mn-cs"/>
              </a:rPr>
              <a:t>e componentes de software, como aplicativos, sistemas operacional e software de gerenciamento. Também inclui controles de ambientes, como ar condicionados,  supressão de incêndio e ventilação.</a:t>
            </a:r>
            <a:r>
              <a:rPr lang="pt-BR" sz="1200" kern="1200" baseline="0" noProof="0" dirty="0">
                <a:solidFill>
                  <a:schemeClr val="tx1"/>
                </a:solidFill>
                <a:effectLst/>
                <a:latin typeface="Calibri" pitchFamily="34" charset="0"/>
                <a:ea typeface="+mn-ea"/>
                <a:cs typeface="+mn-cs"/>
              </a:rPr>
              <a:t> Grandes e</a:t>
            </a:r>
            <a:r>
              <a:rPr lang="pt-BR" sz="1200" kern="1200" noProof="0" dirty="0">
                <a:solidFill>
                  <a:schemeClr val="tx1"/>
                </a:solidFill>
                <a:effectLst/>
                <a:latin typeface="Calibri" pitchFamily="34" charset="0"/>
                <a:ea typeface="+mn-ea"/>
                <a:cs typeface="+mn-cs"/>
              </a:rPr>
              <a:t>mpresas frequentemente mantém mais de um data center para distribuir a quantidade de processamento de dados e fornecer  backup em caso de acidente.</a:t>
            </a:r>
          </a:p>
          <a:p>
            <a:r>
              <a:rPr lang="pt-BR" sz="1200" kern="1200" noProof="0" dirty="0">
                <a:solidFill>
                  <a:schemeClr val="tx1"/>
                </a:solidFill>
                <a:effectLst/>
                <a:latin typeface="Calibri" pitchFamily="34" charset="0"/>
                <a:ea typeface="+mn-ea"/>
                <a:cs typeface="+mn-cs"/>
              </a:rPr>
              <a:t> Os cinco principais elementos que são essências para o funcionamento do data center são:</a:t>
            </a:r>
          </a:p>
          <a:p>
            <a:r>
              <a:rPr lang="pt-BR" sz="1200" kern="1200" noProof="0" dirty="0">
                <a:solidFill>
                  <a:schemeClr val="tx1"/>
                </a:solidFill>
                <a:effectLst/>
                <a:latin typeface="Calibri" pitchFamily="34" charset="0"/>
                <a:ea typeface="+mn-ea"/>
                <a:cs typeface="+mn-cs"/>
              </a:rPr>
              <a:t>•</a:t>
            </a:r>
            <a:r>
              <a:rPr lang="pt-BR" sz="1200" b="1" kern="1200" noProof="0" dirty="0">
                <a:solidFill>
                  <a:schemeClr val="tx1"/>
                </a:solidFill>
                <a:effectLst/>
                <a:latin typeface="Calibri" pitchFamily="34" charset="0"/>
                <a:ea typeface="+mn-ea"/>
                <a:cs typeface="+mn-cs"/>
              </a:rPr>
              <a:t>Aplicativos: </a:t>
            </a:r>
            <a:r>
              <a:rPr lang="pt-BR" sz="1200" kern="1200" noProof="0" dirty="0">
                <a:solidFill>
                  <a:schemeClr val="tx1"/>
                </a:solidFill>
                <a:effectLst/>
                <a:latin typeface="Calibri" pitchFamily="34" charset="0"/>
                <a:ea typeface="+mn-ea"/>
                <a:cs typeface="+mn-cs"/>
              </a:rPr>
              <a:t>Um programa de computador que ofereça lógica para as operações de computação.</a:t>
            </a:r>
          </a:p>
          <a:p>
            <a:r>
              <a:rPr lang="pt-BR" sz="1200" kern="1200" noProof="0" dirty="0">
                <a:solidFill>
                  <a:schemeClr val="tx1"/>
                </a:solidFill>
                <a:effectLst/>
                <a:latin typeface="Calibri" pitchFamily="34" charset="0"/>
                <a:ea typeface="+mn-ea"/>
                <a:cs typeface="+mn-cs"/>
              </a:rPr>
              <a:t>•</a:t>
            </a:r>
            <a:r>
              <a:rPr lang="pt-BR" sz="1200" b="1" kern="1200" noProof="0" dirty="0">
                <a:solidFill>
                  <a:schemeClr val="tx1"/>
                </a:solidFill>
                <a:effectLst/>
                <a:latin typeface="Calibri" pitchFamily="34" charset="0"/>
                <a:ea typeface="+mn-ea"/>
                <a:cs typeface="+mn-cs"/>
              </a:rPr>
              <a:t>Sistema de gerenciamento de banco de dados (DBMS- </a:t>
            </a:r>
            <a:r>
              <a:rPr lang="pt-BR" sz="1200" b="1" kern="1200" noProof="0" dirty="0" err="1">
                <a:solidFill>
                  <a:schemeClr val="tx1"/>
                </a:solidFill>
                <a:effectLst/>
                <a:latin typeface="Calibri" pitchFamily="34" charset="0"/>
                <a:ea typeface="+mn-ea"/>
                <a:cs typeface="+mn-cs"/>
              </a:rPr>
              <a:t>database</a:t>
            </a:r>
            <a:r>
              <a:rPr lang="pt-BR" sz="1200" b="1" kern="1200" noProof="0" dirty="0">
                <a:solidFill>
                  <a:schemeClr val="tx1"/>
                </a:solidFill>
                <a:effectLst/>
                <a:latin typeface="Calibri" pitchFamily="34" charset="0"/>
                <a:ea typeface="+mn-ea"/>
                <a:cs typeface="+mn-cs"/>
              </a:rPr>
              <a:t> management system): </a:t>
            </a:r>
            <a:r>
              <a:rPr lang="pt-BR" sz="1200" kern="1200" noProof="0" dirty="0">
                <a:solidFill>
                  <a:schemeClr val="tx1"/>
                </a:solidFill>
                <a:effectLst/>
                <a:latin typeface="Calibri" pitchFamily="34" charset="0"/>
                <a:ea typeface="+mn-ea"/>
                <a:cs typeface="+mn-cs"/>
              </a:rPr>
              <a:t>Oferece uma maneira estruturada para armazenar dados em tabelas organizadas logicamente e que estão inter-relacionadas.</a:t>
            </a:r>
          </a:p>
          <a:p>
            <a:r>
              <a:rPr lang="pt-BR" sz="1200" kern="1200" noProof="0" dirty="0">
                <a:solidFill>
                  <a:schemeClr val="tx1"/>
                </a:solidFill>
                <a:effectLst/>
                <a:latin typeface="Calibri" pitchFamily="34" charset="0"/>
                <a:ea typeface="+mn-ea"/>
                <a:cs typeface="+mn-cs"/>
              </a:rPr>
              <a:t>•</a:t>
            </a:r>
            <a:r>
              <a:rPr lang="pt-BR" sz="1200" b="1" kern="1200" noProof="0" dirty="0">
                <a:solidFill>
                  <a:schemeClr val="tx1"/>
                </a:solidFill>
                <a:effectLst/>
                <a:latin typeface="Calibri" pitchFamily="34" charset="0"/>
                <a:ea typeface="+mn-ea"/>
                <a:cs typeface="+mn-cs"/>
              </a:rPr>
              <a:t>Host ou computador: </a:t>
            </a:r>
            <a:r>
              <a:rPr lang="pt-BR" sz="1200" kern="1200" noProof="0" dirty="0">
                <a:solidFill>
                  <a:schemeClr val="tx1"/>
                </a:solidFill>
                <a:effectLst/>
                <a:latin typeface="Calibri" pitchFamily="34" charset="0"/>
                <a:ea typeface="+mn-ea"/>
                <a:cs typeface="+mn-cs"/>
              </a:rPr>
              <a:t>Uma plataforma computacional (hardware, firmware e software) que roda aplicativos e base de dados.</a:t>
            </a:r>
          </a:p>
          <a:p>
            <a:r>
              <a:rPr lang="pt-BR" sz="1200" kern="1200" noProof="0" dirty="0">
                <a:solidFill>
                  <a:schemeClr val="tx1"/>
                </a:solidFill>
                <a:effectLst/>
                <a:latin typeface="Calibri" pitchFamily="34" charset="0"/>
                <a:ea typeface="+mn-ea"/>
                <a:cs typeface="+mn-cs"/>
              </a:rPr>
              <a:t>•</a:t>
            </a:r>
            <a:r>
              <a:rPr lang="pt-BR" sz="1200" b="1" kern="1200" noProof="0" dirty="0">
                <a:solidFill>
                  <a:schemeClr val="tx1"/>
                </a:solidFill>
                <a:effectLst/>
                <a:latin typeface="Calibri" pitchFamily="34" charset="0"/>
                <a:ea typeface="+mn-ea"/>
                <a:cs typeface="+mn-cs"/>
              </a:rPr>
              <a:t> Rede: </a:t>
            </a:r>
            <a:r>
              <a:rPr lang="pt-BR" sz="1200" kern="1200" noProof="0" dirty="0">
                <a:solidFill>
                  <a:schemeClr val="tx1"/>
                </a:solidFill>
                <a:effectLst/>
                <a:latin typeface="Calibri" pitchFamily="34" charset="0"/>
                <a:ea typeface="+mn-ea"/>
                <a:cs typeface="+mn-cs"/>
              </a:rPr>
              <a:t>Um caminho de dados que facilita a comunicação entre vários dispositivos em rede.</a:t>
            </a:r>
          </a:p>
          <a:p>
            <a:r>
              <a:rPr lang="pt-BR" sz="1200" kern="1200" noProof="0" dirty="0">
                <a:solidFill>
                  <a:schemeClr val="tx1"/>
                </a:solidFill>
                <a:effectLst/>
                <a:latin typeface="Calibri" pitchFamily="34" charset="0"/>
                <a:ea typeface="+mn-ea"/>
                <a:cs typeface="+mn-cs"/>
              </a:rPr>
              <a:t>•</a:t>
            </a:r>
            <a:r>
              <a:rPr lang="pt-BR" sz="1200" b="1" kern="1200" noProof="0" dirty="0">
                <a:solidFill>
                  <a:schemeClr val="tx1"/>
                </a:solidFill>
                <a:effectLst/>
                <a:latin typeface="Calibri" pitchFamily="34" charset="0"/>
                <a:ea typeface="+mn-ea"/>
                <a:cs typeface="+mn-cs"/>
              </a:rPr>
              <a:t>Armazenamento:</a:t>
            </a:r>
            <a:r>
              <a:rPr lang="pt-BR" sz="1200" kern="1200" noProof="0" dirty="0">
                <a:solidFill>
                  <a:schemeClr val="tx1"/>
                </a:solidFill>
                <a:effectLst/>
                <a:latin typeface="Calibri" pitchFamily="34" charset="0"/>
                <a:ea typeface="+mn-ea"/>
                <a:cs typeface="+mn-cs"/>
              </a:rPr>
              <a:t> um dispositivo que armazena dados constantemente para serem usados posteriormente. </a:t>
            </a:r>
          </a:p>
          <a:p>
            <a:r>
              <a:rPr lang="pt-BR" sz="1200" kern="1200" noProof="0" dirty="0">
                <a:solidFill>
                  <a:schemeClr val="tx1"/>
                </a:solidFill>
                <a:effectLst/>
                <a:latin typeface="Calibri" pitchFamily="34" charset="0"/>
                <a:ea typeface="+mn-ea"/>
                <a:cs typeface="+mn-cs"/>
              </a:rPr>
              <a:t> </a:t>
            </a:r>
          </a:p>
          <a:p>
            <a:r>
              <a:rPr lang="pt-BR" sz="1200" kern="1200" noProof="0" dirty="0">
                <a:solidFill>
                  <a:schemeClr val="tx1"/>
                </a:solidFill>
                <a:effectLst/>
                <a:latin typeface="Calibri" pitchFamily="34" charset="0"/>
                <a:ea typeface="+mn-ea"/>
                <a:cs typeface="+mn-cs"/>
              </a:rPr>
              <a:t>Estes principais elementos são tipicamente vistos e gerenciados separadamente, mas todos os elementos devem trabalhar juntos a fim de atender as exigências do processamento de dados</a:t>
            </a:r>
          </a:p>
          <a:p>
            <a:r>
              <a:rPr lang="pt-BR" sz="1200" kern="1200" noProof="0" dirty="0">
                <a:solidFill>
                  <a:schemeClr val="tx1"/>
                </a:solidFill>
                <a:effectLst/>
                <a:latin typeface="Calibri" pitchFamily="34" charset="0"/>
                <a:ea typeface="+mn-ea"/>
                <a:cs typeface="+mn-cs"/>
              </a:rPr>
              <a:t> </a:t>
            </a:r>
          </a:p>
          <a:p>
            <a:r>
              <a:rPr lang="pt-BR" sz="1200" i="1" kern="1200" noProof="0" dirty="0">
                <a:solidFill>
                  <a:schemeClr val="tx1"/>
                </a:solidFill>
                <a:effectLst/>
                <a:latin typeface="Calibri" pitchFamily="34" charset="0"/>
                <a:ea typeface="+mn-ea"/>
                <a:cs typeface="+mn-cs"/>
              </a:rPr>
              <a:t>Nota: </a:t>
            </a:r>
            <a:r>
              <a:rPr lang="pt-BR" sz="1200" kern="1200" noProof="0" dirty="0">
                <a:solidFill>
                  <a:schemeClr val="tx1"/>
                </a:solidFill>
                <a:effectLst/>
                <a:latin typeface="Calibri" pitchFamily="34" charset="0"/>
                <a:ea typeface="+mn-ea"/>
                <a:cs typeface="+mn-cs"/>
              </a:rPr>
              <a:t>Neste curso host, computador e servidor são usados separadamente para representar o elemento que roda os aplicativos </a:t>
            </a:r>
          </a:p>
          <a:p>
            <a:endParaRPr lang="pt-BR" dirty="0"/>
          </a:p>
          <a:p>
            <a:endParaRPr lang="pt-BR" dirty="0"/>
          </a:p>
        </p:txBody>
      </p:sp>
    </p:spTree>
    <p:extLst>
      <p:ext uri="{BB962C8B-B14F-4D97-AF65-F5344CB8AC3E}">
        <p14:creationId xmlns:p14="http://schemas.microsoft.com/office/powerpoint/2010/main" val="71479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sz="1200" b="0" i="0" kern="1200" dirty="0">
                <a:solidFill>
                  <a:schemeClr val="tx1"/>
                </a:solidFill>
                <a:effectLst/>
                <a:latin typeface="+mn-lt"/>
                <a:ea typeface="+mn-ea"/>
                <a:cs typeface="+mn-cs"/>
              </a:rPr>
              <a:t>A operação ininterrupta do data center é crucial para a sobrevivência e o sucesso de um empresa. </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É necessário que exista uma infraestrutura confiável para garantir que os dados estejam sempre acessíveis.</a:t>
            </a:r>
          </a:p>
          <a:p>
            <a:endParaRPr lang="pt-BR" sz="1200" b="0" i="0" kern="1200" dirty="0">
              <a:solidFill>
                <a:schemeClr val="tx1"/>
              </a:solidFill>
              <a:effectLst/>
              <a:latin typeface="+mn-lt"/>
              <a:ea typeface="+mn-ea"/>
              <a:cs typeface="+mn-cs"/>
            </a:endParaRPr>
          </a:p>
          <a:p>
            <a:r>
              <a:rPr lang="en-US" sz="1200" kern="1200" dirty="0">
                <a:solidFill>
                  <a:schemeClr val="tx1"/>
                </a:solidFill>
                <a:effectLst/>
                <a:latin typeface="Calibri" pitchFamily="34" charset="0"/>
                <a:ea typeface="+mn-ea"/>
                <a:cs typeface="+mn-cs"/>
              </a:rPr>
              <a:t>A </a:t>
            </a:r>
            <a:r>
              <a:rPr lang="pt-BR" sz="1200" kern="1200" dirty="0">
                <a:solidFill>
                  <a:schemeClr val="tx1"/>
                </a:solidFill>
                <a:effectLst/>
                <a:latin typeface="Calibri" pitchFamily="34" charset="0"/>
                <a:ea typeface="+mn-ea"/>
                <a:cs typeface="+mn-cs"/>
              </a:rPr>
              <a:t>figura no slide mostra um exemplo do sistema de transação de pedido on-line que envolve os cinco elementos principais de um data center e a funcionalidade no processo de negócios.</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Um cliente faz o pedido através de sua máquina conectada através do LAN/WAN ao host, que roda um aplicativo de processo de pedido. O cliente acessa o sistema de gerenciamento de base de dados (DBMS) no host através do aplicativo para fornecer a informação relacionada ao pedido, como o nome do cliente, endereço, forma de pagamento, produtos e quantidade pedidos.</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O gerenciamento de base de dados (DBMS) utiliza o sistema operacional do host para gravar estes dados nos discos físicos do </a:t>
            </a:r>
            <a:r>
              <a:rPr lang="pt-BR" sz="1200" kern="1200" dirty="0" err="1">
                <a:solidFill>
                  <a:schemeClr val="tx1"/>
                </a:solidFill>
                <a:effectLst/>
                <a:latin typeface="Calibri" pitchFamily="34" charset="0"/>
                <a:ea typeface="+mn-ea"/>
                <a:cs typeface="+mn-cs"/>
              </a:rPr>
              <a:t>array</a:t>
            </a:r>
            <a:r>
              <a:rPr lang="pt-BR" sz="1200" kern="1200" dirty="0">
                <a:solidFill>
                  <a:schemeClr val="tx1"/>
                </a:solidFill>
                <a:effectLst/>
                <a:latin typeface="Calibri" pitchFamily="34" charset="0"/>
                <a:ea typeface="+mn-ea"/>
                <a:cs typeface="+mn-cs"/>
              </a:rPr>
              <a:t> de armazenamento. A rede de armazenamento proporciona um link entre o host e o </a:t>
            </a:r>
            <a:r>
              <a:rPr lang="pt-BR" sz="1200" kern="1200" dirty="0" err="1">
                <a:solidFill>
                  <a:schemeClr val="tx1"/>
                </a:solidFill>
                <a:effectLst/>
                <a:latin typeface="Calibri" pitchFamily="34" charset="0"/>
                <a:ea typeface="+mn-ea"/>
                <a:cs typeface="+mn-cs"/>
              </a:rPr>
              <a:t>array</a:t>
            </a:r>
            <a:r>
              <a:rPr lang="pt-BR" sz="1200" kern="1200" dirty="0">
                <a:solidFill>
                  <a:schemeClr val="tx1"/>
                </a:solidFill>
                <a:effectLst/>
                <a:latin typeface="Calibri" pitchFamily="34" charset="0"/>
                <a:ea typeface="+mn-ea"/>
                <a:cs typeface="+mn-cs"/>
              </a:rPr>
              <a:t> de armazenamento e transporta a solicitação para ler ou gravar os dados entre eles. O </a:t>
            </a:r>
            <a:r>
              <a:rPr lang="pt-BR" sz="1200" kern="1200" dirty="0" err="1">
                <a:solidFill>
                  <a:schemeClr val="tx1"/>
                </a:solidFill>
                <a:effectLst/>
                <a:latin typeface="Calibri" pitchFamily="34" charset="0"/>
                <a:ea typeface="+mn-ea"/>
                <a:cs typeface="+mn-cs"/>
              </a:rPr>
              <a:t>array</a:t>
            </a:r>
            <a:r>
              <a:rPr lang="pt-BR" sz="1200" kern="1200" dirty="0">
                <a:solidFill>
                  <a:schemeClr val="tx1"/>
                </a:solidFill>
                <a:effectLst/>
                <a:latin typeface="Calibri" pitchFamily="34" charset="0"/>
                <a:ea typeface="+mn-ea"/>
                <a:cs typeface="+mn-cs"/>
              </a:rPr>
              <a:t> de armazenamento, após receber do host a solicitação de leitura ou gravação,  realiza as operações necessárias para armazenar os dados no discos físicos.</a:t>
            </a:r>
            <a:endParaRPr lang="en-US" sz="1200" kern="1200" dirty="0">
              <a:solidFill>
                <a:schemeClr val="tx1"/>
              </a:solidFill>
              <a:effectLst/>
              <a:latin typeface="Calibri" pitchFamily="34" charset="0"/>
              <a:ea typeface="+mn-ea"/>
              <a:cs typeface="+mn-cs"/>
            </a:endParaRPr>
          </a:p>
          <a:p>
            <a:endParaRPr lang="pt-BR" dirty="0"/>
          </a:p>
        </p:txBody>
      </p:sp>
    </p:spTree>
    <p:extLst>
      <p:ext uri="{BB962C8B-B14F-4D97-AF65-F5344CB8AC3E}">
        <p14:creationId xmlns:p14="http://schemas.microsoft.com/office/powerpoint/2010/main" val="2773008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Segundo SOMASUNDARAM. 2011:</a:t>
            </a:r>
          </a:p>
          <a:p>
            <a:endParaRPr lang="pt-BR" sz="1200" b="0" i="0" kern="1200" dirty="0">
              <a:solidFill>
                <a:schemeClr val="tx1"/>
              </a:solidFill>
              <a:effectLst/>
              <a:latin typeface="+mn-lt"/>
              <a:ea typeface="+mn-ea"/>
              <a:cs typeface="+mn-cs"/>
            </a:endParaRPr>
          </a:p>
          <a:p>
            <a:r>
              <a:rPr lang="pt-BR" sz="1200" kern="1200" dirty="0">
                <a:solidFill>
                  <a:schemeClr val="tx1"/>
                </a:solidFill>
                <a:effectLst/>
                <a:latin typeface="Calibri" pitchFamily="34" charset="0"/>
                <a:ea typeface="+mn-ea"/>
                <a:cs typeface="+mn-cs"/>
              </a:rPr>
              <a:t>Manter</a:t>
            </a:r>
            <a:r>
              <a:rPr lang="pt-BR" sz="1200" kern="1200" baseline="0" dirty="0">
                <a:solidFill>
                  <a:schemeClr val="tx1"/>
                </a:solidFill>
                <a:effectLst/>
                <a:latin typeface="Calibri" pitchFamily="34" charset="0"/>
                <a:ea typeface="+mn-ea"/>
                <a:cs typeface="+mn-cs"/>
              </a:rPr>
              <a:t> as a</a:t>
            </a:r>
            <a:r>
              <a:rPr lang="pt-BR" sz="1200" kern="1200" dirty="0">
                <a:solidFill>
                  <a:schemeClr val="tx1"/>
                </a:solidFill>
                <a:effectLst/>
                <a:latin typeface="Calibri" pitchFamily="34" charset="0"/>
                <a:ea typeface="+mn-ea"/>
                <a:cs typeface="+mn-cs"/>
              </a:rPr>
              <a:t>tividades sem interrupção dos data centers é fundamental para a sobrevivência e sucesso da empresa. Embora as características mostradas nos slides sejam aplicáveis a todos os elementos da infraestrutura do data center, o foco aqui é nos sistemas de armazenamento.</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t>
            </a:r>
            <a:r>
              <a:rPr lang="pt-BR" sz="1200" b="1" kern="1200" dirty="0">
                <a:solidFill>
                  <a:schemeClr val="tx1"/>
                </a:solidFill>
                <a:effectLst/>
                <a:latin typeface="Calibri" pitchFamily="34" charset="0"/>
                <a:ea typeface="+mn-ea"/>
                <a:cs typeface="+mn-cs"/>
              </a:rPr>
              <a:t>Disponibilidade: </a:t>
            </a:r>
            <a:r>
              <a:rPr lang="pt-BR" sz="1200" kern="1200" dirty="0">
                <a:solidFill>
                  <a:schemeClr val="tx1"/>
                </a:solidFill>
                <a:effectLst/>
                <a:latin typeface="Calibri" pitchFamily="34" charset="0"/>
                <a:ea typeface="+mn-ea"/>
                <a:cs typeface="+mn-cs"/>
              </a:rPr>
              <a:t>um data center deve assegurar a disponibilidade de informações para quando</a:t>
            </a:r>
            <a:r>
              <a:rPr lang="pt-BR" sz="1200" kern="1200" baseline="0" dirty="0">
                <a:solidFill>
                  <a:schemeClr val="tx1"/>
                </a:solidFill>
                <a:effectLst/>
                <a:latin typeface="Calibri" pitchFamily="34" charset="0"/>
                <a:ea typeface="+mn-ea"/>
                <a:cs typeface="+mn-cs"/>
              </a:rPr>
              <a:t> </a:t>
            </a:r>
            <a:r>
              <a:rPr lang="pt-BR" sz="1200" kern="1200" dirty="0">
                <a:solidFill>
                  <a:schemeClr val="tx1"/>
                </a:solidFill>
                <a:effectLst/>
                <a:latin typeface="Calibri" pitchFamily="34" charset="0"/>
                <a:ea typeface="+mn-ea"/>
                <a:cs typeface="+mn-cs"/>
              </a:rPr>
              <a:t>forem requisitada. A não disponibilidade de informações poderia custar milhões de dólares por hora às empresas, como os serviços financeiros, de telecomunicação e de comercio eletrônico.</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t>
            </a:r>
            <a:r>
              <a:rPr lang="pt-BR" sz="1200" b="1" kern="1200" dirty="0">
                <a:solidFill>
                  <a:schemeClr val="tx1"/>
                </a:solidFill>
                <a:effectLst/>
                <a:latin typeface="Calibri" pitchFamily="34" charset="0"/>
                <a:ea typeface="+mn-ea"/>
                <a:cs typeface="+mn-cs"/>
              </a:rPr>
              <a:t>Segurança: </a:t>
            </a:r>
            <a:r>
              <a:rPr lang="pt-BR" sz="1200" kern="1200" dirty="0">
                <a:solidFill>
                  <a:schemeClr val="tx1"/>
                </a:solidFill>
                <a:effectLst/>
                <a:latin typeface="Calibri" pitchFamily="34" charset="0"/>
                <a:ea typeface="+mn-ea"/>
                <a:cs typeface="+mn-cs"/>
              </a:rPr>
              <a:t>Os data centers devem estabelecer políticas, procedimentos e integração dos principais elementos para evitar acesso não autorizado às informações.</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t>
            </a:r>
            <a:r>
              <a:rPr lang="pt-BR" sz="1200" b="1" kern="1200" baseline="0" dirty="0">
                <a:solidFill>
                  <a:schemeClr val="tx1"/>
                </a:solidFill>
                <a:effectLst/>
                <a:latin typeface="Calibri" pitchFamily="34" charset="0"/>
                <a:ea typeface="+mn-ea"/>
                <a:cs typeface="+mn-cs"/>
              </a:rPr>
              <a:t> Escalabilidade</a:t>
            </a:r>
            <a:r>
              <a:rPr lang="pt-BR" sz="1200" b="1" kern="1200" dirty="0">
                <a:solidFill>
                  <a:schemeClr val="tx1"/>
                </a:solidFill>
                <a:effectLst/>
                <a:latin typeface="Calibri" pitchFamily="34" charset="0"/>
                <a:ea typeface="+mn-ea"/>
                <a:cs typeface="+mn-cs"/>
              </a:rPr>
              <a:t>:</a:t>
            </a:r>
            <a:r>
              <a:rPr lang="pt-BR" sz="1200" kern="1200" dirty="0">
                <a:solidFill>
                  <a:schemeClr val="tx1"/>
                </a:solidFill>
                <a:effectLst/>
                <a:latin typeface="Calibri" pitchFamily="34" charset="0"/>
                <a:ea typeface="+mn-ea"/>
                <a:cs typeface="+mn-cs"/>
              </a:rPr>
              <a:t> o crescimento nos negócios geralmente pede implementação de mais servidores, novos aplicativos e base de dados extras. Os recursos do data center devem se expandir baseados nas exigências, sem interromper as operações dos negócios. </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t>
            </a:r>
            <a:r>
              <a:rPr lang="pt-BR" sz="1200" b="1" kern="1200" dirty="0">
                <a:solidFill>
                  <a:schemeClr val="tx1"/>
                </a:solidFill>
                <a:effectLst/>
                <a:latin typeface="Calibri" pitchFamily="34" charset="0"/>
                <a:ea typeface="+mn-ea"/>
                <a:cs typeface="+mn-cs"/>
              </a:rPr>
              <a:t>Desempenho: </a:t>
            </a:r>
            <a:r>
              <a:rPr lang="pt-BR" sz="1200" kern="1200" dirty="0">
                <a:solidFill>
                  <a:schemeClr val="tx1"/>
                </a:solidFill>
                <a:effectLst/>
                <a:latin typeface="Calibri" pitchFamily="34" charset="0"/>
                <a:ea typeface="+mn-ea"/>
                <a:cs typeface="+mn-cs"/>
              </a:rPr>
              <a:t>todos os elementos do data center devem oferecer um desempenho ideal baseado nos níveis de serviços exigidos. </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t>
            </a:r>
            <a:r>
              <a:rPr lang="pt-BR" sz="1200" b="1" kern="1200" dirty="0">
                <a:solidFill>
                  <a:schemeClr val="tx1"/>
                </a:solidFill>
                <a:effectLst/>
                <a:latin typeface="Calibri" pitchFamily="34" charset="0"/>
                <a:ea typeface="+mn-ea"/>
                <a:cs typeface="+mn-cs"/>
              </a:rPr>
              <a:t> Integridade dos dados: </a:t>
            </a:r>
            <a:r>
              <a:rPr lang="pt-BR" sz="1200" kern="1200" dirty="0">
                <a:solidFill>
                  <a:schemeClr val="tx1"/>
                </a:solidFill>
                <a:effectLst/>
                <a:latin typeface="Calibri" pitchFamily="34" charset="0"/>
                <a:ea typeface="+mn-ea"/>
                <a:cs typeface="+mn-cs"/>
              </a:rPr>
              <a:t>a integridade dos dados refere-se aos mecanismos, como os códigos de correção de erros ou paridade de bits, que asseguram que os dados sejam armazenados e recuperados da mesma forma que foram recebidos.</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t>
            </a:r>
            <a:r>
              <a:rPr lang="pt-BR" sz="1200" b="1" kern="1200" dirty="0">
                <a:solidFill>
                  <a:schemeClr val="tx1"/>
                </a:solidFill>
                <a:effectLst/>
                <a:latin typeface="Calibri" pitchFamily="34" charset="0"/>
                <a:ea typeface="+mn-ea"/>
                <a:cs typeface="+mn-cs"/>
              </a:rPr>
              <a:t>Capacidade: </a:t>
            </a:r>
            <a:r>
              <a:rPr lang="pt-BR" sz="1200" kern="1200" dirty="0">
                <a:solidFill>
                  <a:schemeClr val="tx1"/>
                </a:solidFill>
                <a:effectLst/>
                <a:latin typeface="Calibri" pitchFamily="34" charset="0"/>
                <a:ea typeface="+mn-ea"/>
                <a:cs typeface="+mn-cs"/>
              </a:rPr>
              <a:t>as operações do data center exigem recursos adequados para armazenar e processar uma grande quantidade de dados de forma eficiente. Quando a necessidade de capacidade aumenta, o data center deve oferecer um capacidade adicional sem interromper a disponibilidade dos dados ou com interrupções mínimas. A capacidade deve ser gerenciada realocando os recursos existentes ou adicionando novos recursos.</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t>
            </a:r>
            <a:r>
              <a:rPr lang="pt-BR" sz="1200" b="1" kern="1200" dirty="0">
                <a:solidFill>
                  <a:schemeClr val="tx1"/>
                </a:solidFill>
                <a:effectLst/>
                <a:latin typeface="Calibri" pitchFamily="34" charset="0"/>
                <a:ea typeface="+mn-ea"/>
                <a:cs typeface="+mn-cs"/>
              </a:rPr>
              <a:t>Gerenciamento: </a:t>
            </a:r>
            <a:r>
              <a:rPr lang="pt-BR" sz="1200" kern="1200" dirty="0">
                <a:solidFill>
                  <a:schemeClr val="tx1"/>
                </a:solidFill>
                <a:effectLst/>
                <a:latin typeface="Calibri" pitchFamily="34" charset="0"/>
                <a:ea typeface="+mn-ea"/>
                <a:cs typeface="+mn-cs"/>
              </a:rPr>
              <a:t>O</a:t>
            </a:r>
            <a:r>
              <a:rPr lang="pt-BR" sz="1200" b="1" kern="1200" dirty="0">
                <a:solidFill>
                  <a:schemeClr val="tx1"/>
                </a:solidFill>
                <a:effectLst/>
                <a:latin typeface="Calibri" pitchFamily="34" charset="0"/>
                <a:ea typeface="+mn-ea"/>
                <a:cs typeface="+mn-cs"/>
              </a:rPr>
              <a:t> </a:t>
            </a:r>
            <a:r>
              <a:rPr lang="pt-BR" sz="1200" kern="1200" dirty="0">
                <a:solidFill>
                  <a:schemeClr val="tx1"/>
                </a:solidFill>
                <a:effectLst/>
                <a:latin typeface="Calibri" pitchFamily="34" charset="0"/>
                <a:ea typeface="+mn-ea"/>
                <a:cs typeface="+mn-cs"/>
              </a:rPr>
              <a:t>data center deve oferecer um gerenciamento fácil e integrado de todos os seus elementos. O gerenciamento pode ser alcançado através da automação e da redução de intervenção humana (manual) em tarefas comuns.</a:t>
            </a:r>
            <a:endParaRPr lang="en-US" sz="1200" kern="1200" dirty="0">
              <a:solidFill>
                <a:schemeClr val="tx1"/>
              </a:solidFill>
              <a:effectLst/>
              <a:latin typeface="Calibri" pitchFamily="34" charset="0"/>
              <a:ea typeface="+mn-ea"/>
              <a:cs typeface="+mn-cs"/>
            </a:endParaRPr>
          </a:p>
        </p:txBody>
      </p:sp>
    </p:spTree>
    <p:extLst>
      <p:ext uri="{BB962C8B-B14F-4D97-AF65-F5344CB8AC3E}">
        <p14:creationId xmlns:p14="http://schemas.microsoft.com/office/powerpoint/2010/main" val="774381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sz="1200" kern="1200" dirty="0">
                <a:solidFill>
                  <a:schemeClr val="tx1"/>
                </a:solidFill>
                <a:effectLst/>
                <a:latin typeface="Calibri" pitchFamily="34" charset="0"/>
                <a:ea typeface="+mn-ea"/>
                <a:cs typeface="+mn-cs"/>
              </a:rPr>
              <a:t>Gerenciar data centers envolve várias tarefas. As principais atividades de gerenciamento incluem: </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t>
            </a:r>
            <a:r>
              <a:rPr lang="pt-BR" sz="1200" b="1" kern="1200" dirty="0">
                <a:solidFill>
                  <a:schemeClr val="tx1"/>
                </a:solidFill>
                <a:effectLst/>
                <a:latin typeface="Calibri" pitchFamily="34" charset="0"/>
                <a:ea typeface="+mn-ea"/>
                <a:cs typeface="+mn-cs"/>
              </a:rPr>
              <a:t>Monitoramento: </a:t>
            </a:r>
            <a:r>
              <a:rPr lang="pt-BR" sz="1200" kern="1200" dirty="0">
                <a:solidFill>
                  <a:schemeClr val="tx1"/>
                </a:solidFill>
                <a:effectLst/>
                <a:latin typeface="Calibri" pitchFamily="34" charset="0"/>
                <a:ea typeface="+mn-ea"/>
                <a:cs typeface="+mn-cs"/>
              </a:rPr>
              <a:t>é o processo contínuo de reunir as informações de vários elementos e serviços executados no data center. Os aspectos de um data center incluem segurança, desempenho, disponibilidade e capacidade.</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t>
            </a:r>
            <a:r>
              <a:rPr lang="pt-BR" sz="1200" b="1" kern="1200" dirty="0">
                <a:solidFill>
                  <a:schemeClr val="tx1"/>
                </a:solidFill>
                <a:effectLst/>
                <a:latin typeface="Calibri" pitchFamily="34" charset="0"/>
                <a:ea typeface="+mn-ea"/>
                <a:cs typeface="+mn-cs"/>
              </a:rPr>
              <a:t>Relatório:</a:t>
            </a:r>
            <a:r>
              <a:rPr lang="pt-BR" sz="1200" kern="1200" dirty="0">
                <a:solidFill>
                  <a:schemeClr val="tx1"/>
                </a:solidFill>
                <a:effectLst/>
                <a:latin typeface="Calibri" pitchFamily="34" charset="0"/>
                <a:ea typeface="+mn-ea"/>
                <a:cs typeface="+mn-cs"/>
              </a:rPr>
              <a:t> é feito periodicamente sobre o desempenho, a capacidade e o uso dos recursos. Estas tarefas ajudam a estabelecer justificativas de negócios e estornos de custos associados às operações do data center.</a:t>
            </a:r>
            <a:endParaRPr lang="en-US" sz="1200" kern="1200" dirty="0">
              <a:solidFill>
                <a:schemeClr val="tx1"/>
              </a:solidFill>
              <a:effectLst/>
              <a:latin typeface="Calibri" pitchFamily="34" charset="0"/>
              <a:ea typeface="+mn-ea"/>
              <a:cs typeface="+mn-cs"/>
            </a:endParaRPr>
          </a:p>
          <a:p>
            <a:r>
              <a:rPr lang="pt-BR" sz="1200" b="1" kern="1200" dirty="0">
                <a:solidFill>
                  <a:schemeClr val="tx1"/>
                </a:solidFill>
                <a:effectLst/>
                <a:latin typeface="Calibri" pitchFamily="34" charset="0"/>
                <a:ea typeface="+mn-ea"/>
                <a:cs typeface="+mn-cs"/>
              </a:rPr>
              <a:t>Abastecimento:</a:t>
            </a:r>
            <a:r>
              <a:rPr lang="pt-BR" sz="1200" kern="1200" dirty="0">
                <a:solidFill>
                  <a:schemeClr val="tx1"/>
                </a:solidFill>
                <a:effectLst/>
                <a:latin typeface="Calibri" pitchFamily="34" charset="0"/>
                <a:ea typeface="+mn-ea"/>
                <a:cs typeface="+mn-cs"/>
              </a:rPr>
              <a:t> é o processo de abastecer o hardware, software</a:t>
            </a:r>
            <a:r>
              <a:rPr lang="pt-BR" sz="1200" kern="1200" baseline="0" dirty="0">
                <a:solidFill>
                  <a:schemeClr val="tx1"/>
                </a:solidFill>
                <a:effectLst/>
                <a:latin typeface="Calibri" pitchFamily="34" charset="0"/>
                <a:ea typeface="+mn-ea"/>
                <a:cs typeface="+mn-cs"/>
              </a:rPr>
              <a:t> </a:t>
            </a:r>
            <a:r>
              <a:rPr lang="pt-BR" sz="1200" kern="1200" dirty="0">
                <a:solidFill>
                  <a:schemeClr val="tx1"/>
                </a:solidFill>
                <a:effectLst/>
                <a:latin typeface="Calibri" pitchFamily="34" charset="0"/>
                <a:ea typeface="+mn-ea"/>
                <a:cs typeface="+mn-cs"/>
              </a:rPr>
              <a:t>e outros recursos exigidos para o funcionamento do data center. As atividades de abastecimento incluem, primeiramente, os recursos de gerenciamento para atender as exigências de capacidade, disponibilidade, desempenho e segurança. A virtualização e a nuvem mudaram a forma que os recursos de infraestrutura do data center são abastecidos e gerenciados. As empresas estão implementando, rapidamente, a virtualização de vários elementos dos data centers para otimizar o seu uso. Além disso, a pressão contínua sobre os custos em TI e as exigências de processamento de dados sob demanda resultaram na adoção da computação em nuvem.</a:t>
            </a:r>
            <a:endParaRPr lang="en-US" sz="1200" kern="1200" dirty="0">
              <a:solidFill>
                <a:schemeClr val="tx1"/>
              </a:solidFill>
              <a:effectLst/>
              <a:latin typeface="Calibri" pitchFamily="34" charset="0"/>
              <a:ea typeface="+mn-ea"/>
              <a:cs typeface="+mn-cs"/>
            </a:endParaRPr>
          </a:p>
          <a:p>
            <a:endParaRPr lang="pt-BR" dirty="0"/>
          </a:p>
        </p:txBody>
      </p:sp>
    </p:spTree>
    <p:extLst>
      <p:ext uri="{BB962C8B-B14F-4D97-AF65-F5344CB8AC3E}">
        <p14:creationId xmlns:p14="http://schemas.microsoft.com/office/powerpoint/2010/main" val="220185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sz="1200" kern="1200" dirty="0">
                <a:solidFill>
                  <a:schemeClr val="tx1"/>
                </a:solidFill>
                <a:effectLst/>
                <a:latin typeface="Calibri" pitchFamily="34" charset="0"/>
                <a:ea typeface="+mn-ea"/>
                <a:cs typeface="+mn-cs"/>
              </a:rPr>
              <a:t>A virtualização é uma técnica de abstrair os recursos físicos,</a:t>
            </a:r>
            <a:r>
              <a:rPr lang="pt-BR" sz="1200" kern="1200" baseline="0" dirty="0">
                <a:solidFill>
                  <a:schemeClr val="tx1"/>
                </a:solidFill>
                <a:effectLst/>
                <a:latin typeface="Calibri" pitchFamily="34" charset="0"/>
                <a:ea typeface="+mn-ea"/>
                <a:cs typeface="+mn-cs"/>
              </a:rPr>
              <a:t> </a:t>
            </a:r>
            <a:r>
              <a:rPr lang="pt-BR" sz="1200" kern="1200" dirty="0">
                <a:solidFill>
                  <a:schemeClr val="tx1"/>
                </a:solidFill>
                <a:effectLst/>
                <a:latin typeface="Calibri" pitchFamily="34" charset="0"/>
                <a:ea typeface="+mn-ea"/>
                <a:cs typeface="+mn-cs"/>
              </a:rPr>
              <a:t>tais como processamento, armazenamento e rede,  e fazê-los aparecer como recursos lógicos.</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 virtualização existe no setor de TI há muitos anos e em diferentes formatos. Os exemplos mais comuns de virtualização são as memórias virtuais usadas nos sistemas de processamento e de divisão dos discos brutos.</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 virtualização permite o agrupamento dos recursos físicos e oferece uma visão agregada das capacidades destes recursos. Por exemplo, a virtualização de armazenamento permite múltiplos aparelhos de armazenamento agrupados parecerem como uma entidade de armazenamento grande e única. Do mesmo modo, ao utilizar a virtualização, a capacidade da CPU dos servidores agrupados fisicamente, pode ser vista como conjunto de energia de todas as </a:t>
            </a:r>
            <a:r>
              <a:rPr lang="pt-BR" sz="1200" kern="1200" dirty="0" err="1">
                <a:solidFill>
                  <a:schemeClr val="tx1"/>
                </a:solidFill>
                <a:effectLst/>
                <a:latin typeface="Calibri" pitchFamily="34" charset="0"/>
                <a:ea typeface="+mn-ea"/>
                <a:cs typeface="+mn-cs"/>
              </a:rPr>
              <a:t>CPUs</a:t>
            </a:r>
            <a:r>
              <a:rPr lang="pt-BR" sz="1200" kern="1200" dirty="0">
                <a:solidFill>
                  <a:schemeClr val="tx1"/>
                </a:solidFill>
                <a:effectLst/>
                <a:latin typeface="Calibri" pitchFamily="34" charset="0"/>
                <a:ea typeface="+mn-ea"/>
                <a:cs typeface="+mn-cs"/>
              </a:rPr>
              <a:t> (em </a:t>
            </a:r>
            <a:r>
              <a:rPr lang="pt-BR" sz="1200" kern="1200" dirty="0" err="1">
                <a:solidFill>
                  <a:schemeClr val="tx1"/>
                </a:solidFill>
                <a:effectLst/>
                <a:latin typeface="Calibri" pitchFamily="34" charset="0"/>
                <a:ea typeface="+mn-ea"/>
                <a:cs typeface="+mn-cs"/>
              </a:rPr>
              <a:t>megahertz</a:t>
            </a:r>
            <a:r>
              <a:rPr lang="pt-BR" sz="1200" kern="1200" dirty="0">
                <a:solidFill>
                  <a:schemeClr val="tx1"/>
                </a:solidFill>
                <a:effectLst/>
                <a:latin typeface="Calibri" pitchFamily="34" charset="0"/>
                <a:ea typeface="+mn-ea"/>
                <a:cs typeface="+mn-cs"/>
              </a:rPr>
              <a:t>). A virtualização também permite o gerenciamento centralizado dos recursos agrupados.</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Os recursos virtuais podem ser criados e provisionados a partir de recursos físicos agrupados. Por exemplo, um disco virtual de uma determinada capacidade pode ser criado a partir de um armazenamento agrupado ou um servidor virtual com energia e memória específica da CPU pode ser configurado a partir de um processamento agrupado.</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Estes recursos virtuais compartilham os recursos físicos agrupados, que melhora a</a:t>
            </a:r>
            <a:r>
              <a:rPr lang="pt-BR" sz="1200" kern="1200" baseline="0" dirty="0">
                <a:solidFill>
                  <a:schemeClr val="tx1"/>
                </a:solidFill>
                <a:effectLst/>
                <a:latin typeface="Calibri" pitchFamily="34" charset="0"/>
                <a:ea typeface="+mn-ea"/>
                <a:cs typeface="+mn-cs"/>
              </a:rPr>
              <a:t> utilização</a:t>
            </a:r>
            <a:r>
              <a:rPr lang="pt-BR" sz="1200" kern="1200" dirty="0">
                <a:solidFill>
                  <a:schemeClr val="tx1"/>
                </a:solidFill>
                <a:effectLst/>
                <a:latin typeface="Calibri" pitchFamily="34" charset="0"/>
                <a:ea typeface="+mn-ea"/>
                <a:cs typeface="+mn-cs"/>
              </a:rPr>
              <a:t> dos recursos físicos de TI. </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Com base nas exigências dos negócios, a capacidade pode ser adicionada ou removida dos recursos virtuais sem qualquer interrupção dos aplicativos ou dos usuários. Com a</a:t>
            </a:r>
            <a:r>
              <a:rPr lang="pt-BR" sz="1200" kern="1200" baseline="0" dirty="0">
                <a:solidFill>
                  <a:schemeClr val="tx1"/>
                </a:solidFill>
                <a:effectLst/>
                <a:latin typeface="Calibri" pitchFamily="34" charset="0"/>
                <a:ea typeface="+mn-ea"/>
                <a:cs typeface="+mn-cs"/>
              </a:rPr>
              <a:t> </a:t>
            </a:r>
            <a:r>
              <a:rPr lang="pt-BR" sz="1200" kern="1200" dirty="0">
                <a:solidFill>
                  <a:schemeClr val="tx1"/>
                </a:solidFill>
                <a:effectLst/>
                <a:latin typeface="Calibri" pitchFamily="34" charset="0"/>
                <a:ea typeface="+mn-ea"/>
                <a:cs typeface="+mn-cs"/>
              </a:rPr>
              <a:t>melhor utilização dos ativos de TI, as empresas podem economizar nos custos associados à aquisição e gestão de novos recursos físicos. Além disso, menos recursos físicos significa menos espaço e energia, o que leva a uma melhor economia e uma computação “verde”.</a:t>
            </a:r>
            <a:endParaRPr lang="en-US" sz="1200" kern="1200" dirty="0">
              <a:solidFill>
                <a:schemeClr val="tx1"/>
              </a:solidFill>
              <a:effectLst/>
              <a:latin typeface="Calibri" pitchFamily="34" charset="0"/>
              <a:ea typeface="+mn-ea"/>
              <a:cs typeface="+mn-cs"/>
            </a:endParaRPr>
          </a:p>
          <a:p>
            <a:endParaRPr lang="pt-BR" dirty="0"/>
          </a:p>
        </p:txBody>
      </p:sp>
    </p:spTree>
    <p:extLst>
      <p:ext uri="{BB962C8B-B14F-4D97-AF65-F5344CB8AC3E}">
        <p14:creationId xmlns:p14="http://schemas.microsoft.com/office/powerpoint/2010/main" val="4173576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pPr marL="0" marR="0" indent="0" algn="l" defTabSz="4572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latin typeface="Calibri" pitchFamily="34" charset="0"/>
                <a:ea typeface="+mn-ea"/>
                <a:cs typeface="+mn-cs"/>
              </a:rPr>
              <a:t>No atual ambiente competitivo e de ritmo rápido, as empresas precisam ser ágeis e flexíveis para atender as exigências de mudanças do mercado. Isto leva a uma rápida expansão e atualização de recursos  sem uma adequação dos orçamentos estagnados de TI. A computação em nuvem atende estes desafios de forma eficiente permitindo às pessoas ou empresas utilizarem os recursos de TI como um serviço através da rede. Ela oferece um processamento altamente expansivo e flexivo que permite o abastecimento de recursos de acordo com a demanda. Os usuários podem aumentar ou diminuir a demanda de processamento, incluindo a capacidade de armazenamento, com o mínimo de esforço gerencial ou o mínimo de interação com o provedor do serviço. A computação em nuvem potencializa o autoatendimento solicitando através de um processo de solicitação totalmente automatizado,</a:t>
            </a:r>
            <a:r>
              <a:rPr lang="pt-BR" sz="1200" kern="1200" baseline="0" dirty="0">
                <a:solidFill>
                  <a:schemeClr val="tx1"/>
                </a:solidFill>
                <a:effectLst/>
                <a:latin typeface="Calibri" pitchFamily="34" charset="0"/>
                <a:ea typeface="+mn-ea"/>
                <a:cs typeface="+mn-cs"/>
              </a:rPr>
              <a:t> além de</a:t>
            </a:r>
            <a:r>
              <a:rPr lang="pt-BR" sz="1200" kern="1200" dirty="0">
                <a:solidFill>
                  <a:schemeClr val="tx1"/>
                </a:solidFill>
                <a:effectLst/>
                <a:latin typeface="Calibri" pitchFamily="34" charset="0"/>
                <a:ea typeface="+mn-ea"/>
                <a:cs typeface="+mn-cs"/>
              </a:rPr>
              <a:t> permitir a medição baseada no consumo, portanto, os consumidores pagarão somente pelos recursos que utilizarem, como por exemplo o tempo que as </a:t>
            </a:r>
            <a:r>
              <a:rPr lang="pt-BR" sz="1200" kern="1200" dirty="0" err="1">
                <a:solidFill>
                  <a:schemeClr val="tx1"/>
                </a:solidFill>
                <a:effectLst/>
                <a:latin typeface="Calibri" pitchFamily="34" charset="0"/>
                <a:ea typeface="+mn-ea"/>
                <a:cs typeface="+mn-cs"/>
              </a:rPr>
              <a:t>CPUs</a:t>
            </a:r>
            <a:r>
              <a:rPr lang="pt-BR" sz="1200" kern="1200" dirty="0">
                <a:solidFill>
                  <a:schemeClr val="tx1"/>
                </a:solidFill>
                <a:effectLst/>
                <a:latin typeface="Calibri" pitchFamily="34" charset="0"/>
                <a:ea typeface="+mn-ea"/>
                <a:cs typeface="+mn-cs"/>
              </a:rPr>
              <a:t> foram usadas, a quantidade de dados transferidos, e os gigabytes dos dados armazenados. A infraestrutura em nuvem é geralmente construída sobre data centers virtuais, que oferecem o agrupamento e abastecimento rápido de recursos. O armazenamento de informações em ambientes virtuais ou em nuvem será detalhado posteriormente neste curso</a:t>
            </a:r>
            <a:endParaRPr lang="en-US" sz="1200" kern="1200" dirty="0">
              <a:solidFill>
                <a:schemeClr val="tx1"/>
              </a:solidFill>
              <a:effectLst/>
              <a:latin typeface="Calibri" pitchFamily="34" charset="0"/>
              <a:ea typeface="+mn-ea"/>
              <a:cs typeface="+mn-cs"/>
            </a:endParaRPr>
          </a:p>
          <a:p>
            <a:endParaRPr lang="pt-BR" dirty="0"/>
          </a:p>
        </p:txBody>
      </p:sp>
    </p:spTree>
    <p:extLst>
      <p:ext uri="{BB962C8B-B14F-4D97-AF65-F5344CB8AC3E}">
        <p14:creationId xmlns:p14="http://schemas.microsoft.com/office/powerpoint/2010/main" val="280906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Rot="1" noChangeAspect="1" noChangeArrowheads="1" noTextEdit="1"/>
          </p:cNvSpPr>
          <p:nvPr>
            <p:ph type="sldImg"/>
          </p:nvPr>
        </p:nvSpPr>
        <p:spPr>
          <a:xfrm>
            <a:off x="581025" y="228600"/>
            <a:ext cx="5791200" cy="4343400"/>
          </a:xfrm>
          <a:ln/>
        </p:spPr>
      </p:sp>
      <p:sp>
        <p:nvSpPr>
          <p:cNvPr id="90115" name="Rectangle 5"/>
          <p:cNvSpPr>
            <a:spLocks noGrp="1" noChangeArrowheads="1"/>
          </p:cNvSpPr>
          <p:nvPr>
            <p:ph type="body" idx="1"/>
          </p:nvPr>
        </p:nvSpPr>
        <p:spPr>
          <a:noFill/>
        </p:spPr>
        <p:txBody>
          <a:bodyPr/>
          <a:lstStyle/>
          <a:p>
            <a:endParaRPr lang="pt-BR" sz="1200" b="0" i="0" u="none" kern="1200" dirty="0">
              <a:solidFill>
                <a:schemeClr val="tx1"/>
              </a:solidFill>
              <a:effectLst/>
              <a:latin typeface="+mn-lt"/>
              <a:ea typeface="+mn-ea"/>
              <a:cs typeface="+mn-cs"/>
            </a:endParaRPr>
          </a:p>
          <a:p>
            <a:r>
              <a:rPr lang="pt-BR" sz="1200" b="0" i="0" u="none" kern="1200" dirty="0">
                <a:solidFill>
                  <a:schemeClr val="tx1"/>
                </a:solidFill>
                <a:effectLst/>
                <a:latin typeface="+mn-lt"/>
                <a:ea typeface="+mn-ea"/>
                <a:cs typeface="+mn-cs"/>
              </a:rPr>
              <a:t>Um computador moderno consiste de processador, memória, discos, teclado, monitor, impressoras e outros dispositivos de entrada e saída.</a:t>
            </a:r>
          </a:p>
          <a:p>
            <a:endParaRPr lang="pt-BR" sz="1200" b="0" i="0" u="none" kern="1200" dirty="0">
              <a:solidFill>
                <a:schemeClr val="tx1"/>
              </a:solidFill>
              <a:effectLst/>
              <a:latin typeface="+mn-lt"/>
              <a:ea typeface="+mn-ea"/>
              <a:cs typeface="+mn-cs"/>
            </a:endParaRPr>
          </a:p>
          <a:p>
            <a:r>
              <a:rPr lang="pt-BR" sz="1200" b="0" i="0" u="none" kern="1200" dirty="0">
                <a:solidFill>
                  <a:schemeClr val="tx1"/>
                </a:solidFill>
                <a:effectLst/>
                <a:latin typeface="+mn-lt"/>
                <a:ea typeface="+mn-ea"/>
                <a:cs typeface="+mn-cs"/>
              </a:rPr>
              <a:t>O trabalho do sistema operacional é gerenciar esses componentes, e fornecer ao usuário uma interface mais simples com o hardware.</a:t>
            </a:r>
          </a:p>
          <a:p>
            <a:endParaRPr lang="pt-BR" sz="1200" b="0" i="0" u="none" kern="1200" dirty="0">
              <a:solidFill>
                <a:schemeClr val="tx1"/>
              </a:solidFill>
              <a:effectLst/>
              <a:latin typeface="+mn-lt"/>
              <a:ea typeface="+mn-ea"/>
              <a:cs typeface="+mn-cs"/>
            </a:endParaRPr>
          </a:p>
          <a:p>
            <a:r>
              <a:rPr lang="pt-BR" sz="1200" b="0" i="0" u="none" kern="1200" dirty="0">
                <a:solidFill>
                  <a:schemeClr val="tx1"/>
                </a:solidFill>
                <a:effectLst/>
                <a:latin typeface="+mn-lt"/>
                <a:ea typeface="+mn-ea"/>
                <a:cs typeface="+mn-cs"/>
              </a:rPr>
              <a:t>O hardware é composto em </a:t>
            </a:r>
            <a:r>
              <a:rPr lang="pt-BR" sz="1200" b="0" i="1" u="none" kern="1200" dirty="0">
                <a:solidFill>
                  <a:schemeClr val="tx1"/>
                </a:solidFill>
                <a:effectLst/>
                <a:latin typeface="+mn-lt"/>
                <a:ea typeface="+mn-ea"/>
                <a:cs typeface="+mn-cs"/>
              </a:rPr>
              <a:t>camadas</a:t>
            </a:r>
            <a:r>
              <a:rPr lang="pt-BR" sz="1200" b="0" i="0" u="none" kern="1200" dirty="0">
                <a:solidFill>
                  <a:schemeClr val="tx1"/>
                </a:solidFill>
                <a:effectLst/>
                <a:latin typeface="+mn-lt"/>
                <a:ea typeface="+mn-ea"/>
                <a:cs typeface="+mn-cs"/>
              </a:rPr>
              <a:t>, por dispositivos físicos (chips, fios, fontes de alimentação), microarquitetura - CPU - ULA - REGISTRADORES - (registradores internos e caminho de dados) e linguagem de máquina (instruções para mover os dados, fazer operações aritméticas e comparar valores).</a:t>
            </a:r>
          </a:p>
          <a:p>
            <a:endParaRPr lang="pt-BR" sz="1200" b="0" i="0" u="none"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639729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448480" y="4788597"/>
            <a:ext cx="5965713" cy="3668860"/>
          </a:xfrm>
          <a:ln/>
        </p:spPr>
        <p:txBody>
          <a:bodyPr/>
          <a:lstStyle/>
          <a:p>
            <a:endParaRPr lang="pt-BR" sz="1200" b="0" i="0" u="none" kern="1200" dirty="0">
              <a:solidFill>
                <a:schemeClr val="tx1"/>
              </a:solidFill>
              <a:effectLst/>
              <a:latin typeface="+mn-lt"/>
              <a:ea typeface="+mn-ea"/>
              <a:cs typeface="+mn-cs"/>
            </a:endParaRPr>
          </a:p>
          <a:p>
            <a:r>
              <a:rPr lang="pt-BR" sz="1200" b="0" i="0" u="none" kern="1200" dirty="0">
                <a:solidFill>
                  <a:schemeClr val="tx1"/>
                </a:solidFill>
                <a:effectLst/>
                <a:latin typeface="+mn-lt"/>
                <a:ea typeface="+mn-ea"/>
                <a:cs typeface="+mn-cs"/>
              </a:rPr>
              <a:t>Em cada ciclo de máquina, um ou dois operandos são trazidos aos registradores e combinados na ULA, sendo o resultado armazenado em registradores. O caminho de dados é a execução de um determinado conjunto de instruções, desta forma consegue-se executar instruções em cada ciclo de máquina(</a:t>
            </a:r>
            <a:r>
              <a:rPr lang="pt-BR" sz="1200" b="0" i="0" u="none" kern="1200" dirty="0" err="1">
                <a:solidFill>
                  <a:schemeClr val="tx1"/>
                </a:solidFill>
                <a:effectLst/>
                <a:latin typeface="+mn-lt"/>
                <a:ea typeface="+mn-ea"/>
                <a:cs typeface="+mn-cs"/>
              </a:rPr>
              <a:t>clock</a:t>
            </a:r>
            <a:r>
              <a:rPr lang="pt-BR" sz="1200" b="0" i="0" u="none" kern="1200" dirty="0">
                <a:solidFill>
                  <a:schemeClr val="tx1"/>
                </a:solidFill>
                <a:effectLst/>
                <a:latin typeface="+mn-lt"/>
                <a:ea typeface="+mn-ea"/>
                <a:cs typeface="+mn-cs"/>
              </a:rPr>
              <a:t>), através dos registradores e do caminho de dados.</a:t>
            </a:r>
          </a:p>
          <a:p>
            <a:endParaRPr lang="pt-BR" sz="1200" b="0" i="0" u="none" kern="1200" dirty="0">
              <a:solidFill>
                <a:schemeClr val="tx1"/>
              </a:solidFill>
              <a:effectLst/>
              <a:latin typeface="+mn-lt"/>
              <a:ea typeface="+mn-ea"/>
              <a:cs typeface="+mn-cs"/>
            </a:endParaRPr>
          </a:p>
          <a:p>
            <a:r>
              <a:rPr lang="pt-BR" sz="1200" b="0" i="0" u="none" kern="1200" dirty="0">
                <a:solidFill>
                  <a:schemeClr val="tx1"/>
                </a:solidFill>
                <a:effectLst/>
                <a:latin typeface="+mn-lt"/>
                <a:ea typeface="+mn-ea"/>
                <a:cs typeface="+mn-cs"/>
              </a:rPr>
              <a:t>O software é composto em </a:t>
            </a:r>
            <a:r>
              <a:rPr lang="pt-BR" sz="1200" b="0" i="1" u="none" kern="1200" dirty="0">
                <a:solidFill>
                  <a:schemeClr val="tx1"/>
                </a:solidFill>
                <a:effectLst/>
                <a:latin typeface="+mn-lt"/>
                <a:ea typeface="+mn-ea"/>
                <a:cs typeface="+mn-cs"/>
              </a:rPr>
              <a:t>camadas</a:t>
            </a:r>
            <a:r>
              <a:rPr lang="pt-BR" sz="1200" b="0" i="0" u="none" kern="1200" dirty="0">
                <a:solidFill>
                  <a:schemeClr val="tx1"/>
                </a:solidFill>
                <a:effectLst/>
                <a:latin typeface="+mn-lt"/>
                <a:ea typeface="+mn-ea"/>
                <a:cs typeface="+mn-cs"/>
              </a:rPr>
              <a:t>, pelo sistema operacional, interpretador de comandos (</a:t>
            </a:r>
            <a:r>
              <a:rPr lang="pt-BR" sz="1200" b="0" i="0" u="none" kern="1200" dirty="0" err="1">
                <a:solidFill>
                  <a:schemeClr val="tx1"/>
                </a:solidFill>
                <a:effectLst/>
                <a:latin typeface="+mn-lt"/>
                <a:ea typeface="+mn-ea"/>
                <a:cs typeface="+mn-cs"/>
              </a:rPr>
              <a:t>shell</a:t>
            </a:r>
            <a:r>
              <a:rPr lang="pt-BR" sz="1200" b="0" i="0" u="none" kern="1200" dirty="0">
                <a:solidFill>
                  <a:schemeClr val="tx1"/>
                </a:solidFill>
                <a:effectLst/>
                <a:latin typeface="+mn-lt"/>
                <a:ea typeface="+mn-ea"/>
                <a:cs typeface="+mn-cs"/>
              </a:rPr>
              <a:t>), compiladores, editores e os aplicativos.</a:t>
            </a:r>
          </a:p>
          <a:p>
            <a:pPr eaLnBrk="1" hangingPunct="1"/>
            <a:endParaRPr lang="en-US" altLang="pt-BR" dirty="0"/>
          </a:p>
          <a:p>
            <a:endParaRPr lang="pt-BR" altLang="pt-BR" dirty="0"/>
          </a:p>
        </p:txBody>
      </p:sp>
      <p:sp>
        <p:nvSpPr>
          <p:cNvPr id="12291" name="Rectangle 3"/>
          <p:cNvSpPr>
            <a:spLocks noGrp="1" noRot="1" noChangeAspect="1" noChangeArrowheads="1" noTextEdit="1"/>
          </p:cNvSpPr>
          <p:nvPr>
            <p:ph type="sldImg"/>
          </p:nvPr>
        </p:nvSpPr>
        <p:spPr>
          <a:xfrm>
            <a:off x="487363" y="195263"/>
            <a:ext cx="5905500" cy="4429125"/>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581025" y="228600"/>
            <a:ext cx="5791200" cy="4343400"/>
          </a:xfrm>
          <a:ln/>
        </p:spPr>
      </p:sp>
      <p:sp>
        <p:nvSpPr>
          <p:cNvPr id="91139" name="Rectangle 5"/>
          <p:cNvSpPr>
            <a:spLocks noGrp="1" noChangeArrowheads="1"/>
          </p:cNvSpPr>
          <p:nvPr>
            <p:ph type="body" idx="1"/>
          </p:nvPr>
        </p:nvSpPr>
        <p:spPr>
          <a:noFill/>
        </p:spPr>
        <p:txBody>
          <a:bodyPr/>
          <a:lstStyle/>
          <a:p>
            <a:pPr eaLnBrk="1" hangingPunct="1"/>
            <a:endParaRPr lang="en-US" altLang="pt-BR" dirty="0"/>
          </a:p>
          <a:p>
            <a:pPr eaLnBrk="1" hangingPunct="1"/>
            <a:r>
              <a:rPr lang="pt-BR" dirty="0"/>
              <a:t>O computador realiza 4 operações básicas: </a:t>
            </a:r>
          </a:p>
          <a:p>
            <a:pPr marL="171450" indent="-171450" eaLnBrk="1" hangingPunct="1">
              <a:buFontTx/>
              <a:buChar char="-"/>
            </a:pPr>
            <a:r>
              <a:rPr lang="pt-BR" dirty="0"/>
              <a:t>Entrada (input); </a:t>
            </a:r>
          </a:p>
          <a:p>
            <a:pPr marL="171450" indent="-171450" eaLnBrk="1" hangingPunct="1">
              <a:buFontTx/>
              <a:buChar char="-"/>
            </a:pPr>
            <a:r>
              <a:rPr lang="pt-BR" dirty="0"/>
              <a:t>Processamento (</a:t>
            </a:r>
            <a:r>
              <a:rPr lang="pt-BR" dirty="0" err="1"/>
              <a:t>processing</a:t>
            </a:r>
            <a:r>
              <a:rPr lang="pt-BR" dirty="0"/>
              <a:t>); </a:t>
            </a:r>
          </a:p>
          <a:p>
            <a:pPr marL="171450" indent="-171450" eaLnBrk="1" hangingPunct="1">
              <a:buFontTx/>
              <a:buChar char="-"/>
            </a:pPr>
            <a:r>
              <a:rPr lang="pt-BR" dirty="0"/>
              <a:t>Saída (output); </a:t>
            </a:r>
          </a:p>
          <a:p>
            <a:pPr marL="171450" indent="-171450" eaLnBrk="1" hangingPunct="1">
              <a:buFontTx/>
              <a:buChar char="-"/>
            </a:pPr>
            <a:r>
              <a:rPr lang="pt-BR" dirty="0"/>
              <a:t>Armazenamento (</a:t>
            </a:r>
            <a:r>
              <a:rPr lang="pt-BR" dirty="0" err="1"/>
              <a:t>storage</a:t>
            </a:r>
            <a:r>
              <a:rPr lang="pt-BR" dirty="0"/>
              <a:t>).</a:t>
            </a:r>
            <a:endParaRPr lang="en-US" altLang="pt-B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581025" y="228600"/>
            <a:ext cx="5791200" cy="4343400"/>
          </a:xfrm>
          <a:ln/>
        </p:spPr>
      </p:sp>
      <p:sp>
        <p:nvSpPr>
          <p:cNvPr id="91139" name="Rectangle 5"/>
          <p:cNvSpPr>
            <a:spLocks noGrp="1" noChangeArrowheads="1"/>
          </p:cNvSpPr>
          <p:nvPr>
            <p:ph type="body" idx="1"/>
          </p:nvPr>
        </p:nvSpPr>
        <p:spPr>
          <a:noFill/>
        </p:spPr>
        <p:txBody>
          <a:bodyPr/>
          <a:lstStyle/>
          <a:p>
            <a:endParaRPr lang="pt-BR" sz="1200" b="1" i="0" kern="1200" dirty="0">
              <a:solidFill>
                <a:schemeClr val="tx1"/>
              </a:solidFill>
              <a:effectLst/>
              <a:latin typeface="+mn-lt"/>
              <a:ea typeface="+mn-ea"/>
              <a:cs typeface="+mn-cs"/>
            </a:endParaRPr>
          </a:p>
          <a:p>
            <a:r>
              <a:rPr lang="pt-BR" sz="1200" b="1" i="0" kern="1200" dirty="0">
                <a:solidFill>
                  <a:schemeClr val="tx1"/>
                </a:solidFill>
                <a:effectLst/>
                <a:latin typeface="+mn-lt"/>
                <a:ea typeface="+mn-ea"/>
                <a:cs typeface="+mn-cs"/>
              </a:rPr>
              <a:t>Processador (ou microprocessador)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É um circuito integrado (ou chip). É considerado o cérebro do computador. É ele que executa os programas, faz os cálculos e toma as decisões, de acordo com as instruções armazenadas na memória.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Os microprocessadores formam uma parte importantíssima do computador chamada de </a:t>
            </a:r>
            <a:r>
              <a:rPr lang="pt-BR" sz="1200" b="1" i="0" kern="1200" dirty="0">
                <a:solidFill>
                  <a:schemeClr val="tx1"/>
                </a:solidFill>
                <a:effectLst/>
                <a:latin typeface="+mn-lt"/>
                <a:ea typeface="+mn-ea"/>
                <a:cs typeface="+mn-cs"/>
              </a:rPr>
              <a:t>UCP</a:t>
            </a:r>
            <a:r>
              <a:rPr lang="pt-BR" sz="1200" b="0" i="0" kern="1200" dirty="0">
                <a:solidFill>
                  <a:schemeClr val="tx1"/>
                </a:solidFill>
                <a:effectLst/>
                <a:latin typeface="+mn-lt"/>
                <a:ea typeface="+mn-ea"/>
                <a:cs typeface="+mn-cs"/>
              </a:rPr>
              <a:t> (Unidade Central de Processamento), ou em inglês </a:t>
            </a:r>
            <a:r>
              <a:rPr lang="pt-BR" sz="1200" b="1" i="0" kern="1200" dirty="0">
                <a:solidFill>
                  <a:schemeClr val="tx1"/>
                </a:solidFill>
                <a:effectLst/>
                <a:latin typeface="+mn-lt"/>
                <a:ea typeface="+mn-ea"/>
                <a:cs typeface="+mn-cs"/>
              </a:rPr>
              <a:t>CPU</a:t>
            </a:r>
            <a:r>
              <a:rPr lang="pt-BR" sz="1200" b="0" i="0" kern="1200" dirty="0">
                <a:solidFill>
                  <a:schemeClr val="tx1"/>
                </a:solidFill>
                <a:effectLst/>
                <a:latin typeface="+mn-lt"/>
                <a:ea typeface="+mn-ea"/>
                <a:cs typeface="+mn-cs"/>
              </a:rPr>
              <a:t> (Central </a:t>
            </a:r>
            <a:r>
              <a:rPr lang="pt-BR" sz="1200" b="0" i="0" kern="1200" dirty="0" err="1">
                <a:solidFill>
                  <a:schemeClr val="tx1"/>
                </a:solidFill>
                <a:effectLst/>
                <a:latin typeface="+mn-lt"/>
                <a:ea typeface="+mn-ea"/>
                <a:cs typeface="+mn-cs"/>
              </a:rPr>
              <a:t>Processing</a:t>
            </a:r>
            <a:r>
              <a:rPr lang="pt-BR" sz="1200" b="0" i="0" kern="1200" dirty="0">
                <a:solidFill>
                  <a:schemeClr val="tx1"/>
                </a:solidFill>
                <a:effectLst/>
                <a:latin typeface="+mn-lt"/>
                <a:ea typeface="+mn-ea"/>
                <a:cs typeface="+mn-cs"/>
              </a:rPr>
              <a:t> Unit). </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Antes da existência dos microprocessadores, as </a:t>
            </a:r>
            <a:r>
              <a:rPr lang="pt-BR" sz="1200" b="0" i="0" kern="1200" dirty="0" err="1">
                <a:solidFill>
                  <a:schemeClr val="tx1"/>
                </a:solidFill>
                <a:effectLst/>
                <a:latin typeface="+mn-lt"/>
                <a:ea typeface="+mn-ea"/>
                <a:cs typeface="+mn-cs"/>
              </a:rPr>
              <a:t>CPUs</a:t>
            </a:r>
            <a:r>
              <a:rPr lang="pt-BR" sz="1200" b="0" i="0" kern="1200" dirty="0">
                <a:solidFill>
                  <a:schemeClr val="tx1"/>
                </a:solidFill>
                <a:effectLst/>
                <a:latin typeface="+mn-lt"/>
                <a:ea typeface="+mn-ea"/>
                <a:cs typeface="+mn-cs"/>
              </a:rPr>
              <a:t> dos computadores eram formadas por um grande número de chips, distribuídos ao longo de uma ou diversas placas. Um microprocessador nada mais é que uma CPU inteira, dentro de um único chip.</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Ligando-se um microprocessador a alguns chips de memória e alguns outros chips auxiliares, construiu-se um computador inteiro em uma única placa de circuito, chamada </a:t>
            </a:r>
            <a:r>
              <a:rPr lang="pt-BR" sz="1200" b="1" i="0" kern="1200" dirty="0">
                <a:solidFill>
                  <a:schemeClr val="tx1"/>
                </a:solidFill>
                <a:effectLst/>
                <a:latin typeface="+mn-lt"/>
                <a:ea typeface="+mn-ea"/>
                <a:cs typeface="+mn-cs"/>
              </a:rPr>
              <a:t>placa mãe</a:t>
            </a:r>
            <a:r>
              <a:rPr lang="pt-BR" sz="1200" b="0" i="0" kern="1200" dirty="0">
                <a:solidFill>
                  <a:schemeClr val="tx1"/>
                </a:solidFill>
                <a:effectLst/>
                <a:latin typeface="+mn-lt"/>
                <a:ea typeface="+mn-ea"/>
                <a:cs typeface="+mn-cs"/>
              </a:rPr>
              <a:t> dos microcomputadores.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CPU realiza, entre outras, as seguintes tarefas:</a:t>
            </a:r>
          </a:p>
          <a:p>
            <a:endParaRPr lang="pt-BR" sz="1200" b="0" i="0" kern="1200" dirty="0">
              <a:solidFill>
                <a:schemeClr val="tx1"/>
              </a:solidFill>
              <a:effectLst/>
              <a:latin typeface="+mn-lt"/>
              <a:ea typeface="+mn-ea"/>
              <a:cs typeface="+mn-cs"/>
            </a:endParaRPr>
          </a:p>
          <a:p>
            <a:pPr marL="171450" indent="-171450">
              <a:buFontTx/>
              <a:buChar char="-"/>
            </a:pPr>
            <a:r>
              <a:rPr lang="pt-BR" sz="1200" b="0" i="0" kern="1200" dirty="0">
                <a:solidFill>
                  <a:schemeClr val="tx1"/>
                </a:solidFill>
                <a:effectLst/>
                <a:latin typeface="+mn-lt"/>
                <a:ea typeface="+mn-ea"/>
                <a:cs typeface="+mn-cs"/>
              </a:rPr>
              <a:t>Busca e executa as instruções existentes na memória. </a:t>
            </a:r>
          </a:p>
          <a:p>
            <a:pPr marL="171450" indent="-171450">
              <a:buFontTx/>
              <a:buChar char="-"/>
            </a:pPr>
            <a:r>
              <a:rPr lang="pt-BR" sz="1200" b="0" i="0" kern="1200" dirty="0">
                <a:solidFill>
                  <a:schemeClr val="tx1"/>
                </a:solidFill>
                <a:effectLst/>
                <a:latin typeface="+mn-lt"/>
                <a:ea typeface="+mn-ea"/>
                <a:cs typeface="+mn-cs"/>
              </a:rPr>
              <a:t>Transfere para a memória os programas e os dados gravados no disco. </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Uma vez na memória a CPU pode executar os programas e processar os dados.</a:t>
            </a:r>
          </a:p>
          <a:p>
            <a:pPr marL="171450" indent="-171450">
              <a:buFontTx/>
              <a:buChar char="-"/>
            </a:pPr>
            <a:r>
              <a:rPr lang="pt-BR" sz="1200" b="0" i="0" kern="1200" dirty="0">
                <a:solidFill>
                  <a:schemeClr val="tx1"/>
                </a:solidFill>
                <a:effectLst/>
                <a:latin typeface="+mn-lt"/>
                <a:ea typeface="+mn-ea"/>
                <a:cs typeface="+mn-cs"/>
              </a:rPr>
              <a:t>Comanda todos os outros chips do computador</a:t>
            </a:r>
          </a:p>
          <a:p>
            <a:endParaRPr lang="pt-BR" sz="1200" b="0" i="0" kern="1200" dirty="0">
              <a:solidFill>
                <a:schemeClr val="tx1"/>
              </a:solidFill>
              <a:effectLst/>
              <a:latin typeface="+mn-lt"/>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581025" y="228600"/>
            <a:ext cx="5791200" cy="4343400"/>
          </a:xfrm>
          <a:ln/>
        </p:spPr>
      </p:sp>
      <p:sp>
        <p:nvSpPr>
          <p:cNvPr id="91139" name="Rectangle 5"/>
          <p:cNvSpPr>
            <a:spLocks noGrp="1" noChangeArrowheads="1"/>
          </p:cNvSpPr>
          <p:nvPr>
            <p:ph type="body" idx="1"/>
          </p:nvPr>
        </p:nvSpPr>
        <p:spPr>
          <a:noFill/>
        </p:spPr>
        <p:txBody>
          <a:bodyPr/>
          <a:lstStyle/>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CPU é composta por:</a:t>
            </a:r>
          </a:p>
          <a:p>
            <a:r>
              <a:rPr lang="pt-BR" sz="1200" b="0" i="0" kern="1200" dirty="0">
                <a:solidFill>
                  <a:schemeClr val="tx1"/>
                </a:solidFill>
                <a:effectLst/>
                <a:latin typeface="+mn-lt"/>
                <a:ea typeface="+mn-ea"/>
                <a:cs typeface="+mn-cs"/>
              </a:rPr>
              <a:t>- unidade de controle (UC)</a:t>
            </a:r>
          </a:p>
          <a:p>
            <a:r>
              <a:rPr lang="pt-BR" sz="1200" b="0" i="0" kern="1200" dirty="0">
                <a:solidFill>
                  <a:schemeClr val="tx1"/>
                </a:solidFill>
                <a:effectLst/>
                <a:latin typeface="+mn-lt"/>
                <a:ea typeface="+mn-ea"/>
                <a:cs typeface="+mn-cs"/>
              </a:rPr>
              <a:t>- unidade lógica e aritmética (ULA)</a:t>
            </a:r>
          </a:p>
          <a:p>
            <a:r>
              <a:rPr lang="pt-BR" sz="1200" b="0" i="0" kern="1200" dirty="0">
                <a:solidFill>
                  <a:schemeClr val="tx1"/>
                </a:solidFill>
                <a:effectLst/>
                <a:latin typeface="+mn-lt"/>
                <a:ea typeface="+mn-ea"/>
                <a:cs typeface="+mn-cs"/>
              </a:rPr>
              <a:t>- registradores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a:t>
            </a:r>
            <a:r>
              <a:rPr lang="pt-BR" sz="1200" b="1" i="0" kern="1200" dirty="0">
                <a:solidFill>
                  <a:schemeClr val="tx1"/>
                </a:solidFill>
                <a:effectLst/>
                <a:latin typeface="+mn-lt"/>
                <a:ea typeface="+mn-ea"/>
                <a:cs typeface="+mn-cs"/>
              </a:rPr>
              <a:t>unidade lógica e aritmética</a:t>
            </a:r>
            <a:r>
              <a:rPr lang="pt-BR" sz="1200" b="0" i="0" kern="1200" dirty="0">
                <a:solidFill>
                  <a:schemeClr val="tx1"/>
                </a:solidFill>
                <a:effectLst/>
                <a:latin typeface="+mn-lt"/>
                <a:ea typeface="+mn-ea"/>
                <a:cs typeface="+mn-cs"/>
              </a:rPr>
              <a:t> (ULA) assume todas as tarefas relacionadas às operações lógicas (</a:t>
            </a:r>
            <a:r>
              <a:rPr lang="pt-BR" sz="1200" b="0" i="0" kern="1200" dirty="0" err="1">
                <a:solidFill>
                  <a:schemeClr val="tx1"/>
                </a:solidFill>
                <a:effectLst/>
                <a:latin typeface="+mn-lt"/>
                <a:ea typeface="+mn-ea"/>
                <a:cs typeface="+mn-cs"/>
              </a:rPr>
              <a:t>and</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or</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not</a:t>
            </a:r>
            <a:r>
              <a:rPr lang="pt-BR" sz="1200" b="0" i="0" kern="1200" dirty="0">
                <a:solidFill>
                  <a:schemeClr val="tx1"/>
                </a:solidFill>
                <a:effectLst/>
                <a:latin typeface="+mn-lt"/>
                <a:ea typeface="+mn-ea"/>
                <a:cs typeface="+mn-cs"/>
              </a:rPr>
              <a:t>, etc.) e aritméticas (adições, subtrações, ...)</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a:t>
            </a:r>
            <a:r>
              <a:rPr lang="pt-BR" sz="1200" b="1" i="0" kern="1200" dirty="0">
                <a:solidFill>
                  <a:schemeClr val="tx1"/>
                </a:solidFill>
                <a:effectLst/>
                <a:latin typeface="+mn-lt"/>
                <a:ea typeface="+mn-ea"/>
                <a:cs typeface="+mn-cs"/>
              </a:rPr>
              <a:t>unidade de controle </a:t>
            </a:r>
            <a:r>
              <a:rPr lang="pt-BR" sz="1200" b="0" i="0" kern="1200" dirty="0">
                <a:solidFill>
                  <a:schemeClr val="tx1"/>
                </a:solidFill>
                <a:effectLst/>
                <a:latin typeface="+mn-lt"/>
                <a:ea typeface="+mn-ea"/>
                <a:cs typeface="+mn-cs"/>
              </a:rPr>
              <a:t>(UC) assume toda a tarefa de controle das ações a serem realizadas pelo computador, comandado todos os demais componentes de sua arquitetura. É a UC que deve garantir a correta execução dos programas e a utilização dos dados corretos nas operações que as manipulam.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Os </a:t>
            </a:r>
            <a:r>
              <a:rPr lang="pt-BR" sz="1200" b="1" i="0" kern="1200" dirty="0">
                <a:solidFill>
                  <a:schemeClr val="tx1"/>
                </a:solidFill>
                <a:effectLst/>
                <a:latin typeface="+mn-lt"/>
                <a:ea typeface="+mn-ea"/>
                <a:cs typeface="+mn-cs"/>
              </a:rPr>
              <a:t>registradores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CPU contém internamente uma memória de alta velocidade que permite o armazenamento de valores intermediários ou informação de comando. Esta memória é composta por registradores (ou registros) na qual cada registro possui uma função própria. Uma registro memoriza um número limitado de bits, geralmente uma palavra de memória. </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Os registros mais importantes:</a:t>
            </a:r>
          </a:p>
          <a:p>
            <a:endParaRPr lang="pt-BR" sz="1200" b="0" i="0" kern="1200" dirty="0">
              <a:solidFill>
                <a:schemeClr val="tx1"/>
              </a:solidFill>
              <a:effectLst/>
              <a:latin typeface="+mn-lt"/>
              <a:ea typeface="+mn-ea"/>
              <a:cs typeface="+mn-cs"/>
            </a:endParaRPr>
          </a:p>
          <a:p>
            <a:pPr marL="171450" indent="-171450">
              <a:buFontTx/>
              <a:buChar char="-"/>
            </a:pPr>
            <a:r>
              <a:rPr lang="pt-BR" sz="1200" b="0" i="0" kern="1200" dirty="0">
                <a:solidFill>
                  <a:schemeClr val="tx1"/>
                </a:solidFill>
                <a:effectLst/>
                <a:latin typeface="+mn-lt"/>
                <a:ea typeface="+mn-ea"/>
                <a:cs typeface="+mn-cs"/>
              </a:rPr>
              <a:t>contador de programa (PC) que aponta para a próxima instrução a executar;</a:t>
            </a:r>
          </a:p>
          <a:p>
            <a:pPr marL="171450" indent="-171450">
              <a:buFontTx/>
              <a:buChar char="-"/>
            </a:pPr>
            <a:r>
              <a:rPr lang="pt-BR" sz="1200" b="0" i="0" kern="1200" dirty="0">
                <a:solidFill>
                  <a:schemeClr val="tx1"/>
                </a:solidFill>
                <a:effectLst/>
                <a:latin typeface="+mn-lt"/>
                <a:ea typeface="+mn-ea"/>
                <a:cs typeface="+mn-cs"/>
              </a:rPr>
              <a:t>registro de instrução (IR) que armazena a instrução em execução;</a:t>
            </a:r>
          </a:p>
          <a:p>
            <a:pPr marL="171450" indent="-171450">
              <a:buFontTx/>
              <a:buChar char="-"/>
            </a:pPr>
            <a:r>
              <a:rPr lang="pt-BR" sz="1200" b="0" i="0" kern="1200" dirty="0">
                <a:solidFill>
                  <a:schemeClr val="tx1"/>
                </a:solidFill>
                <a:effectLst/>
                <a:latin typeface="+mn-lt"/>
                <a:ea typeface="+mn-ea"/>
                <a:cs typeface="+mn-cs"/>
              </a:rPr>
              <a:t>outros registros que permitem o armazenamento de resultados intermediários.</a:t>
            </a:r>
          </a:p>
          <a:p>
            <a:endParaRPr lang="pt-BR" sz="1200" b="0" i="0" kern="1200" dirty="0">
              <a:solidFill>
                <a:schemeClr val="tx1"/>
              </a:solidFill>
              <a:effectLst/>
              <a:latin typeface="+mn-lt"/>
              <a:ea typeface="+mn-ea"/>
              <a:cs typeface="+mn-cs"/>
            </a:endParaRPr>
          </a:p>
          <a:p>
            <a:r>
              <a:rPr lang="pt-BR" sz="1200" b="1" i="0" kern="1200" dirty="0" err="1">
                <a:solidFill>
                  <a:schemeClr val="tx1"/>
                </a:solidFill>
                <a:effectLst/>
                <a:latin typeface="+mn-lt"/>
                <a:ea typeface="+mn-ea"/>
                <a:cs typeface="+mn-cs"/>
              </a:rPr>
              <a:t>Clock</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sz="1200" b="0" i="0" kern="1200" dirty="0" err="1">
                <a:solidFill>
                  <a:schemeClr val="tx1"/>
                </a:solidFill>
                <a:effectLst/>
                <a:latin typeface="+mn-lt"/>
                <a:ea typeface="+mn-ea"/>
                <a:cs typeface="+mn-cs"/>
              </a:rPr>
              <a:t>Clock</a:t>
            </a:r>
            <a:r>
              <a:rPr lang="pt-BR" sz="1200" b="0" i="0" kern="1200" dirty="0">
                <a:solidFill>
                  <a:schemeClr val="tx1"/>
                </a:solidFill>
                <a:effectLst/>
                <a:latin typeface="+mn-lt"/>
                <a:ea typeface="+mn-ea"/>
                <a:cs typeface="+mn-cs"/>
              </a:rPr>
              <a:t> é um circuito oscilador que tem a função de sincronizar e ditar a medida de velocidade de transferência de dados entre duas partes essenciais de um processamento, por exemplo, entre o processador e a memória principal. </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Esta frequência é medida em ciclos por segundo, ou </a:t>
            </a:r>
            <a:r>
              <a:rPr lang="pt-BR" sz="1200" b="1" i="0" kern="1200" dirty="0">
                <a:solidFill>
                  <a:schemeClr val="tx1"/>
                </a:solidFill>
                <a:effectLst/>
                <a:latin typeface="+mn-lt"/>
                <a:ea typeface="+mn-ea"/>
                <a:cs typeface="+mn-cs"/>
              </a:rPr>
              <a:t>hertz</a:t>
            </a:r>
            <a:r>
              <a:rPr lang="pt-BR" sz="1200" b="0" i="0" kern="1200" dirty="0">
                <a:solidFill>
                  <a:schemeClr val="tx1"/>
                </a:solidFill>
                <a:effectLst/>
                <a:latin typeface="+mn-lt"/>
                <a:ea typeface="+mn-ea"/>
                <a:cs typeface="+mn-cs"/>
              </a:rPr>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581025" y="228600"/>
            <a:ext cx="5791200" cy="4343400"/>
          </a:xfrm>
          <a:ln/>
        </p:spPr>
      </p:sp>
      <p:sp>
        <p:nvSpPr>
          <p:cNvPr id="91139" name="Rectangle 5"/>
          <p:cNvSpPr>
            <a:spLocks noGrp="1" noChangeArrowheads="1"/>
          </p:cNvSpPr>
          <p:nvPr>
            <p:ph type="body" idx="1"/>
          </p:nvPr>
        </p:nvSpPr>
        <p:spPr>
          <a:noFill/>
        </p:spPr>
        <p:txBody>
          <a:bodyPr/>
          <a:lstStyle/>
          <a:p>
            <a:pPr eaLnBrk="1" hangingPunct="1"/>
            <a:endParaRPr lang="en-US" altLang="pt-BR" dirty="0"/>
          </a:p>
          <a:p>
            <a:r>
              <a:rPr lang="pt-BR" sz="1200" b="1" i="0" kern="1200" dirty="0">
                <a:solidFill>
                  <a:schemeClr val="tx1"/>
                </a:solidFill>
                <a:effectLst/>
                <a:latin typeface="+mn-lt"/>
                <a:ea typeface="+mn-ea"/>
                <a:cs typeface="+mn-cs"/>
              </a:rPr>
              <a:t>Memória</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Constitui de um conjunto de circuitos capazes de armazenar os dados e os programas a serem executados pela máquina. Temos as seguintes categorias de memória: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 </a:t>
            </a:r>
            <a:r>
              <a:rPr lang="pt-BR" sz="1200" b="1" i="0" kern="1200" dirty="0">
                <a:solidFill>
                  <a:schemeClr val="tx1"/>
                </a:solidFill>
                <a:effectLst/>
                <a:latin typeface="+mn-lt"/>
                <a:ea typeface="+mn-ea"/>
                <a:cs typeface="+mn-cs"/>
              </a:rPr>
              <a:t>A memória principal</a:t>
            </a:r>
            <a:r>
              <a:rPr lang="pt-BR" sz="1200" b="0" i="0" kern="1200" dirty="0">
                <a:solidFill>
                  <a:schemeClr val="tx1"/>
                </a:solidFill>
                <a:effectLst/>
                <a:latin typeface="+mn-lt"/>
                <a:ea typeface="+mn-ea"/>
                <a:cs typeface="+mn-cs"/>
              </a:rPr>
              <a:t> (ou memória de trabalho)</a:t>
            </a:r>
          </a:p>
          <a:p>
            <a:r>
              <a:rPr lang="pt-BR" sz="1200" b="0" i="0" kern="1200" dirty="0">
                <a:solidFill>
                  <a:schemeClr val="tx1"/>
                </a:solidFill>
                <a:effectLst/>
                <a:latin typeface="+mn-lt"/>
                <a:ea typeface="+mn-ea"/>
                <a:cs typeface="+mn-cs"/>
              </a:rPr>
              <a:t>É onde normalmente devem estar armazenados os programas e dados a serem manipulados pelo processador. Este tipo de memória aparece como um conjunto de chips que são inseridos na placa mãe do computador.</a:t>
            </a:r>
          </a:p>
          <a:p>
            <a:endParaRPr lang="pt-BR" sz="1200" b="0" i="0" kern="1200" dirty="0">
              <a:solidFill>
                <a:schemeClr val="tx1"/>
              </a:solidFill>
              <a:effectLst/>
              <a:latin typeface="+mn-lt"/>
              <a:ea typeface="+mn-ea"/>
              <a:cs typeface="+mn-cs"/>
            </a:endParaRPr>
          </a:p>
          <a:p>
            <a:r>
              <a:rPr lang="pt-BR" sz="1200" b="1" i="1" kern="1200" dirty="0">
                <a:solidFill>
                  <a:schemeClr val="tx1"/>
                </a:solidFill>
                <a:effectLst/>
                <a:latin typeface="+mn-lt"/>
                <a:ea typeface="+mn-ea"/>
                <a:cs typeface="+mn-cs"/>
              </a:rPr>
              <a:t>Tipos de memória</a:t>
            </a:r>
          </a:p>
          <a:p>
            <a:r>
              <a:rPr lang="pt-BR" sz="1200" b="0" i="0" kern="1200" dirty="0">
                <a:solidFill>
                  <a:schemeClr val="tx1"/>
                </a:solidFill>
                <a:effectLst/>
                <a:latin typeface="+mn-lt"/>
                <a:ea typeface="+mn-ea"/>
                <a:cs typeface="+mn-cs"/>
              </a:rPr>
              <a:t>Os chips de memória podem ser divididos em duas grandes categorias:</a:t>
            </a:r>
          </a:p>
          <a:p>
            <a:endParaRPr lang="pt-BR" sz="1200" b="0" i="0" kern="1200" dirty="0">
              <a:solidFill>
                <a:schemeClr val="tx1"/>
              </a:solidFill>
              <a:effectLst/>
              <a:latin typeface="+mn-lt"/>
              <a:ea typeface="+mn-ea"/>
              <a:cs typeface="+mn-cs"/>
            </a:endParaRPr>
          </a:p>
          <a:p>
            <a:r>
              <a:rPr lang="pt-BR" sz="1200" b="1" i="0" kern="1200" dirty="0">
                <a:solidFill>
                  <a:schemeClr val="tx1"/>
                </a:solidFill>
                <a:effectLst/>
                <a:latin typeface="+mn-lt"/>
                <a:ea typeface="+mn-ea"/>
                <a:cs typeface="+mn-cs"/>
              </a:rPr>
              <a:t>RAM</a:t>
            </a:r>
            <a:r>
              <a:rPr lang="pt-BR" sz="1200" b="0" i="0" kern="1200" dirty="0">
                <a:solidFill>
                  <a:schemeClr val="tx1"/>
                </a:solidFill>
                <a:effectLst/>
                <a:latin typeface="+mn-lt"/>
                <a:ea typeface="+mn-ea"/>
                <a:cs typeface="+mn-cs"/>
              </a:rPr>
              <a:t> (memória de leitura e escrita)</a:t>
            </a:r>
          </a:p>
          <a:p>
            <a:r>
              <a:rPr lang="pt-BR" sz="1200" b="0" i="0" kern="1200" dirty="0">
                <a:solidFill>
                  <a:schemeClr val="tx1"/>
                </a:solidFill>
                <a:effectLst/>
                <a:latin typeface="+mn-lt"/>
                <a:ea typeface="+mn-ea"/>
                <a:cs typeface="+mn-cs"/>
              </a:rPr>
              <a:t>São chips de memória que podem ser gravados pela CPU a qualquer instante. A CPU usa a RAM para armazenar e executar programas vindos do disco, para ler e gravar os dados que estão sendo processados. É uma memória </a:t>
            </a:r>
            <a:r>
              <a:rPr lang="pt-BR" sz="1200" b="0" i="0" u="sng" kern="1200" dirty="0">
                <a:solidFill>
                  <a:schemeClr val="tx1"/>
                </a:solidFill>
                <a:effectLst/>
                <a:latin typeface="+mn-lt"/>
                <a:ea typeface="+mn-ea"/>
                <a:cs typeface="+mn-cs"/>
              </a:rPr>
              <a:t>volátil</a:t>
            </a:r>
            <a:r>
              <a:rPr lang="pt-BR" sz="1200" b="0" i="0" kern="1200" dirty="0">
                <a:solidFill>
                  <a:schemeClr val="tx1"/>
                </a:solidFill>
                <a:effectLst/>
                <a:latin typeface="+mn-lt"/>
                <a:ea typeface="+mn-ea"/>
                <a:cs typeface="+mn-cs"/>
              </a:rPr>
              <a:t> ( quando o computador é desligado, todos os seus dados são apagados). Por esta razão, os dados e programas devem ficar gravados no disco, que é uma memória permanente.</a:t>
            </a:r>
          </a:p>
          <a:p>
            <a:endParaRPr lang="pt-BR" sz="1200" b="1" i="0" kern="1200" dirty="0">
              <a:solidFill>
                <a:schemeClr val="tx1"/>
              </a:solidFill>
              <a:effectLst/>
              <a:latin typeface="+mn-lt"/>
              <a:ea typeface="+mn-ea"/>
              <a:cs typeface="+mn-cs"/>
            </a:endParaRPr>
          </a:p>
          <a:p>
            <a:r>
              <a:rPr lang="pt-BR" sz="1200" b="1" i="0" kern="1200" dirty="0">
                <a:solidFill>
                  <a:schemeClr val="tx1"/>
                </a:solidFill>
                <a:effectLst/>
                <a:latin typeface="+mn-lt"/>
                <a:ea typeface="+mn-ea"/>
                <a:cs typeface="+mn-cs"/>
              </a:rPr>
              <a:t>Memórias não voláteis</a:t>
            </a:r>
          </a:p>
          <a:p>
            <a:r>
              <a:rPr lang="pt-BR" sz="1200" b="1" i="0" kern="1200" dirty="0">
                <a:solidFill>
                  <a:schemeClr val="tx1"/>
                </a:solidFill>
                <a:effectLst/>
                <a:latin typeface="+mn-lt"/>
                <a:ea typeface="+mn-ea"/>
                <a:cs typeface="+mn-cs"/>
              </a:rPr>
              <a:t>São memórias cujas informações mantidas não são perdidas caso o computador seja desligado.</a:t>
            </a:r>
          </a:p>
          <a:p>
            <a:r>
              <a:rPr lang="pt-BR" sz="1200" b="0" i="0" kern="1200" dirty="0">
                <a:solidFill>
                  <a:schemeClr val="tx1"/>
                </a:solidFill>
                <a:effectLst/>
                <a:latin typeface="+mn-lt"/>
                <a:ea typeface="+mn-ea"/>
                <a:cs typeface="+mn-cs"/>
              </a:rPr>
              <a:t>Exemplo: BIOS (</a:t>
            </a:r>
            <a:r>
              <a:rPr lang="pt-BR" sz="1200" b="0" i="0" kern="1200" dirty="0" err="1">
                <a:solidFill>
                  <a:schemeClr val="tx1"/>
                </a:solidFill>
                <a:effectLst/>
                <a:latin typeface="+mn-lt"/>
                <a:ea typeface="+mn-ea"/>
                <a:cs typeface="+mn-cs"/>
              </a:rPr>
              <a:t>basic</a:t>
            </a:r>
            <a:r>
              <a:rPr lang="pt-BR" sz="1200" b="0" i="0" kern="1200" dirty="0">
                <a:solidFill>
                  <a:schemeClr val="tx1"/>
                </a:solidFill>
                <a:effectLst/>
                <a:latin typeface="+mn-lt"/>
                <a:ea typeface="+mn-ea"/>
                <a:cs typeface="+mn-cs"/>
              </a:rPr>
              <a:t> input-output system – sistema básico de entrada e saída). Está gravado em uma memória permanente localizada na placa mãe. </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Tipos de memórias permanentes: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ROM</a:t>
            </a:r>
          </a:p>
          <a:p>
            <a:r>
              <a:rPr lang="pt-BR" sz="1200" b="0" i="0" kern="1200" dirty="0">
                <a:solidFill>
                  <a:schemeClr val="tx1"/>
                </a:solidFill>
                <a:effectLst/>
                <a:latin typeface="+mn-lt"/>
                <a:ea typeface="+mn-ea"/>
                <a:cs typeface="+mn-cs"/>
              </a:rPr>
              <a:t>São chips que podem ser lidos pela CPU a qualquer instante, mas não podem ser gravados pela CPU. A gravação é feita pelo fabricante. Este tipo de memória foi usada para armazenar a BIOS.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PROM</a:t>
            </a:r>
          </a:p>
          <a:p>
            <a:r>
              <a:rPr lang="pt-BR" sz="1200" b="0" i="0" kern="1200" dirty="0">
                <a:solidFill>
                  <a:schemeClr val="tx1"/>
                </a:solidFill>
                <a:effectLst/>
                <a:latin typeface="+mn-lt"/>
                <a:ea typeface="+mn-ea"/>
                <a:cs typeface="+mn-cs"/>
              </a:rPr>
              <a:t>É uma ROM programável. A gravação pode ser feita apenas uma vez, pois utiliza um processo irreversível.</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EPROM</a:t>
            </a:r>
          </a:p>
          <a:p>
            <a:r>
              <a:rPr lang="pt-BR" sz="1200" b="0" i="0" kern="1200" dirty="0">
                <a:solidFill>
                  <a:schemeClr val="tx1"/>
                </a:solidFill>
                <a:effectLst/>
                <a:latin typeface="+mn-lt"/>
                <a:ea typeface="+mn-ea"/>
                <a:cs typeface="+mn-cs"/>
              </a:rPr>
              <a:t>É uma ROM programável e apagável. Pode ser programada comportando-se com o uma ROM. A EPROM pode ser apagada com raios ultravioletas de alta potência.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EEPROM</a:t>
            </a:r>
          </a:p>
          <a:p>
            <a:r>
              <a:rPr lang="pt-BR" sz="1200" b="0" i="0" kern="1200" dirty="0">
                <a:solidFill>
                  <a:schemeClr val="tx1"/>
                </a:solidFill>
                <a:effectLst/>
                <a:latin typeface="+mn-lt"/>
                <a:ea typeface="+mn-ea"/>
                <a:cs typeface="+mn-cs"/>
              </a:rPr>
              <a:t>É um tipo de memória ROM mais flexível. Pode ser apagada sob controle de software. Utilizada para armazenar as BIOS atuais.</a:t>
            </a:r>
          </a:p>
          <a:p>
            <a:endParaRPr lang="pt-BR" sz="1200" b="0" i="0" kern="1200" dirty="0">
              <a:solidFill>
                <a:schemeClr val="tx1"/>
              </a:solidFill>
              <a:effectLst/>
              <a:latin typeface="+mn-lt"/>
              <a:ea typeface="+mn-ea"/>
              <a:cs typeface="+mn-cs"/>
            </a:endParaRPr>
          </a:p>
          <a:p>
            <a:r>
              <a:rPr lang="pt-BR" sz="1200" b="1" i="1" kern="1200" dirty="0">
                <a:solidFill>
                  <a:schemeClr val="tx1"/>
                </a:solidFill>
                <a:effectLst/>
                <a:latin typeface="+mn-lt"/>
                <a:ea typeface="+mn-ea"/>
                <a:cs typeface="+mn-cs"/>
              </a:rPr>
              <a:t>Memória fora da placa mãe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placa mãe contém quase toda a memória de um microcomputador, mas outras placas também podem conter memórias, do tipo RAM e do tipo ROM. As placas de vídeo contém uma ROM com a sua própria BIOS e uma RAM chamada de memória de vídeo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b) </a:t>
            </a:r>
            <a:r>
              <a:rPr lang="pt-BR" sz="1200" b="1" i="0" kern="1200" dirty="0">
                <a:solidFill>
                  <a:schemeClr val="tx1"/>
                </a:solidFill>
                <a:effectLst/>
                <a:latin typeface="+mn-lt"/>
                <a:ea typeface="+mn-ea"/>
                <a:cs typeface="+mn-cs"/>
              </a:rPr>
              <a:t>A memória secundária</a:t>
            </a:r>
            <a:r>
              <a:rPr lang="pt-BR" sz="1200" b="0" i="0" kern="1200" dirty="0">
                <a:solidFill>
                  <a:schemeClr val="tx1"/>
                </a:solidFill>
                <a:effectLst/>
                <a:latin typeface="+mn-lt"/>
                <a:ea typeface="+mn-ea"/>
                <a:cs typeface="+mn-cs"/>
              </a:rPr>
              <a:t> (ou memória de massa)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Não é acessada diretamente pela CPU. O acesso é feito através de interfaces ou controladoras especiais. É uma memória do tipo permanente. Possui alta capacidade de armazenamento e um custo menor que o da memória principal. A memória secundária não é formada por chips, e sim por dispositivos que utilizam outras tecnologias de armazenamento (magnética ou ótica). Exemplos: disco rígido, disquete, fita magnética e </a:t>
            </a:r>
            <a:r>
              <a:rPr lang="pt-BR" sz="1200" b="0" i="0" kern="1200" dirty="0" err="1">
                <a:solidFill>
                  <a:schemeClr val="tx1"/>
                </a:solidFill>
                <a:effectLst/>
                <a:latin typeface="+mn-lt"/>
                <a:ea typeface="+mn-ea"/>
                <a:cs typeface="+mn-cs"/>
              </a:rPr>
              <a:t>cd-rom</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Placas controladoras</a:t>
            </a:r>
          </a:p>
          <a:p>
            <a:r>
              <a:rPr lang="pt-BR" sz="1200" b="0" i="0" kern="1200" dirty="0">
                <a:solidFill>
                  <a:schemeClr val="tx1"/>
                </a:solidFill>
                <a:effectLst/>
                <a:latin typeface="+mn-lt"/>
                <a:ea typeface="+mn-ea"/>
                <a:cs typeface="+mn-cs"/>
              </a:rPr>
              <a:t>SCSI (</a:t>
            </a:r>
            <a:r>
              <a:rPr lang="pt-BR" sz="1200" b="0" i="0" kern="1200" dirty="0" err="1">
                <a:solidFill>
                  <a:schemeClr val="tx1"/>
                </a:solidFill>
                <a:effectLst/>
                <a:latin typeface="+mn-lt"/>
                <a:ea typeface="+mn-ea"/>
                <a:cs typeface="+mn-cs"/>
              </a:rPr>
              <a:t>small</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compact</a:t>
            </a:r>
            <a:r>
              <a:rPr lang="pt-BR" sz="1200" b="0" i="0" kern="1200" dirty="0">
                <a:solidFill>
                  <a:schemeClr val="tx1"/>
                </a:solidFill>
                <a:effectLst/>
                <a:latin typeface="+mn-lt"/>
                <a:ea typeface="+mn-ea"/>
                <a:cs typeface="+mn-cs"/>
              </a:rPr>
              <a:t> system interface) permite a conexão de diversos periféricos;</a:t>
            </a:r>
          </a:p>
          <a:p>
            <a:r>
              <a:rPr lang="pt-BR" sz="1200" b="0" i="0" kern="1200" dirty="0">
                <a:solidFill>
                  <a:schemeClr val="tx1"/>
                </a:solidFill>
                <a:effectLst/>
                <a:latin typeface="+mn-lt"/>
                <a:ea typeface="+mn-ea"/>
                <a:cs typeface="+mn-cs"/>
              </a:rPr>
              <a:t>IDE (</a:t>
            </a:r>
            <a:r>
              <a:rPr lang="pt-BR" sz="1200" b="0" i="0" kern="1200" dirty="0" err="1">
                <a:solidFill>
                  <a:schemeClr val="tx1"/>
                </a:solidFill>
                <a:effectLst/>
                <a:latin typeface="+mn-lt"/>
                <a:ea typeface="+mn-ea"/>
                <a:cs typeface="+mn-cs"/>
              </a:rPr>
              <a:t>intelligent</a:t>
            </a:r>
            <a:r>
              <a:rPr lang="pt-BR" sz="1200" b="0" i="0" kern="1200" dirty="0">
                <a:solidFill>
                  <a:schemeClr val="tx1"/>
                </a:solidFill>
                <a:effectLst/>
                <a:latin typeface="+mn-lt"/>
                <a:ea typeface="+mn-ea"/>
                <a:cs typeface="+mn-cs"/>
              </a:rPr>
              <a:t> drive </a:t>
            </a:r>
            <a:r>
              <a:rPr lang="pt-BR" sz="1200" b="0" i="0" kern="1200" dirty="0" err="1">
                <a:solidFill>
                  <a:schemeClr val="tx1"/>
                </a:solidFill>
                <a:effectLst/>
                <a:latin typeface="+mn-lt"/>
                <a:ea typeface="+mn-ea"/>
                <a:cs typeface="+mn-cs"/>
              </a:rPr>
              <a:t>electronics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1" i="0" kern="1200" dirty="0">
                <a:solidFill>
                  <a:schemeClr val="tx1"/>
                </a:solidFill>
                <a:effectLst/>
                <a:latin typeface="+mn-lt"/>
                <a:ea typeface="+mn-ea"/>
                <a:cs typeface="+mn-cs"/>
              </a:rPr>
              <a:t>A memória cache</a:t>
            </a:r>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É uma área reservada de memória que possui duas funções:</a:t>
            </a:r>
          </a:p>
          <a:p>
            <a:r>
              <a:rPr lang="pt-BR" sz="1200" b="0" i="0" kern="1200" dirty="0">
                <a:solidFill>
                  <a:schemeClr val="tx1"/>
                </a:solidFill>
                <a:effectLst/>
                <a:latin typeface="+mn-lt"/>
                <a:ea typeface="+mn-ea"/>
                <a:cs typeface="+mn-cs"/>
              </a:rPr>
              <a:t>Aumentar o desempenho do computador</a:t>
            </a:r>
          </a:p>
          <a:p>
            <a:r>
              <a:rPr lang="pt-BR" sz="1200" b="0" i="0" kern="1200" dirty="0">
                <a:solidFill>
                  <a:schemeClr val="tx1"/>
                </a:solidFill>
                <a:effectLst/>
                <a:latin typeface="+mn-lt"/>
                <a:ea typeface="+mn-ea"/>
                <a:cs typeface="+mn-cs"/>
              </a:rPr>
              <a:t>Aumentar o tempo de vida das unidades de disco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Temos dois tipos de memória cache:</a:t>
            </a:r>
          </a:p>
          <a:p>
            <a:endParaRPr lang="pt-BR" sz="1200" b="0" i="0" kern="1200" dirty="0">
              <a:solidFill>
                <a:schemeClr val="tx1"/>
              </a:solidFill>
              <a:effectLst/>
              <a:latin typeface="+mn-lt"/>
              <a:ea typeface="+mn-ea"/>
              <a:cs typeface="+mn-cs"/>
            </a:endParaRPr>
          </a:p>
          <a:p>
            <a:pPr marL="171450" indent="-171450">
              <a:buFontTx/>
              <a:buChar char="-"/>
            </a:pPr>
            <a:r>
              <a:rPr lang="pt-BR" sz="1200" b="0" i="0" kern="1200" dirty="0">
                <a:solidFill>
                  <a:schemeClr val="tx1"/>
                </a:solidFill>
                <a:effectLst/>
                <a:latin typeface="+mn-lt"/>
                <a:ea typeface="+mn-ea"/>
                <a:cs typeface="+mn-cs"/>
              </a:rPr>
              <a:t>A que vem incorporada à máquina, dessa forma é mais rápida que a memória RAM;</a:t>
            </a:r>
          </a:p>
          <a:p>
            <a:pPr marL="171450" indent="-171450">
              <a:buFontTx/>
              <a:buChar char="-"/>
            </a:pPr>
            <a:r>
              <a:rPr lang="pt-BR" sz="1200" b="0" i="0" kern="1200" dirty="0">
                <a:solidFill>
                  <a:schemeClr val="tx1"/>
                </a:solidFill>
                <a:effectLst/>
                <a:latin typeface="+mn-lt"/>
                <a:ea typeface="+mn-ea"/>
                <a:cs typeface="+mn-cs"/>
              </a:rPr>
              <a:t>A que é implementada via software na memória RAM, aumentando o desempenho do acesso ao disco.</a:t>
            </a:r>
          </a:p>
          <a:p>
            <a:endParaRPr lang="pt-BR" sz="1200" b="0" i="0" kern="1200" dirty="0">
              <a:solidFill>
                <a:schemeClr val="tx1"/>
              </a:solidFill>
              <a:effectLst/>
              <a:latin typeface="+mn-lt"/>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581025" y="228600"/>
            <a:ext cx="5791200" cy="4343400"/>
          </a:xfrm>
          <a:ln/>
        </p:spPr>
      </p:sp>
      <p:sp>
        <p:nvSpPr>
          <p:cNvPr id="91139" name="Rectangle 5"/>
          <p:cNvSpPr>
            <a:spLocks noGrp="1" noChangeArrowheads="1"/>
          </p:cNvSpPr>
          <p:nvPr>
            <p:ph type="body" idx="1"/>
          </p:nvPr>
        </p:nvSpPr>
        <p:spPr>
          <a:noFill/>
        </p:spPr>
        <p:txBody>
          <a:bodyPr/>
          <a:lstStyle/>
          <a:p>
            <a:endParaRPr lang="pt-BR" sz="1200" b="1" i="0" kern="1200" dirty="0">
              <a:solidFill>
                <a:schemeClr val="tx1"/>
              </a:solidFill>
              <a:effectLst/>
              <a:latin typeface="+mn-lt"/>
              <a:ea typeface="+mn-ea"/>
              <a:cs typeface="+mn-cs"/>
            </a:endParaRPr>
          </a:p>
          <a:p>
            <a:r>
              <a:rPr lang="pt-BR" sz="1200" b="1" i="0" kern="1200" dirty="0">
                <a:solidFill>
                  <a:schemeClr val="tx1"/>
                </a:solidFill>
                <a:effectLst/>
                <a:latin typeface="+mn-lt"/>
                <a:ea typeface="+mn-ea"/>
                <a:cs typeface="+mn-cs"/>
              </a:rPr>
              <a:t>Barramentos</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 barramento ou bus, é um caminho comum pelo qual os dados trafegam dentro do computador. Este caminho é usado para comunicação e pode ser estabelecido entre dois ou mais elementos do computador.</a:t>
            </a:r>
          </a:p>
          <a:p>
            <a:r>
              <a:rPr lang="pt-BR" sz="1200" b="0" i="0" kern="1200" dirty="0">
                <a:solidFill>
                  <a:schemeClr val="tx1"/>
                </a:solidFill>
                <a:effectLst/>
                <a:latin typeface="+mn-lt"/>
                <a:ea typeface="+mn-ea"/>
                <a:cs typeface="+mn-cs"/>
              </a:rPr>
              <a:t>O tamanho do barramento determina quantos dados podem ser transferidos em uma única vez (16 bits, 32bits, ...)</a:t>
            </a:r>
          </a:p>
          <a:p>
            <a:r>
              <a:rPr lang="pt-BR" sz="1200" b="0" i="0" kern="1200" dirty="0">
                <a:solidFill>
                  <a:schemeClr val="tx1"/>
                </a:solidFill>
                <a:effectLst/>
                <a:latin typeface="+mn-lt"/>
                <a:ea typeface="+mn-ea"/>
                <a:cs typeface="+mn-cs"/>
              </a:rPr>
              <a:t>Um PC possui muitos barramentos, que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Barramento do processador</a:t>
            </a:r>
          </a:p>
          <a:p>
            <a:r>
              <a:rPr lang="pt-BR" sz="1200" b="0" i="0" kern="1200" dirty="0">
                <a:solidFill>
                  <a:schemeClr val="tx1"/>
                </a:solidFill>
                <a:effectLst/>
                <a:latin typeface="+mn-lt"/>
                <a:ea typeface="+mn-ea"/>
                <a:cs typeface="+mn-cs"/>
              </a:rPr>
              <a:t>É o barramento que o chipset (chips de suporte adjacentes contidos na placa mãe) usa para enviar/receber informações do processador.</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Barramento de cache</a:t>
            </a:r>
          </a:p>
          <a:p>
            <a:r>
              <a:rPr lang="pt-BR" sz="1200" b="0" i="0" kern="1200" dirty="0">
                <a:solidFill>
                  <a:schemeClr val="tx1"/>
                </a:solidFill>
                <a:effectLst/>
                <a:latin typeface="+mn-lt"/>
                <a:ea typeface="+mn-ea"/>
                <a:cs typeface="+mn-cs"/>
              </a:rPr>
              <a:t>É um barramento dedicado para acessar a cache. Usado pelos Pentium Pro e Pentium III.</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Barramento de memória</a:t>
            </a:r>
          </a:p>
          <a:p>
            <a:r>
              <a:rPr lang="pt-BR" sz="1200" b="0" i="0" kern="1200" dirty="0">
                <a:solidFill>
                  <a:schemeClr val="tx1"/>
                </a:solidFill>
                <a:effectLst/>
                <a:latin typeface="+mn-lt"/>
                <a:ea typeface="+mn-ea"/>
                <a:cs typeface="+mn-cs"/>
              </a:rPr>
              <a:t>Conecta o </a:t>
            </a:r>
            <a:r>
              <a:rPr lang="pt-BR" sz="1200" b="0" i="0" kern="1200" dirty="0" err="1">
                <a:solidFill>
                  <a:schemeClr val="tx1"/>
                </a:solidFill>
                <a:effectLst/>
                <a:latin typeface="+mn-lt"/>
                <a:ea typeface="+mn-ea"/>
                <a:cs typeface="+mn-cs"/>
              </a:rPr>
              <a:t>sub-sistema</a:t>
            </a:r>
            <a:r>
              <a:rPr lang="pt-BR" sz="1200" b="0" i="0" kern="1200" dirty="0">
                <a:solidFill>
                  <a:schemeClr val="tx1"/>
                </a:solidFill>
                <a:effectLst/>
                <a:latin typeface="+mn-lt"/>
                <a:ea typeface="+mn-ea"/>
                <a:cs typeface="+mn-cs"/>
              </a:rPr>
              <a:t> da memória ao chipset e ao processador.</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Barramento local de entrada/saída (E/S)</a:t>
            </a:r>
          </a:p>
          <a:p>
            <a:r>
              <a:rPr lang="pt-BR" sz="1200" b="0" i="0" kern="1200" dirty="0">
                <a:solidFill>
                  <a:schemeClr val="tx1"/>
                </a:solidFill>
                <a:effectLst/>
                <a:latin typeface="+mn-lt"/>
                <a:ea typeface="+mn-ea"/>
                <a:cs typeface="+mn-cs"/>
              </a:rPr>
              <a:t>Usado para conectar periféricos de alto desempenho à memória, chipset e processador. Exemplo: placas de vídeo, interface de redes de alta velocidade. Os mais comuns:</a:t>
            </a:r>
          </a:p>
          <a:p>
            <a:r>
              <a:rPr lang="pt-BR" sz="1200" b="0" i="0" kern="1200" dirty="0" err="1">
                <a:solidFill>
                  <a:schemeClr val="tx1"/>
                </a:solidFill>
                <a:effectLst/>
                <a:latin typeface="+mn-lt"/>
                <a:ea typeface="+mn-ea"/>
                <a:cs typeface="+mn-cs"/>
              </a:rPr>
              <a:t>Vesa</a:t>
            </a:r>
            <a:r>
              <a:rPr lang="pt-BR" sz="1200" b="0" i="0" kern="1200" dirty="0">
                <a:solidFill>
                  <a:schemeClr val="tx1"/>
                </a:solidFill>
                <a:effectLst/>
                <a:latin typeface="+mn-lt"/>
                <a:ea typeface="+mn-ea"/>
                <a:cs typeface="+mn-cs"/>
              </a:rPr>
              <a:t> local bus (VLB)</a:t>
            </a:r>
          </a:p>
          <a:p>
            <a:r>
              <a:rPr lang="pt-BR" sz="1200" b="0" i="0" kern="1200" dirty="0" err="1">
                <a:solidFill>
                  <a:schemeClr val="tx1"/>
                </a:solidFill>
                <a:effectLst/>
                <a:latin typeface="+mn-lt"/>
                <a:ea typeface="+mn-ea"/>
                <a:cs typeface="+mn-cs"/>
              </a:rPr>
              <a:t>Peripheral</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component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inter</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connect</a:t>
            </a:r>
            <a:r>
              <a:rPr lang="pt-BR" sz="1200" b="0" i="0" kern="1200" dirty="0">
                <a:solidFill>
                  <a:schemeClr val="tx1"/>
                </a:solidFill>
                <a:effectLst/>
                <a:latin typeface="+mn-lt"/>
                <a:ea typeface="+mn-ea"/>
                <a:cs typeface="+mn-cs"/>
              </a:rPr>
              <a:t> bus (PCI)</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Barramento padrão de entrada/ saída(E/S):</a:t>
            </a:r>
          </a:p>
          <a:p>
            <a:r>
              <a:rPr lang="pt-BR" sz="1200" b="0" i="0" kern="1200" dirty="0">
                <a:solidFill>
                  <a:schemeClr val="tx1"/>
                </a:solidFill>
                <a:effectLst/>
                <a:latin typeface="+mn-lt"/>
                <a:ea typeface="+mn-ea"/>
                <a:cs typeface="+mn-cs"/>
              </a:rPr>
              <a:t>Usado para periféricos lentos (mouses, placas de som) e também para compatibilidade com dispositivos antigos.</a:t>
            </a:r>
          </a:p>
          <a:p>
            <a:r>
              <a:rPr lang="pt-BR" sz="1200" b="0" i="0" kern="1200" dirty="0" err="1">
                <a:solidFill>
                  <a:schemeClr val="tx1"/>
                </a:solidFill>
                <a:effectLst/>
                <a:latin typeface="+mn-lt"/>
                <a:ea typeface="+mn-ea"/>
                <a:cs typeface="+mn-cs"/>
              </a:rPr>
              <a:t>Industry</a:t>
            </a:r>
            <a:r>
              <a:rPr lang="pt-BR" sz="1200" b="0" i="0" kern="1200" dirty="0">
                <a:solidFill>
                  <a:schemeClr val="tx1"/>
                </a:solidFill>
                <a:effectLst/>
                <a:latin typeface="+mn-lt"/>
                <a:ea typeface="+mn-ea"/>
                <a:cs typeface="+mn-cs"/>
              </a:rPr>
              <a:t> standard </a:t>
            </a:r>
            <a:r>
              <a:rPr lang="pt-BR" sz="1200" b="0" i="0" kern="1200" dirty="0" err="1">
                <a:solidFill>
                  <a:schemeClr val="tx1"/>
                </a:solidFill>
                <a:effectLst/>
                <a:latin typeface="+mn-lt"/>
                <a:ea typeface="+mn-ea"/>
                <a:cs typeface="+mn-cs"/>
              </a:rPr>
              <a:t>architecture</a:t>
            </a:r>
            <a:r>
              <a:rPr lang="pt-BR" sz="1200" b="0" i="0" kern="1200" dirty="0">
                <a:solidFill>
                  <a:schemeClr val="tx1"/>
                </a:solidFill>
                <a:effectLst/>
                <a:latin typeface="+mn-lt"/>
                <a:ea typeface="+mn-ea"/>
                <a:cs typeface="+mn-cs"/>
              </a:rPr>
              <a:t> (ISA)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Todos os barramentos possuem duas partes: um </a:t>
            </a:r>
            <a:r>
              <a:rPr lang="pt-BR" sz="1200" b="0" i="1" kern="1200" dirty="0">
                <a:solidFill>
                  <a:schemeClr val="tx1"/>
                </a:solidFill>
                <a:effectLst/>
                <a:latin typeface="+mn-lt"/>
                <a:ea typeface="+mn-ea"/>
                <a:cs typeface="+mn-cs"/>
              </a:rPr>
              <a:t>barramento de endereçamento</a:t>
            </a:r>
            <a:r>
              <a:rPr lang="pt-BR" sz="1200" b="0" i="0" kern="1200" dirty="0">
                <a:solidFill>
                  <a:schemeClr val="tx1"/>
                </a:solidFill>
                <a:effectLst/>
                <a:latin typeface="+mn-lt"/>
                <a:ea typeface="+mn-ea"/>
                <a:cs typeface="+mn-cs"/>
              </a:rPr>
              <a:t> (que transfere a informação de onde o dado se encontra) e um </a:t>
            </a:r>
            <a:r>
              <a:rPr lang="pt-BR" sz="1200" b="0" i="1" kern="1200" dirty="0">
                <a:solidFill>
                  <a:schemeClr val="tx1"/>
                </a:solidFill>
                <a:effectLst/>
                <a:latin typeface="+mn-lt"/>
                <a:ea typeface="+mn-ea"/>
                <a:cs typeface="+mn-cs"/>
              </a:rPr>
              <a:t>barramento de dados</a:t>
            </a:r>
            <a:r>
              <a:rPr lang="pt-BR" sz="1200" b="0" i="0" kern="1200" dirty="0">
                <a:solidFill>
                  <a:schemeClr val="tx1"/>
                </a:solidFill>
                <a:effectLst/>
                <a:latin typeface="+mn-lt"/>
                <a:ea typeface="+mn-ea"/>
                <a:cs typeface="+mn-cs"/>
              </a:rPr>
              <a:t> (que transfere os dados em si, ou seja, o valor de memória).</a:t>
            </a:r>
          </a:p>
          <a:p>
            <a:endParaRPr lang="pt-BR" sz="1200" b="0" i="0" kern="1200" dirty="0">
              <a:solidFill>
                <a:schemeClr val="tx1"/>
              </a:solidFill>
              <a:effectLst/>
              <a:latin typeface="+mn-lt"/>
              <a:ea typeface="+mn-ea"/>
              <a:cs typeface="+mn-cs"/>
            </a:endParaRPr>
          </a:p>
          <a:p>
            <a:pPr eaLnBrk="1" hangingPunct="1"/>
            <a:endParaRPr lang="en-US" altLang="pt-B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581025" y="228600"/>
            <a:ext cx="5791200" cy="4343400"/>
          </a:xfrm>
          <a:ln/>
        </p:spPr>
      </p:sp>
      <p:sp>
        <p:nvSpPr>
          <p:cNvPr id="91139" name="Rectangle 5"/>
          <p:cNvSpPr>
            <a:spLocks noGrp="1" noChangeArrowheads="1"/>
          </p:cNvSpPr>
          <p:nvPr>
            <p:ph type="body" idx="1"/>
          </p:nvPr>
        </p:nvSpPr>
        <p:spPr>
          <a:noFill/>
        </p:spPr>
        <p:txBody>
          <a:bodyPr/>
          <a:lstStyle/>
          <a:p>
            <a:pPr eaLnBrk="1" hangingPunct="1"/>
            <a:endParaRPr lang="pt-BR" dirty="0"/>
          </a:p>
          <a:p>
            <a:pPr eaLnBrk="1" hangingPunct="1"/>
            <a:r>
              <a:rPr lang="pt-BR" dirty="0"/>
              <a:t>Exercício:</a:t>
            </a:r>
          </a:p>
          <a:p>
            <a:pPr eaLnBrk="1" hangingPunct="1"/>
            <a:endParaRPr lang="pt-BR" dirty="0"/>
          </a:p>
          <a:p>
            <a:pPr eaLnBrk="1" hangingPunct="1"/>
            <a:r>
              <a:rPr lang="pt-BR" dirty="0"/>
              <a:t>É responsável pela realização de cálculos matemáticos em um computador o componente de hardware denominado </a:t>
            </a:r>
            <a:r>
              <a:rPr lang="pt-BR" baseline="0" dirty="0"/>
              <a:t> (CESPE -2011)</a:t>
            </a:r>
            <a:endParaRPr lang="pt-BR" dirty="0"/>
          </a:p>
          <a:p>
            <a:pPr eaLnBrk="1" hangingPunct="1"/>
            <a:endParaRPr lang="pt-BR" dirty="0"/>
          </a:p>
          <a:p>
            <a:pPr eaLnBrk="1" hangingPunct="1"/>
            <a:r>
              <a:rPr lang="pt-BR" dirty="0"/>
              <a:t>A - barramento do sistema. </a:t>
            </a:r>
          </a:p>
          <a:p>
            <a:pPr eaLnBrk="1" hangingPunct="1"/>
            <a:r>
              <a:rPr lang="pt-BR" dirty="0"/>
              <a:t>B - teclado. </a:t>
            </a:r>
          </a:p>
          <a:p>
            <a:pPr eaLnBrk="1" hangingPunct="1"/>
            <a:r>
              <a:rPr lang="pt-BR" dirty="0"/>
              <a:t>C - processador. </a:t>
            </a:r>
          </a:p>
          <a:p>
            <a:pPr eaLnBrk="1" hangingPunct="1"/>
            <a:r>
              <a:rPr lang="pt-BR" dirty="0"/>
              <a:t>D - byte. </a:t>
            </a:r>
          </a:p>
          <a:p>
            <a:pPr eaLnBrk="1" hangingPunct="1"/>
            <a:r>
              <a:rPr lang="pt-BR" dirty="0"/>
              <a:t>E - disquete.</a:t>
            </a:r>
            <a:endParaRPr lang="en-US" altLang="pt-B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581025" y="228600"/>
            <a:ext cx="5791200" cy="4343400"/>
          </a:xfrm>
          <a:ln/>
        </p:spPr>
      </p:sp>
      <p:sp>
        <p:nvSpPr>
          <p:cNvPr id="91139" name="Rectangle 5"/>
          <p:cNvSpPr>
            <a:spLocks noGrp="1" noChangeArrowheads="1"/>
          </p:cNvSpPr>
          <p:nvPr>
            <p:ph type="body" idx="1"/>
          </p:nvPr>
        </p:nvSpPr>
        <p:spPr>
          <a:noFill/>
        </p:spPr>
        <p:txBody>
          <a:bodyPr/>
          <a:lstStyle/>
          <a:p>
            <a:pPr eaLnBrk="1" hangingPunct="1"/>
            <a:endParaRPr lang="en-US" altLang="pt-BR" dirty="0"/>
          </a:p>
          <a:p>
            <a:r>
              <a:rPr lang="pt-BR" sz="1200" b="1" i="0" kern="1200" dirty="0">
                <a:solidFill>
                  <a:schemeClr val="tx1"/>
                </a:solidFill>
                <a:effectLst/>
                <a:latin typeface="+mn-lt"/>
                <a:ea typeface="+mn-ea"/>
                <a:cs typeface="+mn-cs"/>
              </a:rPr>
              <a:t>Dispositivos de Entrada e Saída ou Periféricos</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São equipamentos utilizados como portadores das informações que o computador irá processar. Através desses dispositivos, o computador pode armazenar, ler, transferir e receber dados.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Dispositivos de entrada:</a:t>
            </a:r>
          </a:p>
          <a:p>
            <a:r>
              <a:rPr lang="pt-BR" sz="1200" b="0" i="0" kern="1200" dirty="0">
                <a:solidFill>
                  <a:schemeClr val="tx1"/>
                </a:solidFill>
                <a:effectLst/>
                <a:latin typeface="+mn-lt"/>
                <a:ea typeface="+mn-ea"/>
                <a:cs typeface="+mn-cs"/>
              </a:rPr>
              <a:t>Teclado</a:t>
            </a:r>
          </a:p>
          <a:p>
            <a:r>
              <a:rPr lang="pt-BR" sz="1200" b="0" i="0" kern="1200" dirty="0">
                <a:solidFill>
                  <a:schemeClr val="tx1"/>
                </a:solidFill>
                <a:effectLst/>
                <a:latin typeface="+mn-lt"/>
                <a:ea typeface="+mn-ea"/>
                <a:cs typeface="+mn-cs"/>
              </a:rPr>
              <a:t>Mouse</a:t>
            </a:r>
          </a:p>
          <a:p>
            <a:r>
              <a:rPr lang="pt-BR" sz="1200" b="0" i="0" kern="1200" dirty="0">
                <a:solidFill>
                  <a:schemeClr val="tx1"/>
                </a:solidFill>
                <a:effectLst/>
                <a:latin typeface="+mn-lt"/>
                <a:ea typeface="+mn-ea"/>
                <a:cs typeface="+mn-cs"/>
              </a:rPr>
              <a:t>Drive de CD-ROM</a:t>
            </a:r>
          </a:p>
          <a:p>
            <a:r>
              <a:rPr lang="pt-BR" sz="1200" b="0" i="0" kern="1200" dirty="0">
                <a:solidFill>
                  <a:schemeClr val="tx1"/>
                </a:solidFill>
                <a:effectLst/>
                <a:latin typeface="+mn-lt"/>
                <a:ea typeface="+mn-ea"/>
                <a:cs typeface="+mn-cs"/>
              </a:rPr>
              <a:t>Microfone</a:t>
            </a:r>
          </a:p>
          <a:p>
            <a:r>
              <a:rPr lang="pt-BR" sz="1200" b="0" i="0" kern="1200" dirty="0">
                <a:solidFill>
                  <a:schemeClr val="tx1"/>
                </a:solidFill>
                <a:effectLst/>
                <a:latin typeface="+mn-lt"/>
                <a:ea typeface="+mn-ea"/>
                <a:cs typeface="+mn-cs"/>
              </a:rPr>
              <a:t>Scanner</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Dispositivos de saída:</a:t>
            </a:r>
          </a:p>
          <a:p>
            <a:r>
              <a:rPr lang="pt-BR" sz="1200" b="0" i="0" kern="1200" dirty="0">
                <a:solidFill>
                  <a:schemeClr val="tx1"/>
                </a:solidFill>
                <a:effectLst/>
                <a:latin typeface="+mn-lt"/>
                <a:ea typeface="+mn-ea"/>
                <a:cs typeface="+mn-cs"/>
              </a:rPr>
              <a:t>Vídeo</a:t>
            </a:r>
          </a:p>
          <a:p>
            <a:r>
              <a:rPr lang="pt-BR" sz="1200" b="0" i="0" kern="1200" dirty="0">
                <a:solidFill>
                  <a:schemeClr val="tx1"/>
                </a:solidFill>
                <a:effectLst/>
                <a:latin typeface="+mn-lt"/>
                <a:ea typeface="+mn-ea"/>
                <a:cs typeface="+mn-cs"/>
              </a:rPr>
              <a:t>Impressora</a:t>
            </a:r>
          </a:p>
          <a:p>
            <a:r>
              <a:rPr lang="pt-BR" sz="1200" b="0" i="0" kern="1200" dirty="0">
                <a:solidFill>
                  <a:schemeClr val="tx1"/>
                </a:solidFill>
                <a:effectLst/>
                <a:latin typeface="+mn-lt"/>
                <a:ea typeface="+mn-ea"/>
                <a:cs typeface="+mn-cs"/>
              </a:rPr>
              <a:t>Alto-falante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Dispositivos de entrada e saída:</a:t>
            </a:r>
          </a:p>
          <a:p>
            <a:r>
              <a:rPr lang="pt-BR" sz="1200" b="0" i="0" kern="1200" dirty="0">
                <a:solidFill>
                  <a:schemeClr val="tx1"/>
                </a:solidFill>
                <a:effectLst/>
                <a:latin typeface="+mn-lt"/>
                <a:ea typeface="+mn-ea"/>
                <a:cs typeface="+mn-cs"/>
              </a:rPr>
              <a:t>Disco rígido</a:t>
            </a:r>
          </a:p>
          <a:p>
            <a:r>
              <a:rPr lang="pt-BR" sz="1200" b="0" i="0" kern="1200" dirty="0">
                <a:solidFill>
                  <a:schemeClr val="tx1"/>
                </a:solidFill>
                <a:effectLst/>
                <a:latin typeface="+mn-lt"/>
                <a:ea typeface="+mn-ea"/>
                <a:cs typeface="+mn-cs"/>
              </a:rPr>
              <a:t>Drive de disquete</a:t>
            </a:r>
          </a:p>
          <a:p>
            <a:r>
              <a:rPr lang="pt-BR" sz="1200" b="0" i="0" kern="1200" dirty="0">
                <a:solidFill>
                  <a:schemeClr val="tx1"/>
                </a:solidFill>
                <a:effectLst/>
                <a:latin typeface="+mn-lt"/>
                <a:ea typeface="+mn-ea"/>
                <a:cs typeface="+mn-cs"/>
              </a:rPr>
              <a:t>Unidade de fita magnética</a:t>
            </a:r>
          </a:p>
          <a:p>
            <a:r>
              <a:rPr lang="pt-BR" sz="1200" b="0" i="0" kern="1200" dirty="0">
                <a:solidFill>
                  <a:schemeClr val="tx1"/>
                </a:solidFill>
                <a:effectLst/>
                <a:latin typeface="+mn-lt"/>
                <a:ea typeface="+mn-ea"/>
                <a:cs typeface="+mn-cs"/>
              </a:rPr>
              <a:t>Modem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Tipos de comunicação com os dispositivos: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CPU comunica-se com os periféricos através de circuitos chamados interfaces ou portas de E/S, que implementam a transmissão de dados segundo duas políticas:</a:t>
            </a:r>
          </a:p>
          <a:p>
            <a:r>
              <a:rPr lang="pt-BR" sz="1200" b="0" i="0" kern="1200" dirty="0">
                <a:solidFill>
                  <a:schemeClr val="tx1"/>
                </a:solidFill>
                <a:effectLst/>
                <a:latin typeface="+mn-lt"/>
                <a:ea typeface="+mn-ea"/>
                <a:cs typeface="+mn-cs"/>
              </a:rPr>
              <a:t>comunicação paralela: impressora; </a:t>
            </a:r>
          </a:p>
          <a:p>
            <a:r>
              <a:rPr lang="pt-BR" sz="1200" b="0" i="0" kern="1200" dirty="0">
                <a:solidFill>
                  <a:schemeClr val="tx1"/>
                </a:solidFill>
                <a:effectLst/>
                <a:latin typeface="+mn-lt"/>
                <a:ea typeface="+mn-ea"/>
                <a:cs typeface="+mn-cs"/>
              </a:rPr>
              <a:t>comunicação serial: mouse, modem.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581025" y="228600"/>
            <a:ext cx="5791200" cy="4343400"/>
          </a:xfrm>
          <a:ln/>
        </p:spPr>
      </p:sp>
      <p:sp>
        <p:nvSpPr>
          <p:cNvPr id="91139" name="Rectangle 5"/>
          <p:cNvSpPr>
            <a:spLocks noGrp="1" noChangeArrowheads="1"/>
          </p:cNvSpPr>
          <p:nvPr>
            <p:ph type="body" idx="1"/>
          </p:nvPr>
        </p:nvSpPr>
        <p:spPr>
          <a:noFill/>
        </p:spPr>
        <p:txBody>
          <a:bodyPr/>
          <a:lstStyle/>
          <a:p>
            <a:pPr eaLnBrk="1" hangingPunct="1"/>
            <a:endParaRPr lang="en-US" altLang="pt-B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581025" y="228600"/>
            <a:ext cx="5791200" cy="4343400"/>
          </a:xfrm>
          <a:ln/>
        </p:spPr>
      </p:sp>
      <p:sp>
        <p:nvSpPr>
          <p:cNvPr id="91139" name="Rectangle 5"/>
          <p:cNvSpPr>
            <a:spLocks noGrp="1" noChangeArrowheads="1"/>
          </p:cNvSpPr>
          <p:nvPr>
            <p:ph type="body" idx="1"/>
          </p:nvPr>
        </p:nvSpPr>
        <p:spPr>
          <a:noFill/>
        </p:spPr>
        <p:txBody>
          <a:bodyPr/>
          <a:lstStyle/>
          <a:p>
            <a:pPr eaLnBrk="1" hangingPunct="1"/>
            <a:endParaRPr lang="en-US" altLang="pt-B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581025" y="228600"/>
            <a:ext cx="5791200" cy="4343400"/>
          </a:xfrm>
          <a:ln/>
        </p:spPr>
      </p:sp>
      <p:sp>
        <p:nvSpPr>
          <p:cNvPr id="91139" name="Rectangle 5"/>
          <p:cNvSpPr>
            <a:spLocks noGrp="1" noChangeArrowheads="1"/>
          </p:cNvSpPr>
          <p:nvPr>
            <p:ph type="body" idx="1"/>
          </p:nvPr>
        </p:nvSpPr>
        <p:spPr>
          <a:noFill/>
        </p:spPr>
        <p:txBody>
          <a:bodyPr/>
          <a:lstStyle/>
          <a:p>
            <a:endParaRPr lang="pt-BR" sz="1200" b="1" i="0" u="none" strike="noStrike" kern="1200" baseline="0" dirty="0">
              <a:solidFill>
                <a:schemeClr val="tx1"/>
              </a:solidFill>
              <a:latin typeface="+mn-lt"/>
              <a:ea typeface="+mn-ea"/>
              <a:cs typeface="+mn-cs"/>
            </a:endParaRPr>
          </a:p>
          <a:p>
            <a:r>
              <a:rPr lang="pt-BR" sz="1200" b="1" i="0" u="none" strike="noStrike" kern="1200" baseline="0" dirty="0">
                <a:solidFill>
                  <a:schemeClr val="tx1"/>
                </a:solidFill>
                <a:latin typeface="+mn-lt"/>
                <a:ea typeface="+mn-ea"/>
                <a:cs typeface="+mn-cs"/>
              </a:rPr>
              <a:t>Introdução </a:t>
            </a:r>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Um grande desafio na vida de qualquer administrador de banco de dados é gerenciar e prover alto desempenho e alta disponibilidade na infraestrutura tecnológica.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Conforme </a:t>
            </a:r>
            <a:r>
              <a:rPr lang="pt-BR" sz="1200" b="0" i="0" u="none" strike="noStrike" kern="1200" baseline="0" dirty="0" err="1">
                <a:solidFill>
                  <a:schemeClr val="tx1"/>
                </a:solidFill>
                <a:latin typeface="+mn-lt"/>
                <a:ea typeface="+mn-ea"/>
                <a:cs typeface="+mn-cs"/>
              </a:rPr>
              <a:t>Shrivastava</a:t>
            </a:r>
            <a:r>
              <a:rPr lang="pt-BR" sz="1200" b="0" i="0" u="none" strike="noStrike" kern="1200" baseline="0" dirty="0">
                <a:solidFill>
                  <a:schemeClr val="tx1"/>
                </a:solidFill>
                <a:latin typeface="+mn-lt"/>
                <a:ea typeface="+mn-ea"/>
                <a:cs typeface="+mn-cs"/>
              </a:rPr>
              <a:t> e </a:t>
            </a:r>
            <a:r>
              <a:rPr lang="pt-BR" sz="1200" b="0" i="0" u="none" strike="noStrike" kern="1200" baseline="0" dirty="0" err="1">
                <a:solidFill>
                  <a:schemeClr val="tx1"/>
                </a:solidFill>
                <a:latin typeface="+mn-lt"/>
                <a:ea typeface="+mn-ea"/>
                <a:cs typeface="+mn-cs"/>
              </a:rPr>
              <a:t>Somasundaram</a:t>
            </a:r>
            <a:r>
              <a:rPr lang="pt-BR" sz="1200" b="0" i="0" u="none" strike="noStrike" kern="1200" baseline="0" dirty="0">
                <a:solidFill>
                  <a:schemeClr val="tx1"/>
                </a:solidFill>
                <a:latin typeface="+mn-lt"/>
                <a:ea typeface="+mn-ea"/>
                <a:cs typeface="+mn-cs"/>
              </a:rPr>
              <a:t> a informação no mundo corporativo cresce muito e cada vez mais as empresas para atingir o sucesso de seus negócios precisam de alta disponibilidade no armazenamento de dados. </a:t>
            </a:r>
          </a:p>
          <a:p>
            <a:r>
              <a:rPr lang="pt-BR" sz="1200" b="0" i="0" u="none" strike="noStrike" kern="1200" baseline="0" dirty="0">
                <a:solidFill>
                  <a:schemeClr val="tx1"/>
                </a:solidFill>
                <a:latin typeface="+mn-lt"/>
                <a:ea typeface="+mn-ea"/>
                <a:cs typeface="+mn-cs"/>
              </a:rPr>
              <a:t>Em um ambiente de alta disponibilidade, paralisar o banco de dados para realizar manutenções de desempenho (</a:t>
            </a:r>
            <a:r>
              <a:rPr lang="pt-BR" sz="1200" b="0" i="1" u="none" strike="noStrike" kern="1200" baseline="0" dirty="0" err="1">
                <a:solidFill>
                  <a:schemeClr val="tx1"/>
                </a:solidFill>
                <a:latin typeface="+mn-lt"/>
                <a:ea typeface="+mn-ea"/>
                <a:cs typeface="+mn-cs"/>
              </a:rPr>
              <a:t>tunning</a:t>
            </a:r>
            <a:r>
              <a:rPr lang="pt-BR" sz="1200" b="0" i="0" u="none" strike="noStrike" kern="1200" baseline="0" dirty="0">
                <a:solidFill>
                  <a:schemeClr val="tx1"/>
                </a:solidFill>
                <a:latin typeface="+mn-lt"/>
                <a:ea typeface="+mn-ea"/>
                <a:cs typeface="+mn-cs"/>
              </a:rPr>
              <a:t>), realizar novas configurações ou troca de discos rígidos no ambiente tecnológico poderá trazer graves consequências financeiras para a empresa.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Com o crescimento do banco de dados o DBA necessita cada vez mais de ferramentas que aumentem sua produtividade e o ajude a automatizar as tarefas diárias. </a:t>
            </a:r>
          </a:p>
          <a:p>
            <a:r>
              <a:rPr lang="pt-BR" sz="1200" b="0" i="0" u="none" strike="noStrike" kern="1200" baseline="0" dirty="0">
                <a:solidFill>
                  <a:schemeClr val="tx1"/>
                </a:solidFill>
                <a:latin typeface="+mn-lt"/>
                <a:ea typeface="+mn-ea"/>
                <a:cs typeface="+mn-cs"/>
              </a:rPr>
              <a:t>O armazenamento e a alta disponibilidade em sistemas de banco de dados é um grande foco de qualquer DBA.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Quando se procura ter desempenho do acesso aos dados e alta disponibilidade, devem ser utilizados tecnologias e recursos disponíveis no mercado de maneira adequada, garantindo inúmeras melhorias no gerenciamento e disponibilidade do ambiente. </a:t>
            </a:r>
          </a:p>
          <a:p>
            <a:endParaRPr lang="pt-BR" sz="1200" b="0" i="0" u="none" strike="noStrike" kern="1200" baseline="0" dirty="0">
              <a:solidFill>
                <a:schemeClr val="tx1"/>
              </a:solidFill>
              <a:latin typeface="+mn-lt"/>
              <a:ea typeface="+mn-ea"/>
              <a:cs typeface="+mn-cs"/>
            </a:endParaRPr>
          </a:p>
          <a:p>
            <a:r>
              <a:rPr lang="pt-BR" sz="1200" kern="1200" dirty="0">
                <a:solidFill>
                  <a:schemeClr val="tx1"/>
                </a:solidFill>
                <a:effectLst/>
                <a:latin typeface="Calibri" pitchFamily="34" charset="0"/>
                <a:ea typeface="+mn-ea"/>
                <a:cs typeface="+mn-cs"/>
              </a:rPr>
              <a:t>Informação é cada vez mais importante em nossas vidas. Nos tornamos dependentes da informação no século 21, vivendo em um mundo de controle-demanda, o que significa que nós precisamos da informações à todo momento. Acessamos a Internet todos os dias para buscarmos informações, para participarmos de redes sociais, para enviarmos e recebermos e-mails, para compartilharmos fotos e vídeos, e para usarmos muitos outros aplicativos.  </a:t>
            </a:r>
          </a:p>
          <a:p>
            <a:endParaRPr lang="pt-BR"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Equipados com um crescente número de dispositivos geradores de conteúdo, as pessoas criam mais informações do que as empresas (incluindo as empresas públicas, sem fins lucrativos, etc.). As informações criadas pelas pessoas ganham mais valores quando compartilhadas com os outros. Ao ser criada, a informação fica alojada nos aparelhos, tais como telefones celulares, smartphones, </a:t>
            </a:r>
            <a:r>
              <a:rPr lang="pt-BR" sz="1200" kern="1200" dirty="0" err="1">
                <a:solidFill>
                  <a:schemeClr val="tx1"/>
                </a:solidFill>
                <a:effectLst/>
                <a:latin typeface="Calibri" pitchFamily="34" charset="0"/>
                <a:ea typeface="+mn-ea"/>
                <a:cs typeface="+mn-cs"/>
              </a:rPr>
              <a:t>tablets</a:t>
            </a:r>
            <a:r>
              <a:rPr lang="pt-BR" sz="1200" kern="1200" dirty="0">
                <a:solidFill>
                  <a:schemeClr val="tx1"/>
                </a:solidFill>
                <a:effectLst/>
                <a:latin typeface="Calibri" pitchFamily="34" charset="0"/>
                <a:ea typeface="+mn-ea"/>
                <a:cs typeface="+mn-cs"/>
              </a:rPr>
              <a:t>, câmeras e redes. Apesar</a:t>
            </a:r>
            <a:r>
              <a:rPr lang="pt-BR" sz="1200" kern="1200" baseline="0" dirty="0">
                <a:solidFill>
                  <a:schemeClr val="tx1"/>
                </a:solidFill>
                <a:effectLst/>
                <a:latin typeface="Calibri" pitchFamily="34" charset="0"/>
                <a:ea typeface="+mn-ea"/>
                <a:cs typeface="+mn-cs"/>
              </a:rPr>
              <a:t> de serem criadas por pessoas, as </a:t>
            </a:r>
            <a:r>
              <a:rPr lang="pt-BR" sz="1200" kern="1200" dirty="0">
                <a:solidFill>
                  <a:schemeClr val="tx1"/>
                </a:solidFill>
                <a:effectLst/>
                <a:latin typeface="Calibri" pitchFamily="34" charset="0"/>
                <a:ea typeface="+mn-ea"/>
                <a:cs typeface="+mn-cs"/>
              </a:rPr>
              <a:t>informações são armazenadas e gerenciadas por um número relativamente pequeno de empresas.</a:t>
            </a:r>
            <a:endParaRPr lang="en-US" sz="1200" kern="1200" dirty="0">
              <a:solidFill>
                <a:schemeClr val="tx1"/>
              </a:solidFill>
              <a:effectLst/>
              <a:latin typeface="Calibri" pitchFamily="34" charset="0"/>
              <a:ea typeface="+mn-ea"/>
              <a:cs typeface="+mn-cs"/>
            </a:endParaRPr>
          </a:p>
          <a:p>
            <a:endParaRPr lang="pt-BR"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 importância, a dependência, e a quantidade de informações para o mundo dos negócios também continuam crescer de maneira surpreendente. Para</a:t>
            </a:r>
            <a:r>
              <a:rPr lang="pt-BR" sz="1200" kern="1200" baseline="0" dirty="0">
                <a:solidFill>
                  <a:schemeClr val="tx1"/>
                </a:solidFill>
                <a:effectLst/>
                <a:latin typeface="Calibri" pitchFamily="34" charset="0"/>
                <a:ea typeface="+mn-ea"/>
                <a:cs typeface="+mn-cs"/>
              </a:rPr>
              <a:t> obter sucesso nos</a:t>
            </a:r>
            <a:r>
              <a:rPr lang="pt-BR" sz="1200" kern="1200" dirty="0">
                <a:solidFill>
                  <a:schemeClr val="tx1"/>
                </a:solidFill>
                <a:effectLst/>
                <a:latin typeface="Calibri" pitchFamily="34" charset="0"/>
                <a:ea typeface="+mn-ea"/>
                <a:cs typeface="+mn-cs"/>
              </a:rPr>
              <a:t> negócios, as empresas dependem que</a:t>
            </a:r>
            <a:r>
              <a:rPr lang="pt-BR" sz="1200" kern="1200" baseline="0" dirty="0">
                <a:solidFill>
                  <a:schemeClr val="tx1"/>
                </a:solidFill>
                <a:effectLst/>
                <a:latin typeface="Calibri" pitchFamily="34" charset="0"/>
                <a:ea typeface="+mn-ea"/>
                <a:cs typeface="+mn-cs"/>
              </a:rPr>
              <a:t> o</a:t>
            </a:r>
            <a:r>
              <a:rPr lang="pt-BR" sz="1200" kern="1200" dirty="0">
                <a:solidFill>
                  <a:schemeClr val="tx1"/>
                </a:solidFill>
                <a:effectLst/>
                <a:latin typeface="Calibri" pitchFamily="34" charset="0"/>
                <a:ea typeface="+mn-ea"/>
                <a:cs typeface="+mn-cs"/>
              </a:rPr>
              <a:t> acesso à informações importantes, seja rápido e confiável. Alguns exemplos de processos e sistemas de negócios, que dependem de informação digital, incluem reservas de passagens aéreas, faturas de contas de telefones, comércio na Internet, banco eletrônico, processamento de transações com cartões de crédito, negociação de capital e estoque, processos de reivindicações de planos de saúde, pesquisa cientificas, e assim por diante.  A crescente dependência de informações dos negócios fez</a:t>
            </a:r>
            <a:r>
              <a:rPr lang="pt-BR" sz="1200" kern="1200" baseline="0" dirty="0">
                <a:solidFill>
                  <a:schemeClr val="tx1"/>
                </a:solidFill>
                <a:effectLst/>
                <a:latin typeface="Calibri" pitchFamily="34" charset="0"/>
                <a:ea typeface="+mn-ea"/>
                <a:cs typeface="+mn-cs"/>
              </a:rPr>
              <a:t> com que</a:t>
            </a:r>
            <a:r>
              <a:rPr lang="pt-BR" sz="1200" kern="1200" dirty="0">
                <a:solidFill>
                  <a:schemeClr val="tx1"/>
                </a:solidFill>
                <a:effectLst/>
                <a:latin typeface="Calibri" pitchFamily="34" charset="0"/>
                <a:ea typeface="+mn-ea"/>
                <a:cs typeface="+mn-cs"/>
              </a:rPr>
              <a:t> os desafios de armazenamento, proteção e gerenciamento de dados também aumentassem. As obrigações legais, regulamentadas e contratuais relacionadas à disponibilidade e proteção de dados também contribuem para estes desafios.</a:t>
            </a:r>
            <a:endParaRPr lang="en-US" sz="1200" kern="1200" dirty="0">
              <a:solidFill>
                <a:schemeClr val="tx1"/>
              </a:solidFill>
              <a:effectLst/>
              <a:latin typeface="Calibri" pitchFamily="34" charset="0"/>
              <a:ea typeface="+mn-ea"/>
              <a:cs typeface="+mn-cs"/>
            </a:endParaRPr>
          </a:p>
          <a:p>
            <a:endParaRPr lang="pt-B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Rot="1" noChangeAspect="1" noChangeArrowheads="1" noTextEdit="1"/>
          </p:cNvSpPr>
          <p:nvPr>
            <p:ph type="sldImg"/>
          </p:nvPr>
        </p:nvSpPr>
        <p:spPr>
          <a:xfrm>
            <a:off x="581025" y="228600"/>
            <a:ext cx="5791200" cy="4343400"/>
          </a:xfrm>
          <a:ln/>
        </p:spPr>
      </p:sp>
      <p:sp>
        <p:nvSpPr>
          <p:cNvPr id="93187" name="Rectangle 5"/>
          <p:cNvSpPr>
            <a:spLocks noGrp="1" noChangeArrowheads="1"/>
          </p:cNvSpPr>
          <p:nvPr>
            <p:ph type="body" idx="1"/>
          </p:nvPr>
        </p:nvSpPr>
        <p:spPr>
          <a:noFill/>
        </p:spPr>
        <p:txBody>
          <a:bodyPr/>
          <a:lstStyle/>
          <a:p>
            <a:pPr eaLnBrk="1" hangingPunct="1"/>
            <a:endParaRPr lang="en-US" altLang="pt-B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087376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692871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581025" y="228600"/>
            <a:ext cx="5791200" cy="4343400"/>
          </a:xfrm>
          <a:ln/>
        </p:spPr>
      </p:sp>
      <p:sp>
        <p:nvSpPr>
          <p:cNvPr id="91139" name="Rectangle 5"/>
          <p:cNvSpPr>
            <a:spLocks noGrp="1" noChangeArrowheads="1"/>
          </p:cNvSpPr>
          <p:nvPr>
            <p:ph type="body" idx="1"/>
          </p:nvPr>
        </p:nvSpPr>
        <p:spPr>
          <a:noFill/>
        </p:spPr>
        <p:txBody>
          <a:bodyPr/>
          <a:lstStyle/>
          <a:p>
            <a:endParaRPr lang="pt-BR" sz="1200" b="1" i="0" u="none" strike="noStrike" kern="1200" baseline="0" dirty="0">
              <a:solidFill>
                <a:schemeClr val="tx1"/>
              </a:solidFill>
              <a:latin typeface="+mn-lt"/>
              <a:ea typeface="+mn-ea"/>
              <a:cs typeface="+mn-cs"/>
            </a:endParaRPr>
          </a:p>
          <a:p>
            <a:r>
              <a:rPr lang="pt-BR" sz="1200" b="1" i="0" u="none" strike="noStrike" kern="1200" baseline="0" dirty="0">
                <a:solidFill>
                  <a:schemeClr val="tx1"/>
                </a:solidFill>
                <a:latin typeface="+mn-lt"/>
                <a:ea typeface="+mn-ea"/>
                <a:cs typeface="+mn-cs"/>
              </a:rPr>
              <a:t>Introdução </a:t>
            </a:r>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Um grande desafio na vida de qualquer administrador de banco de dados é gerenciar e prover alto desempenho e alta disponibilidade na infraestrutura tecnológica.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Conforme </a:t>
            </a:r>
            <a:r>
              <a:rPr lang="pt-BR" sz="1200" b="0" i="0" u="none" strike="noStrike" kern="1200" baseline="0" dirty="0" err="1">
                <a:solidFill>
                  <a:schemeClr val="tx1"/>
                </a:solidFill>
                <a:latin typeface="+mn-lt"/>
                <a:ea typeface="+mn-ea"/>
                <a:cs typeface="+mn-cs"/>
              </a:rPr>
              <a:t>Shrivastava</a:t>
            </a:r>
            <a:r>
              <a:rPr lang="pt-BR" sz="1200" b="0" i="0" u="none" strike="noStrike" kern="1200" baseline="0" dirty="0">
                <a:solidFill>
                  <a:schemeClr val="tx1"/>
                </a:solidFill>
                <a:latin typeface="+mn-lt"/>
                <a:ea typeface="+mn-ea"/>
                <a:cs typeface="+mn-cs"/>
              </a:rPr>
              <a:t> e </a:t>
            </a:r>
            <a:r>
              <a:rPr lang="pt-BR" sz="1200" b="0" i="0" u="none" strike="noStrike" kern="1200" baseline="0" dirty="0" err="1">
                <a:solidFill>
                  <a:schemeClr val="tx1"/>
                </a:solidFill>
                <a:latin typeface="+mn-lt"/>
                <a:ea typeface="+mn-ea"/>
                <a:cs typeface="+mn-cs"/>
              </a:rPr>
              <a:t>Somasundaram</a:t>
            </a:r>
            <a:r>
              <a:rPr lang="pt-BR" sz="1200" b="0" i="0" u="none" strike="noStrike" kern="1200" baseline="0" dirty="0">
                <a:solidFill>
                  <a:schemeClr val="tx1"/>
                </a:solidFill>
                <a:latin typeface="+mn-lt"/>
                <a:ea typeface="+mn-ea"/>
                <a:cs typeface="+mn-cs"/>
              </a:rPr>
              <a:t> a informação no mundo corporativo cresce muito e cada vez mais as empresas para atingir o sucesso de seus negócios precisam de alta disponibilidade no armazenamento de dados. </a:t>
            </a:r>
          </a:p>
          <a:p>
            <a:r>
              <a:rPr lang="pt-BR" sz="1200" b="0" i="0" u="none" strike="noStrike" kern="1200" baseline="0" dirty="0">
                <a:solidFill>
                  <a:schemeClr val="tx1"/>
                </a:solidFill>
                <a:latin typeface="+mn-lt"/>
                <a:ea typeface="+mn-ea"/>
                <a:cs typeface="+mn-cs"/>
              </a:rPr>
              <a:t>Em um ambiente de alta disponibilidade, paralisar o banco de dados para realizar manutenções de desempenho (</a:t>
            </a:r>
            <a:r>
              <a:rPr lang="pt-BR" sz="1200" b="0" i="1" u="none" strike="noStrike" kern="1200" baseline="0" dirty="0" err="1">
                <a:solidFill>
                  <a:schemeClr val="tx1"/>
                </a:solidFill>
                <a:latin typeface="+mn-lt"/>
                <a:ea typeface="+mn-ea"/>
                <a:cs typeface="+mn-cs"/>
              </a:rPr>
              <a:t>tunning</a:t>
            </a:r>
            <a:r>
              <a:rPr lang="pt-BR" sz="1200" b="0" i="0" u="none" strike="noStrike" kern="1200" baseline="0" dirty="0">
                <a:solidFill>
                  <a:schemeClr val="tx1"/>
                </a:solidFill>
                <a:latin typeface="+mn-lt"/>
                <a:ea typeface="+mn-ea"/>
                <a:cs typeface="+mn-cs"/>
              </a:rPr>
              <a:t>), realizar novas configurações ou troca de discos rígidos no ambiente tecnológico poderá trazer graves consequências financeiras para a empresa.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Com o crescimento do banco de dados o DBA necessita cada vez mais de ferramentas que aumentem sua produtividade e o ajude a automatizar as tarefas diárias. </a:t>
            </a:r>
          </a:p>
          <a:p>
            <a:r>
              <a:rPr lang="pt-BR" sz="1200" b="0" i="0" u="none" strike="noStrike" kern="1200" baseline="0" dirty="0">
                <a:solidFill>
                  <a:schemeClr val="tx1"/>
                </a:solidFill>
                <a:latin typeface="+mn-lt"/>
                <a:ea typeface="+mn-ea"/>
                <a:cs typeface="+mn-cs"/>
              </a:rPr>
              <a:t>O armazenamento e a alta disponibilidade em sistemas de banco de dados é um grande foco de qualquer DBA.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Quando se procura ter desempenho do acesso aos dados e alta disponibilidade, devem ser utilizados tecnologias e recursos disponíveis no mercado de maneira adequada, garantindo inúmeras melhorias no gerenciamento e disponibilidade do ambiente. </a:t>
            </a:r>
          </a:p>
          <a:p>
            <a:endParaRPr lang="pt-BR" sz="1200" b="0" i="0" u="none" strike="noStrike" kern="1200" baseline="0" dirty="0">
              <a:solidFill>
                <a:schemeClr val="tx1"/>
              </a:solidFill>
              <a:latin typeface="+mn-lt"/>
              <a:ea typeface="+mn-ea"/>
              <a:cs typeface="+mn-cs"/>
            </a:endParaRPr>
          </a:p>
          <a:p>
            <a:r>
              <a:rPr lang="pt-BR" sz="1200" kern="1200" dirty="0">
                <a:solidFill>
                  <a:schemeClr val="tx1"/>
                </a:solidFill>
                <a:effectLst/>
                <a:latin typeface="Calibri" pitchFamily="34" charset="0"/>
                <a:ea typeface="+mn-ea"/>
                <a:cs typeface="+mn-cs"/>
              </a:rPr>
              <a:t>Informação é cada vez mais importante em nossas vidas. Nos tornamos dependentes da informação no século 21, vivendo em um mundo de controle-demanda, o que significa que nós precisamos da informações à todo momento. Acessamos a Internet todos os dias para buscarmos informações, para participarmos de redes sociais, para enviarmos e recebermos e-mails, para compartilharmos fotos e vídeos, e para usarmos muitos outros aplicativos.  </a:t>
            </a:r>
          </a:p>
          <a:p>
            <a:endParaRPr lang="pt-BR"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Equipados com um crescente número de dispositivos geradores de conteúdo, as pessoas criam mais informações do que as empresas (incluindo as empresas públicas, sem fins lucrativos, etc.). As informações criadas pelas pessoas ganham mais valores quando compartilhadas com os outros. Ao ser criada, a informação fica alojada nos aparelhos, tais como telefones celulares, smartphones, </a:t>
            </a:r>
            <a:r>
              <a:rPr lang="pt-BR" sz="1200" kern="1200" dirty="0" err="1">
                <a:solidFill>
                  <a:schemeClr val="tx1"/>
                </a:solidFill>
                <a:effectLst/>
                <a:latin typeface="Calibri" pitchFamily="34" charset="0"/>
                <a:ea typeface="+mn-ea"/>
                <a:cs typeface="+mn-cs"/>
              </a:rPr>
              <a:t>tablets</a:t>
            </a:r>
            <a:r>
              <a:rPr lang="pt-BR" sz="1200" kern="1200" dirty="0">
                <a:solidFill>
                  <a:schemeClr val="tx1"/>
                </a:solidFill>
                <a:effectLst/>
                <a:latin typeface="Calibri" pitchFamily="34" charset="0"/>
                <a:ea typeface="+mn-ea"/>
                <a:cs typeface="+mn-cs"/>
              </a:rPr>
              <a:t>, câmeras e redes. Apesar</a:t>
            </a:r>
            <a:r>
              <a:rPr lang="pt-BR" sz="1200" kern="1200" baseline="0" dirty="0">
                <a:solidFill>
                  <a:schemeClr val="tx1"/>
                </a:solidFill>
                <a:effectLst/>
                <a:latin typeface="Calibri" pitchFamily="34" charset="0"/>
                <a:ea typeface="+mn-ea"/>
                <a:cs typeface="+mn-cs"/>
              </a:rPr>
              <a:t> de serem criadas por pessoas, as </a:t>
            </a:r>
            <a:r>
              <a:rPr lang="pt-BR" sz="1200" kern="1200" dirty="0">
                <a:solidFill>
                  <a:schemeClr val="tx1"/>
                </a:solidFill>
                <a:effectLst/>
                <a:latin typeface="Calibri" pitchFamily="34" charset="0"/>
                <a:ea typeface="+mn-ea"/>
                <a:cs typeface="+mn-cs"/>
              </a:rPr>
              <a:t>informações são armazenadas e gerenciadas por um número relativamente pequeno de empresas.</a:t>
            </a:r>
            <a:endParaRPr lang="en-US" sz="1200" kern="1200" dirty="0">
              <a:solidFill>
                <a:schemeClr val="tx1"/>
              </a:solidFill>
              <a:effectLst/>
              <a:latin typeface="Calibri" pitchFamily="34" charset="0"/>
              <a:ea typeface="+mn-ea"/>
              <a:cs typeface="+mn-cs"/>
            </a:endParaRPr>
          </a:p>
          <a:p>
            <a:endParaRPr lang="pt-BR"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 importância, a dependência, e a quantidade de informações para o mundo dos negócios também continuam crescer de maneira surpreendente. Para</a:t>
            </a:r>
            <a:r>
              <a:rPr lang="pt-BR" sz="1200" kern="1200" baseline="0" dirty="0">
                <a:solidFill>
                  <a:schemeClr val="tx1"/>
                </a:solidFill>
                <a:effectLst/>
                <a:latin typeface="Calibri" pitchFamily="34" charset="0"/>
                <a:ea typeface="+mn-ea"/>
                <a:cs typeface="+mn-cs"/>
              </a:rPr>
              <a:t> obter sucesso nos</a:t>
            </a:r>
            <a:r>
              <a:rPr lang="pt-BR" sz="1200" kern="1200" dirty="0">
                <a:solidFill>
                  <a:schemeClr val="tx1"/>
                </a:solidFill>
                <a:effectLst/>
                <a:latin typeface="Calibri" pitchFamily="34" charset="0"/>
                <a:ea typeface="+mn-ea"/>
                <a:cs typeface="+mn-cs"/>
              </a:rPr>
              <a:t> negócios, as empresas dependem que</a:t>
            </a:r>
            <a:r>
              <a:rPr lang="pt-BR" sz="1200" kern="1200" baseline="0" dirty="0">
                <a:solidFill>
                  <a:schemeClr val="tx1"/>
                </a:solidFill>
                <a:effectLst/>
                <a:latin typeface="Calibri" pitchFamily="34" charset="0"/>
                <a:ea typeface="+mn-ea"/>
                <a:cs typeface="+mn-cs"/>
              </a:rPr>
              <a:t> o</a:t>
            </a:r>
            <a:r>
              <a:rPr lang="pt-BR" sz="1200" kern="1200" dirty="0">
                <a:solidFill>
                  <a:schemeClr val="tx1"/>
                </a:solidFill>
                <a:effectLst/>
                <a:latin typeface="Calibri" pitchFamily="34" charset="0"/>
                <a:ea typeface="+mn-ea"/>
                <a:cs typeface="+mn-cs"/>
              </a:rPr>
              <a:t> acesso à informações importantes, seja rápido e confiável. Alguns exemplos de processos e sistemas de negócios, que dependem de informação digital, incluem reservas de passagens aéreas, faturas de contas de telefones, comércio na Internet, banco eletrônico, processamento de transações com cartões de crédito, negociação de capital e estoque, processos de reivindicações de planos de saúde, pesquisa cientificas, e assim por diante.  A crescente dependência de informações dos negócios fez</a:t>
            </a:r>
            <a:r>
              <a:rPr lang="pt-BR" sz="1200" kern="1200" baseline="0" dirty="0">
                <a:solidFill>
                  <a:schemeClr val="tx1"/>
                </a:solidFill>
                <a:effectLst/>
                <a:latin typeface="Calibri" pitchFamily="34" charset="0"/>
                <a:ea typeface="+mn-ea"/>
                <a:cs typeface="+mn-cs"/>
              </a:rPr>
              <a:t> com que</a:t>
            </a:r>
            <a:r>
              <a:rPr lang="pt-BR" sz="1200" kern="1200" dirty="0">
                <a:solidFill>
                  <a:schemeClr val="tx1"/>
                </a:solidFill>
                <a:effectLst/>
                <a:latin typeface="Calibri" pitchFamily="34" charset="0"/>
                <a:ea typeface="+mn-ea"/>
                <a:cs typeface="+mn-cs"/>
              </a:rPr>
              <a:t> os desafios de armazenamento, proteção e gerenciamento de dados também aumentassem. As obrigações legais, regulamentadas e contratuais relacionadas à disponibilidade e proteção de dados também contribuem para estes desafios.</a:t>
            </a:r>
            <a:endParaRPr lang="en-US" sz="1200" kern="1200" dirty="0">
              <a:solidFill>
                <a:schemeClr val="tx1"/>
              </a:solidFill>
              <a:effectLst/>
              <a:latin typeface="Calibri" pitchFamily="34" charset="0"/>
              <a:ea typeface="+mn-ea"/>
              <a:cs typeface="+mn-cs"/>
            </a:endParaRPr>
          </a:p>
          <a:p>
            <a:endParaRPr lang="pt-BR" dirty="0"/>
          </a:p>
        </p:txBody>
      </p:sp>
    </p:spTree>
    <p:extLst>
      <p:ext uri="{BB962C8B-B14F-4D97-AF65-F5344CB8AC3E}">
        <p14:creationId xmlns:p14="http://schemas.microsoft.com/office/powerpoint/2010/main" val="298534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581025" y="228600"/>
            <a:ext cx="5791200" cy="4343400"/>
          </a:xfrm>
          <a:ln/>
        </p:spPr>
      </p:sp>
      <p:sp>
        <p:nvSpPr>
          <p:cNvPr id="91139" name="Rectangle 5"/>
          <p:cNvSpPr>
            <a:spLocks noGrp="1" noChangeArrowheads="1"/>
          </p:cNvSpPr>
          <p:nvPr>
            <p:ph type="body" idx="1"/>
          </p:nvPr>
        </p:nvSpPr>
        <p:spPr>
          <a:noFill/>
        </p:spPr>
        <p:txBody>
          <a:bodyPr/>
          <a:lstStyle/>
          <a:p>
            <a:endParaRPr lang="pt-BR" sz="1200" b="1" i="0" u="none" strike="noStrike" kern="1200" baseline="0" dirty="0">
              <a:solidFill>
                <a:schemeClr val="tx1"/>
              </a:solidFill>
              <a:latin typeface="+mn-lt"/>
              <a:ea typeface="+mn-ea"/>
              <a:cs typeface="+mn-cs"/>
            </a:endParaRPr>
          </a:p>
          <a:p>
            <a:r>
              <a:rPr lang="pt-BR" sz="1200" b="1" i="0" u="none" strike="noStrike" kern="1200" baseline="0" dirty="0">
                <a:solidFill>
                  <a:schemeClr val="tx1"/>
                </a:solidFill>
                <a:latin typeface="+mn-lt"/>
                <a:ea typeface="+mn-ea"/>
                <a:cs typeface="+mn-cs"/>
              </a:rPr>
              <a:t>Introdução </a:t>
            </a:r>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Um grande desafio na vida de qualquer administrador de banco de dados é gerenciar e prover alto desempenho e alta disponibilidade na infraestrutura tecnológica.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Conforme </a:t>
            </a:r>
            <a:r>
              <a:rPr lang="pt-BR" sz="1200" b="0" i="0" u="none" strike="noStrike" kern="1200" baseline="0" dirty="0" err="1">
                <a:solidFill>
                  <a:schemeClr val="tx1"/>
                </a:solidFill>
                <a:latin typeface="+mn-lt"/>
                <a:ea typeface="+mn-ea"/>
                <a:cs typeface="+mn-cs"/>
              </a:rPr>
              <a:t>Shrivastava</a:t>
            </a:r>
            <a:r>
              <a:rPr lang="pt-BR" sz="1200" b="0" i="0" u="none" strike="noStrike" kern="1200" baseline="0" dirty="0">
                <a:solidFill>
                  <a:schemeClr val="tx1"/>
                </a:solidFill>
                <a:latin typeface="+mn-lt"/>
                <a:ea typeface="+mn-ea"/>
                <a:cs typeface="+mn-cs"/>
              </a:rPr>
              <a:t> e </a:t>
            </a:r>
            <a:r>
              <a:rPr lang="pt-BR" sz="1200" b="0" i="0" u="none" strike="noStrike" kern="1200" baseline="0" dirty="0" err="1">
                <a:solidFill>
                  <a:schemeClr val="tx1"/>
                </a:solidFill>
                <a:latin typeface="+mn-lt"/>
                <a:ea typeface="+mn-ea"/>
                <a:cs typeface="+mn-cs"/>
              </a:rPr>
              <a:t>Somasundaram</a:t>
            </a:r>
            <a:r>
              <a:rPr lang="pt-BR" sz="1200" b="0" i="0" u="none" strike="noStrike" kern="1200" baseline="0" dirty="0">
                <a:solidFill>
                  <a:schemeClr val="tx1"/>
                </a:solidFill>
                <a:latin typeface="+mn-lt"/>
                <a:ea typeface="+mn-ea"/>
                <a:cs typeface="+mn-cs"/>
              </a:rPr>
              <a:t> a informação no mundo corporativo cresce muito e cada vez mais as empresas para atingir o sucesso de seus negócios precisam de alta disponibilidade no armazenamento de dados. </a:t>
            </a:r>
          </a:p>
          <a:p>
            <a:r>
              <a:rPr lang="pt-BR" sz="1200" b="0" i="0" u="none" strike="noStrike" kern="1200" baseline="0" dirty="0">
                <a:solidFill>
                  <a:schemeClr val="tx1"/>
                </a:solidFill>
                <a:latin typeface="+mn-lt"/>
                <a:ea typeface="+mn-ea"/>
                <a:cs typeface="+mn-cs"/>
              </a:rPr>
              <a:t>Em um ambiente de alta disponibilidade, paralisar o banco de dados para realizar manutenções de desempenho (</a:t>
            </a:r>
            <a:r>
              <a:rPr lang="pt-BR" sz="1200" b="0" i="1" u="none" strike="noStrike" kern="1200" baseline="0" dirty="0" err="1">
                <a:solidFill>
                  <a:schemeClr val="tx1"/>
                </a:solidFill>
                <a:latin typeface="+mn-lt"/>
                <a:ea typeface="+mn-ea"/>
                <a:cs typeface="+mn-cs"/>
              </a:rPr>
              <a:t>tunning</a:t>
            </a:r>
            <a:r>
              <a:rPr lang="pt-BR" sz="1200" b="0" i="0" u="none" strike="noStrike" kern="1200" baseline="0" dirty="0">
                <a:solidFill>
                  <a:schemeClr val="tx1"/>
                </a:solidFill>
                <a:latin typeface="+mn-lt"/>
                <a:ea typeface="+mn-ea"/>
                <a:cs typeface="+mn-cs"/>
              </a:rPr>
              <a:t>), realizar novas configurações ou troca de discos rígidos no ambiente tecnológico poderá trazer graves consequências financeiras para a empresa.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Com o crescimento do banco de dados o DBA necessita cada vez mais de ferramentas que aumentem sua produtividade e o ajude a automatizar as tarefas diárias. </a:t>
            </a:r>
          </a:p>
          <a:p>
            <a:r>
              <a:rPr lang="pt-BR" sz="1200" b="0" i="0" u="none" strike="noStrike" kern="1200" baseline="0" dirty="0">
                <a:solidFill>
                  <a:schemeClr val="tx1"/>
                </a:solidFill>
                <a:latin typeface="+mn-lt"/>
                <a:ea typeface="+mn-ea"/>
                <a:cs typeface="+mn-cs"/>
              </a:rPr>
              <a:t>O armazenamento e a alta disponibilidade em sistemas de banco de dados é um grande foco de qualquer DBA.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Quando se procura ter desempenho do acesso aos dados e alta disponibilidade, devem ser utilizados tecnologias e recursos disponíveis no mercado de maneira adequada, garantindo inúmeras melhorias no gerenciamento e disponibilidade do ambiente. </a:t>
            </a:r>
          </a:p>
          <a:p>
            <a:endParaRPr lang="pt-BR" sz="1200" b="0" i="0" u="none" strike="noStrike" kern="1200" baseline="0" dirty="0">
              <a:solidFill>
                <a:schemeClr val="tx1"/>
              </a:solidFill>
              <a:latin typeface="+mn-lt"/>
              <a:ea typeface="+mn-ea"/>
              <a:cs typeface="+mn-cs"/>
            </a:endParaRPr>
          </a:p>
          <a:p>
            <a:r>
              <a:rPr lang="pt-BR" sz="1200" kern="1200" dirty="0">
                <a:solidFill>
                  <a:schemeClr val="tx1"/>
                </a:solidFill>
                <a:effectLst/>
                <a:latin typeface="Calibri" pitchFamily="34" charset="0"/>
                <a:ea typeface="+mn-ea"/>
                <a:cs typeface="+mn-cs"/>
              </a:rPr>
              <a:t>Informação é cada vez mais importante em nossas vidas. Nos tornamos dependentes da informação no século 21, vivendo em um mundo de controle-demanda, o que significa que nós precisamos da informações à todo momento. Acessamos a Internet todos os dias para buscarmos informações, para participarmos de redes sociais, para enviarmos e recebermos e-mails, para compartilharmos fotos e vídeos, e para usarmos muitos outros aplicativos.  </a:t>
            </a:r>
          </a:p>
          <a:p>
            <a:endParaRPr lang="pt-BR"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Equipados com um crescente número de dispositivos geradores de conteúdo, as pessoas criam mais informações do que as empresas (incluindo as empresas públicas, sem fins lucrativos, etc.). As informações criadas pelas pessoas ganham mais valores quando compartilhadas com os outros. Ao ser criada, a informação fica alojada nos aparelhos, tais como telefones celulares, smartphones, </a:t>
            </a:r>
            <a:r>
              <a:rPr lang="pt-BR" sz="1200" kern="1200" dirty="0" err="1">
                <a:solidFill>
                  <a:schemeClr val="tx1"/>
                </a:solidFill>
                <a:effectLst/>
                <a:latin typeface="Calibri" pitchFamily="34" charset="0"/>
                <a:ea typeface="+mn-ea"/>
                <a:cs typeface="+mn-cs"/>
              </a:rPr>
              <a:t>tablets</a:t>
            </a:r>
            <a:r>
              <a:rPr lang="pt-BR" sz="1200" kern="1200" dirty="0">
                <a:solidFill>
                  <a:schemeClr val="tx1"/>
                </a:solidFill>
                <a:effectLst/>
                <a:latin typeface="Calibri" pitchFamily="34" charset="0"/>
                <a:ea typeface="+mn-ea"/>
                <a:cs typeface="+mn-cs"/>
              </a:rPr>
              <a:t>, câmeras e redes. Apesar</a:t>
            </a:r>
            <a:r>
              <a:rPr lang="pt-BR" sz="1200" kern="1200" baseline="0" dirty="0">
                <a:solidFill>
                  <a:schemeClr val="tx1"/>
                </a:solidFill>
                <a:effectLst/>
                <a:latin typeface="Calibri" pitchFamily="34" charset="0"/>
                <a:ea typeface="+mn-ea"/>
                <a:cs typeface="+mn-cs"/>
              </a:rPr>
              <a:t> de serem criadas por pessoas, as </a:t>
            </a:r>
            <a:r>
              <a:rPr lang="pt-BR" sz="1200" kern="1200" dirty="0">
                <a:solidFill>
                  <a:schemeClr val="tx1"/>
                </a:solidFill>
                <a:effectLst/>
                <a:latin typeface="Calibri" pitchFamily="34" charset="0"/>
                <a:ea typeface="+mn-ea"/>
                <a:cs typeface="+mn-cs"/>
              </a:rPr>
              <a:t>informações são armazenadas e gerenciadas por um número relativamente pequeno de empresas.</a:t>
            </a:r>
            <a:endParaRPr lang="en-US" sz="1200" kern="1200" dirty="0">
              <a:solidFill>
                <a:schemeClr val="tx1"/>
              </a:solidFill>
              <a:effectLst/>
              <a:latin typeface="Calibri" pitchFamily="34" charset="0"/>
              <a:ea typeface="+mn-ea"/>
              <a:cs typeface="+mn-cs"/>
            </a:endParaRPr>
          </a:p>
          <a:p>
            <a:endParaRPr lang="pt-BR"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 importância, a dependência, e a quantidade de informações para o mundo dos negócios também continuam crescer de maneira surpreendente. Para</a:t>
            </a:r>
            <a:r>
              <a:rPr lang="pt-BR" sz="1200" kern="1200" baseline="0" dirty="0">
                <a:solidFill>
                  <a:schemeClr val="tx1"/>
                </a:solidFill>
                <a:effectLst/>
                <a:latin typeface="Calibri" pitchFamily="34" charset="0"/>
                <a:ea typeface="+mn-ea"/>
                <a:cs typeface="+mn-cs"/>
              </a:rPr>
              <a:t> obter sucesso nos</a:t>
            </a:r>
            <a:r>
              <a:rPr lang="pt-BR" sz="1200" kern="1200" dirty="0">
                <a:solidFill>
                  <a:schemeClr val="tx1"/>
                </a:solidFill>
                <a:effectLst/>
                <a:latin typeface="Calibri" pitchFamily="34" charset="0"/>
                <a:ea typeface="+mn-ea"/>
                <a:cs typeface="+mn-cs"/>
              </a:rPr>
              <a:t> negócios, as empresas dependem que</a:t>
            </a:r>
            <a:r>
              <a:rPr lang="pt-BR" sz="1200" kern="1200" baseline="0" dirty="0">
                <a:solidFill>
                  <a:schemeClr val="tx1"/>
                </a:solidFill>
                <a:effectLst/>
                <a:latin typeface="Calibri" pitchFamily="34" charset="0"/>
                <a:ea typeface="+mn-ea"/>
                <a:cs typeface="+mn-cs"/>
              </a:rPr>
              <a:t> o</a:t>
            </a:r>
            <a:r>
              <a:rPr lang="pt-BR" sz="1200" kern="1200" dirty="0">
                <a:solidFill>
                  <a:schemeClr val="tx1"/>
                </a:solidFill>
                <a:effectLst/>
                <a:latin typeface="Calibri" pitchFamily="34" charset="0"/>
                <a:ea typeface="+mn-ea"/>
                <a:cs typeface="+mn-cs"/>
              </a:rPr>
              <a:t> acesso à informações importantes, seja rápido e confiável. Alguns exemplos de processos e sistemas de negócios, que dependem de informação digital, incluem reservas de passagens aéreas, faturas de contas de telefones, comércio na Internet, banco eletrônico, processamento de transações com cartões de crédito, negociação de capital e estoque, processos de reivindicações de planos de saúde, pesquisa cientificas, e assim por diante.  A crescente dependência de informações dos negócios fez</a:t>
            </a:r>
            <a:r>
              <a:rPr lang="pt-BR" sz="1200" kern="1200" baseline="0" dirty="0">
                <a:solidFill>
                  <a:schemeClr val="tx1"/>
                </a:solidFill>
                <a:effectLst/>
                <a:latin typeface="Calibri" pitchFamily="34" charset="0"/>
                <a:ea typeface="+mn-ea"/>
                <a:cs typeface="+mn-cs"/>
              </a:rPr>
              <a:t> com que</a:t>
            </a:r>
            <a:r>
              <a:rPr lang="pt-BR" sz="1200" kern="1200" dirty="0">
                <a:solidFill>
                  <a:schemeClr val="tx1"/>
                </a:solidFill>
                <a:effectLst/>
                <a:latin typeface="Calibri" pitchFamily="34" charset="0"/>
                <a:ea typeface="+mn-ea"/>
                <a:cs typeface="+mn-cs"/>
              </a:rPr>
              <a:t> os desafios de armazenamento, proteção e gerenciamento de dados também aumentassem. As obrigações legais, regulamentadas e contratuais relacionadas à disponibilidade e proteção de dados também contribuem para estes desafios.</a:t>
            </a:r>
            <a:endParaRPr lang="en-US" sz="1200" kern="1200" dirty="0">
              <a:solidFill>
                <a:schemeClr val="tx1"/>
              </a:solidFill>
              <a:effectLst/>
              <a:latin typeface="Calibri" pitchFamily="34" charset="0"/>
              <a:ea typeface="+mn-ea"/>
              <a:cs typeface="+mn-cs"/>
            </a:endParaRPr>
          </a:p>
          <a:p>
            <a:endParaRPr lang="pt-BR" dirty="0"/>
          </a:p>
        </p:txBody>
      </p:sp>
    </p:spTree>
    <p:extLst>
      <p:ext uri="{BB962C8B-B14F-4D97-AF65-F5344CB8AC3E}">
        <p14:creationId xmlns:p14="http://schemas.microsoft.com/office/powerpoint/2010/main" val="3373748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581025" y="228600"/>
            <a:ext cx="5791200" cy="4343400"/>
          </a:xfrm>
          <a:ln/>
        </p:spPr>
      </p:sp>
      <p:sp>
        <p:nvSpPr>
          <p:cNvPr id="91139" name="Rectangle 5"/>
          <p:cNvSpPr>
            <a:spLocks noGrp="1" noChangeArrowheads="1"/>
          </p:cNvSpPr>
          <p:nvPr>
            <p:ph type="body" idx="1"/>
          </p:nvPr>
        </p:nvSpPr>
        <p:spPr>
          <a:noFill/>
        </p:spPr>
        <p:txBody>
          <a:bodyPr/>
          <a:lstStyle/>
          <a:p>
            <a:endParaRPr lang="pt-BR" sz="1200" b="1" i="0" u="none" strike="noStrike" kern="1200" baseline="0" dirty="0">
              <a:solidFill>
                <a:schemeClr val="tx1"/>
              </a:solidFill>
              <a:latin typeface="+mn-lt"/>
              <a:ea typeface="+mn-ea"/>
              <a:cs typeface="+mn-cs"/>
            </a:endParaRPr>
          </a:p>
          <a:p>
            <a:r>
              <a:rPr lang="pt-BR" sz="1200" b="1" i="0" u="none" strike="noStrike" kern="1200" baseline="0" dirty="0">
                <a:solidFill>
                  <a:schemeClr val="tx1"/>
                </a:solidFill>
                <a:latin typeface="+mn-lt"/>
                <a:ea typeface="+mn-ea"/>
                <a:cs typeface="+mn-cs"/>
              </a:rPr>
              <a:t>Introdução </a:t>
            </a:r>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Um grande desafio na vida de qualquer administrador de banco de dados é gerenciar e prover alto desempenho e alta disponibilidade na infraestrutura tecnológica.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Conforme </a:t>
            </a:r>
            <a:r>
              <a:rPr lang="pt-BR" sz="1200" b="0" i="0" u="none" strike="noStrike" kern="1200" baseline="0" dirty="0" err="1">
                <a:solidFill>
                  <a:schemeClr val="tx1"/>
                </a:solidFill>
                <a:latin typeface="+mn-lt"/>
                <a:ea typeface="+mn-ea"/>
                <a:cs typeface="+mn-cs"/>
              </a:rPr>
              <a:t>Shrivastava</a:t>
            </a:r>
            <a:r>
              <a:rPr lang="pt-BR" sz="1200" b="0" i="0" u="none" strike="noStrike" kern="1200" baseline="0" dirty="0">
                <a:solidFill>
                  <a:schemeClr val="tx1"/>
                </a:solidFill>
                <a:latin typeface="+mn-lt"/>
                <a:ea typeface="+mn-ea"/>
                <a:cs typeface="+mn-cs"/>
              </a:rPr>
              <a:t> e </a:t>
            </a:r>
            <a:r>
              <a:rPr lang="pt-BR" sz="1200" b="0" i="0" u="none" strike="noStrike" kern="1200" baseline="0" dirty="0" err="1">
                <a:solidFill>
                  <a:schemeClr val="tx1"/>
                </a:solidFill>
                <a:latin typeface="+mn-lt"/>
                <a:ea typeface="+mn-ea"/>
                <a:cs typeface="+mn-cs"/>
              </a:rPr>
              <a:t>Somasundaram</a:t>
            </a:r>
            <a:r>
              <a:rPr lang="pt-BR" sz="1200" b="0" i="0" u="none" strike="noStrike" kern="1200" baseline="0" dirty="0">
                <a:solidFill>
                  <a:schemeClr val="tx1"/>
                </a:solidFill>
                <a:latin typeface="+mn-lt"/>
                <a:ea typeface="+mn-ea"/>
                <a:cs typeface="+mn-cs"/>
              </a:rPr>
              <a:t> a informação no mundo corporativo cresce muito e cada vez mais as empresas para atingir o sucesso de seus negócios precisam de alta disponibilidade no armazenamento de dados. </a:t>
            </a:r>
          </a:p>
          <a:p>
            <a:r>
              <a:rPr lang="pt-BR" sz="1200" b="0" i="0" u="none" strike="noStrike" kern="1200" baseline="0" dirty="0">
                <a:solidFill>
                  <a:schemeClr val="tx1"/>
                </a:solidFill>
                <a:latin typeface="+mn-lt"/>
                <a:ea typeface="+mn-ea"/>
                <a:cs typeface="+mn-cs"/>
              </a:rPr>
              <a:t>Em um ambiente de alta disponibilidade, paralisar o banco de dados para realizar manutenções de desempenho (</a:t>
            </a:r>
            <a:r>
              <a:rPr lang="pt-BR" sz="1200" b="0" i="1" u="none" strike="noStrike" kern="1200" baseline="0" dirty="0" err="1">
                <a:solidFill>
                  <a:schemeClr val="tx1"/>
                </a:solidFill>
                <a:latin typeface="+mn-lt"/>
                <a:ea typeface="+mn-ea"/>
                <a:cs typeface="+mn-cs"/>
              </a:rPr>
              <a:t>tunning</a:t>
            </a:r>
            <a:r>
              <a:rPr lang="pt-BR" sz="1200" b="0" i="0" u="none" strike="noStrike" kern="1200" baseline="0" dirty="0">
                <a:solidFill>
                  <a:schemeClr val="tx1"/>
                </a:solidFill>
                <a:latin typeface="+mn-lt"/>
                <a:ea typeface="+mn-ea"/>
                <a:cs typeface="+mn-cs"/>
              </a:rPr>
              <a:t>), realizar novas configurações ou troca de discos rígidos no ambiente tecnológico poderá trazer graves consequências financeiras para a empresa.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Com o crescimento do banco de dados o DBA necessita cada vez mais de ferramentas que aumentem sua produtividade e o ajude a automatizar as tarefas diárias. </a:t>
            </a:r>
          </a:p>
          <a:p>
            <a:r>
              <a:rPr lang="pt-BR" sz="1200" b="0" i="0" u="none" strike="noStrike" kern="1200" baseline="0" dirty="0">
                <a:solidFill>
                  <a:schemeClr val="tx1"/>
                </a:solidFill>
                <a:latin typeface="+mn-lt"/>
                <a:ea typeface="+mn-ea"/>
                <a:cs typeface="+mn-cs"/>
              </a:rPr>
              <a:t>O armazenamento e a alta disponibilidade em sistemas de banco de dados é um grande foco de qualquer DBA. </a:t>
            </a:r>
          </a:p>
          <a:p>
            <a:endParaRPr lang="pt-BR" sz="1200" b="0" i="0" u="none" strike="noStrike" kern="1200" baseline="0" dirty="0">
              <a:solidFill>
                <a:schemeClr val="tx1"/>
              </a:solidFill>
              <a:latin typeface="+mn-lt"/>
              <a:ea typeface="+mn-ea"/>
              <a:cs typeface="+mn-cs"/>
            </a:endParaRPr>
          </a:p>
          <a:p>
            <a:r>
              <a:rPr lang="pt-BR" sz="1200" b="0" i="0" u="none" strike="noStrike" kern="1200" baseline="0" dirty="0">
                <a:solidFill>
                  <a:schemeClr val="tx1"/>
                </a:solidFill>
                <a:latin typeface="+mn-lt"/>
                <a:ea typeface="+mn-ea"/>
                <a:cs typeface="+mn-cs"/>
              </a:rPr>
              <a:t>Quando se procura ter desempenho do acesso aos dados e alta disponibilidade, devem ser utilizados tecnologias e recursos disponíveis no mercado de maneira adequada, garantindo inúmeras melhorias no gerenciamento e disponibilidade do ambiente. </a:t>
            </a:r>
          </a:p>
          <a:p>
            <a:endParaRPr lang="pt-BR" sz="1200" b="0" i="0" u="none" strike="noStrike" kern="1200" baseline="0" dirty="0">
              <a:solidFill>
                <a:schemeClr val="tx1"/>
              </a:solidFill>
              <a:latin typeface="+mn-lt"/>
              <a:ea typeface="+mn-ea"/>
              <a:cs typeface="+mn-cs"/>
            </a:endParaRPr>
          </a:p>
          <a:p>
            <a:r>
              <a:rPr lang="pt-BR" sz="1200" kern="1200" dirty="0">
                <a:solidFill>
                  <a:schemeClr val="tx1"/>
                </a:solidFill>
                <a:effectLst/>
                <a:latin typeface="Calibri" pitchFamily="34" charset="0"/>
                <a:ea typeface="+mn-ea"/>
                <a:cs typeface="+mn-cs"/>
              </a:rPr>
              <a:t>Informação é cada vez mais importante em nossas vidas. Nos tornamos dependentes da informação no século 21, vivendo em um mundo de controle-demanda, o que significa que nós precisamos da informações à todo momento. Acessamos a Internet todos os dias para buscarmos informações, para participarmos de redes sociais, para enviarmos e recebermos e-mails, para compartilharmos fotos e vídeos, e para usarmos muitos outros aplicativos.  </a:t>
            </a:r>
          </a:p>
          <a:p>
            <a:endParaRPr lang="pt-BR"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Equipados com um crescente número de dispositivos geradores de conteúdo, as pessoas criam mais informações do que as empresas (incluindo as empresas públicas, sem fins lucrativos, etc.). As informações criadas pelas pessoas ganham mais valores quando compartilhadas com os outros. Ao ser criada, a informação fica alojada nos aparelhos, tais como telefones celulares, smartphones, </a:t>
            </a:r>
            <a:r>
              <a:rPr lang="pt-BR" sz="1200" kern="1200" dirty="0" err="1">
                <a:solidFill>
                  <a:schemeClr val="tx1"/>
                </a:solidFill>
                <a:effectLst/>
                <a:latin typeface="Calibri" pitchFamily="34" charset="0"/>
                <a:ea typeface="+mn-ea"/>
                <a:cs typeface="+mn-cs"/>
              </a:rPr>
              <a:t>tablets</a:t>
            </a:r>
            <a:r>
              <a:rPr lang="pt-BR" sz="1200" kern="1200" dirty="0">
                <a:solidFill>
                  <a:schemeClr val="tx1"/>
                </a:solidFill>
                <a:effectLst/>
                <a:latin typeface="Calibri" pitchFamily="34" charset="0"/>
                <a:ea typeface="+mn-ea"/>
                <a:cs typeface="+mn-cs"/>
              </a:rPr>
              <a:t>, câmeras e redes. Apesar</a:t>
            </a:r>
            <a:r>
              <a:rPr lang="pt-BR" sz="1200" kern="1200" baseline="0" dirty="0">
                <a:solidFill>
                  <a:schemeClr val="tx1"/>
                </a:solidFill>
                <a:effectLst/>
                <a:latin typeface="Calibri" pitchFamily="34" charset="0"/>
                <a:ea typeface="+mn-ea"/>
                <a:cs typeface="+mn-cs"/>
              </a:rPr>
              <a:t> de serem criadas por pessoas, as </a:t>
            </a:r>
            <a:r>
              <a:rPr lang="pt-BR" sz="1200" kern="1200" dirty="0">
                <a:solidFill>
                  <a:schemeClr val="tx1"/>
                </a:solidFill>
                <a:effectLst/>
                <a:latin typeface="Calibri" pitchFamily="34" charset="0"/>
                <a:ea typeface="+mn-ea"/>
                <a:cs typeface="+mn-cs"/>
              </a:rPr>
              <a:t>informações são armazenadas e gerenciadas por um número relativamente pequeno de empresas.</a:t>
            </a:r>
            <a:endParaRPr lang="en-US" sz="1200" kern="1200" dirty="0">
              <a:solidFill>
                <a:schemeClr val="tx1"/>
              </a:solidFill>
              <a:effectLst/>
              <a:latin typeface="Calibri" pitchFamily="34" charset="0"/>
              <a:ea typeface="+mn-ea"/>
              <a:cs typeface="+mn-cs"/>
            </a:endParaRPr>
          </a:p>
          <a:p>
            <a:endParaRPr lang="pt-BR"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 importância, a dependência, e a quantidade de informações para o mundo dos negócios também continuam crescer de maneira surpreendente. Para</a:t>
            </a:r>
            <a:r>
              <a:rPr lang="pt-BR" sz="1200" kern="1200" baseline="0" dirty="0">
                <a:solidFill>
                  <a:schemeClr val="tx1"/>
                </a:solidFill>
                <a:effectLst/>
                <a:latin typeface="Calibri" pitchFamily="34" charset="0"/>
                <a:ea typeface="+mn-ea"/>
                <a:cs typeface="+mn-cs"/>
              </a:rPr>
              <a:t> obter sucesso nos</a:t>
            </a:r>
            <a:r>
              <a:rPr lang="pt-BR" sz="1200" kern="1200" dirty="0">
                <a:solidFill>
                  <a:schemeClr val="tx1"/>
                </a:solidFill>
                <a:effectLst/>
                <a:latin typeface="Calibri" pitchFamily="34" charset="0"/>
                <a:ea typeface="+mn-ea"/>
                <a:cs typeface="+mn-cs"/>
              </a:rPr>
              <a:t> negócios, as empresas dependem que</a:t>
            </a:r>
            <a:r>
              <a:rPr lang="pt-BR" sz="1200" kern="1200" baseline="0" dirty="0">
                <a:solidFill>
                  <a:schemeClr val="tx1"/>
                </a:solidFill>
                <a:effectLst/>
                <a:latin typeface="Calibri" pitchFamily="34" charset="0"/>
                <a:ea typeface="+mn-ea"/>
                <a:cs typeface="+mn-cs"/>
              </a:rPr>
              <a:t> o</a:t>
            </a:r>
            <a:r>
              <a:rPr lang="pt-BR" sz="1200" kern="1200" dirty="0">
                <a:solidFill>
                  <a:schemeClr val="tx1"/>
                </a:solidFill>
                <a:effectLst/>
                <a:latin typeface="Calibri" pitchFamily="34" charset="0"/>
                <a:ea typeface="+mn-ea"/>
                <a:cs typeface="+mn-cs"/>
              </a:rPr>
              <a:t> acesso à informações importantes, seja rápido e confiável. Alguns exemplos de processos e sistemas de negócios, que dependem de informação digital, incluem reservas de passagens aéreas, faturas de contas de telefones, comércio na Internet, banco eletrônico, processamento de transações com cartões de crédito, negociação de capital e estoque, processos de reivindicações de planos de saúde, pesquisa cientificas, e assim por diante.  A crescente dependência de informações dos negócios fez</a:t>
            </a:r>
            <a:r>
              <a:rPr lang="pt-BR" sz="1200" kern="1200" baseline="0" dirty="0">
                <a:solidFill>
                  <a:schemeClr val="tx1"/>
                </a:solidFill>
                <a:effectLst/>
                <a:latin typeface="Calibri" pitchFamily="34" charset="0"/>
                <a:ea typeface="+mn-ea"/>
                <a:cs typeface="+mn-cs"/>
              </a:rPr>
              <a:t> com que</a:t>
            </a:r>
            <a:r>
              <a:rPr lang="pt-BR" sz="1200" kern="1200" dirty="0">
                <a:solidFill>
                  <a:schemeClr val="tx1"/>
                </a:solidFill>
                <a:effectLst/>
                <a:latin typeface="Calibri" pitchFamily="34" charset="0"/>
                <a:ea typeface="+mn-ea"/>
                <a:cs typeface="+mn-cs"/>
              </a:rPr>
              <a:t> os desafios de armazenamento, proteção e gerenciamento de dados também aumentassem. As obrigações legais, regulamentadas e contratuais relacionadas à disponibilidade e proteção de dados também contribuem para estes desafios.</a:t>
            </a:r>
            <a:endParaRPr lang="en-US" sz="1200" kern="1200" dirty="0">
              <a:solidFill>
                <a:schemeClr val="tx1"/>
              </a:solidFill>
              <a:effectLst/>
              <a:latin typeface="Calibri" pitchFamily="34" charset="0"/>
              <a:ea typeface="+mn-ea"/>
              <a:cs typeface="+mn-cs"/>
            </a:endParaRPr>
          </a:p>
          <a:p>
            <a:endParaRPr lang="pt-BR" dirty="0"/>
          </a:p>
        </p:txBody>
      </p:sp>
    </p:spTree>
    <p:extLst>
      <p:ext uri="{BB962C8B-B14F-4D97-AF65-F5344CB8AC3E}">
        <p14:creationId xmlns:p14="http://schemas.microsoft.com/office/powerpoint/2010/main" val="1706161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dirty="0"/>
              <a:t>Antes do advento dos computadores, os métodos e procedimentos adotados para a criação e compartilhamento de dados eram limitados a menos</a:t>
            </a:r>
            <a:r>
              <a:rPr lang="pt-BR" baseline="0" dirty="0"/>
              <a:t> formas, como papel e filme. Atualmente os mesmos dados podem ser convertidos para meios mais convenientes, como uma mensagem de correio eletrônico, um livro eletrônico, uma imagem na forma de bitmaps ou um filme digital. Esses dados podem ser gerados em um computador e armazenados em fluxos de 0s e 1s. Dados nesses formato são chamados de </a:t>
            </a:r>
            <a:r>
              <a:rPr lang="pt-BR" i="1" baseline="0" dirty="0"/>
              <a:t>dados digitais</a:t>
            </a:r>
            <a:r>
              <a:rPr lang="pt-BR" i="0" baseline="0" dirty="0"/>
              <a:t> e são acessíveis pelo usuário após serem processados por um computador.</a:t>
            </a:r>
          </a:p>
          <a:p>
            <a:endParaRPr lang="pt-BR" i="0" baseline="0" dirty="0"/>
          </a:p>
          <a:p>
            <a:r>
              <a:rPr lang="pt-BR" i="0" baseline="0" dirty="0"/>
              <a:t>Com o avanço nas tecnologias computacionais e comunicações, o volume de geração e compartilhamento de dados cresceu exponencialmente. Alguns fatores que contribuíram para o aumento dos dados digitais:</a:t>
            </a:r>
          </a:p>
          <a:p>
            <a:endParaRPr lang="pt-BR" i="0" baseline="0" dirty="0"/>
          </a:p>
          <a:p>
            <a:pPr marL="171450" indent="-171450">
              <a:buFontTx/>
              <a:buChar char="-"/>
            </a:pPr>
            <a:r>
              <a:rPr lang="pt-BR" i="0" baseline="0" dirty="0"/>
              <a:t>Ampliação da capacidade de processamento;</a:t>
            </a:r>
          </a:p>
          <a:p>
            <a:pPr marL="171450" indent="-171450">
              <a:buFontTx/>
              <a:buChar char="-"/>
            </a:pPr>
            <a:r>
              <a:rPr lang="pt-BR" i="0" baseline="0" dirty="0"/>
              <a:t>Menor custo do armazenamento digital;</a:t>
            </a:r>
          </a:p>
          <a:p>
            <a:pPr marL="171450" indent="-171450">
              <a:buFontTx/>
              <a:buChar char="-"/>
            </a:pPr>
            <a:r>
              <a:rPr lang="pt-BR" i="0" baseline="0" dirty="0"/>
              <a:t>Tecnologia de comunicação mais rápidas e acessíveis.</a:t>
            </a:r>
          </a:p>
          <a:p>
            <a:pPr marL="171450" indent="-171450">
              <a:buFontTx/>
              <a:buChar char="-"/>
            </a:pPr>
            <a:endParaRPr lang="pt-BR" i="0" baseline="0" dirty="0"/>
          </a:p>
          <a:p>
            <a:r>
              <a:rPr lang="pt-BR" sz="1200" kern="1200" dirty="0">
                <a:solidFill>
                  <a:schemeClr val="tx1"/>
                </a:solidFill>
                <a:effectLst/>
                <a:latin typeface="Calibri" pitchFamily="34" charset="0"/>
                <a:ea typeface="+mn-ea"/>
                <a:cs typeface="+mn-cs"/>
              </a:rPr>
              <a:t>Os dados são um conjunto de fatos primários dos quais conclusões podem ser extraídas. Cartas manuscritas, livro impresso, um foto de família impressa, cópias de documentos assinados de hipoteca, escrita bancária e passagem aérea são exemplos que contém dados.</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Antes do advento dos computadores, os métodos adotados para criação e compartilhamento de dados foram limitados a poucas formas, tais como papel e filme. Hoje os mesmos dados podem ser convertidos em formas mais convenientes, tais como uma mensagem de e-mail, um livro eletrônico, uma imagem digital ou um filme digital. Estes dados podem ser gerados utilizando um computador e armazenados como sequência de números binários (0s e 1s). Os dados nesta forma são chamados de dados digitais e somente estarão acessíveis ao usuário depois que um computador os processar.</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As empresas analisam os dados primários para identificar quais tendências são significativas. Baseados nestas tendências, uma empresa pode planejar ou modificar sua estratégia. Por exemplo, um varejista identifica os produtos e as marcas preferidas dos consumidores através da análise de seus padrões de compras e mantem um estoque destes produtos. Uma análise eficaz de dados não só aumenta os benefícios para as empresas, como também cria novas oportunidades de negócios ao utilizar as informações de maneira criativa.</a:t>
            </a:r>
          </a:p>
          <a:p>
            <a:r>
              <a:rPr lang="pt-BR" sz="1200" kern="1200" dirty="0">
                <a:solidFill>
                  <a:schemeClr val="tx1"/>
                </a:solidFill>
                <a:effectLst/>
                <a:latin typeface="Calibri" pitchFamily="34" charset="0"/>
                <a:ea typeface="+mn-ea"/>
                <a:cs typeface="+mn-cs"/>
              </a:rPr>
              <a:t>Com o avanço das tecnologias de informática e comunicação, a taxa de geração e compartilhamento de dados cresceu exponencialmente. A lista a seguir contém alguns fatos que contribuíram para o crescimento de dados digitais.</a:t>
            </a:r>
            <a:endParaRPr lang="en-US" sz="1200" kern="1200" dirty="0">
              <a:solidFill>
                <a:schemeClr val="tx1"/>
              </a:solidFill>
              <a:effectLst/>
              <a:latin typeface="Calibri" pitchFamily="34" charset="0"/>
              <a:ea typeface="+mn-ea"/>
              <a:cs typeface="+mn-cs"/>
            </a:endParaRPr>
          </a:p>
          <a:p>
            <a:pPr marL="171450" lvl="0" indent="-171450">
              <a:buFont typeface="Arial"/>
              <a:buChar char="•"/>
            </a:pPr>
            <a:r>
              <a:rPr lang="pt-BR" sz="1200" b="1" kern="1200" dirty="0">
                <a:solidFill>
                  <a:schemeClr val="tx1"/>
                </a:solidFill>
                <a:effectLst/>
                <a:latin typeface="Calibri" pitchFamily="34" charset="0"/>
                <a:ea typeface="+mn-ea"/>
                <a:cs typeface="+mn-cs"/>
              </a:rPr>
              <a:t>Crescimento da capacidade de processamento de dados: </a:t>
            </a:r>
            <a:r>
              <a:rPr lang="pt-BR" sz="1200" kern="1200" dirty="0">
                <a:solidFill>
                  <a:schemeClr val="tx1"/>
                </a:solidFill>
                <a:effectLst/>
                <a:latin typeface="Calibri" pitchFamily="34" charset="0"/>
                <a:ea typeface="+mn-ea"/>
                <a:cs typeface="+mn-cs"/>
              </a:rPr>
              <a:t>os computadores modernos proporcionam um aumento significativo da capacidade de processamento e armazenamento. Isto permite a conversão do formato convencional de vários tipos de conteúdo e de mídia para o formato digital.</a:t>
            </a:r>
            <a:endParaRPr lang="en-US" sz="1200" kern="1200" dirty="0">
              <a:solidFill>
                <a:schemeClr val="tx1"/>
              </a:solidFill>
              <a:effectLst/>
              <a:latin typeface="Calibri" pitchFamily="34" charset="0"/>
              <a:ea typeface="+mn-ea"/>
              <a:cs typeface="+mn-cs"/>
            </a:endParaRPr>
          </a:p>
          <a:p>
            <a:pPr marL="171450" lvl="0" indent="-171450">
              <a:buFont typeface="Arial"/>
              <a:buChar char="•"/>
            </a:pPr>
            <a:r>
              <a:rPr lang="pt-BR" sz="1200" b="1" kern="1200" dirty="0">
                <a:solidFill>
                  <a:schemeClr val="tx1"/>
                </a:solidFill>
                <a:effectLst/>
                <a:latin typeface="Calibri" pitchFamily="34" charset="0"/>
                <a:ea typeface="+mn-ea"/>
                <a:cs typeface="+mn-cs"/>
              </a:rPr>
              <a:t>Armazenamento digital com custo mais baixo</a:t>
            </a:r>
            <a:r>
              <a:rPr lang="pt-BR" sz="1200" kern="1200" dirty="0">
                <a:solidFill>
                  <a:schemeClr val="tx1"/>
                </a:solidFill>
                <a:effectLst/>
                <a:latin typeface="Calibri" pitchFamily="34" charset="0"/>
                <a:ea typeface="+mn-ea"/>
                <a:cs typeface="+mn-cs"/>
              </a:rPr>
              <a:t>: os avanços tecnológicos e a diminuição do custo dos dispositivos de armazenamento proporcionaram soluções de armazenamento de baixo custo. Este benefício no custo elevou o índice de dados digitais gerados e armazenados. </a:t>
            </a:r>
            <a:endParaRPr lang="en-US" sz="1200" kern="1200" dirty="0">
              <a:solidFill>
                <a:schemeClr val="tx1"/>
              </a:solidFill>
              <a:effectLst/>
              <a:latin typeface="Calibri" pitchFamily="34" charset="0"/>
              <a:ea typeface="+mn-ea"/>
              <a:cs typeface="+mn-cs"/>
            </a:endParaRPr>
          </a:p>
          <a:p>
            <a:pPr marL="171450" lvl="0" indent="-171450">
              <a:buFont typeface="Arial"/>
              <a:buChar char="•"/>
            </a:pPr>
            <a:r>
              <a:rPr lang="pt-BR" sz="1200" b="1" kern="1200" dirty="0">
                <a:solidFill>
                  <a:schemeClr val="tx1"/>
                </a:solidFill>
                <a:effectLst/>
                <a:latin typeface="Calibri" pitchFamily="34" charset="0"/>
                <a:ea typeface="+mn-ea"/>
                <a:cs typeface="+mn-cs"/>
              </a:rPr>
              <a:t>Tecnologia de comunicação mais rápida e  acessível: </a:t>
            </a:r>
            <a:r>
              <a:rPr lang="pt-BR" sz="1200" kern="1200" dirty="0">
                <a:solidFill>
                  <a:schemeClr val="tx1"/>
                </a:solidFill>
                <a:effectLst/>
                <a:latin typeface="Calibri" pitchFamily="34" charset="0"/>
                <a:ea typeface="+mn-ea"/>
                <a:cs typeface="+mn-cs"/>
              </a:rPr>
              <a:t>o ritmo de compartilhamento de dados digitais está mais rápido do que as abordagens tradicionais. Uma carta manuscrita pode levar uma semana para alcançar seu destino final, enquanto normalmente uma mensagem eletrônica, e-mail, leva somente alguns segundos para chegar até o seu destinatário.</a:t>
            </a:r>
            <a:endParaRPr lang="en-US" sz="1200" kern="1200" dirty="0">
              <a:solidFill>
                <a:schemeClr val="tx1"/>
              </a:solidFill>
              <a:effectLst/>
              <a:latin typeface="Calibri" pitchFamily="34" charset="0"/>
              <a:ea typeface="+mn-ea"/>
              <a:cs typeface="+mn-cs"/>
            </a:endParaRPr>
          </a:p>
          <a:p>
            <a:pPr marL="171450" lvl="0" indent="-171450">
              <a:buFont typeface="Arial"/>
              <a:buChar char="•"/>
            </a:pPr>
            <a:r>
              <a:rPr lang="pt-BR" sz="1200" b="1" kern="1200" dirty="0">
                <a:solidFill>
                  <a:schemeClr val="tx1"/>
                </a:solidFill>
                <a:effectLst/>
                <a:latin typeface="Calibri" pitchFamily="34" charset="0"/>
                <a:ea typeface="+mn-ea"/>
                <a:cs typeface="+mn-cs"/>
              </a:rPr>
              <a:t>A proliferação dos aplicativos e dispositivos inteligentes: </a:t>
            </a:r>
            <a:r>
              <a:rPr lang="pt-BR" sz="1200" kern="1200" dirty="0">
                <a:solidFill>
                  <a:schemeClr val="tx1"/>
                </a:solidFill>
                <a:effectLst/>
                <a:latin typeface="Calibri" pitchFamily="34" charset="0"/>
                <a:ea typeface="+mn-ea"/>
                <a:cs typeface="+mn-cs"/>
              </a:rPr>
              <a:t>Smartphones, </a:t>
            </a:r>
            <a:r>
              <a:rPr lang="pt-BR" sz="1200" kern="1200" dirty="0" err="1">
                <a:solidFill>
                  <a:schemeClr val="tx1"/>
                </a:solidFill>
                <a:effectLst/>
                <a:latin typeface="Calibri" pitchFamily="34" charset="0"/>
                <a:ea typeface="+mn-ea"/>
                <a:cs typeface="+mn-cs"/>
              </a:rPr>
              <a:t>tablets</a:t>
            </a:r>
            <a:r>
              <a:rPr lang="pt-BR" sz="1200" kern="1200" dirty="0">
                <a:solidFill>
                  <a:schemeClr val="tx1"/>
                </a:solidFill>
                <a:effectLst/>
                <a:latin typeface="Calibri" pitchFamily="34" charset="0"/>
                <a:ea typeface="+mn-ea"/>
                <a:cs typeface="+mn-cs"/>
              </a:rPr>
              <a:t> e os dispositivos mais recentes com os aplicativos inteligentes contribuíram significantemente para a geração do conteúdo digital.</a:t>
            </a:r>
            <a:endParaRPr lang="pt-BR" dirty="0"/>
          </a:p>
        </p:txBody>
      </p:sp>
    </p:spTree>
    <p:extLst>
      <p:ext uri="{BB962C8B-B14F-4D97-AF65-F5344CB8AC3E}">
        <p14:creationId xmlns:p14="http://schemas.microsoft.com/office/powerpoint/2010/main" val="369753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dirty="0"/>
              <a:t>Antes do advento dos computadores, os métodos e procedimentos adotados para a criação e compartilhamento de dados eram limitados a menos</a:t>
            </a:r>
            <a:r>
              <a:rPr lang="pt-BR" baseline="0" dirty="0"/>
              <a:t> formas, como papel e filme. Atualmente os mesmos dados podem ser convertidos para meios mais convenientes, como uma mensagem de correio eletrônico, um livro eletrônico, uma imagem na forma de bitmaps ou um filme digital. Esses dados podem ser gerados em um computador e armazenados em fluxos de 0s e 1s. Dados nesses formato são chamados de </a:t>
            </a:r>
            <a:r>
              <a:rPr lang="pt-BR" i="1" baseline="0" dirty="0"/>
              <a:t>dados digitais</a:t>
            </a:r>
            <a:r>
              <a:rPr lang="pt-BR" i="0" baseline="0" dirty="0"/>
              <a:t> e são acessíveis pelo usuário após serem processados por um computador.</a:t>
            </a:r>
          </a:p>
          <a:p>
            <a:endParaRPr lang="pt-BR" i="0" baseline="0" dirty="0"/>
          </a:p>
          <a:p>
            <a:r>
              <a:rPr lang="pt-BR" i="0" baseline="0" dirty="0"/>
              <a:t>Com o avanço nas tecnologias computacionais e comunicações, o volume de geração e compartilhamento de dados cresceu exponencialmente. Alguns fatores que contribuíram para o aumento dos dados digitais:</a:t>
            </a:r>
          </a:p>
          <a:p>
            <a:endParaRPr lang="pt-BR" i="0" baseline="0" dirty="0"/>
          </a:p>
          <a:p>
            <a:pPr marL="171450" indent="-171450">
              <a:buFontTx/>
              <a:buChar char="-"/>
            </a:pPr>
            <a:r>
              <a:rPr lang="pt-BR" i="0" baseline="0" dirty="0"/>
              <a:t>Ampliação da capacidade de processamento;</a:t>
            </a:r>
          </a:p>
          <a:p>
            <a:pPr marL="171450" indent="-171450">
              <a:buFontTx/>
              <a:buChar char="-"/>
            </a:pPr>
            <a:r>
              <a:rPr lang="pt-BR" i="0" baseline="0" dirty="0"/>
              <a:t>Menor custo do armazenamento digital;</a:t>
            </a:r>
          </a:p>
          <a:p>
            <a:pPr marL="171450" indent="-171450">
              <a:buFontTx/>
              <a:buChar char="-"/>
            </a:pPr>
            <a:r>
              <a:rPr lang="pt-BR" i="0" baseline="0" dirty="0"/>
              <a:t>Tecnologia de comunicação mais rápidas e acessíveis.</a:t>
            </a:r>
          </a:p>
          <a:p>
            <a:pPr marL="171450" indent="-171450">
              <a:buFontTx/>
              <a:buChar char="-"/>
            </a:pPr>
            <a:endParaRPr lang="pt-BR" i="0" baseline="0" dirty="0"/>
          </a:p>
          <a:p>
            <a:r>
              <a:rPr lang="pt-BR" sz="1200" kern="1200" dirty="0">
                <a:solidFill>
                  <a:schemeClr val="tx1"/>
                </a:solidFill>
                <a:effectLst/>
                <a:latin typeface="Calibri" pitchFamily="34" charset="0"/>
                <a:ea typeface="+mn-ea"/>
                <a:cs typeface="+mn-cs"/>
              </a:rPr>
              <a:t>Os dados são um conjunto de fatos primários dos quais conclusões podem ser extraídas. Cartas manuscritas, livro impresso, um foto de família impressa, cópias de documentos assinados de hipoteca, escrita bancária e passagem aérea são exemplos que contém dados.</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Antes do advento dos computadores, os métodos adotados para criação e compartilhamento de dados foram limitados a poucas formas, tais como papel e filme. Hoje os mesmos dados podem ser convertidos em formas mais convenientes, tais como uma mensagem de e-mail, um livro eletrônico, uma imagem digital ou um filme digital. Estes dados podem ser gerados utilizando um computador e armazenados como sequência de números binários (0s e 1s). Os dados nesta forma são chamados de dados digitais e somente estarão acessíveis ao usuário depois que um computador os processar.</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As empresas analisam os dados primários para identificar quais tendências são significativas. Baseados nestas tendências, uma empresa pode planejar ou modificar sua estratégia. Por exemplo, um varejista identifica os produtos e as marcas preferidas dos consumidores através da análise de seus padrões de compras e mantem um estoque destes produtos. Uma análise eficaz de dados não só aumenta os benefícios para as empresas, como também cria novas oportunidades de negócios ao utilizar as informações de maneira criativa.</a:t>
            </a:r>
          </a:p>
          <a:p>
            <a:r>
              <a:rPr lang="pt-BR" sz="1200" kern="1200" dirty="0">
                <a:solidFill>
                  <a:schemeClr val="tx1"/>
                </a:solidFill>
                <a:effectLst/>
                <a:latin typeface="Calibri" pitchFamily="34" charset="0"/>
                <a:ea typeface="+mn-ea"/>
                <a:cs typeface="+mn-cs"/>
              </a:rPr>
              <a:t>Com o avanço das tecnologias de informática e comunicação, a taxa de geração e compartilhamento de dados cresceu exponencialmente. A lista a seguir contém alguns fatos que contribuíram para o crescimento de dados digitais.</a:t>
            </a:r>
            <a:endParaRPr lang="en-US" sz="1200" kern="1200" dirty="0">
              <a:solidFill>
                <a:schemeClr val="tx1"/>
              </a:solidFill>
              <a:effectLst/>
              <a:latin typeface="Calibri" pitchFamily="34" charset="0"/>
              <a:ea typeface="+mn-ea"/>
              <a:cs typeface="+mn-cs"/>
            </a:endParaRPr>
          </a:p>
          <a:p>
            <a:pPr marL="171450" lvl="0" indent="-171450">
              <a:buFont typeface="Arial"/>
              <a:buChar char="•"/>
            </a:pPr>
            <a:r>
              <a:rPr lang="pt-BR" sz="1200" b="1" kern="1200" dirty="0">
                <a:solidFill>
                  <a:schemeClr val="tx1"/>
                </a:solidFill>
                <a:effectLst/>
                <a:latin typeface="Calibri" pitchFamily="34" charset="0"/>
                <a:ea typeface="+mn-ea"/>
                <a:cs typeface="+mn-cs"/>
              </a:rPr>
              <a:t>Crescimento da capacidade de processamento de dados: </a:t>
            </a:r>
            <a:r>
              <a:rPr lang="pt-BR" sz="1200" kern="1200" dirty="0">
                <a:solidFill>
                  <a:schemeClr val="tx1"/>
                </a:solidFill>
                <a:effectLst/>
                <a:latin typeface="Calibri" pitchFamily="34" charset="0"/>
                <a:ea typeface="+mn-ea"/>
                <a:cs typeface="+mn-cs"/>
              </a:rPr>
              <a:t>os computadores modernos proporcionam um aumento significativo da capacidade de processamento e armazenamento. Isto permite a conversão do formato convencional de vários tipos de conteúdo e de mídia para o formato digital.</a:t>
            </a:r>
            <a:endParaRPr lang="en-US" sz="1200" kern="1200" dirty="0">
              <a:solidFill>
                <a:schemeClr val="tx1"/>
              </a:solidFill>
              <a:effectLst/>
              <a:latin typeface="Calibri" pitchFamily="34" charset="0"/>
              <a:ea typeface="+mn-ea"/>
              <a:cs typeface="+mn-cs"/>
            </a:endParaRPr>
          </a:p>
          <a:p>
            <a:pPr marL="171450" lvl="0" indent="-171450">
              <a:buFont typeface="Arial"/>
              <a:buChar char="•"/>
            </a:pPr>
            <a:r>
              <a:rPr lang="pt-BR" sz="1200" b="1" kern="1200" dirty="0">
                <a:solidFill>
                  <a:schemeClr val="tx1"/>
                </a:solidFill>
                <a:effectLst/>
                <a:latin typeface="Calibri" pitchFamily="34" charset="0"/>
                <a:ea typeface="+mn-ea"/>
                <a:cs typeface="+mn-cs"/>
              </a:rPr>
              <a:t>Armazenamento digital com custo mais baixo</a:t>
            </a:r>
            <a:r>
              <a:rPr lang="pt-BR" sz="1200" kern="1200" dirty="0">
                <a:solidFill>
                  <a:schemeClr val="tx1"/>
                </a:solidFill>
                <a:effectLst/>
                <a:latin typeface="Calibri" pitchFamily="34" charset="0"/>
                <a:ea typeface="+mn-ea"/>
                <a:cs typeface="+mn-cs"/>
              </a:rPr>
              <a:t>: os avanços tecnológicos e a diminuição do custo dos dispositivos de armazenamento proporcionaram soluções de armazenamento de baixo custo. Este benefício no custo elevou o índice de dados digitais gerados e armazenados. </a:t>
            </a:r>
            <a:endParaRPr lang="en-US" sz="1200" kern="1200" dirty="0">
              <a:solidFill>
                <a:schemeClr val="tx1"/>
              </a:solidFill>
              <a:effectLst/>
              <a:latin typeface="Calibri" pitchFamily="34" charset="0"/>
              <a:ea typeface="+mn-ea"/>
              <a:cs typeface="+mn-cs"/>
            </a:endParaRPr>
          </a:p>
          <a:p>
            <a:pPr marL="171450" lvl="0" indent="-171450">
              <a:buFont typeface="Arial"/>
              <a:buChar char="•"/>
            </a:pPr>
            <a:r>
              <a:rPr lang="pt-BR" sz="1200" b="1" kern="1200" dirty="0">
                <a:solidFill>
                  <a:schemeClr val="tx1"/>
                </a:solidFill>
                <a:effectLst/>
                <a:latin typeface="Calibri" pitchFamily="34" charset="0"/>
                <a:ea typeface="+mn-ea"/>
                <a:cs typeface="+mn-cs"/>
              </a:rPr>
              <a:t>Tecnologia de comunicação mais rápida e  acessível: </a:t>
            </a:r>
            <a:r>
              <a:rPr lang="pt-BR" sz="1200" kern="1200" dirty="0">
                <a:solidFill>
                  <a:schemeClr val="tx1"/>
                </a:solidFill>
                <a:effectLst/>
                <a:latin typeface="Calibri" pitchFamily="34" charset="0"/>
                <a:ea typeface="+mn-ea"/>
                <a:cs typeface="+mn-cs"/>
              </a:rPr>
              <a:t>o ritmo de compartilhamento de dados digitais está mais rápido do que as abordagens tradicionais. Uma carta manuscrita pode levar uma semana para alcançar seu destino final, enquanto normalmente uma mensagem eletrônica, e-mail, leva somente alguns segundos para chegar até o seu destinatário.</a:t>
            </a:r>
            <a:endParaRPr lang="en-US" sz="1200" kern="1200" dirty="0">
              <a:solidFill>
                <a:schemeClr val="tx1"/>
              </a:solidFill>
              <a:effectLst/>
              <a:latin typeface="Calibri" pitchFamily="34" charset="0"/>
              <a:ea typeface="+mn-ea"/>
              <a:cs typeface="+mn-cs"/>
            </a:endParaRPr>
          </a:p>
          <a:p>
            <a:pPr marL="171450" lvl="0" indent="-171450">
              <a:buFont typeface="Arial"/>
              <a:buChar char="•"/>
            </a:pPr>
            <a:r>
              <a:rPr lang="pt-BR" sz="1200" b="1" kern="1200" dirty="0">
                <a:solidFill>
                  <a:schemeClr val="tx1"/>
                </a:solidFill>
                <a:effectLst/>
                <a:latin typeface="Calibri" pitchFamily="34" charset="0"/>
                <a:ea typeface="+mn-ea"/>
                <a:cs typeface="+mn-cs"/>
              </a:rPr>
              <a:t>A proliferação dos aplicativos e dispositivos inteligentes: </a:t>
            </a:r>
            <a:r>
              <a:rPr lang="pt-BR" sz="1200" kern="1200" dirty="0">
                <a:solidFill>
                  <a:schemeClr val="tx1"/>
                </a:solidFill>
                <a:effectLst/>
                <a:latin typeface="Calibri" pitchFamily="34" charset="0"/>
                <a:ea typeface="+mn-ea"/>
                <a:cs typeface="+mn-cs"/>
              </a:rPr>
              <a:t>Smartphones, </a:t>
            </a:r>
            <a:r>
              <a:rPr lang="pt-BR" sz="1200" kern="1200" dirty="0" err="1">
                <a:solidFill>
                  <a:schemeClr val="tx1"/>
                </a:solidFill>
                <a:effectLst/>
                <a:latin typeface="Calibri" pitchFamily="34" charset="0"/>
                <a:ea typeface="+mn-ea"/>
                <a:cs typeface="+mn-cs"/>
              </a:rPr>
              <a:t>tablets</a:t>
            </a:r>
            <a:r>
              <a:rPr lang="pt-BR" sz="1200" kern="1200" dirty="0">
                <a:solidFill>
                  <a:schemeClr val="tx1"/>
                </a:solidFill>
                <a:effectLst/>
                <a:latin typeface="Calibri" pitchFamily="34" charset="0"/>
                <a:ea typeface="+mn-ea"/>
                <a:cs typeface="+mn-cs"/>
              </a:rPr>
              <a:t> e os dispositivos mais recentes com os aplicativos inteligentes contribuíram significantemente para a geração do conteúdo digital.</a:t>
            </a:r>
            <a:endParaRPr lang="pt-BR" dirty="0"/>
          </a:p>
        </p:txBody>
      </p:sp>
    </p:spTree>
    <p:extLst>
      <p:ext uri="{BB962C8B-B14F-4D97-AF65-F5344CB8AC3E}">
        <p14:creationId xmlns:p14="http://schemas.microsoft.com/office/powerpoint/2010/main" val="1569201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dirty="0"/>
              <a:t>Dados</a:t>
            </a:r>
            <a:r>
              <a:rPr lang="pt-BR" baseline="0" dirty="0"/>
              <a:t> Estruturados são:</a:t>
            </a:r>
          </a:p>
          <a:p>
            <a:endParaRPr lang="pt-BR" dirty="0"/>
          </a:p>
          <a:p>
            <a:pPr marL="171450" indent="-171450">
              <a:buFontTx/>
              <a:buChar char="-"/>
            </a:pPr>
            <a:r>
              <a:rPr lang="pt-BR" dirty="0"/>
              <a:t>Dados organizados em blocos semânticos (relações);</a:t>
            </a:r>
          </a:p>
          <a:p>
            <a:pPr marL="171450" indent="-171450">
              <a:buFontTx/>
              <a:buChar char="-"/>
            </a:pPr>
            <a:r>
              <a:rPr lang="pt-BR" dirty="0"/>
              <a:t>Dados de um mesmo grupo possuem as mesmas descrições (atributos)</a:t>
            </a:r>
          </a:p>
          <a:p>
            <a:pPr marL="171450" indent="-171450">
              <a:buFontTx/>
              <a:buChar char="-"/>
            </a:pPr>
            <a:r>
              <a:rPr lang="pt-BR" dirty="0"/>
              <a:t>Descrições para todas as classes de um grupo possuem o mesmo formato (esquema)</a:t>
            </a:r>
          </a:p>
          <a:p>
            <a:pPr marL="171450" indent="-171450">
              <a:buFontTx/>
              <a:buChar char="-"/>
            </a:pPr>
            <a:r>
              <a:rPr lang="pt-BR" dirty="0"/>
              <a:t>Dados mantidos em um SGBD </a:t>
            </a:r>
            <a:r>
              <a:rPr lang="pt-BR" dirty="0" err="1"/>
              <a:t>sao</a:t>
            </a:r>
            <a:r>
              <a:rPr lang="pt-BR" dirty="0"/>
              <a:t> chamados de Dados Estruturados por manterem a mesma estrutura de representação (rígida), previamente projetada (esquema)</a:t>
            </a:r>
          </a:p>
          <a:p>
            <a:pPr marL="171450" indent="-171450">
              <a:buFontTx/>
              <a:buChar char="-"/>
            </a:pPr>
            <a:endParaRPr lang="pt-BR" dirty="0"/>
          </a:p>
          <a:p>
            <a:pPr marL="0" indent="0">
              <a:buFontTx/>
              <a:buNone/>
            </a:pPr>
            <a:r>
              <a:rPr lang="pt-BR" dirty="0"/>
              <a:t>Dados não-estruturados são:</a:t>
            </a:r>
          </a:p>
          <a:p>
            <a:pPr marL="0" indent="0">
              <a:buFontTx/>
              <a:buNone/>
            </a:pPr>
            <a:endParaRPr lang="pt-BR" dirty="0"/>
          </a:p>
          <a:p>
            <a:pPr marL="171450" indent="-171450">
              <a:buFontTx/>
              <a:buChar char="-"/>
            </a:pPr>
            <a:r>
              <a:rPr lang="pt-BR" dirty="0"/>
              <a:t>São os dados que não possuem uma estrutura definida;</a:t>
            </a:r>
          </a:p>
          <a:p>
            <a:pPr marL="171450" indent="-171450">
              <a:buFontTx/>
              <a:buChar char="-"/>
            </a:pPr>
            <a:r>
              <a:rPr lang="pt-BR" dirty="0"/>
              <a:t>Normalmente caracterizados por documentos textos, imagens, </a:t>
            </a:r>
            <a:r>
              <a:rPr lang="pt-BR" dirty="0" err="1"/>
              <a:t>videos</a:t>
            </a:r>
            <a:r>
              <a:rPr lang="pt-BR" dirty="0"/>
              <a:t>, </a:t>
            </a:r>
            <a:r>
              <a:rPr lang="pt-BR" dirty="0" err="1"/>
              <a:t>etc</a:t>
            </a:r>
            <a:endParaRPr lang="pt-BR" dirty="0"/>
          </a:p>
          <a:p>
            <a:pPr marL="171450" indent="-171450">
              <a:buFontTx/>
              <a:buChar char="-"/>
            </a:pPr>
            <a:r>
              <a:rPr lang="pt-BR" dirty="0"/>
              <a:t>Nem as estruturas </a:t>
            </a:r>
            <a:r>
              <a:rPr lang="pt-BR" dirty="0" err="1"/>
              <a:t>sao</a:t>
            </a:r>
            <a:r>
              <a:rPr lang="pt-BR" dirty="0"/>
              <a:t> descritas implicitamente</a:t>
            </a:r>
          </a:p>
          <a:p>
            <a:pPr marL="171450" indent="-171450">
              <a:buFontTx/>
              <a:buChar char="-"/>
            </a:pPr>
            <a:r>
              <a:rPr lang="pt-BR" dirty="0"/>
              <a:t>Grande maioria dos dados atuais na Web. </a:t>
            </a:r>
          </a:p>
          <a:p>
            <a:pPr marL="171450" indent="-171450">
              <a:buFontTx/>
              <a:buChar char="-"/>
            </a:pPr>
            <a:endParaRPr lang="pt-BR" dirty="0"/>
          </a:p>
          <a:p>
            <a:r>
              <a:rPr lang="pt-BR" sz="1200" kern="1200" dirty="0">
                <a:solidFill>
                  <a:schemeClr val="tx1"/>
                </a:solidFill>
                <a:effectLst/>
                <a:latin typeface="Calibri" pitchFamily="34" charset="0"/>
                <a:ea typeface="+mn-ea"/>
                <a:cs typeface="+mn-cs"/>
              </a:rPr>
              <a:t>Os dados podem ser classificados como estruturados ou não estruturados com base em como eles são armazenados e gerenciados. Os dados estruturados são organizados em linhas e colunas em um formato rigidamente definido para que os aplicativos possam recuperá-los e processá-los de forma eficaz. Os dados estruturados são tipicamente armazenados usando o </a:t>
            </a:r>
            <a:r>
              <a:rPr lang="pt-BR" sz="1200" kern="1200" dirty="0" err="1">
                <a:solidFill>
                  <a:schemeClr val="tx1"/>
                </a:solidFill>
                <a:effectLst/>
                <a:latin typeface="Calibri" pitchFamily="34" charset="0"/>
                <a:ea typeface="+mn-ea"/>
                <a:cs typeface="+mn-cs"/>
              </a:rPr>
              <a:t>database</a:t>
            </a:r>
            <a:r>
              <a:rPr lang="pt-BR" sz="1200" kern="1200" dirty="0">
                <a:solidFill>
                  <a:schemeClr val="tx1"/>
                </a:solidFill>
                <a:effectLst/>
                <a:latin typeface="Calibri" pitchFamily="34" charset="0"/>
                <a:ea typeface="+mn-ea"/>
                <a:cs typeface="+mn-cs"/>
              </a:rPr>
              <a:t> management system (DBMS – sistema de gerenciamento de </a:t>
            </a:r>
            <a:r>
              <a:rPr lang="pt-BR" sz="1200" kern="1200" dirty="0" err="1">
                <a:solidFill>
                  <a:schemeClr val="tx1"/>
                </a:solidFill>
                <a:effectLst/>
                <a:latin typeface="Calibri" pitchFamily="34" charset="0"/>
                <a:ea typeface="+mn-ea"/>
                <a:cs typeface="+mn-cs"/>
              </a:rPr>
              <a:t>database</a:t>
            </a:r>
            <a:r>
              <a:rPr lang="pt-BR" sz="1200" kern="1200" dirty="0">
                <a:solidFill>
                  <a:schemeClr val="tx1"/>
                </a:solidFill>
                <a:effectLst/>
                <a:latin typeface="Calibri" pitchFamily="34" charset="0"/>
                <a:ea typeface="+mn-ea"/>
                <a:cs typeface="+mn-cs"/>
              </a:rPr>
              <a:t>).</a:t>
            </a:r>
            <a:endParaRPr lang="en-US" sz="1200" kern="1200" dirty="0">
              <a:solidFill>
                <a:schemeClr val="tx1"/>
              </a:solidFill>
              <a:effectLst/>
              <a:latin typeface="Calibri" pitchFamily="34" charset="0"/>
              <a:ea typeface="+mn-ea"/>
              <a:cs typeface="+mn-cs"/>
            </a:endParaRPr>
          </a:p>
          <a:p>
            <a:r>
              <a:rPr lang="pt-BR" sz="1200" kern="1200" dirty="0">
                <a:solidFill>
                  <a:schemeClr val="tx1"/>
                </a:solidFill>
                <a:effectLst/>
                <a:latin typeface="Calibri" pitchFamily="34" charset="0"/>
                <a:ea typeface="+mn-ea"/>
                <a:cs typeface="+mn-cs"/>
              </a:rPr>
              <a:t>Os dados são não-estruturados se seus elementos não puderem ser armazenados em linhas e colunas, o que torna difícil a consulta e a recuperação destes por aplicativos. Por exemplo, os contatos dos clientes que são armazenados em vários formatos como post-it, mensagens de e-mail, cartões de negócios, ou mesmo arquivos com formato digital como .</a:t>
            </a:r>
            <a:r>
              <a:rPr lang="pt-BR" sz="1200" kern="1200" dirty="0" err="1">
                <a:solidFill>
                  <a:schemeClr val="tx1"/>
                </a:solidFill>
                <a:effectLst/>
                <a:latin typeface="Calibri" pitchFamily="34" charset="0"/>
                <a:ea typeface="+mn-ea"/>
                <a:cs typeface="+mn-cs"/>
              </a:rPr>
              <a:t>doc</a:t>
            </a:r>
            <a:r>
              <a:rPr lang="pt-BR" sz="1200" kern="1200" dirty="0">
                <a:solidFill>
                  <a:schemeClr val="tx1"/>
                </a:solidFill>
                <a:effectLst/>
                <a:latin typeface="Calibri" pitchFamily="34" charset="0"/>
                <a:ea typeface="+mn-ea"/>
                <a:cs typeface="+mn-cs"/>
              </a:rPr>
              <a:t>, .</a:t>
            </a:r>
            <a:r>
              <a:rPr lang="pt-BR" sz="1200" kern="1200" dirty="0" err="1">
                <a:solidFill>
                  <a:schemeClr val="tx1"/>
                </a:solidFill>
                <a:effectLst/>
                <a:latin typeface="Calibri" pitchFamily="34" charset="0"/>
                <a:ea typeface="+mn-ea"/>
                <a:cs typeface="+mn-cs"/>
              </a:rPr>
              <a:t>txt</a:t>
            </a:r>
            <a:r>
              <a:rPr lang="pt-BR" sz="1200" kern="1200" dirty="0">
                <a:solidFill>
                  <a:schemeClr val="tx1"/>
                </a:solidFill>
                <a:effectLst/>
                <a:latin typeface="Calibri" pitchFamily="34" charset="0"/>
                <a:ea typeface="+mn-ea"/>
                <a:cs typeface="+mn-cs"/>
              </a:rPr>
              <a:t> e . </a:t>
            </a:r>
            <a:r>
              <a:rPr lang="pt-BR" sz="1200" kern="1200" dirty="0" err="1">
                <a:solidFill>
                  <a:schemeClr val="tx1"/>
                </a:solidFill>
                <a:effectLst/>
                <a:latin typeface="Calibri" pitchFamily="34" charset="0"/>
                <a:ea typeface="+mn-ea"/>
                <a:cs typeface="+mn-cs"/>
              </a:rPr>
              <a:t>pdf</a:t>
            </a:r>
            <a:r>
              <a:rPr lang="pt-BR" sz="1200" kern="1200" dirty="0">
                <a:solidFill>
                  <a:schemeClr val="tx1"/>
                </a:solidFill>
                <a:effectLst/>
                <a:latin typeface="Calibri" pitchFamily="34" charset="0"/>
                <a:ea typeface="+mn-ea"/>
                <a:cs typeface="+mn-cs"/>
              </a:rPr>
              <a:t>. Por serem não-estruturados, fica difícil recuperar  estes dados usando um aplicativo de gerenciamento tradicional de relação ao consumidor. A grande maioria de novos dados que estão sendo criados atualmente é não-estruturado. O setor é desafiado com novas arquiteturas, tecnologias, técnicas e habilidades para armazenar, gerenciar, analisar e criar valor dos dados não-estruturados de inúmeras fontes.</a:t>
            </a:r>
            <a:endParaRPr lang="en-US" sz="1200" kern="1200" dirty="0">
              <a:solidFill>
                <a:schemeClr val="tx1"/>
              </a:solidFill>
              <a:effectLst/>
              <a:latin typeface="Calibri" pitchFamily="34" charset="0"/>
              <a:ea typeface="+mn-ea"/>
              <a:cs typeface="+mn-cs"/>
            </a:endParaRPr>
          </a:p>
          <a:p>
            <a:pPr marL="0" indent="0">
              <a:buFontTx/>
              <a:buNone/>
            </a:pPr>
            <a:endParaRPr lang="pt-BR" dirty="0"/>
          </a:p>
        </p:txBody>
      </p:sp>
    </p:spTree>
    <p:extLst>
      <p:ext uri="{BB962C8B-B14F-4D97-AF65-F5344CB8AC3E}">
        <p14:creationId xmlns:p14="http://schemas.microsoft.com/office/powerpoint/2010/main" val="1400073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23528" y="44625"/>
            <a:ext cx="7272808" cy="720079"/>
          </a:xfrm>
        </p:spPr>
        <p:txBody>
          <a:bodyPr/>
          <a:lstStyle>
            <a:lvl1pPr>
              <a:defRPr baseline="0">
                <a:solidFill>
                  <a:schemeClr val="bg1"/>
                </a:solidFill>
              </a:defRPr>
            </a:lvl1pPr>
          </a:lstStyle>
          <a:p>
            <a:r>
              <a:rPr lang="pt-BR" dirty="0"/>
              <a:t>Slide 1</a:t>
            </a:r>
          </a:p>
        </p:txBody>
      </p:sp>
      <p:sp>
        <p:nvSpPr>
          <p:cNvPr id="3" name="Subtítulo 2"/>
          <p:cNvSpPr>
            <a:spLocks noGrp="1"/>
          </p:cNvSpPr>
          <p:nvPr>
            <p:ph type="subTitle" idx="1"/>
          </p:nvPr>
        </p:nvSpPr>
        <p:spPr>
          <a:xfrm>
            <a:off x="179512" y="908720"/>
            <a:ext cx="8712968" cy="5328592"/>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87D16E9D-32E4-4DAB-A14D-1D4A5068FD2B}" type="datetime1">
              <a:rPr lang="pt-BR" smtClean="0"/>
              <a:t>09/03/2023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DBB9FE3-D63C-4A40-B010-4651D12E128D}" type="slidenum">
              <a:rPr lang="pt-BR" smtClean="0"/>
              <a:pPr/>
              <a:t>‹#›</a:t>
            </a:fld>
            <a:endParaRPr lang="pt-BR"/>
          </a:p>
        </p:txBody>
      </p:sp>
    </p:spTree>
    <p:extLst>
      <p:ext uri="{BB962C8B-B14F-4D97-AF65-F5344CB8AC3E}">
        <p14:creationId xmlns:p14="http://schemas.microsoft.com/office/powerpoint/2010/main" val="311439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24E2A-99EB-43D1-B799-92E6DD2FD64C}" type="datetime1">
              <a:rPr lang="pt-BR" smtClean="0"/>
              <a:t>09/03/2023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extLst>
      <p:ext uri="{BB962C8B-B14F-4D97-AF65-F5344CB8AC3E}">
        <p14:creationId xmlns:p14="http://schemas.microsoft.com/office/powerpoint/2010/main" val="132462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DD6858A6-09FA-4F43-AF70-37EBAA594B8B}" type="datetime1">
              <a:rPr lang="pt-BR" smtClean="0"/>
              <a:t>09/03/2023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a:t>
            </a:fld>
            <a:endParaRPr lang="pt-BR"/>
          </a:p>
        </p:txBody>
      </p:sp>
    </p:spTree>
    <p:extLst>
      <p:ext uri="{BB962C8B-B14F-4D97-AF65-F5344CB8AC3E}">
        <p14:creationId xmlns:p14="http://schemas.microsoft.com/office/powerpoint/2010/main" val="887339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6E02DCEB-31BD-4BF1-9FC2-1EB6C487825C}" type="datetime1">
              <a:rPr lang="pt-BR" smtClean="0"/>
              <a:t>09/03/2023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a:t>
            </a:fld>
            <a:endParaRPr lang="pt-BR"/>
          </a:p>
        </p:txBody>
      </p:sp>
    </p:spTree>
    <p:extLst>
      <p:ext uri="{BB962C8B-B14F-4D97-AF65-F5344CB8AC3E}">
        <p14:creationId xmlns:p14="http://schemas.microsoft.com/office/powerpoint/2010/main" val="503752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71418BBC-D8D4-437A-8B9A-0C9F31F9D625}" type="datetime1">
              <a:rPr lang="pt-BR" smtClean="0"/>
              <a:t>09/03/2023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a:t>
            </a:fld>
            <a:endParaRPr lang="pt-BR"/>
          </a:p>
        </p:txBody>
      </p:sp>
    </p:spTree>
    <p:extLst>
      <p:ext uri="{BB962C8B-B14F-4D97-AF65-F5344CB8AC3E}">
        <p14:creationId xmlns:p14="http://schemas.microsoft.com/office/powerpoint/2010/main" val="2469876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07F34B11-E102-4CF5-A805-95A9C902E705}" type="datetime1">
              <a:rPr lang="pt-BR" smtClean="0"/>
              <a:t>09/03/2023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a:t>
            </a:fld>
            <a:endParaRPr lang="pt-BR"/>
          </a:p>
        </p:txBody>
      </p:sp>
    </p:spTree>
    <p:extLst>
      <p:ext uri="{BB962C8B-B14F-4D97-AF65-F5344CB8AC3E}">
        <p14:creationId xmlns:p14="http://schemas.microsoft.com/office/powerpoint/2010/main" val="258335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58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0" y="44625"/>
            <a:ext cx="7596336" cy="1224136"/>
          </a:xfrm>
        </p:spPr>
        <p:txBody>
          <a:bodyPr/>
          <a:lstStyle>
            <a:lvl1pPr>
              <a:defRPr>
                <a:solidFill>
                  <a:schemeClr val="bg1"/>
                </a:solidFill>
                <a:latin typeface="Arial" pitchFamily="34" charset="0"/>
                <a:cs typeface="Arial" pitchFamily="34" charset="0"/>
              </a:defRPr>
            </a:lvl1pPr>
          </a:lstStyle>
          <a:p>
            <a:r>
              <a:rPr lang="pt-BR" dirty="0"/>
              <a:t>Slide 2</a:t>
            </a:r>
          </a:p>
        </p:txBody>
      </p:sp>
      <p:sp>
        <p:nvSpPr>
          <p:cNvPr id="3" name="Subtítulo 2"/>
          <p:cNvSpPr>
            <a:spLocks noGrp="1"/>
          </p:cNvSpPr>
          <p:nvPr>
            <p:ph type="subTitle" idx="1"/>
          </p:nvPr>
        </p:nvSpPr>
        <p:spPr>
          <a:xfrm>
            <a:off x="1475656" y="1340768"/>
            <a:ext cx="6192688" cy="4104456"/>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619672" y="44625"/>
            <a:ext cx="6120680" cy="1008112"/>
          </a:xfrm>
        </p:spPr>
        <p:txBody>
          <a:bodyPr/>
          <a:lstStyle>
            <a:lvl1pPr>
              <a:defRPr>
                <a:solidFill>
                  <a:schemeClr val="bg1"/>
                </a:solidFill>
                <a:latin typeface="Arial" pitchFamily="34" charset="0"/>
                <a:cs typeface="Arial" pitchFamily="34" charset="0"/>
              </a:defRPr>
            </a:lvl1pPr>
          </a:lstStyle>
          <a:p>
            <a:r>
              <a:rPr lang="pt-BR" dirty="0"/>
              <a:t>Slide 3</a:t>
            </a:r>
          </a:p>
        </p:txBody>
      </p:sp>
      <p:sp>
        <p:nvSpPr>
          <p:cNvPr id="3" name="Subtítulo 2"/>
          <p:cNvSpPr>
            <a:spLocks noGrp="1"/>
          </p:cNvSpPr>
          <p:nvPr>
            <p:ph type="subTitle" idx="1"/>
          </p:nvPr>
        </p:nvSpPr>
        <p:spPr>
          <a:xfrm>
            <a:off x="1547664" y="1268760"/>
            <a:ext cx="6192688" cy="4176464"/>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94BC9392-0F87-4328-BC48-7C7780063184}" type="datetime1">
              <a:rPr lang="pt-BR" smtClean="0"/>
              <a:t>09/03/2023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t>‹#›</a:t>
            </a:fld>
            <a:endParaRPr lang="en-US"/>
          </a:p>
        </p:txBody>
      </p:sp>
    </p:spTree>
    <p:extLst>
      <p:ext uri="{BB962C8B-B14F-4D97-AF65-F5344CB8AC3E}">
        <p14:creationId xmlns:p14="http://schemas.microsoft.com/office/powerpoint/2010/main" val="61785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0683BF0-C5AB-46D8-8AF8-FE041B89715A}" type="datetime1">
              <a:rPr lang="pt-BR" smtClean="0"/>
              <a:t>09/03/2023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a:t>
            </a:fld>
            <a:endParaRPr lang="pt-BR"/>
          </a:p>
        </p:txBody>
      </p:sp>
    </p:spTree>
    <p:extLst>
      <p:ext uri="{BB962C8B-B14F-4D97-AF65-F5344CB8AC3E}">
        <p14:creationId xmlns:p14="http://schemas.microsoft.com/office/powerpoint/2010/main" val="245854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22E9519B-4C34-4E72-84E5-DC6988DE7E3A}" type="datetime1">
              <a:rPr lang="pt-BR" smtClean="0"/>
              <a:t>09/03/2023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t>‹#›</a:t>
            </a:fld>
            <a:endParaRPr lang="en-US"/>
          </a:p>
        </p:txBody>
      </p:sp>
    </p:spTree>
    <p:extLst>
      <p:ext uri="{BB962C8B-B14F-4D97-AF65-F5344CB8AC3E}">
        <p14:creationId xmlns:p14="http://schemas.microsoft.com/office/powerpoint/2010/main" val="104382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92A1A6E1-86E6-477E-8DC4-4AC1F3240446}" type="datetime1">
              <a:rPr lang="pt-BR" smtClean="0"/>
              <a:t>09/03/2023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a:t>
            </a:fld>
            <a:endParaRPr lang="pt-BR"/>
          </a:p>
        </p:txBody>
      </p:sp>
    </p:spTree>
    <p:extLst>
      <p:ext uri="{BB962C8B-B14F-4D97-AF65-F5344CB8AC3E}">
        <p14:creationId xmlns:p14="http://schemas.microsoft.com/office/powerpoint/2010/main" val="73829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B4D35729-F436-462B-8E93-913B9AAB3D87}" type="datetime1">
              <a:rPr lang="pt-BR" smtClean="0"/>
              <a:t>09/03/2023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DBB9FE3-D63C-4A40-B010-4651D12E128D}" type="slidenum">
              <a:rPr lang="pt-BR" smtClean="0"/>
              <a:pPr/>
              <a:t>‹#›</a:t>
            </a:fld>
            <a:endParaRPr lang="pt-BR"/>
          </a:p>
        </p:txBody>
      </p:sp>
    </p:spTree>
    <p:extLst>
      <p:ext uri="{BB962C8B-B14F-4D97-AF65-F5344CB8AC3E}">
        <p14:creationId xmlns:p14="http://schemas.microsoft.com/office/powerpoint/2010/main" val="39118232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E8835-0DFB-4BFD-87CC-BF5F05BED58F}" type="datetime1">
              <a:rPr lang="pt-BR" smtClean="0"/>
              <a:t>09/03/2023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a:t>
            </a:fld>
            <a:endParaRPr lang="pt-BR"/>
          </a:p>
        </p:txBody>
      </p:sp>
      <p:pic>
        <p:nvPicPr>
          <p:cNvPr id="2050" name="Picture 2" descr="K:\Júnior\B.I\FIAP Shift\Template 4.jpg"/>
          <p:cNvPicPr>
            <a:picLocks noChangeAspect="1" noChangeArrowheads="1"/>
          </p:cNvPicPr>
          <p:nvPr/>
        </p:nvPicPr>
        <p:blipFill>
          <a:blip r:embed="rId4" cstate="print"/>
          <a:srcRect/>
          <a:stretch>
            <a:fillRect/>
          </a:stretch>
        </p:blipFill>
        <p:spPr bwMode="auto">
          <a:xfrm>
            <a:off x="0" y="0"/>
            <a:ext cx="9144000" cy="6858001"/>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7"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45C63-3CA4-495D-A311-4D9857D96880}" type="datetime1">
              <a:rPr lang="pt-BR" smtClean="0"/>
              <a:t>09/03/2023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9B6C0-1EBF-4909-A23C-2B4E6C0F9776}" type="slidenum">
              <a:rPr lang="pt-BR" smtClean="0"/>
              <a:pPr/>
              <a:t>‹#›</a:t>
            </a:fld>
            <a:endParaRPr lang="pt-BR"/>
          </a:p>
        </p:txBody>
      </p:sp>
      <p:pic>
        <p:nvPicPr>
          <p:cNvPr id="3074" name="Picture 2" descr="K:\Júnior\B.I\FIAP Shift\Template 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3"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3DD99-8C19-47A9-9704-9382E8C20E84}" type="datetime1">
              <a:rPr lang="pt-BR" smtClean="0"/>
              <a:t>09/03/2023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DE16-AB64-4071-8A5E-208E5097AA46}" type="slidenum">
              <a:rPr lang="pt-BR" smtClean="0"/>
              <a:pPr/>
              <a:t>‹#›</a:t>
            </a:fld>
            <a:endParaRPr lang="pt-BR"/>
          </a:p>
        </p:txBody>
      </p:sp>
      <p:pic>
        <p:nvPicPr>
          <p:cNvPr id="4098" name="Picture 2" descr="K:\Júnior\B.I\FIAP Shift\Template 3.jpg"/>
          <p:cNvPicPr>
            <a:picLocks noChangeAspect="1" noChangeArrowheads="1"/>
          </p:cNvPicPr>
          <p:nvPr/>
        </p:nvPicPr>
        <p:blipFill>
          <a:blip r:embed="rId3" cstate="print"/>
          <a:srcRect/>
          <a:stretch>
            <a:fillRect/>
          </a:stretch>
        </p:blipFill>
        <p:spPr bwMode="auto">
          <a:xfrm>
            <a:off x="0" y="-99393"/>
            <a:ext cx="9276524" cy="6957393"/>
          </a:xfrm>
          <a:prstGeom prst="rect">
            <a:avLst/>
          </a:prstGeom>
          <a:noFill/>
        </p:spPr>
      </p:pic>
    </p:spTree>
  </p:cSld>
  <p:clrMap bg1="lt1" tx1="dk1" bg2="lt2" tx2="dk2" accent1="accent1" accent2="accent2" accent3="accent3" accent4="accent4" accent5="accent5" accent6="accent6" hlink="hlink" folHlink="folHlink"/>
  <p:sldLayoutIdLst>
    <p:sldLayoutId id="2147483665"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0B0BB-CD92-4614-A5B5-1DC733FB2BF2}" type="datetime1">
              <a:rPr lang="pt-BR" smtClean="0"/>
              <a:t>09/03/2023</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a:t>
            </a:fld>
            <a:endParaRPr lang="pt-BR"/>
          </a:p>
        </p:txBody>
      </p:sp>
    </p:spTree>
    <p:extLst>
      <p:ext uri="{BB962C8B-B14F-4D97-AF65-F5344CB8AC3E}">
        <p14:creationId xmlns:p14="http://schemas.microsoft.com/office/powerpoint/2010/main" val="337106221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5.emf"/><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30.gif"/><Relationship Id="rId5" Type="http://schemas.openxmlformats.org/officeDocument/2006/relationships/image" Target="../media/image29.jpeg"/><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jpeg"/></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7.jpeg"/></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hyperlink" Target="https://www.youtube.com/watch?v=fTxm73eEiIY"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5.emf"/><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21776" r="21705"/>
          <a:stretch/>
        </p:blipFill>
        <p:spPr>
          <a:xfrm>
            <a:off x="0" y="2608031"/>
            <a:ext cx="9155651" cy="2789855"/>
          </a:xfrm>
          <a:prstGeom prst="rect">
            <a:avLst/>
          </a:prstGeom>
        </p:spPr>
      </p:pic>
      <p:sp>
        <p:nvSpPr>
          <p:cNvPr id="15" name="TextBox 14"/>
          <p:cNvSpPr txBox="1"/>
          <p:nvPr/>
        </p:nvSpPr>
        <p:spPr>
          <a:xfrm>
            <a:off x="632919" y="6295596"/>
            <a:ext cx="3617077" cy="289823"/>
          </a:xfrm>
          <a:prstGeom prst="rect">
            <a:avLst/>
          </a:prstGeom>
          <a:noFill/>
        </p:spPr>
        <p:txBody>
          <a:bodyPr wrap="square" rtlCol="0">
            <a:spAutoFit/>
          </a:bodyPr>
          <a:lstStyle/>
          <a:p>
            <a:pPr>
              <a:lnSpc>
                <a:spcPct val="90000"/>
              </a:lnSpc>
            </a:pPr>
            <a:r>
              <a:rPr lang="en-US" sz="1400" dirty="0" err="1">
                <a:solidFill>
                  <a:srgbClr val="303030"/>
                </a:solidFill>
                <a:latin typeface="Gotham-Bold"/>
                <a:cs typeface="Gotham-Bold"/>
              </a:rPr>
              <a:t>Versão</a:t>
            </a:r>
            <a:r>
              <a:rPr lang="en-US" sz="1400" dirty="0">
                <a:solidFill>
                  <a:srgbClr val="303030"/>
                </a:solidFill>
                <a:latin typeface="Gotham-Bold"/>
                <a:cs typeface="Gotham-Bold"/>
              </a:rPr>
              <a:t> 2 – &lt;</a:t>
            </a:r>
            <a:fld id="{CED2563A-3577-4423-BDB1-98AA8EBB32F9}" type="datetime6">
              <a:rPr lang="pt-BR" sz="1400" smtClean="0">
                <a:solidFill>
                  <a:srgbClr val="303030"/>
                </a:solidFill>
                <a:latin typeface="Gotham-Bold"/>
                <a:cs typeface="Gotham-Bold"/>
              </a:rPr>
              <a:t>março de 23</a:t>
            </a:fld>
            <a:r>
              <a:rPr lang="en-US" sz="1400" dirty="0">
                <a:solidFill>
                  <a:srgbClr val="303030"/>
                </a:solidFill>
                <a:latin typeface="Gotham-Bold"/>
                <a:cs typeface="Gotham-Bold"/>
              </a:rPr>
              <a:t>&gt;</a:t>
            </a:r>
          </a:p>
        </p:txBody>
      </p:sp>
      <p:sp>
        <p:nvSpPr>
          <p:cNvPr id="4" name="Rectangle 3"/>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426945" y="6216481"/>
            <a:ext cx="249588" cy="276999"/>
          </a:xfrm>
          <a:prstGeom prst="rect">
            <a:avLst/>
          </a:prstGeom>
          <a:noFill/>
        </p:spPr>
        <p:txBody>
          <a:bodyPr wrap="none" rtlCol="0">
            <a:spAutoFit/>
          </a:bodyPr>
          <a:lstStyle/>
          <a:p>
            <a:r>
              <a:rPr lang="en-US" sz="1200" dirty="0">
                <a:solidFill>
                  <a:schemeClr val="bg1"/>
                </a:solidFill>
                <a:latin typeface="Gotham-Bold"/>
                <a:cs typeface="Gotham-Bold"/>
              </a:rPr>
              <a:t>1</a:t>
            </a:r>
          </a:p>
        </p:txBody>
      </p:sp>
      <p:pic>
        <p:nvPicPr>
          <p:cNvPr id="19" name="Picture 18"/>
          <p:cNvPicPr>
            <a:picLocks noChangeAspect="1"/>
          </p:cNvPicPr>
          <p:nvPr/>
        </p:nvPicPr>
        <p:blipFill>
          <a:blip r:embed="rId4"/>
          <a:stretch>
            <a:fillRect/>
          </a:stretch>
        </p:blipFill>
        <p:spPr>
          <a:xfrm>
            <a:off x="7829017" y="329329"/>
            <a:ext cx="997107" cy="272893"/>
          </a:xfrm>
          <a:prstGeom prst="rect">
            <a:avLst/>
          </a:prstGeom>
        </p:spPr>
      </p:pic>
      <p:sp>
        <p:nvSpPr>
          <p:cNvPr id="2" name="Rectangle 1"/>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011882" y="3293781"/>
            <a:ext cx="7166918" cy="543739"/>
          </a:xfrm>
          <a:prstGeom prst="rect">
            <a:avLst/>
          </a:prstGeom>
          <a:noFill/>
        </p:spPr>
        <p:txBody>
          <a:bodyPr wrap="square" rtlCol="0">
            <a:spAutoFit/>
          </a:bodyPr>
          <a:lstStyle/>
          <a:p>
            <a:pPr>
              <a:lnSpc>
                <a:spcPct val="90000"/>
              </a:lnSpc>
            </a:pPr>
            <a:r>
              <a:rPr lang="en-US" sz="3200" dirty="0">
                <a:solidFill>
                  <a:srgbClr val="FFFFFF"/>
                </a:solidFill>
                <a:latin typeface="Gotham-Bold"/>
                <a:cs typeface="Gotham-Bold"/>
              </a:rPr>
              <a:t>DATA SCIENCE</a:t>
            </a:r>
          </a:p>
        </p:txBody>
      </p:sp>
      <p:sp>
        <p:nvSpPr>
          <p:cNvPr id="21" name="TextBox 20"/>
          <p:cNvSpPr txBox="1"/>
          <p:nvPr/>
        </p:nvSpPr>
        <p:spPr>
          <a:xfrm>
            <a:off x="1011882" y="3857840"/>
            <a:ext cx="6928158" cy="461665"/>
          </a:xfrm>
          <a:prstGeom prst="rect">
            <a:avLst/>
          </a:prstGeom>
          <a:noFill/>
        </p:spPr>
        <p:txBody>
          <a:bodyPr wrap="square" rtlCol="0">
            <a:spAutoFit/>
          </a:bodyPr>
          <a:lstStyle/>
          <a:p>
            <a:pPr algn="l"/>
            <a:r>
              <a:rPr lang="pt-BR" sz="2400" b="1" cap="all" dirty="0">
                <a:solidFill>
                  <a:srgbClr val="91A3AD"/>
                </a:solidFill>
                <a:effectLst/>
                <a:latin typeface="Roboto" panose="020B0604020202020204" pitchFamily="2" charset="0"/>
              </a:rPr>
              <a:t>ARCHITECTURE ANALYTICS &amp; NOSQL</a:t>
            </a:r>
          </a:p>
        </p:txBody>
      </p:sp>
      <p:sp>
        <p:nvSpPr>
          <p:cNvPr id="22" name="TextBox 21"/>
          <p:cNvSpPr txBox="1"/>
          <p:nvPr/>
        </p:nvSpPr>
        <p:spPr>
          <a:xfrm>
            <a:off x="1011882" y="4444109"/>
            <a:ext cx="3617077" cy="346249"/>
          </a:xfrm>
          <a:prstGeom prst="rect">
            <a:avLst/>
          </a:prstGeom>
          <a:noFill/>
        </p:spPr>
        <p:txBody>
          <a:bodyPr wrap="square" rtlCol="0">
            <a:spAutoFit/>
          </a:bodyPr>
          <a:lstStyle/>
          <a:p>
            <a:pPr>
              <a:lnSpc>
                <a:spcPct val="90000"/>
              </a:lnSpc>
            </a:pPr>
            <a:r>
              <a:rPr lang="en-US" dirty="0">
                <a:solidFill>
                  <a:srgbClr val="FFFFFF"/>
                </a:solidFill>
                <a:latin typeface="Gotham-Bold"/>
                <a:cs typeface="Gotham-Bold"/>
              </a:rPr>
              <a:t>PROF. GAUI</a:t>
            </a:r>
          </a:p>
        </p:txBody>
      </p:sp>
      <p:sp>
        <p:nvSpPr>
          <p:cNvPr id="23" name="Rectangle 22"/>
          <p:cNvSpPr/>
          <p:nvPr/>
        </p:nvSpPr>
        <p:spPr>
          <a:xfrm flipH="1">
            <a:off x="759004" y="3423920"/>
            <a:ext cx="45719" cy="129032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4445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57200" y="14509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a:t>Big</a:t>
            </a:r>
            <a:r>
              <a:rPr lang="en-US"/>
              <a:t> Data</a:t>
            </a:r>
            <a:endParaRPr lang="en-US" dirty="0"/>
          </a:p>
        </p:txBody>
      </p:sp>
      <p:sp>
        <p:nvSpPr>
          <p:cNvPr id="4" name="Content Placeholder 2"/>
          <p:cNvSpPr txBox="1">
            <a:spLocks/>
          </p:cNvSpPr>
          <p:nvPr/>
        </p:nvSpPr>
        <p:spPr>
          <a:xfrm>
            <a:off x="304800" y="2362200"/>
            <a:ext cx="8458200" cy="36576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sz="2000" dirty="0"/>
              <a:t>Inclui dados estruturados e não estruturados</a:t>
            </a:r>
          </a:p>
          <a:p>
            <a:r>
              <a:rPr lang="pt-BR" sz="2000" dirty="0"/>
              <a:t>Análise de Big Data em tempo real requerem novas técnicas e ferramentas que fornecem:</a:t>
            </a:r>
          </a:p>
          <a:p>
            <a:pPr lvl="1"/>
            <a:r>
              <a:rPr lang="pt-BR" sz="1800" dirty="0"/>
              <a:t>Alto desempenho</a:t>
            </a:r>
          </a:p>
          <a:p>
            <a:pPr lvl="1"/>
            <a:r>
              <a:rPr lang="pt-BR" sz="1800" dirty="0"/>
              <a:t>Plataformas </a:t>
            </a:r>
            <a:r>
              <a:rPr lang="pt-BR" sz="1800" dirty="0" err="1"/>
              <a:t>Massively</a:t>
            </a:r>
            <a:r>
              <a:rPr lang="pt-BR" sz="1800" dirty="0"/>
              <a:t> </a:t>
            </a:r>
            <a:r>
              <a:rPr lang="pt-BR" sz="1800" dirty="0" err="1"/>
              <a:t>Parallel</a:t>
            </a:r>
            <a:r>
              <a:rPr lang="pt-BR" sz="1800" dirty="0"/>
              <a:t> </a:t>
            </a:r>
            <a:r>
              <a:rPr lang="pt-BR" sz="1800" dirty="0" err="1"/>
              <a:t>Processing</a:t>
            </a:r>
            <a:r>
              <a:rPr lang="pt-BR" sz="1800" dirty="0"/>
              <a:t> (MPP)</a:t>
            </a:r>
          </a:p>
          <a:p>
            <a:pPr lvl="1"/>
            <a:r>
              <a:rPr lang="pt-BR" sz="1800" dirty="0"/>
              <a:t>Análises avançadas (</a:t>
            </a:r>
            <a:r>
              <a:rPr lang="pt-BR" sz="1800" dirty="0" err="1"/>
              <a:t>analytics</a:t>
            </a:r>
            <a:r>
              <a:rPr lang="pt-BR" sz="1800" dirty="0"/>
              <a:t>)</a:t>
            </a:r>
          </a:p>
          <a:p>
            <a:r>
              <a:rPr lang="pt-BR" sz="2000" dirty="0"/>
              <a:t>Big Data </a:t>
            </a:r>
            <a:r>
              <a:rPr lang="pt-BR" sz="2000" dirty="0" err="1"/>
              <a:t>analytics</a:t>
            </a:r>
            <a:r>
              <a:rPr lang="pt-BR" sz="2000" dirty="0"/>
              <a:t> proporciona uma oportunidade para traduzir grandes volumes de dados em decisões corretas</a:t>
            </a:r>
            <a:endParaRPr lang="en-US" sz="2800" dirty="0"/>
          </a:p>
        </p:txBody>
      </p:sp>
      <p:sp>
        <p:nvSpPr>
          <p:cNvPr id="5" name="Rectangle 6"/>
          <p:cNvSpPr/>
          <p:nvPr/>
        </p:nvSpPr>
        <p:spPr>
          <a:xfrm>
            <a:off x="304800" y="1066800"/>
            <a:ext cx="8458200" cy="121920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7330" tIns="229108" rIns="297330" bIns="113792" numCol="1" spcCol="1270" anchor="ctr" anchorCtr="0">
            <a:noAutofit/>
          </a:bodyPr>
          <a:lstStyle/>
          <a:p>
            <a:r>
              <a:rPr lang="pt-BR" sz="2000" dirty="0">
                <a:latin typeface="Calibri" pitchFamily="34" charset="0"/>
              </a:rPr>
              <a:t>Refere-se a conjuntos de dados cujos tamanhos estão além da capacidade de ferramentas de software comumente usados para capturar, armazenar, gerenciar e processar dentro de prazos aceitáveis.</a:t>
            </a:r>
            <a:endParaRPr lang="en-US" sz="2000" dirty="0">
              <a:latin typeface="Calibri" pitchFamily="34" charset="0"/>
            </a:endParaRPr>
          </a:p>
        </p:txBody>
      </p:sp>
      <p:sp>
        <p:nvSpPr>
          <p:cNvPr id="6" name="Rounded Rectangle 4"/>
          <p:cNvSpPr/>
          <p:nvPr/>
        </p:nvSpPr>
        <p:spPr>
          <a:xfrm>
            <a:off x="606551" y="914400"/>
            <a:ext cx="1069850" cy="292608"/>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1362" tIns="0" rIns="101362" bIns="0" numCol="1" spcCol="1270" anchor="ctr" anchorCtr="0">
            <a:noAutofit/>
          </a:bodyPr>
          <a:lstStyle/>
          <a:p>
            <a:pPr lvl="0" algn="ctr" defTabSz="800100">
              <a:lnSpc>
                <a:spcPct val="90000"/>
              </a:lnSpc>
              <a:spcAft>
                <a:spcPct val="35000"/>
              </a:spcAft>
            </a:pPr>
            <a:r>
              <a:rPr lang="en-US" sz="1600" b="1" kern="1200" dirty="0">
                <a:latin typeface="Calibri" pitchFamily="34" charset="0"/>
              </a:rPr>
              <a:t>Big Data</a:t>
            </a:r>
          </a:p>
        </p:txBody>
      </p:sp>
      <p:pic>
        <p:nvPicPr>
          <p:cNvPr id="7" name="Picture 16"/>
          <p:cNvPicPr>
            <a:picLocks noChangeAspect="1"/>
          </p:cNvPicPr>
          <p:nvPr/>
        </p:nvPicPr>
        <p:blipFill>
          <a:blip r:embed="rId3"/>
          <a:stretch>
            <a:fillRect/>
          </a:stretch>
        </p:blipFill>
        <p:spPr>
          <a:xfrm>
            <a:off x="7829017" y="329329"/>
            <a:ext cx="997107" cy="272893"/>
          </a:xfrm>
          <a:prstGeom prst="rect">
            <a:avLst/>
          </a:prstGeom>
        </p:spPr>
      </p:pic>
      <p:sp>
        <p:nvSpPr>
          <p:cNvPr id="8"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20</a:t>
            </a:r>
          </a:p>
        </p:txBody>
      </p:sp>
    </p:spTree>
    <p:extLst>
      <p:ext uri="{BB962C8B-B14F-4D97-AF65-F5344CB8AC3E}">
        <p14:creationId xmlns:p14="http://schemas.microsoft.com/office/powerpoint/2010/main" val="266339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Storage</a:t>
            </a:r>
            <a:endParaRPr lang="en-US" dirty="0"/>
          </a:p>
        </p:txBody>
      </p:sp>
      <p:sp>
        <p:nvSpPr>
          <p:cNvPr id="3" name="Content Placeholder 6"/>
          <p:cNvSpPr txBox="1">
            <a:spLocks/>
          </p:cNvSpPr>
          <p:nvPr/>
        </p:nvSpPr>
        <p:spPr>
          <a:xfrm>
            <a:off x="457200" y="1600200"/>
            <a:ext cx="8229600" cy="4525963"/>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a:t>Armazena dados criados por indivíduos e organizações</a:t>
            </a:r>
          </a:p>
          <a:p>
            <a:pPr lvl="1"/>
            <a:r>
              <a:rPr lang="pt-BR"/>
              <a:t>Fornece acesso aos dados para posterior processamento</a:t>
            </a:r>
          </a:p>
          <a:p>
            <a:r>
              <a:rPr lang="pt-BR"/>
              <a:t>Exemplos de dispositivos de armazenamento:</a:t>
            </a:r>
            <a:endParaRPr lang="en-US"/>
          </a:p>
          <a:p>
            <a:pPr lvl="1"/>
            <a:r>
              <a:rPr lang="en-US"/>
              <a:t>Cartões de memória de um celular ou de uma camera digital</a:t>
            </a:r>
          </a:p>
          <a:p>
            <a:pPr lvl="1"/>
            <a:r>
              <a:rPr lang="en-US"/>
              <a:t>DVDs, CD-ROMs</a:t>
            </a:r>
          </a:p>
          <a:p>
            <a:pPr lvl="1"/>
            <a:r>
              <a:rPr lang="en-US"/>
              <a:t>Disk drives</a:t>
            </a:r>
          </a:p>
          <a:p>
            <a:pPr lvl="1"/>
            <a:r>
              <a:rPr lang="en-US"/>
              <a:t>Disk arrays</a:t>
            </a:r>
          </a:p>
          <a:p>
            <a:pPr lvl="1"/>
            <a:r>
              <a:rPr lang="en-US"/>
              <a:t>Tapes</a:t>
            </a:r>
            <a:endParaRPr lang="en-US" dirty="0"/>
          </a:p>
        </p:txBody>
      </p:sp>
      <p:sp>
        <p:nvSpPr>
          <p:cNvPr id="4"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16"/>
          <p:cNvPicPr>
            <a:picLocks noChangeAspect="1"/>
          </p:cNvPicPr>
          <p:nvPr/>
        </p:nvPicPr>
        <p:blipFill>
          <a:blip r:embed="rId3"/>
          <a:stretch>
            <a:fillRect/>
          </a:stretch>
        </p:blipFill>
        <p:spPr>
          <a:xfrm>
            <a:off x="7829017" y="329329"/>
            <a:ext cx="997107" cy="272893"/>
          </a:xfrm>
          <a:prstGeom prst="rect">
            <a:avLst/>
          </a:prstGeom>
        </p:spPr>
      </p:pic>
      <p:sp>
        <p:nvSpPr>
          <p:cNvPr id="6"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21</a:t>
            </a:r>
          </a:p>
        </p:txBody>
      </p:sp>
    </p:spTree>
    <p:extLst>
      <p:ext uri="{BB962C8B-B14F-4D97-AF65-F5344CB8AC3E}">
        <p14:creationId xmlns:p14="http://schemas.microsoft.com/office/powerpoint/2010/main" val="203833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74"/>
          <p:cNvCxnSpPr/>
          <p:nvPr/>
        </p:nvCxnSpPr>
        <p:spPr>
          <a:xfrm flipH="1" flipV="1">
            <a:off x="6004560" y="3032760"/>
            <a:ext cx="642566" cy="596838"/>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 name="Straight Connector 71"/>
          <p:cNvCxnSpPr/>
          <p:nvPr/>
        </p:nvCxnSpPr>
        <p:spPr>
          <a:xfrm flipV="1">
            <a:off x="7513320" y="2987040"/>
            <a:ext cx="642566" cy="596838"/>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 name="Straight Connector 49"/>
          <p:cNvCxnSpPr/>
          <p:nvPr/>
        </p:nvCxnSpPr>
        <p:spPr>
          <a:xfrm rot="5400000" flipH="1">
            <a:off x="6370320" y="3657600"/>
            <a:ext cx="1371600"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5" name="Title 6"/>
          <p:cNvSpPr txBox="1">
            <a:spLocks/>
          </p:cNvSpPr>
          <p:nvPr/>
        </p:nvSpPr>
        <p:spPr>
          <a:xfrm>
            <a:off x="457200" y="274638"/>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a:t>Evolução da Arquitetura de Armazenamento</a:t>
            </a:r>
            <a:endParaRPr lang="en-US" sz="3200" dirty="0"/>
          </a:p>
        </p:txBody>
      </p:sp>
      <p:sp>
        <p:nvSpPr>
          <p:cNvPr id="6" name="TextBox 1"/>
          <p:cNvSpPr txBox="1"/>
          <p:nvPr/>
        </p:nvSpPr>
        <p:spPr>
          <a:xfrm>
            <a:off x="228600" y="2436545"/>
            <a:ext cx="1255711" cy="461665"/>
          </a:xfrm>
          <a:prstGeom prst="rect">
            <a:avLst/>
          </a:prstGeom>
          <a:noFill/>
        </p:spPr>
        <p:txBody>
          <a:bodyPr wrap="square" rtlCol="0">
            <a:spAutoFit/>
          </a:bodyPr>
          <a:lstStyle/>
          <a:p>
            <a:pPr algn="ctr"/>
            <a:r>
              <a:rPr lang="en-US" sz="1200" b="1" dirty="0">
                <a:latin typeface="Calibri" pitchFamily="34" charset="0"/>
                <a:cs typeface="Calibri" pitchFamily="34" charset="0"/>
              </a:rPr>
              <a:t>Department 1 Server</a:t>
            </a:r>
          </a:p>
        </p:txBody>
      </p:sp>
      <p:sp>
        <p:nvSpPr>
          <p:cNvPr id="7" name="TextBox 2233"/>
          <p:cNvSpPr txBox="1"/>
          <p:nvPr/>
        </p:nvSpPr>
        <p:spPr>
          <a:xfrm>
            <a:off x="1600200" y="2436545"/>
            <a:ext cx="1255711" cy="461665"/>
          </a:xfrm>
          <a:prstGeom prst="rect">
            <a:avLst/>
          </a:prstGeom>
          <a:noFill/>
        </p:spPr>
        <p:txBody>
          <a:bodyPr wrap="square" rtlCol="0">
            <a:spAutoFit/>
          </a:bodyPr>
          <a:lstStyle/>
          <a:p>
            <a:pPr algn="ctr"/>
            <a:r>
              <a:rPr lang="en-US" sz="1200" b="1" dirty="0">
                <a:latin typeface="Calibri" pitchFamily="34" charset="0"/>
                <a:cs typeface="Calibri" pitchFamily="34" charset="0"/>
              </a:rPr>
              <a:t>Department 2 Server</a:t>
            </a:r>
          </a:p>
        </p:txBody>
      </p:sp>
      <p:sp>
        <p:nvSpPr>
          <p:cNvPr id="8" name="TextBox 3097"/>
          <p:cNvSpPr txBox="1"/>
          <p:nvPr/>
        </p:nvSpPr>
        <p:spPr>
          <a:xfrm>
            <a:off x="2971800" y="2436545"/>
            <a:ext cx="1255711" cy="461665"/>
          </a:xfrm>
          <a:prstGeom prst="rect">
            <a:avLst/>
          </a:prstGeom>
          <a:noFill/>
        </p:spPr>
        <p:txBody>
          <a:bodyPr wrap="square" rtlCol="0">
            <a:spAutoFit/>
          </a:bodyPr>
          <a:lstStyle/>
          <a:p>
            <a:pPr algn="ctr"/>
            <a:r>
              <a:rPr lang="en-US" sz="1200" b="1" dirty="0">
                <a:latin typeface="Calibri" pitchFamily="34" charset="0"/>
                <a:cs typeface="Calibri" pitchFamily="34" charset="0"/>
              </a:rPr>
              <a:t>Department 3 Server</a:t>
            </a:r>
          </a:p>
        </p:txBody>
      </p:sp>
      <p:sp>
        <p:nvSpPr>
          <p:cNvPr id="9" name="TextBox 3100"/>
          <p:cNvSpPr txBox="1"/>
          <p:nvPr/>
        </p:nvSpPr>
        <p:spPr>
          <a:xfrm>
            <a:off x="513672" y="4295001"/>
            <a:ext cx="3096303" cy="276999"/>
          </a:xfrm>
          <a:prstGeom prst="rect">
            <a:avLst/>
          </a:prstGeom>
          <a:noFill/>
        </p:spPr>
        <p:txBody>
          <a:bodyPr wrap="square" rtlCol="0">
            <a:spAutoFit/>
          </a:bodyPr>
          <a:lstStyle/>
          <a:p>
            <a:pPr algn="ctr"/>
            <a:r>
              <a:rPr lang="en-US" sz="1200" b="1" dirty="0">
                <a:latin typeface="Calibri" pitchFamily="34" charset="0"/>
                <a:cs typeface="Calibri" pitchFamily="34" charset="0"/>
              </a:rPr>
              <a:t>Server-centric Storage Architecture</a:t>
            </a:r>
          </a:p>
        </p:txBody>
      </p:sp>
      <p:sp>
        <p:nvSpPr>
          <p:cNvPr id="10" name="TextBox 3120"/>
          <p:cNvSpPr txBox="1"/>
          <p:nvPr/>
        </p:nvSpPr>
        <p:spPr>
          <a:xfrm>
            <a:off x="5532828" y="5744656"/>
            <a:ext cx="3001571" cy="276999"/>
          </a:xfrm>
          <a:prstGeom prst="rect">
            <a:avLst/>
          </a:prstGeom>
          <a:noFill/>
        </p:spPr>
        <p:txBody>
          <a:bodyPr wrap="square" rtlCol="0">
            <a:spAutoFit/>
          </a:bodyPr>
          <a:lstStyle/>
          <a:p>
            <a:pPr algn="ctr"/>
            <a:r>
              <a:rPr lang="en-US" sz="1200" b="1" dirty="0">
                <a:latin typeface="Calibri" pitchFamily="34" charset="0"/>
                <a:cs typeface="Calibri" pitchFamily="34" charset="0"/>
              </a:rPr>
              <a:t>Information-centric Storage Architecture</a:t>
            </a:r>
          </a:p>
        </p:txBody>
      </p:sp>
      <p:grpSp>
        <p:nvGrpSpPr>
          <p:cNvPr id="11" name="Group 34"/>
          <p:cNvGrpSpPr/>
          <p:nvPr/>
        </p:nvGrpSpPr>
        <p:grpSpPr>
          <a:xfrm>
            <a:off x="586944" y="2860385"/>
            <a:ext cx="543668" cy="1256676"/>
            <a:chOff x="142132" y="3086724"/>
            <a:chExt cx="543668" cy="1256676"/>
          </a:xfrm>
        </p:grpSpPr>
        <p:pic>
          <p:nvPicPr>
            <p:cNvPr id="12"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13"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14"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pic>
        <p:nvPicPr>
          <p:cNvPr id="15"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238101" y="4483443"/>
            <a:ext cx="457200" cy="457200"/>
          </a:xfrm>
          <a:prstGeom prst="rect">
            <a:avLst/>
          </a:prstGeom>
          <a:noFill/>
        </p:spPr>
      </p:pic>
      <p:pic>
        <p:nvPicPr>
          <p:cNvPr id="16"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5715000" y="1804086"/>
            <a:ext cx="543668" cy="1256676"/>
          </a:xfrm>
          <a:prstGeom prst="rect">
            <a:avLst/>
          </a:prstGeom>
          <a:noFill/>
        </p:spPr>
      </p:pic>
      <p:grpSp>
        <p:nvGrpSpPr>
          <p:cNvPr id="17" name="Group 41"/>
          <p:cNvGrpSpPr/>
          <p:nvPr/>
        </p:nvGrpSpPr>
        <p:grpSpPr>
          <a:xfrm>
            <a:off x="1958544" y="2860385"/>
            <a:ext cx="543668" cy="1256676"/>
            <a:chOff x="142132" y="3086724"/>
            <a:chExt cx="543668" cy="1256676"/>
          </a:xfrm>
        </p:grpSpPr>
        <p:pic>
          <p:nvPicPr>
            <p:cNvPr id="18"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19"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20"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grpSp>
        <p:nvGrpSpPr>
          <p:cNvPr id="21" name="Group 45"/>
          <p:cNvGrpSpPr/>
          <p:nvPr/>
        </p:nvGrpSpPr>
        <p:grpSpPr>
          <a:xfrm>
            <a:off x="3330144" y="2860385"/>
            <a:ext cx="543668" cy="1256676"/>
            <a:chOff x="142132" y="3086724"/>
            <a:chExt cx="543668" cy="1256676"/>
          </a:xfrm>
        </p:grpSpPr>
        <p:pic>
          <p:nvPicPr>
            <p:cNvPr id="22"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23"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24"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pic>
        <p:nvPicPr>
          <p:cNvPr id="25"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6776666" y="1804086"/>
            <a:ext cx="543668" cy="1256676"/>
          </a:xfrm>
          <a:prstGeom prst="rect">
            <a:avLst/>
          </a:prstGeom>
          <a:noFill/>
        </p:spPr>
      </p:pic>
      <p:pic>
        <p:nvPicPr>
          <p:cNvPr id="26"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7838332" y="1804086"/>
            <a:ext cx="543668" cy="1256676"/>
          </a:xfrm>
          <a:prstGeom prst="rect">
            <a:avLst/>
          </a:prstGeom>
          <a:noFill/>
        </p:spPr>
      </p:pic>
      <p:pic>
        <p:nvPicPr>
          <p:cNvPr id="27"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847701" y="4483443"/>
            <a:ext cx="457200" cy="457200"/>
          </a:xfrm>
          <a:prstGeom prst="rect">
            <a:avLst/>
          </a:prstGeom>
          <a:noFill/>
        </p:spPr>
      </p:pic>
      <p:sp>
        <p:nvSpPr>
          <p:cNvPr id="28" name="Rectangle 56"/>
          <p:cNvSpPr/>
          <p:nvPr/>
        </p:nvSpPr>
        <p:spPr>
          <a:xfrm>
            <a:off x="6085701" y="4343400"/>
            <a:ext cx="1981200" cy="1219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7457301" y="4483443"/>
            <a:ext cx="457200" cy="457200"/>
          </a:xfrm>
          <a:prstGeom prst="rect">
            <a:avLst/>
          </a:prstGeom>
          <a:noFill/>
        </p:spPr>
      </p:pic>
      <p:pic>
        <p:nvPicPr>
          <p:cNvPr id="30"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238101" y="5016843"/>
            <a:ext cx="457200" cy="457200"/>
          </a:xfrm>
          <a:prstGeom prst="rect">
            <a:avLst/>
          </a:prstGeom>
          <a:noFill/>
        </p:spPr>
      </p:pic>
      <p:pic>
        <p:nvPicPr>
          <p:cNvPr id="31"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6847701" y="5016843"/>
            <a:ext cx="457200" cy="457200"/>
          </a:xfrm>
          <a:prstGeom prst="rect">
            <a:avLst/>
          </a:prstGeom>
          <a:noFill/>
        </p:spPr>
      </p:pic>
      <p:pic>
        <p:nvPicPr>
          <p:cNvPr id="32"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7457301" y="5016843"/>
            <a:ext cx="457200" cy="457200"/>
          </a:xfrm>
          <a:prstGeom prst="rect">
            <a:avLst/>
          </a:prstGeom>
          <a:noFill/>
        </p:spPr>
      </p:pic>
      <p:sp>
        <p:nvSpPr>
          <p:cNvPr id="33" name="TextBox 61"/>
          <p:cNvSpPr txBox="1"/>
          <p:nvPr/>
        </p:nvSpPr>
        <p:spPr>
          <a:xfrm>
            <a:off x="5334000" y="1371600"/>
            <a:ext cx="1255711" cy="461665"/>
          </a:xfrm>
          <a:prstGeom prst="rect">
            <a:avLst/>
          </a:prstGeom>
          <a:noFill/>
        </p:spPr>
        <p:txBody>
          <a:bodyPr wrap="square" rtlCol="0">
            <a:spAutoFit/>
          </a:bodyPr>
          <a:lstStyle/>
          <a:p>
            <a:pPr algn="ctr"/>
            <a:r>
              <a:rPr lang="en-US" sz="1200" b="1" dirty="0">
                <a:latin typeface="Calibri" pitchFamily="34" charset="0"/>
                <a:cs typeface="Calibri" pitchFamily="34" charset="0"/>
              </a:rPr>
              <a:t>Department 1 Server</a:t>
            </a:r>
          </a:p>
        </p:txBody>
      </p:sp>
      <p:sp>
        <p:nvSpPr>
          <p:cNvPr id="34" name="TextBox 62"/>
          <p:cNvSpPr txBox="1"/>
          <p:nvPr/>
        </p:nvSpPr>
        <p:spPr>
          <a:xfrm>
            <a:off x="6413157" y="1371600"/>
            <a:ext cx="1255711" cy="461665"/>
          </a:xfrm>
          <a:prstGeom prst="rect">
            <a:avLst/>
          </a:prstGeom>
          <a:noFill/>
        </p:spPr>
        <p:txBody>
          <a:bodyPr wrap="square" rtlCol="0">
            <a:spAutoFit/>
          </a:bodyPr>
          <a:lstStyle/>
          <a:p>
            <a:pPr algn="ctr"/>
            <a:r>
              <a:rPr lang="en-US" sz="1200" b="1" dirty="0">
                <a:latin typeface="Calibri" pitchFamily="34" charset="0"/>
                <a:cs typeface="Calibri" pitchFamily="34" charset="0"/>
              </a:rPr>
              <a:t>Department 2 Server</a:t>
            </a:r>
          </a:p>
        </p:txBody>
      </p:sp>
      <p:sp>
        <p:nvSpPr>
          <p:cNvPr id="35" name="TextBox 63"/>
          <p:cNvSpPr txBox="1"/>
          <p:nvPr/>
        </p:nvSpPr>
        <p:spPr>
          <a:xfrm>
            <a:off x="7492314" y="1371600"/>
            <a:ext cx="1255711" cy="461665"/>
          </a:xfrm>
          <a:prstGeom prst="rect">
            <a:avLst/>
          </a:prstGeom>
          <a:noFill/>
        </p:spPr>
        <p:txBody>
          <a:bodyPr wrap="square" rtlCol="0">
            <a:spAutoFit/>
          </a:bodyPr>
          <a:lstStyle/>
          <a:p>
            <a:pPr algn="ctr"/>
            <a:r>
              <a:rPr lang="en-US" sz="1200" b="1" dirty="0">
                <a:latin typeface="Calibri" pitchFamily="34" charset="0"/>
                <a:cs typeface="Calibri" pitchFamily="34" charset="0"/>
              </a:rPr>
              <a:t>Department 3 Server</a:t>
            </a:r>
          </a:p>
        </p:txBody>
      </p:sp>
      <p:sp>
        <p:nvSpPr>
          <p:cNvPr id="36" name="TextBox 64"/>
          <p:cNvSpPr txBox="1"/>
          <p:nvPr/>
        </p:nvSpPr>
        <p:spPr>
          <a:xfrm>
            <a:off x="6533320" y="5536096"/>
            <a:ext cx="1143000" cy="276999"/>
          </a:xfrm>
          <a:prstGeom prst="rect">
            <a:avLst/>
          </a:prstGeom>
          <a:noFill/>
        </p:spPr>
        <p:txBody>
          <a:bodyPr wrap="square" rtlCol="0">
            <a:spAutoFit/>
          </a:bodyPr>
          <a:lstStyle/>
          <a:p>
            <a:pPr algn="ctr"/>
            <a:r>
              <a:rPr lang="en-US" sz="1200" b="1" dirty="0">
                <a:latin typeface="Calibri" pitchFamily="34" charset="0"/>
                <a:cs typeface="Calibri" pitchFamily="34" charset="0"/>
              </a:rPr>
              <a:t>Storage Device</a:t>
            </a:r>
          </a:p>
        </p:txBody>
      </p:sp>
      <p:pic>
        <p:nvPicPr>
          <p:cNvPr id="37" name="Picture 14"/>
          <p:cNvPicPr>
            <a:picLocks noChangeAspect="1" noChangeArrowheads="1"/>
          </p:cNvPicPr>
          <p:nvPr/>
        </p:nvPicPr>
        <p:blipFill>
          <a:blip r:embed="rId5" cstate="print"/>
          <a:srcRect/>
          <a:stretch>
            <a:fillRect/>
          </a:stretch>
        </p:blipFill>
        <p:spPr bwMode="auto">
          <a:xfrm>
            <a:off x="6524716" y="3395117"/>
            <a:ext cx="1064804" cy="690616"/>
          </a:xfrm>
          <a:prstGeom prst="rect">
            <a:avLst/>
          </a:prstGeom>
          <a:noFill/>
          <a:ln w="9525">
            <a:noFill/>
            <a:miter lim="800000"/>
            <a:headEnd/>
            <a:tailEnd/>
          </a:ln>
          <a:effectLst/>
        </p:spPr>
      </p:pic>
      <p:sp>
        <p:nvSpPr>
          <p:cNvPr id="38" name="TextBox 53"/>
          <p:cNvSpPr txBox="1"/>
          <p:nvPr/>
        </p:nvSpPr>
        <p:spPr>
          <a:xfrm>
            <a:off x="6656638" y="3497806"/>
            <a:ext cx="810961" cy="461665"/>
          </a:xfrm>
          <a:prstGeom prst="rect">
            <a:avLst/>
          </a:prstGeom>
          <a:noFill/>
        </p:spPr>
        <p:txBody>
          <a:bodyPr wrap="square" rtlCol="0">
            <a:spAutoFit/>
          </a:bodyPr>
          <a:lstStyle/>
          <a:p>
            <a:pPr algn="ctr"/>
            <a:r>
              <a:rPr lang="en-US" sz="1200" b="1" dirty="0">
                <a:latin typeface="Calibri" pitchFamily="34" charset="0"/>
                <a:cs typeface="Calibri" pitchFamily="34" charset="0"/>
              </a:rPr>
              <a:t>Storage </a:t>
            </a:r>
          </a:p>
          <a:p>
            <a:pPr algn="ctr"/>
            <a:r>
              <a:rPr lang="en-US" sz="1200" b="1" dirty="0">
                <a:latin typeface="Calibri" pitchFamily="34" charset="0"/>
                <a:cs typeface="Calibri" pitchFamily="34" charset="0"/>
              </a:rPr>
              <a:t>Network</a:t>
            </a:r>
          </a:p>
        </p:txBody>
      </p:sp>
      <p:sp>
        <p:nvSpPr>
          <p:cNvPr id="39" name="Right Arrow 2"/>
          <p:cNvSpPr/>
          <p:nvPr/>
        </p:nvSpPr>
        <p:spPr>
          <a:xfrm>
            <a:off x="4485883" y="3331179"/>
            <a:ext cx="619517" cy="555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1" name="Picture 16"/>
          <p:cNvPicPr>
            <a:picLocks noChangeAspect="1"/>
          </p:cNvPicPr>
          <p:nvPr/>
        </p:nvPicPr>
        <p:blipFill>
          <a:blip r:embed="rId6"/>
          <a:stretch>
            <a:fillRect/>
          </a:stretch>
        </p:blipFill>
        <p:spPr>
          <a:xfrm>
            <a:off x="7829017" y="329329"/>
            <a:ext cx="997107" cy="272893"/>
          </a:xfrm>
          <a:prstGeom prst="rect">
            <a:avLst/>
          </a:prstGeom>
        </p:spPr>
      </p:pic>
      <p:sp>
        <p:nvSpPr>
          <p:cNvPr id="42"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22</a:t>
            </a:r>
          </a:p>
        </p:txBody>
      </p:sp>
    </p:spTree>
    <p:extLst>
      <p:ext uri="{BB962C8B-B14F-4D97-AF65-F5344CB8AC3E}">
        <p14:creationId xmlns:p14="http://schemas.microsoft.com/office/powerpoint/2010/main" val="1495215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a:t>Data Center</a:t>
            </a:r>
            <a:endParaRPr lang="en-US" sz="3600" dirty="0"/>
          </a:p>
        </p:txBody>
      </p:sp>
      <p:sp>
        <p:nvSpPr>
          <p:cNvPr id="3" name="Content Placeholder 2"/>
          <p:cNvSpPr txBox="1">
            <a:spLocks/>
          </p:cNvSpPr>
          <p:nvPr/>
        </p:nvSpPr>
        <p:spPr>
          <a:xfrm>
            <a:off x="304800" y="2438400"/>
            <a:ext cx="8559292" cy="3543300"/>
          </a:xfrm>
          <a:prstGeom prst="rect">
            <a:avLst/>
          </a:prstGeom>
        </p:spPr>
        <p:txBody>
          <a:bodyPr>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Elementos principais de um data center</a:t>
            </a:r>
          </a:p>
          <a:p>
            <a:pPr lvl="1"/>
            <a:r>
              <a:rPr lang="en-US"/>
              <a:t>Aplicativo</a:t>
            </a:r>
          </a:p>
          <a:p>
            <a:pPr lvl="1"/>
            <a:r>
              <a:rPr lang="en-US"/>
              <a:t>Banco de dados</a:t>
            </a:r>
          </a:p>
          <a:p>
            <a:pPr lvl="1"/>
            <a:r>
              <a:rPr lang="en-US"/>
              <a:t>Servidor e sistema operacional</a:t>
            </a:r>
          </a:p>
          <a:p>
            <a:pPr lvl="1"/>
            <a:r>
              <a:rPr lang="en-US"/>
              <a:t>Rede</a:t>
            </a:r>
          </a:p>
          <a:p>
            <a:pPr lvl="1"/>
            <a:r>
              <a:rPr lang="en-US"/>
              <a:t>Storage array</a:t>
            </a:r>
          </a:p>
          <a:p>
            <a:r>
              <a:rPr lang="en-US"/>
              <a:t>Esses elementos geralmente são visualizados e gerenciados como entidades separadas, mas todos devem trabalhar juntos para atender os requisitos de processamento de dados.</a:t>
            </a:r>
          </a:p>
          <a:p>
            <a:endParaRPr lang="en-US" dirty="0"/>
          </a:p>
        </p:txBody>
      </p:sp>
      <p:sp>
        <p:nvSpPr>
          <p:cNvPr id="4" name="Rectangle 5"/>
          <p:cNvSpPr/>
          <p:nvPr/>
        </p:nvSpPr>
        <p:spPr>
          <a:xfrm>
            <a:off x="205740" y="1080694"/>
            <a:ext cx="8658352" cy="1389103"/>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7330" tIns="229108" rIns="297330" bIns="113792" numCol="1" spcCol="1270" anchor="ctr" anchorCtr="0">
            <a:noAutofit/>
          </a:bodyPr>
          <a:lstStyle/>
          <a:p>
            <a:r>
              <a:rPr lang="en-US" sz="2000" dirty="0" err="1">
                <a:solidFill>
                  <a:schemeClr val="tx1"/>
                </a:solidFill>
                <a:latin typeface="Calibri" pitchFamily="34" charset="0"/>
              </a:rPr>
              <a:t>Armazenam</a:t>
            </a:r>
            <a:r>
              <a:rPr lang="en-US" sz="2000" dirty="0">
                <a:solidFill>
                  <a:schemeClr val="tx1"/>
                </a:solidFill>
                <a:latin typeface="Calibri" pitchFamily="34" charset="0"/>
              </a:rPr>
              <a:t> e </a:t>
            </a:r>
            <a:r>
              <a:rPr lang="en-US" sz="2000" dirty="0" err="1">
                <a:solidFill>
                  <a:schemeClr val="tx1"/>
                </a:solidFill>
                <a:latin typeface="Calibri" pitchFamily="34" charset="0"/>
              </a:rPr>
              <a:t>gerenciam</a:t>
            </a:r>
            <a:r>
              <a:rPr lang="en-US" sz="2000" dirty="0">
                <a:solidFill>
                  <a:schemeClr val="tx1"/>
                </a:solidFill>
                <a:latin typeface="Calibri" pitchFamily="34" charset="0"/>
              </a:rPr>
              <a:t> </a:t>
            </a:r>
            <a:r>
              <a:rPr lang="en-US" sz="2000" dirty="0" err="1">
                <a:solidFill>
                  <a:schemeClr val="tx1"/>
                </a:solidFill>
                <a:latin typeface="Calibri" pitchFamily="34" charset="0"/>
              </a:rPr>
              <a:t>grandes</a:t>
            </a:r>
            <a:r>
              <a:rPr lang="en-US" sz="2000" dirty="0">
                <a:solidFill>
                  <a:schemeClr val="tx1"/>
                </a:solidFill>
                <a:latin typeface="Calibri" pitchFamily="34" charset="0"/>
              </a:rPr>
              <a:t> </a:t>
            </a:r>
            <a:r>
              <a:rPr lang="en-US" sz="2000" dirty="0" err="1">
                <a:solidFill>
                  <a:schemeClr val="tx1"/>
                </a:solidFill>
                <a:latin typeface="Calibri" pitchFamily="34" charset="0"/>
              </a:rPr>
              <a:t>quantidades</a:t>
            </a:r>
            <a:r>
              <a:rPr lang="en-US" sz="2000" dirty="0">
                <a:solidFill>
                  <a:schemeClr val="tx1"/>
                </a:solidFill>
                <a:latin typeface="Calibri" pitchFamily="34" charset="0"/>
              </a:rPr>
              <a:t> de dados de </a:t>
            </a:r>
            <a:r>
              <a:rPr lang="en-US" sz="2000" dirty="0" err="1">
                <a:solidFill>
                  <a:schemeClr val="tx1"/>
                </a:solidFill>
                <a:latin typeface="Calibri" pitchFamily="34" charset="0"/>
              </a:rPr>
              <a:t>missão</a:t>
            </a:r>
            <a:r>
              <a:rPr lang="en-US" sz="2000" dirty="0">
                <a:solidFill>
                  <a:schemeClr val="tx1"/>
                </a:solidFill>
                <a:latin typeface="Calibri" pitchFamily="34" charset="0"/>
              </a:rPr>
              <a:t> </a:t>
            </a:r>
            <a:r>
              <a:rPr lang="en-US" sz="2000" dirty="0" err="1">
                <a:solidFill>
                  <a:schemeClr val="tx1"/>
                </a:solidFill>
                <a:latin typeface="Calibri" pitchFamily="34" charset="0"/>
              </a:rPr>
              <a:t>crítica</a:t>
            </a:r>
            <a:r>
              <a:rPr lang="en-US" sz="2000" dirty="0">
                <a:solidFill>
                  <a:schemeClr val="tx1"/>
                </a:solidFill>
                <a:latin typeface="Calibri" pitchFamily="34" charset="0"/>
              </a:rPr>
              <a:t>. </a:t>
            </a:r>
            <a:r>
              <a:rPr lang="en-US" sz="2000" dirty="0" err="1">
                <a:solidFill>
                  <a:schemeClr val="tx1"/>
                </a:solidFill>
                <a:latin typeface="Calibri" pitchFamily="34" charset="0"/>
              </a:rPr>
              <a:t>Sua</a:t>
            </a:r>
            <a:r>
              <a:rPr lang="en-US" sz="2000" dirty="0">
                <a:solidFill>
                  <a:schemeClr val="tx1"/>
                </a:solidFill>
                <a:latin typeface="Calibri" pitchFamily="34" charset="0"/>
              </a:rPr>
              <a:t> </a:t>
            </a:r>
            <a:r>
              <a:rPr lang="en-US" sz="2000" dirty="0" err="1">
                <a:solidFill>
                  <a:schemeClr val="tx1"/>
                </a:solidFill>
                <a:latin typeface="Calibri" pitchFamily="34" charset="0"/>
              </a:rPr>
              <a:t>infraestrutura</a:t>
            </a:r>
            <a:r>
              <a:rPr lang="en-US" sz="2000" dirty="0">
                <a:solidFill>
                  <a:schemeClr val="tx1"/>
                </a:solidFill>
                <a:latin typeface="Calibri" pitchFamily="34" charset="0"/>
              </a:rPr>
              <a:t> </a:t>
            </a:r>
            <a:r>
              <a:rPr lang="en-US" sz="2000" dirty="0" err="1">
                <a:solidFill>
                  <a:schemeClr val="tx1"/>
                </a:solidFill>
                <a:latin typeface="Calibri" pitchFamily="34" charset="0"/>
              </a:rPr>
              <a:t>inclui</a:t>
            </a:r>
            <a:r>
              <a:rPr lang="en-US" sz="2000" dirty="0">
                <a:solidFill>
                  <a:schemeClr val="tx1"/>
                </a:solidFill>
                <a:latin typeface="Calibri" pitchFamily="34" charset="0"/>
              </a:rPr>
              <a:t> </a:t>
            </a:r>
            <a:r>
              <a:rPr lang="en-US" sz="2000" dirty="0" err="1">
                <a:solidFill>
                  <a:schemeClr val="tx1"/>
                </a:solidFill>
                <a:latin typeface="Calibri" pitchFamily="34" charset="0"/>
              </a:rPr>
              <a:t>computadores</a:t>
            </a:r>
            <a:r>
              <a:rPr lang="en-US" sz="2000" dirty="0">
                <a:solidFill>
                  <a:schemeClr val="tx1"/>
                </a:solidFill>
                <a:latin typeface="Calibri" pitchFamily="34" charset="0"/>
              </a:rPr>
              <a:t>, </a:t>
            </a:r>
            <a:r>
              <a:rPr lang="en-US" sz="2000" dirty="0" err="1">
                <a:solidFill>
                  <a:schemeClr val="tx1"/>
                </a:solidFill>
                <a:latin typeface="Calibri" pitchFamily="34" charset="0"/>
              </a:rPr>
              <a:t>sistemas</a:t>
            </a:r>
            <a:r>
              <a:rPr lang="en-US" sz="2000" dirty="0">
                <a:solidFill>
                  <a:schemeClr val="tx1"/>
                </a:solidFill>
                <a:latin typeface="Calibri" pitchFamily="34" charset="0"/>
              </a:rPr>
              <a:t> de </a:t>
            </a:r>
            <a:r>
              <a:rPr lang="en-US" sz="2000" dirty="0" err="1">
                <a:solidFill>
                  <a:schemeClr val="tx1"/>
                </a:solidFill>
                <a:latin typeface="Calibri" pitchFamily="34" charset="0"/>
              </a:rPr>
              <a:t>armazenamento</a:t>
            </a:r>
            <a:r>
              <a:rPr lang="en-US" sz="2000" dirty="0">
                <a:solidFill>
                  <a:schemeClr val="tx1"/>
                </a:solidFill>
                <a:latin typeface="Calibri" pitchFamily="34" charset="0"/>
              </a:rPr>
              <a:t>,  </a:t>
            </a:r>
            <a:r>
              <a:rPr lang="en-US" sz="2000" dirty="0" err="1">
                <a:solidFill>
                  <a:schemeClr val="tx1"/>
                </a:solidFill>
                <a:latin typeface="Calibri" pitchFamily="34" charset="0"/>
              </a:rPr>
              <a:t>dispositivos</a:t>
            </a:r>
            <a:r>
              <a:rPr lang="en-US" sz="2000" dirty="0">
                <a:solidFill>
                  <a:schemeClr val="tx1"/>
                </a:solidFill>
                <a:latin typeface="Calibri" pitchFamily="34" charset="0"/>
              </a:rPr>
              <a:t> de </a:t>
            </a:r>
            <a:r>
              <a:rPr lang="en-US" sz="2000" dirty="0" err="1">
                <a:solidFill>
                  <a:schemeClr val="tx1"/>
                </a:solidFill>
                <a:latin typeface="Calibri" pitchFamily="34" charset="0"/>
              </a:rPr>
              <a:t>rede</a:t>
            </a:r>
            <a:r>
              <a:rPr lang="en-US" sz="2000" dirty="0">
                <a:solidFill>
                  <a:schemeClr val="tx1"/>
                </a:solidFill>
                <a:latin typeface="Calibri" pitchFamily="34" charset="0"/>
              </a:rPr>
              <a:t>, </a:t>
            </a:r>
            <a:r>
              <a:rPr lang="en-US" sz="2000" dirty="0" err="1">
                <a:solidFill>
                  <a:schemeClr val="tx1"/>
                </a:solidFill>
                <a:latin typeface="Calibri" pitchFamily="34" charset="0"/>
              </a:rPr>
              <a:t>fontes</a:t>
            </a:r>
            <a:r>
              <a:rPr lang="en-US" sz="2000" dirty="0">
                <a:solidFill>
                  <a:schemeClr val="tx1"/>
                </a:solidFill>
                <a:latin typeface="Calibri" pitchFamily="34" charset="0"/>
              </a:rPr>
              <a:t> </a:t>
            </a:r>
            <a:r>
              <a:rPr lang="en-US" sz="2000" dirty="0" err="1">
                <a:solidFill>
                  <a:schemeClr val="tx1"/>
                </a:solidFill>
                <a:latin typeface="Calibri" pitchFamily="34" charset="0"/>
              </a:rPr>
              <a:t>reservas</a:t>
            </a:r>
            <a:r>
              <a:rPr lang="en-US" sz="2000" dirty="0">
                <a:solidFill>
                  <a:schemeClr val="tx1"/>
                </a:solidFill>
                <a:latin typeface="Calibri" pitchFamily="34" charset="0"/>
              </a:rPr>
              <a:t> de </a:t>
            </a:r>
            <a:r>
              <a:rPr lang="en-US" sz="2000" dirty="0" err="1">
                <a:solidFill>
                  <a:schemeClr val="tx1"/>
                </a:solidFill>
                <a:latin typeface="Calibri" pitchFamily="34" charset="0"/>
              </a:rPr>
              <a:t>alimentação</a:t>
            </a:r>
            <a:r>
              <a:rPr lang="en-US" sz="2000" dirty="0">
                <a:solidFill>
                  <a:schemeClr val="tx1"/>
                </a:solidFill>
                <a:latin typeface="Calibri" pitchFamily="34" charset="0"/>
              </a:rPr>
              <a:t> </a:t>
            </a:r>
            <a:r>
              <a:rPr lang="en-US" sz="2000" dirty="0" err="1">
                <a:solidFill>
                  <a:schemeClr val="tx1"/>
                </a:solidFill>
                <a:latin typeface="Calibri" pitchFamily="34" charset="0"/>
              </a:rPr>
              <a:t>dedicadas</a:t>
            </a:r>
            <a:r>
              <a:rPr lang="en-US" sz="2000" dirty="0">
                <a:solidFill>
                  <a:schemeClr val="tx1"/>
                </a:solidFill>
                <a:latin typeface="Calibri" pitchFamily="34" charset="0"/>
              </a:rPr>
              <a:t> e </a:t>
            </a:r>
            <a:r>
              <a:rPr lang="en-US" sz="2000" dirty="0" err="1">
                <a:solidFill>
                  <a:schemeClr val="tx1"/>
                </a:solidFill>
                <a:latin typeface="Calibri" pitchFamily="34" charset="0"/>
              </a:rPr>
              <a:t>controles</a:t>
            </a:r>
            <a:r>
              <a:rPr lang="en-US" sz="2000" dirty="0">
                <a:solidFill>
                  <a:schemeClr val="tx1"/>
                </a:solidFill>
                <a:latin typeface="Calibri" pitchFamily="34" charset="0"/>
              </a:rPr>
              <a:t> </a:t>
            </a:r>
            <a:r>
              <a:rPr lang="en-US" sz="2000" dirty="0" err="1">
                <a:solidFill>
                  <a:schemeClr val="tx1"/>
                </a:solidFill>
                <a:latin typeface="Calibri" pitchFamily="34" charset="0"/>
              </a:rPr>
              <a:t>ambientais</a:t>
            </a:r>
            <a:r>
              <a:rPr lang="en-US" sz="2000" dirty="0">
                <a:solidFill>
                  <a:schemeClr val="tx1"/>
                </a:solidFill>
                <a:latin typeface="Calibri" pitchFamily="34" charset="0"/>
              </a:rPr>
              <a:t>.</a:t>
            </a:r>
            <a:endParaRPr lang="en-US" sz="2000" b="0" dirty="0">
              <a:solidFill>
                <a:schemeClr val="tx1"/>
              </a:solidFill>
              <a:latin typeface="Calibri" pitchFamily="34" charset="0"/>
            </a:endParaRPr>
          </a:p>
        </p:txBody>
      </p:sp>
      <p:sp>
        <p:nvSpPr>
          <p:cNvPr id="5" name="Rectangle 7"/>
          <p:cNvSpPr/>
          <p:nvPr/>
        </p:nvSpPr>
        <p:spPr>
          <a:xfrm>
            <a:off x="316784" y="1076284"/>
            <a:ext cx="8001716" cy="139351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7330" tIns="229108" rIns="297330" bIns="113792" numCol="1" spcCol="1270" anchor="t" anchorCtr="0">
            <a:noAutofit/>
          </a:bodyPr>
          <a:lstStyle/>
          <a:p>
            <a:endParaRPr lang="en-US" sz="1800" b="0" dirty="0">
              <a:solidFill>
                <a:schemeClr val="tx1"/>
              </a:solidFill>
              <a:latin typeface="Calibri" pitchFamily="34" charset="0"/>
            </a:endParaRPr>
          </a:p>
        </p:txBody>
      </p:sp>
      <p:sp>
        <p:nvSpPr>
          <p:cNvPr id="6" name="Rounded Rectangle 4"/>
          <p:cNvSpPr/>
          <p:nvPr/>
        </p:nvSpPr>
        <p:spPr>
          <a:xfrm>
            <a:off x="606550" y="914400"/>
            <a:ext cx="1298450" cy="292608"/>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1362" tIns="0" rIns="101362" bIns="0" numCol="1" spcCol="1270" anchor="ctr" anchorCtr="0">
            <a:noAutofit/>
          </a:bodyPr>
          <a:lstStyle/>
          <a:p>
            <a:pPr lvl="0" algn="ctr" defTabSz="800100">
              <a:lnSpc>
                <a:spcPct val="90000"/>
              </a:lnSpc>
              <a:spcAft>
                <a:spcPct val="35000"/>
              </a:spcAft>
            </a:pPr>
            <a:r>
              <a:rPr lang="en-US" sz="1600" b="1" kern="1200" dirty="0">
                <a:latin typeface="Calibri" pitchFamily="34" charset="0"/>
              </a:rPr>
              <a:t>Data Center</a:t>
            </a:r>
          </a:p>
        </p:txBody>
      </p:sp>
      <p:sp>
        <p:nvSpPr>
          <p:cNvPr id="7"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16"/>
          <p:cNvPicPr>
            <a:picLocks noChangeAspect="1"/>
          </p:cNvPicPr>
          <p:nvPr/>
        </p:nvPicPr>
        <p:blipFill>
          <a:blip r:embed="rId3"/>
          <a:stretch>
            <a:fillRect/>
          </a:stretch>
        </p:blipFill>
        <p:spPr>
          <a:xfrm>
            <a:off x="7829017" y="329329"/>
            <a:ext cx="997107" cy="272893"/>
          </a:xfrm>
          <a:prstGeom prst="rect">
            <a:avLst/>
          </a:prstGeom>
        </p:spPr>
      </p:pic>
      <p:sp>
        <p:nvSpPr>
          <p:cNvPr id="9"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23</a:t>
            </a:r>
          </a:p>
        </p:txBody>
      </p:sp>
    </p:spTree>
    <p:extLst>
      <p:ext uri="{BB962C8B-B14F-4D97-AF65-F5344CB8AC3E}">
        <p14:creationId xmlns:p14="http://schemas.microsoft.com/office/powerpoint/2010/main" val="1049092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6"/>
          <p:cNvCxnSpPr/>
          <p:nvPr/>
        </p:nvCxnSpPr>
        <p:spPr>
          <a:xfrm>
            <a:off x="1066800" y="3429000"/>
            <a:ext cx="3834639"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 name="Straight Connector 14"/>
          <p:cNvCxnSpPr/>
          <p:nvPr/>
        </p:nvCxnSpPr>
        <p:spPr>
          <a:xfrm flipV="1">
            <a:off x="4267200" y="3410938"/>
            <a:ext cx="3834639" cy="18062"/>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4" name="Title 1"/>
          <p:cNvSpPr txBox="1">
            <a:spLocks/>
          </p:cNvSpPr>
          <p:nvPr/>
        </p:nvSpPr>
        <p:spPr>
          <a:xfrm>
            <a:off x="457200" y="274638"/>
            <a:ext cx="8229600" cy="1143000"/>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t>Data Center: </a:t>
            </a:r>
            <a:r>
              <a:rPr lang="en-US" sz="2800" dirty="0" err="1"/>
              <a:t>Exemplo</a:t>
            </a:r>
            <a:r>
              <a:rPr lang="en-US" sz="2800" dirty="0"/>
              <a:t> de </a:t>
            </a:r>
            <a:r>
              <a:rPr lang="en-US" sz="2800" dirty="0" err="1"/>
              <a:t>sistema</a:t>
            </a:r>
            <a:r>
              <a:rPr lang="en-US" sz="2800" dirty="0"/>
              <a:t> de </a:t>
            </a:r>
            <a:r>
              <a:rPr lang="en-US" sz="2800" dirty="0" err="1"/>
              <a:t>processamento</a:t>
            </a:r>
            <a:r>
              <a:rPr lang="en-US" sz="2800" dirty="0"/>
              <a:t> de </a:t>
            </a:r>
            <a:r>
              <a:rPr lang="en-US" sz="2800" dirty="0" err="1"/>
              <a:t>pedidos</a:t>
            </a:r>
            <a:r>
              <a:rPr lang="en-US" sz="2800" dirty="0"/>
              <a:t> </a:t>
            </a:r>
          </a:p>
        </p:txBody>
      </p:sp>
      <p:pic>
        <p:nvPicPr>
          <p:cNvPr id="5" name="Picture 11" descr="C:\Documents and Settings\sridhs\Desktop\ISM Book L3\colored Icons\Storage Array.png"/>
          <p:cNvPicPr>
            <a:picLocks noChangeAspect="1" noChangeArrowheads="1"/>
          </p:cNvPicPr>
          <p:nvPr/>
        </p:nvPicPr>
        <p:blipFill>
          <a:blip r:embed="rId3" cstate="print"/>
          <a:srcRect/>
          <a:stretch>
            <a:fillRect/>
          </a:stretch>
        </p:blipFill>
        <p:spPr bwMode="auto">
          <a:xfrm>
            <a:off x="6988893" y="2166015"/>
            <a:ext cx="1469308" cy="2495490"/>
          </a:xfrm>
          <a:prstGeom prst="rect">
            <a:avLst/>
          </a:prstGeom>
          <a:noFill/>
        </p:spPr>
      </p:pic>
      <p:pic>
        <p:nvPicPr>
          <p:cNvPr id="6" name="Picture 14"/>
          <p:cNvPicPr>
            <a:picLocks noChangeAspect="1" noChangeArrowheads="1"/>
          </p:cNvPicPr>
          <p:nvPr/>
        </p:nvPicPr>
        <p:blipFill>
          <a:blip r:embed="rId4" cstate="print"/>
          <a:srcRect/>
          <a:stretch>
            <a:fillRect/>
          </a:stretch>
        </p:blipFill>
        <p:spPr bwMode="auto">
          <a:xfrm>
            <a:off x="5097493" y="2986045"/>
            <a:ext cx="1389410" cy="901150"/>
          </a:xfrm>
          <a:prstGeom prst="rect">
            <a:avLst/>
          </a:prstGeom>
          <a:noFill/>
          <a:ln w="9525">
            <a:noFill/>
            <a:miter lim="800000"/>
            <a:headEnd/>
            <a:tailEnd/>
          </a:ln>
          <a:effectLst/>
        </p:spPr>
      </p:pic>
      <p:pic>
        <p:nvPicPr>
          <p:cNvPr id="7" name="Picture 16"/>
          <p:cNvPicPr>
            <a:picLocks noChangeAspect="1" noChangeArrowheads="1"/>
          </p:cNvPicPr>
          <p:nvPr/>
        </p:nvPicPr>
        <p:blipFill>
          <a:blip r:embed="rId5" cstate="print"/>
          <a:srcRect/>
          <a:stretch>
            <a:fillRect/>
          </a:stretch>
        </p:blipFill>
        <p:spPr bwMode="auto">
          <a:xfrm>
            <a:off x="1821408" y="2986379"/>
            <a:ext cx="1386384" cy="899188"/>
          </a:xfrm>
          <a:prstGeom prst="rect">
            <a:avLst/>
          </a:prstGeom>
          <a:noFill/>
          <a:ln w="9525">
            <a:noFill/>
            <a:miter lim="800000"/>
            <a:headEnd/>
            <a:tailEnd/>
          </a:ln>
          <a:effectLst/>
        </p:spPr>
      </p:pic>
      <p:pic>
        <p:nvPicPr>
          <p:cNvPr id="8" name="Picture 7" descr="C:\Documents and Settings\sridhs\Desktop\ISM Book L3\colored Icons\Host.png"/>
          <p:cNvPicPr>
            <a:picLocks noChangeAspect="1" noChangeArrowheads="1"/>
          </p:cNvPicPr>
          <p:nvPr/>
        </p:nvPicPr>
        <p:blipFill>
          <a:blip r:embed="rId6" cstate="print"/>
          <a:srcRect/>
          <a:stretch>
            <a:fillRect/>
          </a:stretch>
        </p:blipFill>
        <p:spPr bwMode="auto">
          <a:xfrm>
            <a:off x="3745888" y="2495072"/>
            <a:ext cx="824292" cy="1905332"/>
          </a:xfrm>
          <a:prstGeom prst="rect">
            <a:avLst/>
          </a:prstGeom>
          <a:noFill/>
        </p:spPr>
      </p:pic>
      <p:sp>
        <p:nvSpPr>
          <p:cNvPr id="9" name="TextBox 9"/>
          <p:cNvSpPr txBox="1"/>
          <p:nvPr/>
        </p:nvSpPr>
        <p:spPr>
          <a:xfrm>
            <a:off x="2013552" y="3294813"/>
            <a:ext cx="1242432" cy="338554"/>
          </a:xfrm>
          <a:prstGeom prst="rect">
            <a:avLst/>
          </a:prstGeom>
          <a:noFill/>
        </p:spPr>
        <p:txBody>
          <a:bodyPr wrap="square" rtlCol="0">
            <a:spAutoFit/>
          </a:bodyPr>
          <a:lstStyle/>
          <a:p>
            <a:r>
              <a:rPr lang="en-US" sz="1600" b="1" dirty="0">
                <a:latin typeface="Calibri" pitchFamily="34" charset="0"/>
                <a:cs typeface="Calibri" pitchFamily="34" charset="0"/>
              </a:rPr>
              <a:t>LAN/WAN</a:t>
            </a:r>
          </a:p>
        </p:txBody>
      </p:sp>
      <p:sp>
        <p:nvSpPr>
          <p:cNvPr id="10" name="TextBox 10"/>
          <p:cNvSpPr txBox="1"/>
          <p:nvPr/>
        </p:nvSpPr>
        <p:spPr>
          <a:xfrm>
            <a:off x="5330349" y="3149423"/>
            <a:ext cx="916756" cy="584775"/>
          </a:xfrm>
          <a:prstGeom prst="rect">
            <a:avLst/>
          </a:prstGeom>
          <a:noFill/>
        </p:spPr>
        <p:txBody>
          <a:bodyPr wrap="square" rtlCol="0">
            <a:spAutoFit/>
          </a:bodyPr>
          <a:lstStyle/>
          <a:p>
            <a:pPr algn="ctr"/>
            <a:r>
              <a:rPr lang="en-US" sz="1600" b="1" dirty="0">
                <a:latin typeface="Calibri" pitchFamily="34" charset="0"/>
                <a:cs typeface="Calibri" pitchFamily="34" charset="0"/>
              </a:rPr>
              <a:t>Storage </a:t>
            </a:r>
          </a:p>
          <a:p>
            <a:pPr algn="ctr"/>
            <a:r>
              <a:rPr lang="en-US" sz="1600" b="1" dirty="0">
                <a:latin typeface="Calibri" pitchFamily="34" charset="0"/>
                <a:cs typeface="Calibri" pitchFamily="34" charset="0"/>
              </a:rPr>
              <a:t>Network</a:t>
            </a:r>
          </a:p>
        </p:txBody>
      </p:sp>
      <p:grpSp>
        <p:nvGrpSpPr>
          <p:cNvPr id="11" name="Group 11"/>
          <p:cNvGrpSpPr/>
          <p:nvPr/>
        </p:nvGrpSpPr>
        <p:grpSpPr>
          <a:xfrm>
            <a:off x="432606" y="2711742"/>
            <a:ext cx="1039788" cy="1360548"/>
            <a:chOff x="8153400" y="3502968"/>
            <a:chExt cx="685800" cy="992832"/>
          </a:xfrm>
        </p:grpSpPr>
        <p:pic>
          <p:nvPicPr>
            <p:cNvPr id="12" name="Picture 2"/>
            <p:cNvPicPr>
              <a:picLocks noChangeAspect="1" noChangeArrowheads="1"/>
            </p:cNvPicPr>
            <p:nvPr/>
          </p:nvPicPr>
          <p:blipFill>
            <a:blip r:embed="rId7" cstate="print"/>
            <a:srcRect/>
            <a:stretch>
              <a:fillRect/>
            </a:stretch>
          </p:blipFill>
          <p:spPr bwMode="auto">
            <a:xfrm>
              <a:off x="8153400" y="3810000"/>
              <a:ext cx="685800" cy="685800"/>
            </a:xfrm>
            <a:prstGeom prst="rect">
              <a:avLst/>
            </a:prstGeom>
            <a:noFill/>
            <a:ln w="9525">
              <a:noFill/>
              <a:miter lim="800000"/>
              <a:headEnd/>
              <a:tailEnd/>
            </a:ln>
            <a:effectLst/>
          </p:spPr>
        </p:pic>
        <p:sp>
          <p:nvSpPr>
            <p:cNvPr id="13" name="TextBox 13"/>
            <p:cNvSpPr txBox="1"/>
            <p:nvPr/>
          </p:nvSpPr>
          <p:spPr>
            <a:xfrm>
              <a:off x="8229600" y="3502968"/>
              <a:ext cx="445112" cy="247053"/>
            </a:xfrm>
            <a:prstGeom prst="rect">
              <a:avLst/>
            </a:prstGeom>
            <a:noFill/>
          </p:spPr>
          <p:txBody>
            <a:bodyPr wrap="none" rtlCol="0">
              <a:spAutoFit/>
            </a:bodyPr>
            <a:lstStyle/>
            <a:p>
              <a:r>
                <a:rPr lang="en-US" sz="1600" b="1" dirty="0">
                  <a:latin typeface="Calibri" pitchFamily="34" charset="0"/>
                  <a:cs typeface="Calibri" pitchFamily="34" charset="0"/>
                </a:rPr>
                <a:t>Client</a:t>
              </a:r>
            </a:p>
          </p:txBody>
        </p:sp>
      </p:grpSp>
      <p:sp>
        <p:nvSpPr>
          <p:cNvPr id="14" name="TextBox 20"/>
          <p:cNvSpPr txBox="1"/>
          <p:nvPr/>
        </p:nvSpPr>
        <p:spPr>
          <a:xfrm>
            <a:off x="457200" y="4081046"/>
            <a:ext cx="944746" cy="584775"/>
          </a:xfrm>
          <a:prstGeom prst="rect">
            <a:avLst/>
          </a:prstGeom>
          <a:noFill/>
        </p:spPr>
        <p:txBody>
          <a:bodyPr wrap="none" rtlCol="0">
            <a:spAutoFit/>
          </a:bodyPr>
          <a:lstStyle/>
          <a:p>
            <a:pPr algn="ctr"/>
            <a:r>
              <a:rPr lang="en-US" sz="1600" b="1" dirty="0">
                <a:latin typeface="Calibri" pitchFamily="34" charset="0"/>
                <a:cs typeface="Calibri" pitchFamily="34" charset="0"/>
              </a:rPr>
              <a:t>User</a:t>
            </a:r>
          </a:p>
          <a:p>
            <a:pPr algn="ctr"/>
            <a:r>
              <a:rPr lang="en-US" sz="1600" b="1" dirty="0">
                <a:latin typeface="Calibri" pitchFamily="34" charset="0"/>
                <a:cs typeface="Calibri" pitchFamily="34" charset="0"/>
              </a:rPr>
              <a:t>Interface</a:t>
            </a:r>
          </a:p>
        </p:txBody>
      </p:sp>
      <p:sp>
        <p:nvSpPr>
          <p:cNvPr id="15" name="TextBox 21"/>
          <p:cNvSpPr txBox="1"/>
          <p:nvPr/>
        </p:nvSpPr>
        <p:spPr>
          <a:xfrm>
            <a:off x="3672840" y="1905000"/>
            <a:ext cx="962828" cy="584775"/>
          </a:xfrm>
          <a:prstGeom prst="rect">
            <a:avLst/>
          </a:prstGeom>
          <a:noFill/>
        </p:spPr>
        <p:txBody>
          <a:bodyPr wrap="none" rtlCol="0">
            <a:spAutoFit/>
          </a:bodyPr>
          <a:lstStyle/>
          <a:p>
            <a:pPr algn="ctr"/>
            <a:r>
              <a:rPr lang="en-US" sz="1600" b="1" dirty="0">
                <a:latin typeface="Calibri" pitchFamily="34" charset="0"/>
                <a:cs typeface="Calibri" pitchFamily="34" charset="0"/>
              </a:rPr>
              <a:t>Host/ </a:t>
            </a:r>
          </a:p>
          <a:p>
            <a:pPr algn="ctr"/>
            <a:r>
              <a:rPr lang="en-US" sz="1600" b="1" dirty="0">
                <a:latin typeface="Calibri" pitchFamily="34" charset="0"/>
                <a:cs typeface="Calibri" pitchFamily="34" charset="0"/>
              </a:rPr>
              <a:t>Compute</a:t>
            </a:r>
          </a:p>
        </p:txBody>
      </p:sp>
      <p:sp>
        <p:nvSpPr>
          <p:cNvPr id="16" name="TextBox 22"/>
          <p:cNvSpPr txBox="1"/>
          <p:nvPr/>
        </p:nvSpPr>
        <p:spPr>
          <a:xfrm>
            <a:off x="3474422" y="4398705"/>
            <a:ext cx="1359668" cy="338554"/>
          </a:xfrm>
          <a:prstGeom prst="rect">
            <a:avLst/>
          </a:prstGeom>
          <a:noFill/>
        </p:spPr>
        <p:txBody>
          <a:bodyPr wrap="none" rtlCol="0">
            <a:spAutoFit/>
          </a:bodyPr>
          <a:lstStyle/>
          <a:p>
            <a:pPr algn="ctr"/>
            <a:r>
              <a:rPr lang="en-US" sz="1600" b="1" dirty="0">
                <a:latin typeface="Calibri" pitchFamily="34" charset="0"/>
                <a:cs typeface="Calibri" pitchFamily="34" charset="0"/>
              </a:rPr>
              <a:t>OS and DBMS</a:t>
            </a:r>
          </a:p>
        </p:txBody>
      </p:sp>
      <p:sp>
        <p:nvSpPr>
          <p:cNvPr id="17" name="TextBox 23"/>
          <p:cNvSpPr txBox="1"/>
          <p:nvPr/>
        </p:nvSpPr>
        <p:spPr>
          <a:xfrm>
            <a:off x="7032670" y="1813560"/>
            <a:ext cx="1339598" cy="338554"/>
          </a:xfrm>
          <a:prstGeom prst="rect">
            <a:avLst/>
          </a:prstGeom>
          <a:noFill/>
        </p:spPr>
        <p:txBody>
          <a:bodyPr wrap="none" rtlCol="0">
            <a:spAutoFit/>
          </a:bodyPr>
          <a:lstStyle/>
          <a:p>
            <a:pPr algn="ctr"/>
            <a:r>
              <a:rPr lang="en-US" sz="1600" b="1" dirty="0">
                <a:latin typeface="Calibri" pitchFamily="34" charset="0"/>
                <a:cs typeface="Calibri" pitchFamily="34" charset="0"/>
              </a:rPr>
              <a:t>Storage Array</a:t>
            </a:r>
          </a:p>
        </p:txBody>
      </p:sp>
      <p:sp>
        <p:nvSpPr>
          <p:cNvPr id="18"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6"/>
          <p:cNvPicPr>
            <a:picLocks noChangeAspect="1"/>
          </p:cNvPicPr>
          <p:nvPr/>
        </p:nvPicPr>
        <p:blipFill>
          <a:blip r:embed="rId8"/>
          <a:stretch>
            <a:fillRect/>
          </a:stretch>
        </p:blipFill>
        <p:spPr>
          <a:xfrm>
            <a:off x="7829017" y="329329"/>
            <a:ext cx="997107" cy="272893"/>
          </a:xfrm>
          <a:prstGeom prst="rect">
            <a:avLst/>
          </a:prstGeom>
        </p:spPr>
      </p:pic>
      <p:sp>
        <p:nvSpPr>
          <p:cNvPr id="20"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24</a:t>
            </a:r>
          </a:p>
        </p:txBody>
      </p:sp>
    </p:spTree>
    <p:extLst>
      <p:ext uri="{BB962C8B-B14F-4D97-AF65-F5344CB8AC3E}">
        <p14:creationId xmlns:p14="http://schemas.microsoft.com/office/powerpoint/2010/main" val="333488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457200" y="99378"/>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a:t>Requisitos-chave de um Data Center</a:t>
            </a:r>
            <a:endParaRPr lang="en-US" sz="3200" dirty="0"/>
          </a:p>
        </p:txBody>
      </p:sp>
      <p:grpSp>
        <p:nvGrpSpPr>
          <p:cNvPr id="3" name="Group 13"/>
          <p:cNvGrpSpPr>
            <a:grpSpLocks/>
          </p:cNvGrpSpPr>
          <p:nvPr/>
        </p:nvGrpSpPr>
        <p:grpSpPr bwMode="auto">
          <a:xfrm>
            <a:off x="1695450" y="1066800"/>
            <a:ext cx="5018088" cy="4618038"/>
            <a:chOff x="1089" y="809"/>
            <a:chExt cx="3582" cy="3204"/>
          </a:xfrm>
        </p:grpSpPr>
        <p:pic>
          <p:nvPicPr>
            <p:cNvPr id="4" name="Picture 14" descr="main_image"/>
            <p:cNvPicPr>
              <a:picLocks noChangeAspect="1" noChangeArrowheads="1"/>
            </p:cNvPicPr>
            <p:nvPr/>
          </p:nvPicPr>
          <p:blipFill>
            <a:blip r:embed="rId3" cstate="print"/>
            <a:srcRect/>
            <a:stretch>
              <a:fillRect/>
            </a:stretch>
          </p:blipFill>
          <p:spPr bwMode="auto">
            <a:xfrm>
              <a:off x="1089" y="809"/>
              <a:ext cx="3582" cy="3204"/>
            </a:xfrm>
            <a:prstGeom prst="rect">
              <a:avLst/>
            </a:prstGeom>
            <a:noFill/>
          </p:spPr>
        </p:pic>
        <p:sp>
          <p:nvSpPr>
            <p:cNvPr id="5" name="Text Box 15"/>
            <p:cNvSpPr txBox="1">
              <a:spLocks noChangeArrowheads="1"/>
            </p:cNvSpPr>
            <p:nvPr/>
          </p:nvSpPr>
          <p:spPr bwMode="auto">
            <a:xfrm>
              <a:off x="2367" y="1182"/>
              <a:ext cx="1062" cy="192"/>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b="1" dirty="0" err="1">
                  <a:solidFill>
                    <a:schemeClr val="bg1"/>
                  </a:solidFill>
                  <a:latin typeface="Calibri" pitchFamily="34" charset="0"/>
                </a:rPr>
                <a:t>Disponibilidade</a:t>
              </a:r>
              <a:endParaRPr lang="en-US" sz="1800" b="1" dirty="0">
                <a:solidFill>
                  <a:schemeClr val="bg1"/>
                </a:solidFill>
                <a:latin typeface="Calibri" pitchFamily="34" charset="0"/>
              </a:endParaRPr>
            </a:p>
          </p:txBody>
        </p:sp>
        <p:sp>
          <p:nvSpPr>
            <p:cNvPr id="6" name="Text Box 16"/>
            <p:cNvSpPr txBox="1">
              <a:spLocks noChangeArrowheads="1"/>
            </p:cNvSpPr>
            <p:nvPr/>
          </p:nvSpPr>
          <p:spPr bwMode="auto">
            <a:xfrm>
              <a:off x="1301" y="1533"/>
              <a:ext cx="784" cy="384"/>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b="1" dirty="0" err="1">
                  <a:solidFill>
                    <a:schemeClr val="bg1"/>
                  </a:solidFill>
                  <a:latin typeface="Calibri" pitchFamily="34" charset="0"/>
                </a:rPr>
                <a:t>Integridade</a:t>
              </a:r>
              <a:br>
                <a:rPr lang="en-US" b="1" dirty="0">
                  <a:solidFill>
                    <a:schemeClr val="bg1"/>
                  </a:solidFill>
                  <a:latin typeface="Calibri" pitchFamily="34" charset="0"/>
                </a:rPr>
              </a:br>
              <a:r>
                <a:rPr lang="en-US" b="1" dirty="0">
                  <a:solidFill>
                    <a:schemeClr val="bg1"/>
                  </a:solidFill>
                  <a:latin typeface="Calibri" pitchFamily="34" charset="0"/>
                </a:rPr>
                <a:t>de Dados</a:t>
              </a:r>
              <a:endParaRPr lang="en-US" sz="1800" b="1" dirty="0">
                <a:solidFill>
                  <a:schemeClr val="bg1"/>
                </a:solidFill>
                <a:latin typeface="Calibri" pitchFamily="34" charset="0"/>
              </a:endParaRPr>
            </a:p>
          </p:txBody>
        </p:sp>
        <p:sp>
          <p:nvSpPr>
            <p:cNvPr id="7" name="Text Box 17"/>
            <p:cNvSpPr txBox="1">
              <a:spLocks noChangeArrowheads="1"/>
            </p:cNvSpPr>
            <p:nvPr/>
          </p:nvSpPr>
          <p:spPr bwMode="auto">
            <a:xfrm>
              <a:off x="3744" y="1630"/>
              <a:ext cx="699" cy="192"/>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800" b="1" dirty="0" err="1">
                  <a:solidFill>
                    <a:schemeClr val="bg1"/>
                  </a:solidFill>
                  <a:latin typeface="Calibri" pitchFamily="34" charset="0"/>
                </a:rPr>
                <a:t>Segurança</a:t>
              </a:r>
              <a:endParaRPr lang="en-US" sz="1800" b="1" dirty="0">
                <a:solidFill>
                  <a:schemeClr val="bg1"/>
                </a:solidFill>
                <a:latin typeface="Calibri" pitchFamily="34" charset="0"/>
              </a:endParaRPr>
            </a:p>
          </p:txBody>
        </p:sp>
        <p:sp>
          <p:nvSpPr>
            <p:cNvPr id="8" name="Text Box 18"/>
            <p:cNvSpPr txBox="1">
              <a:spLocks noChangeArrowheads="1"/>
            </p:cNvSpPr>
            <p:nvPr/>
          </p:nvSpPr>
          <p:spPr bwMode="auto">
            <a:xfrm>
              <a:off x="3681" y="3009"/>
              <a:ext cx="786" cy="192"/>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800" b="1" dirty="0" err="1">
                  <a:solidFill>
                    <a:schemeClr val="bg1"/>
                  </a:solidFill>
                  <a:latin typeface="Calibri" pitchFamily="34" charset="0"/>
                </a:rPr>
                <a:t>Capacidade</a:t>
              </a:r>
              <a:endParaRPr lang="en-US" sz="1800" b="1" dirty="0">
                <a:solidFill>
                  <a:schemeClr val="bg1"/>
                </a:solidFill>
                <a:latin typeface="Calibri" pitchFamily="34" charset="0"/>
              </a:endParaRPr>
            </a:p>
          </p:txBody>
        </p:sp>
        <p:sp>
          <p:nvSpPr>
            <p:cNvPr id="9" name="Text Box 19"/>
            <p:cNvSpPr txBox="1">
              <a:spLocks noChangeArrowheads="1"/>
            </p:cNvSpPr>
            <p:nvPr/>
          </p:nvSpPr>
          <p:spPr bwMode="auto">
            <a:xfrm>
              <a:off x="2420" y="3466"/>
              <a:ext cx="964" cy="192"/>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b="1" dirty="0" err="1">
                  <a:solidFill>
                    <a:schemeClr val="bg1"/>
                  </a:solidFill>
                  <a:latin typeface="Calibri" pitchFamily="34" charset="0"/>
                </a:rPr>
                <a:t>Escalabilidade</a:t>
              </a:r>
              <a:endParaRPr lang="en-US" sz="1800" b="1" dirty="0">
                <a:solidFill>
                  <a:schemeClr val="bg1"/>
                </a:solidFill>
                <a:latin typeface="Calibri" pitchFamily="34" charset="0"/>
              </a:endParaRPr>
            </a:p>
          </p:txBody>
        </p:sp>
        <p:sp>
          <p:nvSpPr>
            <p:cNvPr id="10" name="Text Box 20"/>
            <p:cNvSpPr txBox="1">
              <a:spLocks noChangeArrowheads="1"/>
            </p:cNvSpPr>
            <p:nvPr/>
          </p:nvSpPr>
          <p:spPr bwMode="auto">
            <a:xfrm>
              <a:off x="1228" y="3013"/>
              <a:ext cx="903" cy="192"/>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b="1" dirty="0" err="1">
                  <a:solidFill>
                    <a:schemeClr val="bg1"/>
                  </a:solidFill>
                  <a:latin typeface="Calibri" pitchFamily="34" charset="0"/>
                </a:rPr>
                <a:t>Desempenho</a:t>
              </a:r>
              <a:endParaRPr lang="en-US" sz="1800" b="1" dirty="0">
                <a:solidFill>
                  <a:schemeClr val="bg1"/>
                </a:solidFill>
                <a:latin typeface="Calibri" pitchFamily="34" charset="0"/>
              </a:endParaRPr>
            </a:p>
          </p:txBody>
        </p:sp>
        <p:sp>
          <p:nvSpPr>
            <p:cNvPr id="11" name="Text Box 21"/>
            <p:cNvSpPr txBox="1">
              <a:spLocks noChangeArrowheads="1"/>
            </p:cNvSpPr>
            <p:nvPr/>
          </p:nvSpPr>
          <p:spPr bwMode="auto">
            <a:xfrm>
              <a:off x="2338" y="2319"/>
              <a:ext cx="1153" cy="192"/>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b="1" dirty="0" err="1">
                  <a:solidFill>
                    <a:schemeClr val="bg1"/>
                  </a:solidFill>
                  <a:latin typeface="Calibri" pitchFamily="34" charset="0"/>
                </a:rPr>
                <a:t>Gerenciabilidade</a:t>
              </a:r>
              <a:endParaRPr lang="en-US" sz="1800" b="1" dirty="0">
                <a:solidFill>
                  <a:schemeClr val="bg1"/>
                </a:solidFill>
                <a:latin typeface="Calibri" pitchFamily="34" charset="0"/>
              </a:endParaRPr>
            </a:p>
          </p:txBody>
        </p:sp>
      </p:grpSp>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6"/>
          <p:cNvPicPr>
            <a:picLocks noChangeAspect="1"/>
          </p:cNvPicPr>
          <p:nvPr/>
        </p:nvPicPr>
        <p:blipFill>
          <a:blip r:embed="rId4"/>
          <a:stretch>
            <a:fillRect/>
          </a:stretch>
        </p:blipFill>
        <p:spPr>
          <a:xfrm>
            <a:off x="7829017" y="329329"/>
            <a:ext cx="997107" cy="272893"/>
          </a:xfrm>
          <a:prstGeom prst="rect">
            <a:avLst/>
          </a:prstGeom>
        </p:spPr>
      </p:pic>
      <p:sp>
        <p:nvSpPr>
          <p:cNvPr id="14"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25</a:t>
            </a:r>
          </a:p>
        </p:txBody>
      </p:sp>
    </p:spTree>
    <p:extLst>
      <p:ext uri="{BB962C8B-B14F-4D97-AF65-F5344CB8AC3E}">
        <p14:creationId xmlns:p14="http://schemas.microsoft.com/office/powerpoint/2010/main" val="125855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457200" y="274638"/>
            <a:ext cx="8229600" cy="1143000"/>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a:t>Gerenciando a infraestrutura de armazenamento</a:t>
            </a:r>
            <a:endParaRPr lang="en-US" sz="3200" dirty="0"/>
          </a:p>
        </p:txBody>
      </p:sp>
      <p:sp>
        <p:nvSpPr>
          <p:cNvPr id="3" name="Content Placeholder 6"/>
          <p:cNvSpPr txBox="1">
            <a:spLocks/>
          </p:cNvSpPr>
          <p:nvPr/>
        </p:nvSpPr>
        <p:spPr>
          <a:xfrm>
            <a:off x="457200" y="1600200"/>
            <a:ext cx="8229600" cy="452596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As </a:t>
            </a:r>
            <a:r>
              <a:rPr lang="en-US" sz="2400" dirty="0" err="1"/>
              <a:t>atividades-chave</a:t>
            </a:r>
            <a:r>
              <a:rPr lang="en-US" sz="2400" dirty="0"/>
              <a:t> do </a:t>
            </a:r>
            <a:r>
              <a:rPr lang="en-US" sz="2400" dirty="0" err="1"/>
              <a:t>gerenciamento</a:t>
            </a:r>
            <a:r>
              <a:rPr lang="en-US" sz="2400" dirty="0"/>
              <a:t> </a:t>
            </a:r>
            <a:r>
              <a:rPr lang="en-US" sz="2400" dirty="0" err="1"/>
              <a:t>abrangem</a:t>
            </a:r>
            <a:r>
              <a:rPr lang="en-US" sz="2400" dirty="0"/>
              <a:t>:</a:t>
            </a:r>
          </a:p>
          <a:p>
            <a:pPr lvl="1"/>
            <a:r>
              <a:rPr lang="en-US" sz="2000" dirty="0" err="1"/>
              <a:t>Monitoramento</a:t>
            </a:r>
            <a:endParaRPr lang="en-US" sz="2000" dirty="0"/>
          </a:p>
          <a:p>
            <a:pPr lvl="2"/>
            <a:r>
              <a:rPr lang="en-US" sz="1800" dirty="0"/>
              <a:t>É a </a:t>
            </a:r>
            <a:r>
              <a:rPr lang="en-US" sz="1800" dirty="0" err="1"/>
              <a:t>coleta</a:t>
            </a:r>
            <a:r>
              <a:rPr lang="en-US" sz="1800" dirty="0"/>
              <a:t> </a:t>
            </a:r>
            <a:r>
              <a:rPr lang="en-US" sz="1800" dirty="0" err="1"/>
              <a:t>contínua</a:t>
            </a:r>
            <a:r>
              <a:rPr lang="en-US" sz="1800" dirty="0"/>
              <a:t> de </a:t>
            </a:r>
            <a:r>
              <a:rPr lang="en-US" sz="1800" dirty="0" err="1"/>
              <a:t>informações</a:t>
            </a:r>
            <a:r>
              <a:rPr lang="en-US" sz="1800" dirty="0"/>
              <a:t> e a </a:t>
            </a:r>
            <a:r>
              <a:rPr lang="en-US" sz="1800" dirty="0" err="1"/>
              <a:t>revisão</a:t>
            </a:r>
            <a:r>
              <a:rPr lang="en-US" sz="1800" dirty="0"/>
              <a:t> da </a:t>
            </a:r>
            <a:r>
              <a:rPr lang="en-US" sz="1800" dirty="0" err="1"/>
              <a:t>infraestrutura</a:t>
            </a:r>
            <a:r>
              <a:rPr lang="en-US" sz="1800" dirty="0"/>
              <a:t> </a:t>
            </a:r>
            <a:r>
              <a:rPr lang="en-US" sz="1800" dirty="0" err="1"/>
              <a:t>inteira</a:t>
            </a:r>
            <a:r>
              <a:rPr lang="en-US" sz="1800" dirty="0"/>
              <a:t> do data center. </a:t>
            </a:r>
            <a:r>
              <a:rPr lang="en-US" sz="1800" dirty="0" err="1"/>
              <a:t>Os</a:t>
            </a:r>
            <a:r>
              <a:rPr lang="en-US" sz="1800" dirty="0"/>
              <a:t> </a:t>
            </a:r>
            <a:r>
              <a:rPr lang="en-US" sz="1800" dirty="0" err="1"/>
              <a:t>aspectos</a:t>
            </a:r>
            <a:r>
              <a:rPr lang="en-US" sz="1800" dirty="0"/>
              <a:t> de um data center </a:t>
            </a:r>
            <a:r>
              <a:rPr lang="en-US" sz="1800" dirty="0" err="1"/>
              <a:t>monitorado</a:t>
            </a:r>
            <a:r>
              <a:rPr lang="en-US" sz="1800" dirty="0"/>
              <a:t> </a:t>
            </a:r>
            <a:r>
              <a:rPr lang="en-US" sz="1800" dirty="0" err="1"/>
              <a:t>incluem</a:t>
            </a:r>
            <a:r>
              <a:rPr lang="en-US" sz="1800" dirty="0"/>
              <a:t> </a:t>
            </a:r>
            <a:r>
              <a:rPr lang="en-US" sz="1800" dirty="0" err="1"/>
              <a:t>segurança</a:t>
            </a:r>
            <a:r>
              <a:rPr lang="en-US" sz="1800" dirty="0"/>
              <a:t>, </a:t>
            </a:r>
            <a:r>
              <a:rPr lang="en-US" sz="1800" dirty="0" err="1"/>
              <a:t>desempenho</a:t>
            </a:r>
            <a:r>
              <a:rPr lang="en-US" sz="1800" dirty="0"/>
              <a:t>, </a:t>
            </a:r>
            <a:r>
              <a:rPr lang="en-US" sz="1800" dirty="0" err="1"/>
              <a:t>acessibilidade</a:t>
            </a:r>
            <a:r>
              <a:rPr lang="en-US" sz="1800" dirty="0"/>
              <a:t> e </a:t>
            </a:r>
            <a:r>
              <a:rPr lang="en-US" sz="1800" dirty="0" err="1"/>
              <a:t>capacidade</a:t>
            </a:r>
            <a:r>
              <a:rPr lang="en-US" sz="1800" dirty="0"/>
              <a:t>.</a:t>
            </a:r>
          </a:p>
          <a:p>
            <a:pPr lvl="1"/>
            <a:r>
              <a:rPr lang="en-US" sz="2000" dirty="0" err="1"/>
              <a:t>Geração</a:t>
            </a:r>
            <a:r>
              <a:rPr lang="en-US" sz="2000" dirty="0"/>
              <a:t> de </a:t>
            </a:r>
            <a:r>
              <a:rPr lang="en-US" sz="2000" dirty="0" err="1"/>
              <a:t>Relatórios</a:t>
            </a:r>
            <a:endParaRPr lang="en-US" sz="2000" dirty="0"/>
          </a:p>
          <a:p>
            <a:pPr lvl="2"/>
            <a:r>
              <a:rPr lang="en-US" sz="1800" dirty="0"/>
              <a:t> </a:t>
            </a:r>
            <a:r>
              <a:rPr lang="en-US" sz="1800" dirty="0" err="1"/>
              <a:t>Feita</a:t>
            </a:r>
            <a:r>
              <a:rPr lang="en-US" sz="1800" dirty="0"/>
              <a:t> </a:t>
            </a:r>
            <a:r>
              <a:rPr lang="en-US" sz="1800" dirty="0" err="1"/>
              <a:t>periódicamente</a:t>
            </a:r>
            <a:r>
              <a:rPr lang="en-US" sz="1800" dirty="0"/>
              <a:t> com base no </a:t>
            </a:r>
            <a:r>
              <a:rPr lang="en-US" sz="1800" dirty="0" err="1"/>
              <a:t>desempenho</a:t>
            </a:r>
            <a:r>
              <a:rPr lang="en-US" sz="1800" dirty="0"/>
              <a:t>, </a:t>
            </a:r>
            <a:r>
              <a:rPr lang="en-US" sz="1800" dirty="0" err="1"/>
              <a:t>na</a:t>
            </a:r>
            <a:r>
              <a:rPr lang="en-US" sz="1800" dirty="0"/>
              <a:t> </a:t>
            </a:r>
            <a:r>
              <a:rPr lang="en-US" sz="1800" dirty="0" err="1"/>
              <a:t>capacidade</a:t>
            </a:r>
            <a:r>
              <a:rPr lang="en-US" sz="1800" dirty="0"/>
              <a:t> e </a:t>
            </a:r>
            <a:r>
              <a:rPr lang="en-US" sz="1800" dirty="0" err="1"/>
              <a:t>na</a:t>
            </a:r>
            <a:r>
              <a:rPr lang="en-US" sz="1800" dirty="0"/>
              <a:t> </a:t>
            </a:r>
            <a:r>
              <a:rPr lang="en-US" sz="1800" dirty="0" err="1"/>
              <a:t>utilização</a:t>
            </a:r>
            <a:r>
              <a:rPr lang="en-US" sz="1800" dirty="0"/>
              <a:t> dos </a:t>
            </a:r>
            <a:r>
              <a:rPr lang="en-US" sz="1800" dirty="0" err="1"/>
              <a:t>recursos</a:t>
            </a:r>
            <a:r>
              <a:rPr lang="en-US" sz="1800" dirty="0"/>
              <a:t>.</a:t>
            </a:r>
          </a:p>
          <a:p>
            <a:pPr lvl="1"/>
            <a:r>
              <a:rPr lang="en-US" sz="2000" dirty="0" err="1"/>
              <a:t>Provisionamento</a:t>
            </a:r>
            <a:endParaRPr lang="en-US" sz="2000" dirty="0"/>
          </a:p>
          <a:p>
            <a:pPr lvl="2"/>
            <a:r>
              <a:rPr lang="en-US" sz="1800" dirty="0"/>
              <a:t>É o </a:t>
            </a:r>
            <a:r>
              <a:rPr lang="en-US" sz="1800" dirty="0" err="1"/>
              <a:t>processo</a:t>
            </a:r>
            <a:r>
              <a:rPr lang="en-US" sz="1800" dirty="0"/>
              <a:t> de </a:t>
            </a:r>
            <a:r>
              <a:rPr lang="en-US" sz="1800" dirty="0" err="1"/>
              <a:t>fornecer</a:t>
            </a:r>
            <a:r>
              <a:rPr lang="en-US" sz="1800" dirty="0"/>
              <a:t> hardware, software e outros </a:t>
            </a:r>
            <a:r>
              <a:rPr lang="en-US" sz="1800" dirty="0" err="1"/>
              <a:t>recursos</a:t>
            </a:r>
            <a:r>
              <a:rPr lang="en-US" sz="1800" dirty="0"/>
              <a:t> </a:t>
            </a:r>
            <a:r>
              <a:rPr lang="en-US" sz="1800" dirty="0" err="1"/>
              <a:t>necessários</a:t>
            </a:r>
            <a:r>
              <a:rPr lang="en-US" sz="1800" dirty="0"/>
              <a:t> para o </a:t>
            </a:r>
            <a:r>
              <a:rPr lang="en-US" sz="1800" dirty="0" err="1"/>
              <a:t>funcionamento</a:t>
            </a:r>
            <a:r>
              <a:rPr lang="en-US" sz="1800" dirty="0"/>
              <a:t> de um data center. As </a:t>
            </a:r>
            <a:r>
              <a:rPr lang="en-US" sz="1800" dirty="0" err="1"/>
              <a:t>atividades</a:t>
            </a:r>
            <a:r>
              <a:rPr lang="en-US" sz="1800" dirty="0"/>
              <a:t> de </a:t>
            </a:r>
            <a:r>
              <a:rPr lang="en-US" sz="1800" dirty="0" err="1"/>
              <a:t>provisionamento</a:t>
            </a:r>
            <a:r>
              <a:rPr lang="en-US" sz="1800" dirty="0"/>
              <a:t> </a:t>
            </a:r>
            <a:r>
              <a:rPr lang="en-US" sz="1800" dirty="0" err="1"/>
              <a:t>incluem</a:t>
            </a:r>
            <a:r>
              <a:rPr lang="en-US" sz="1800" dirty="0"/>
              <a:t> o </a:t>
            </a:r>
            <a:r>
              <a:rPr lang="en-US" sz="1800" dirty="0" err="1"/>
              <a:t>planejamento</a:t>
            </a:r>
            <a:r>
              <a:rPr lang="en-US" sz="1800" dirty="0"/>
              <a:t> de </a:t>
            </a:r>
            <a:r>
              <a:rPr lang="en-US" sz="1800" dirty="0" err="1"/>
              <a:t>capacidade</a:t>
            </a:r>
            <a:r>
              <a:rPr lang="en-US" sz="1800" dirty="0"/>
              <a:t> e </a:t>
            </a:r>
            <a:r>
              <a:rPr lang="en-US" sz="1800" dirty="0" err="1"/>
              <a:t>recursos</a:t>
            </a:r>
            <a:r>
              <a:rPr lang="en-US" sz="1800" dirty="0"/>
              <a:t>.</a:t>
            </a:r>
          </a:p>
          <a:p>
            <a:r>
              <a:rPr lang="en-US" sz="2400" dirty="0" err="1"/>
              <a:t>Virtualização</a:t>
            </a:r>
            <a:r>
              <a:rPr lang="en-US" sz="2400" dirty="0"/>
              <a:t> e cloud computing </a:t>
            </a:r>
            <a:r>
              <a:rPr lang="pt-BR" sz="2400" dirty="0"/>
              <a:t>mudaram a forma como os recursos de </a:t>
            </a:r>
            <a:r>
              <a:rPr lang="pt-BR" sz="2400" dirty="0" err="1"/>
              <a:t>infra-estrutura</a:t>
            </a:r>
            <a:r>
              <a:rPr lang="pt-BR" sz="2400" dirty="0"/>
              <a:t> de data centers são provisionados e geridos</a:t>
            </a:r>
            <a:endParaRPr lang="en-US" sz="2400" dirty="0"/>
          </a:p>
        </p:txBody>
      </p:sp>
      <p:sp>
        <p:nvSpPr>
          <p:cNvPr id="4"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16"/>
          <p:cNvPicPr>
            <a:picLocks noChangeAspect="1"/>
          </p:cNvPicPr>
          <p:nvPr/>
        </p:nvPicPr>
        <p:blipFill>
          <a:blip r:embed="rId3"/>
          <a:stretch>
            <a:fillRect/>
          </a:stretch>
        </p:blipFill>
        <p:spPr>
          <a:xfrm>
            <a:off x="7829017" y="329329"/>
            <a:ext cx="997107" cy="272893"/>
          </a:xfrm>
          <a:prstGeom prst="rect">
            <a:avLst/>
          </a:prstGeom>
        </p:spPr>
      </p:pic>
      <p:sp>
        <p:nvSpPr>
          <p:cNvPr id="6"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26</a:t>
            </a:r>
          </a:p>
        </p:txBody>
      </p:sp>
    </p:spTree>
    <p:extLst>
      <p:ext uri="{BB962C8B-B14F-4D97-AF65-F5344CB8AC3E}">
        <p14:creationId xmlns:p14="http://schemas.microsoft.com/office/powerpoint/2010/main" val="43628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457200" y="274638"/>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a:t>Virtualização: Visão Geral</a:t>
            </a:r>
            <a:endParaRPr lang="en-US" sz="3600" dirty="0"/>
          </a:p>
        </p:txBody>
      </p:sp>
      <p:sp>
        <p:nvSpPr>
          <p:cNvPr id="3" name="Content Placeholder 6"/>
          <p:cNvSpPr txBox="1">
            <a:spLocks/>
          </p:cNvSpPr>
          <p:nvPr/>
        </p:nvSpPr>
        <p:spPr>
          <a:xfrm>
            <a:off x="457200" y="16002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sz="2800" dirty="0"/>
              <a:t>A virtualização é uma técnica que abstrai os recursos físicos e os apresentam como recursos lógicos</a:t>
            </a:r>
          </a:p>
          <a:p>
            <a:pPr lvl="1"/>
            <a:r>
              <a:rPr lang="en-US" sz="2400" dirty="0" err="1"/>
              <a:t>Exemplo</a:t>
            </a:r>
            <a:r>
              <a:rPr lang="en-US" sz="2400" dirty="0"/>
              <a:t>: </a:t>
            </a:r>
            <a:r>
              <a:rPr lang="en-US" sz="2400" dirty="0" err="1"/>
              <a:t>particionamento</a:t>
            </a:r>
            <a:r>
              <a:rPr lang="en-US" sz="2400" dirty="0"/>
              <a:t> de discos </a:t>
            </a:r>
            <a:r>
              <a:rPr lang="en-US" sz="2400" dirty="0" err="1"/>
              <a:t>brutos</a:t>
            </a:r>
            <a:r>
              <a:rPr lang="en-US" sz="2400" dirty="0"/>
              <a:t>(raw disks) </a:t>
            </a:r>
          </a:p>
          <a:p>
            <a:r>
              <a:rPr lang="pt-BR" sz="2800" dirty="0"/>
              <a:t>Conjunto de  recursos lógicos que fornece uma visão agregada de capacidades de recursos físicos</a:t>
            </a:r>
          </a:p>
          <a:p>
            <a:r>
              <a:rPr lang="en-US" sz="2800" dirty="0" err="1"/>
              <a:t>Recursos</a:t>
            </a:r>
            <a:r>
              <a:rPr lang="en-US" sz="2800" dirty="0"/>
              <a:t> </a:t>
            </a:r>
            <a:r>
              <a:rPr lang="en-US" sz="2800" dirty="0" err="1"/>
              <a:t>virtuais</a:t>
            </a:r>
            <a:r>
              <a:rPr lang="en-US" sz="2800" dirty="0"/>
              <a:t> </a:t>
            </a:r>
            <a:r>
              <a:rPr lang="en-US" sz="2800" dirty="0" err="1"/>
              <a:t>podem</a:t>
            </a:r>
            <a:r>
              <a:rPr lang="en-US" sz="2800" dirty="0"/>
              <a:t> </a:t>
            </a:r>
            <a:r>
              <a:rPr lang="en-US" sz="2800" dirty="0" err="1"/>
              <a:t>ser</a:t>
            </a:r>
            <a:r>
              <a:rPr lang="en-US" sz="2800" dirty="0"/>
              <a:t> </a:t>
            </a:r>
            <a:r>
              <a:rPr lang="en-US" sz="2800" dirty="0" err="1"/>
              <a:t>criados</a:t>
            </a:r>
            <a:r>
              <a:rPr lang="en-US" sz="2800" dirty="0"/>
              <a:t> a </a:t>
            </a:r>
            <a:r>
              <a:rPr lang="en-US" sz="2800" dirty="0" err="1"/>
              <a:t>partir</a:t>
            </a:r>
            <a:r>
              <a:rPr lang="en-US" sz="2800" dirty="0"/>
              <a:t> de um </a:t>
            </a:r>
            <a:r>
              <a:rPr lang="en-US" sz="2800" dirty="0" err="1"/>
              <a:t>conjunto</a:t>
            </a:r>
            <a:r>
              <a:rPr lang="en-US" sz="2800" dirty="0"/>
              <a:t> de </a:t>
            </a:r>
            <a:r>
              <a:rPr lang="en-US" sz="2800" dirty="0" err="1"/>
              <a:t>recursos</a:t>
            </a:r>
            <a:r>
              <a:rPr lang="en-US" sz="2800" dirty="0"/>
              <a:t> </a:t>
            </a:r>
            <a:r>
              <a:rPr lang="en-US" sz="2800" dirty="0" err="1"/>
              <a:t>físicos</a:t>
            </a:r>
            <a:r>
              <a:rPr lang="en-US" sz="2800" dirty="0"/>
              <a:t>.</a:t>
            </a:r>
          </a:p>
          <a:p>
            <a:pPr lvl="1"/>
            <a:r>
              <a:rPr lang="en-US" sz="2400" dirty="0" err="1"/>
              <a:t>Melhora</a:t>
            </a:r>
            <a:r>
              <a:rPr lang="en-US" sz="2400" dirty="0"/>
              <a:t> a </a:t>
            </a:r>
            <a:r>
              <a:rPr lang="en-US" sz="2400" dirty="0" err="1"/>
              <a:t>utilização</a:t>
            </a:r>
            <a:r>
              <a:rPr lang="en-US" sz="2400" dirty="0"/>
              <a:t> dos </a:t>
            </a:r>
            <a:r>
              <a:rPr lang="en-US" sz="2400" dirty="0" err="1"/>
              <a:t>recursos</a:t>
            </a:r>
            <a:r>
              <a:rPr lang="en-US" sz="2400" dirty="0"/>
              <a:t> </a:t>
            </a:r>
            <a:r>
              <a:rPr lang="en-US" sz="2400" dirty="0" err="1"/>
              <a:t>físicos</a:t>
            </a:r>
            <a:r>
              <a:rPr lang="en-US" sz="2400" dirty="0"/>
              <a:t> de TI.</a:t>
            </a:r>
          </a:p>
          <a:p>
            <a:endParaRPr lang="en-US" sz="2800" dirty="0">
              <a:solidFill>
                <a:schemeClr val="bg2">
                  <a:lumMod val="75000"/>
                </a:schemeClr>
              </a:solidFill>
            </a:endParaRPr>
          </a:p>
        </p:txBody>
      </p:sp>
      <p:sp>
        <p:nvSpPr>
          <p:cNvPr id="4"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16"/>
          <p:cNvPicPr>
            <a:picLocks noChangeAspect="1"/>
          </p:cNvPicPr>
          <p:nvPr/>
        </p:nvPicPr>
        <p:blipFill>
          <a:blip r:embed="rId3"/>
          <a:stretch>
            <a:fillRect/>
          </a:stretch>
        </p:blipFill>
        <p:spPr>
          <a:xfrm>
            <a:off x="7829017" y="329329"/>
            <a:ext cx="997107" cy="272893"/>
          </a:xfrm>
          <a:prstGeom prst="rect">
            <a:avLst/>
          </a:prstGeom>
        </p:spPr>
      </p:pic>
      <p:sp>
        <p:nvSpPr>
          <p:cNvPr id="6"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27</a:t>
            </a:r>
          </a:p>
        </p:txBody>
      </p:sp>
    </p:spTree>
    <p:extLst>
      <p:ext uri="{BB962C8B-B14F-4D97-AF65-F5344CB8AC3E}">
        <p14:creationId xmlns:p14="http://schemas.microsoft.com/office/powerpoint/2010/main" val="3102451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457200" y="274638"/>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a:t>Cloud Computing: Visão Geral</a:t>
            </a:r>
            <a:endParaRPr lang="en-US" sz="3600" dirty="0"/>
          </a:p>
        </p:txBody>
      </p:sp>
      <p:sp>
        <p:nvSpPr>
          <p:cNvPr id="3" name="Content Placeholder 6"/>
          <p:cNvSpPr txBox="1">
            <a:spLocks/>
          </p:cNvSpPr>
          <p:nvPr/>
        </p:nvSpPr>
        <p:spPr>
          <a:xfrm>
            <a:off x="457200" y="14097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sz="2400" dirty="0"/>
              <a:t>Permite que indivíduos e organizações usem os recursos de TI como um serviço, através da rede</a:t>
            </a:r>
          </a:p>
          <a:p>
            <a:r>
              <a:rPr lang="en-US" sz="2400" dirty="0" err="1"/>
              <a:t>Permite</a:t>
            </a:r>
            <a:r>
              <a:rPr lang="en-US" sz="2400" dirty="0"/>
              <a:t> </a:t>
            </a:r>
            <a:r>
              <a:rPr lang="en-US" sz="2400" dirty="0" err="1"/>
              <a:t>solicitações</a:t>
            </a:r>
            <a:r>
              <a:rPr lang="en-US" sz="2400" dirty="0"/>
              <a:t> </a:t>
            </a:r>
            <a:r>
              <a:rPr lang="en-US" sz="2400" dirty="0" err="1"/>
              <a:t>em</a:t>
            </a:r>
            <a:r>
              <a:rPr lang="en-US" sz="2400" dirty="0"/>
              <a:t> </a:t>
            </a:r>
            <a:r>
              <a:rPr lang="en-US" sz="2400" dirty="0" err="1"/>
              <a:t>modo</a:t>
            </a:r>
            <a:r>
              <a:rPr lang="en-US" sz="2400" dirty="0"/>
              <a:t> self-service</a:t>
            </a:r>
          </a:p>
          <a:p>
            <a:pPr lvl="1"/>
            <a:r>
              <a:rPr lang="en-US" sz="2000" dirty="0" err="1"/>
              <a:t>Permite</a:t>
            </a:r>
            <a:r>
              <a:rPr lang="en-US" sz="2000" dirty="0"/>
              <a:t> </a:t>
            </a:r>
            <a:r>
              <a:rPr lang="en-US" sz="2000" dirty="0" err="1"/>
              <a:t>que</a:t>
            </a:r>
            <a:r>
              <a:rPr lang="en-US" sz="2000" dirty="0"/>
              <a:t> </a:t>
            </a:r>
            <a:r>
              <a:rPr lang="en-US" sz="2000" dirty="0" err="1"/>
              <a:t>os</a:t>
            </a:r>
            <a:r>
              <a:rPr lang="en-US" sz="2000" dirty="0"/>
              <a:t> </a:t>
            </a:r>
            <a:r>
              <a:rPr lang="en-US" sz="2000" dirty="0" err="1"/>
              <a:t>usuários</a:t>
            </a:r>
            <a:r>
              <a:rPr lang="en-US" sz="2000" dirty="0"/>
              <a:t> </a:t>
            </a:r>
            <a:r>
              <a:rPr lang="en-US" sz="2000" dirty="0" err="1"/>
              <a:t>façam</a:t>
            </a:r>
            <a:r>
              <a:rPr lang="en-US" sz="2000" dirty="0"/>
              <a:t> scale up </a:t>
            </a:r>
            <a:r>
              <a:rPr lang="en-US" sz="2000" dirty="0" err="1"/>
              <a:t>ou</a:t>
            </a:r>
            <a:r>
              <a:rPr lang="en-US" sz="2000" dirty="0"/>
              <a:t> scale down dos </a:t>
            </a:r>
            <a:r>
              <a:rPr lang="en-US" sz="2000" dirty="0" err="1"/>
              <a:t>recursos</a:t>
            </a:r>
            <a:r>
              <a:rPr lang="en-US" sz="2000" dirty="0"/>
              <a:t> </a:t>
            </a:r>
            <a:r>
              <a:rPr lang="en-US" sz="2000" dirty="0" err="1"/>
              <a:t>computacionais</a:t>
            </a:r>
            <a:r>
              <a:rPr lang="en-US" sz="2000" dirty="0"/>
              <a:t> </a:t>
            </a:r>
            <a:r>
              <a:rPr lang="en-US" sz="2000" dirty="0" err="1"/>
              <a:t>rapidamente</a:t>
            </a:r>
            <a:r>
              <a:rPr lang="en-US" sz="2000" dirty="0"/>
              <a:t>.</a:t>
            </a:r>
          </a:p>
          <a:p>
            <a:r>
              <a:rPr lang="en-US" sz="2400" dirty="0" err="1"/>
              <a:t>Permite</a:t>
            </a:r>
            <a:r>
              <a:rPr lang="en-US" sz="2400" dirty="0"/>
              <a:t> </a:t>
            </a:r>
            <a:r>
              <a:rPr lang="en-US" sz="2400" dirty="0" err="1"/>
              <a:t>medição</a:t>
            </a:r>
            <a:r>
              <a:rPr lang="en-US" sz="2400" dirty="0"/>
              <a:t> do </a:t>
            </a:r>
            <a:r>
              <a:rPr lang="en-US" sz="2400" dirty="0" err="1"/>
              <a:t>consumo</a:t>
            </a:r>
            <a:r>
              <a:rPr lang="en-US" sz="2400" dirty="0"/>
              <a:t> de </a:t>
            </a:r>
            <a:r>
              <a:rPr lang="en-US" sz="2400" dirty="0" err="1"/>
              <a:t>recursos</a:t>
            </a:r>
            <a:endParaRPr lang="en-US" sz="2400" dirty="0"/>
          </a:p>
          <a:p>
            <a:pPr lvl="1"/>
            <a:r>
              <a:rPr lang="en-US" sz="2000" dirty="0" err="1"/>
              <a:t>Os</a:t>
            </a:r>
            <a:r>
              <a:rPr lang="en-US" sz="2000" dirty="0"/>
              <a:t> </a:t>
            </a:r>
            <a:r>
              <a:rPr lang="en-US" sz="2000" dirty="0" err="1"/>
              <a:t>clientes</a:t>
            </a:r>
            <a:r>
              <a:rPr lang="en-US" sz="2000" dirty="0"/>
              <a:t> </a:t>
            </a:r>
            <a:r>
              <a:rPr lang="en-US" sz="2000" dirty="0" err="1"/>
              <a:t>pagam</a:t>
            </a:r>
            <a:r>
              <a:rPr lang="en-US" sz="2000" dirty="0"/>
              <a:t> </a:t>
            </a:r>
            <a:r>
              <a:rPr lang="en-US" sz="2000" dirty="0" err="1"/>
              <a:t>apenas</a:t>
            </a:r>
            <a:r>
              <a:rPr lang="en-US" sz="2000" dirty="0"/>
              <a:t> </a:t>
            </a:r>
            <a:r>
              <a:rPr lang="en-US" sz="2000" dirty="0" err="1"/>
              <a:t>pelos</a:t>
            </a:r>
            <a:r>
              <a:rPr lang="en-US" sz="2000" dirty="0"/>
              <a:t> </a:t>
            </a:r>
            <a:r>
              <a:rPr lang="en-US" sz="2000" dirty="0" err="1"/>
              <a:t>recursos</a:t>
            </a:r>
            <a:r>
              <a:rPr lang="en-US" sz="2000" dirty="0"/>
              <a:t> </a:t>
            </a:r>
            <a:r>
              <a:rPr lang="en-US" sz="2000" dirty="0" err="1"/>
              <a:t>usados</a:t>
            </a:r>
            <a:endParaRPr lang="en-US" sz="2000" dirty="0"/>
          </a:p>
          <a:p>
            <a:pPr lvl="2"/>
            <a:r>
              <a:rPr lang="en-US" sz="1800" dirty="0" err="1"/>
              <a:t>Examplo</a:t>
            </a:r>
            <a:r>
              <a:rPr lang="en-US" sz="1800" dirty="0"/>
              <a:t>: Horas de CPU </a:t>
            </a:r>
            <a:r>
              <a:rPr lang="en-US" sz="1800" dirty="0" err="1"/>
              <a:t>usedas</a:t>
            </a:r>
            <a:r>
              <a:rPr lang="en-US" sz="1800" dirty="0"/>
              <a:t>, </a:t>
            </a:r>
            <a:r>
              <a:rPr lang="en-US" sz="1800" dirty="0" err="1"/>
              <a:t>quantidade</a:t>
            </a:r>
            <a:r>
              <a:rPr lang="en-US" sz="1800" dirty="0"/>
              <a:t> de dados </a:t>
            </a:r>
            <a:r>
              <a:rPr lang="en-US" sz="1800" dirty="0" err="1"/>
              <a:t>transferidos</a:t>
            </a:r>
            <a:r>
              <a:rPr lang="en-US" sz="1800" dirty="0"/>
              <a:t>, Gigabytes de dados </a:t>
            </a:r>
            <a:r>
              <a:rPr lang="en-US" sz="1800" dirty="0" err="1"/>
              <a:t>armazenados</a:t>
            </a:r>
            <a:r>
              <a:rPr lang="en-US" sz="1800" dirty="0"/>
              <a:t>.</a:t>
            </a:r>
          </a:p>
          <a:p>
            <a:endParaRPr lang="en-US" sz="2400" dirty="0">
              <a:solidFill>
                <a:schemeClr val="bg2">
                  <a:lumMod val="75000"/>
                </a:schemeClr>
              </a:solidFill>
            </a:endParaRPr>
          </a:p>
        </p:txBody>
      </p:sp>
      <p:sp>
        <p:nvSpPr>
          <p:cNvPr id="4"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16"/>
          <p:cNvPicPr>
            <a:picLocks noChangeAspect="1"/>
          </p:cNvPicPr>
          <p:nvPr/>
        </p:nvPicPr>
        <p:blipFill>
          <a:blip r:embed="rId3"/>
          <a:stretch>
            <a:fillRect/>
          </a:stretch>
        </p:blipFill>
        <p:spPr>
          <a:xfrm>
            <a:off x="7829017" y="329329"/>
            <a:ext cx="997107" cy="272893"/>
          </a:xfrm>
          <a:prstGeom prst="rect">
            <a:avLst/>
          </a:prstGeom>
        </p:spPr>
      </p:pic>
      <p:sp>
        <p:nvSpPr>
          <p:cNvPr id="6"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28</a:t>
            </a:r>
          </a:p>
        </p:txBody>
      </p:sp>
    </p:spTree>
    <p:extLst>
      <p:ext uri="{BB962C8B-B14F-4D97-AF65-F5344CB8AC3E}">
        <p14:creationId xmlns:p14="http://schemas.microsoft.com/office/powerpoint/2010/main" val="136423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0798"/>
            <a:ext cx="8229600" cy="1143000"/>
          </a:xfrm>
        </p:spPr>
        <p:txBody>
          <a:bodyPr>
            <a:normAutofit/>
          </a:bodyPr>
          <a:lstStyle/>
          <a:p>
            <a:pPr eaLnBrk="1" hangingPunct="1"/>
            <a:r>
              <a:rPr lang="en-US" altLang="pt-BR" sz="4000" dirty="0"/>
              <a:t>Hardware</a:t>
            </a:r>
          </a:p>
        </p:txBody>
      </p:sp>
      <p:sp>
        <p:nvSpPr>
          <p:cNvPr id="15363" name="Rectangle 3"/>
          <p:cNvSpPr>
            <a:spLocks noGrp="1" noChangeArrowheads="1"/>
          </p:cNvSpPr>
          <p:nvPr>
            <p:ph type="body" idx="1"/>
          </p:nvPr>
        </p:nvSpPr>
        <p:spPr>
          <a:xfrm>
            <a:off x="601980" y="1181100"/>
            <a:ext cx="8158838" cy="5173880"/>
          </a:xfrm>
        </p:spPr>
        <p:txBody>
          <a:bodyPr>
            <a:normAutofit fontScale="62500" lnSpcReduction="20000"/>
          </a:bodyPr>
          <a:lstStyle/>
          <a:p>
            <a:pPr>
              <a:buFontTx/>
              <a:buNone/>
            </a:pPr>
            <a:r>
              <a:rPr lang="pt-BR" altLang="pt-BR" b="1" dirty="0">
                <a:solidFill>
                  <a:srgbClr val="0033CC"/>
                </a:solidFill>
                <a:cs typeface="Arial" pitchFamily="34" charset="0"/>
              </a:rPr>
              <a:t>▪  </a:t>
            </a:r>
            <a:r>
              <a:rPr lang="en-US" altLang="pt-BR" dirty="0" err="1"/>
              <a:t>Computador</a:t>
            </a:r>
            <a:r>
              <a:rPr lang="en-US" altLang="pt-BR" dirty="0"/>
              <a:t> </a:t>
            </a:r>
            <a:r>
              <a:rPr lang="en-US" altLang="pt-BR" dirty="0" err="1"/>
              <a:t>ou</a:t>
            </a:r>
            <a:r>
              <a:rPr lang="en-US" altLang="pt-BR" dirty="0"/>
              <a:t> </a:t>
            </a:r>
            <a:r>
              <a:rPr lang="en-US" altLang="pt-BR" dirty="0" err="1"/>
              <a:t>equipamento</a:t>
            </a:r>
            <a:r>
              <a:rPr lang="en-US" altLang="pt-BR" dirty="0"/>
              <a:t> </a:t>
            </a:r>
            <a:r>
              <a:rPr lang="en-US" altLang="pt-BR" dirty="0" err="1"/>
              <a:t>eletrônico</a:t>
            </a:r>
            <a:r>
              <a:rPr lang="en-US" altLang="pt-BR" dirty="0"/>
              <a:t> de </a:t>
            </a:r>
            <a:r>
              <a:rPr lang="en-US" altLang="pt-BR" dirty="0" err="1"/>
              <a:t>processamento</a:t>
            </a:r>
            <a:r>
              <a:rPr lang="en-US" altLang="pt-BR" dirty="0"/>
              <a:t> de dados</a:t>
            </a:r>
          </a:p>
          <a:p>
            <a:pPr>
              <a:buFontTx/>
              <a:buNone/>
            </a:pPr>
            <a:endParaRPr lang="pt-BR" altLang="pt-BR" sz="800" dirty="0">
              <a:solidFill>
                <a:srgbClr val="336600"/>
              </a:solidFill>
            </a:endParaRPr>
          </a:p>
          <a:p>
            <a:pPr>
              <a:buFontTx/>
              <a:buNone/>
            </a:pPr>
            <a:r>
              <a:rPr lang="pt-BR" altLang="pt-BR" dirty="0">
                <a:solidFill>
                  <a:srgbClr val="FF0000"/>
                </a:solidFill>
              </a:rPr>
              <a:t>    ▪  </a:t>
            </a:r>
            <a:r>
              <a:rPr lang="pt-BR" altLang="pt-BR" dirty="0"/>
              <a:t>É uma máquina (conjunto de partes eletrônicas e eletromecânicas) capaz de sistematicamente coletar, manipular e fornecer os resultados da manipulação de informações para um ou mais objetivos.</a:t>
            </a:r>
            <a:endParaRPr lang="en-US" altLang="pt-BR" b="1" dirty="0"/>
          </a:p>
          <a:p>
            <a:pPr>
              <a:buFontTx/>
              <a:buNone/>
            </a:pPr>
            <a:r>
              <a:rPr lang="pt-BR" altLang="pt-BR" b="1" dirty="0"/>
              <a:t>        </a:t>
            </a:r>
            <a:r>
              <a:rPr lang="pt-BR" altLang="pt-BR" dirty="0"/>
              <a:t>=  </a:t>
            </a:r>
            <a:r>
              <a:rPr lang="pt-BR" altLang="pt-BR" u="sng" dirty="0"/>
              <a:t>hardware + software</a:t>
            </a:r>
          </a:p>
          <a:p>
            <a:pPr>
              <a:buFontTx/>
              <a:buNone/>
            </a:pPr>
            <a:endParaRPr lang="pt-BR" altLang="pt-BR" sz="2000" u="sng" dirty="0"/>
          </a:p>
          <a:p>
            <a:pPr>
              <a:buFontTx/>
              <a:buNone/>
            </a:pPr>
            <a:r>
              <a:rPr lang="pt-BR" altLang="pt-BR" b="1" dirty="0">
                <a:solidFill>
                  <a:srgbClr val="0033CC"/>
                </a:solidFill>
                <a:cs typeface="Arial" pitchFamily="34" charset="0"/>
              </a:rPr>
              <a:t>▪  </a:t>
            </a:r>
            <a:r>
              <a:rPr lang="pt-BR" altLang="pt-BR" dirty="0"/>
              <a:t>Hardware</a:t>
            </a:r>
          </a:p>
          <a:p>
            <a:pPr>
              <a:buFontTx/>
              <a:buNone/>
            </a:pPr>
            <a:endParaRPr lang="pt-BR" altLang="pt-BR" sz="800" dirty="0"/>
          </a:p>
          <a:p>
            <a:pPr>
              <a:buFontTx/>
              <a:buNone/>
            </a:pPr>
            <a:r>
              <a:rPr lang="pt-BR" altLang="pt-BR" dirty="0">
                <a:solidFill>
                  <a:srgbClr val="FF0000"/>
                </a:solidFill>
              </a:rPr>
              <a:t>    ▪  </a:t>
            </a:r>
            <a:r>
              <a:rPr lang="pt-BR" altLang="pt-BR" dirty="0"/>
              <a:t>Conjunto formado pelos circuitos eletrônicos e partes eletromecânicas do computador. É a parte física e corresponde a primeira fase do projeto de um computador.</a:t>
            </a:r>
          </a:p>
          <a:p>
            <a:pPr>
              <a:buFontTx/>
              <a:buNone/>
            </a:pPr>
            <a:endParaRPr lang="pt-BR" altLang="pt-BR" sz="2000" dirty="0"/>
          </a:p>
          <a:p>
            <a:pPr>
              <a:buFontTx/>
              <a:buNone/>
            </a:pPr>
            <a:r>
              <a:rPr lang="pt-BR" altLang="pt-BR" b="1" dirty="0">
                <a:solidFill>
                  <a:srgbClr val="0033CC"/>
                </a:solidFill>
                <a:cs typeface="Arial" pitchFamily="34" charset="0"/>
              </a:rPr>
              <a:t>▪  </a:t>
            </a:r>
            <a:r>
              <a:rPr lang="en-US" altLang="pt-BR" dirty="0"/>
              <a:t>Soft</a:t>
            </a:r>
            <a:r>
              <a:rPr lang="pt-BR" altLang="pt-BR" dirty="0" err="1"/>
              <a:t>ware</a:t>
            </a:r>
            <a:endParaRPr lang="pt-BR" altLang="pt-BR" dirty="0"/>
          </a:p>
          <a:p>
            <a:pPr>
              <a:buFontTx/>
              <a:buNone/>
            </a:pPr>
            <a:endParaRPr lang="pt-BR" altLang="pt-BR" sz="800" dirty="0"/>
          </a:p>
          <a:p>
            <a:pPr>
              <a:buFontTx/>
              <a:buNone/>
            </a:pPr>
            <a:r>
              <a:rPr lang="pt-BR" altLang="pt-BR" dirty="0">
                <a:solidFill>
                  <a:srgbClr val="FF0000"/>
                </a:solidFill>
              </a:rPr>
              <a:t>    ▪  </a:t>
            </a:r>
            <a:r>
              <a:rPr lang="pt-BR" altLang="pt-BR" dirty="0"/>
              <a:t>São os programas (conjunto ordenado de instruções), de qualquer tipo e</a:t>
            </a:r>
          </a:p>
          <a:p>
            <a:pPr>
              <a:buFontTx/>
              <a:buNone/>
            </a:pPr>
            <a:r>
              <a:rPr lang="pt-BR" altLang="pt-BR" dirty="0"/>
              <a:t>       qualquer linguagem, que são introduzidos no computador para fazê-lo</a:t>
            </a:r>
          </a:p>
          <a:p>
            <a:pPr>
              <a:buFontTx/>
              <a:buNone/>
            </a:pPr>
            <a:r>
              <a:rPr lang="pt-BR" altLang="pt-BR" dirty="0"/>
              <a:t>       trabalhar e produzir resultados.</a:t>
            </a:r>
          </a:p>
        </p:txBody>
      </p:sp>
      <p:pic>
        <p:nvPicPr>
          <p:cNvPr id="4" name="Picture 16"/>
          <p:cNvPicPr>
            <a:picLocks noChangeAspect="1"/>
          </p:cNvPicPr>
          <p:nvPr/>
        </p:nvPicPr>
        <p:blipFill>
          <a:blip r:embed="rId3"/>
          <a:stretch>
            <a:fillRect/>
          </a:stretch>
        </p:blipFill>
        <p:spPr>
          <a:xfrm>
            <a:off x="7829017" y="329329"/>
            <a:ext cx="997107" cy="272893"/>
          </a:xfrm>
          <a:prstGeom prst="rect">
            <a:avLst/>
          </a:prstGeom>
        </p:spPr>
      </p:pic>
      <p:sp>
        <p:nvSpPr>
          <p:cNvPr id="5"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13"/>
          <p:cNvSpPr txBox="1"/>
          <p:nvPr/>
        </p:nvSpPr>
        <p:spPr>
          <a:xfrm>
            <a:off x="8426945" y="6216481"/>
            <a:ext cx="269626" cy="276999"/>
          </a:xfrm>
          <a:prstGeom prst="rect">
            <a:avLst/>
          </a:prstGeom>
          <a:noFill/>
        </p:spPr>
        <p:txBody>
          <a:bodyPr wrap="none" rtlCol="0">
            <a:spAutoFit/>
          </a:bodyPr>
          <a:lstStyle/>
          <a:p>
            <a:r>
              <a:rPr lang="en-US" sz="1200" dirty="0">
                <a:solidFill>
                  <a:schemeClr val="bg1"/>
                </a:solidFill>
                <a:latin typeface="Gotham-Bold"/>
                <a:cs typeface="Gotham-Bold"/>
              </a:rPr>
              <a:t>5</a:t>
            </a:r>
          </a:p>
        </p:txBody>
      </p:sp>
    </p:spTree>
    <p:extLst>
      <p:ext uri="{BB962C8B-B14F-4D97-AF65-F5344CB8AC3E}">
        <p14:creationId xmlns:p14="http://schemas.microsoft.com/office/powerpoint/2010/main" val="10144003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1051006" y="1866265"/>
            <a:ext cx="7041988" cy="1588127"/>
          </a:xfrm>
          <a:prstGeom prst="rect">
            <a:avLst/>
          </a:prstGeom>
          <a:noFill/>
        </p:spPr>
        <p:txBody>
          <a:bodyPr wrap="square" rtlCol="0">
            <a:spAutoFit/>
          </a:bodyPr>
          <a:lstStyle/>
          <a:p>
            <a:pPr algn="ctr">
              <a:lnSpc>
                <a:spcPct val="90000"/>
              </a:lnSpc>
            </a:pPr>
            <a:r>
              <a:rPr lang="pt-BR" sz="5400" dirty="0">
                <a:solidFill>
                  <a:srgbClr val="FFFFFF"/>
                </a:solidFill>
                <a:latin typeface="Gotham-Bold"/>
                <a:cs typeface="Gotham-Bold"/>
              </a:rPr>
              <a:t>Fundamentos</a:t>
            </a:r>
            <a:r>
              <a:rPr lang="en-US" sz="5400" dirty="0">
                <a:solidFill>
                  <a:srgbClr val="FFFFFF"/>
                </a:solidFill>
                <a:latin typeface="Gotham-Bold"/>
                <a:cs typeface="Gotham-Bold"/>
              </a:rPr>
              <a:t> de Hardware / Storage</a:t>
            </a:r>
          </a:p>
        </p:txBody>
      </p:sp>
      <p:pic>
        <p:nvPicPr>
          <p:cNvPr id="16" name="Picture 15"/>
          <p:cNvPicPr>
            <a:picLocks noChangeAspect="1"/>
          </p:cNvPicPr>
          <p:nvPr/>
        </p:nvPicPr>
        <p:blipFill>
          <a:blip r:embed="rId3"/>
          <a:stretch>
            <a:fillRect/>
          </a:stretch>
        </p:blipFill>
        <p:spPr>
          <a:xfrm>
            <a:off x="7837508" y="333716"/>
            <a:ext cx="975616" cy="267011"/>
          </a:xfrm>
          <a:prstGeom prst="rect">
            <a:avLst/>
          </a:prstGeom>
        </p:spPr>
      </p:pic>
      <p:sp>
        <p:nvSpPr>
          <p:cNvPr id="6" name="Rectangle 5"/>
          <p:cNvSpPr/>
          <p:nvPr/>
        </p:nvSpPr>
        <p:spPr>
          <a:xfrm>
            <a:off x="0" y="0"/>
            <a:ext cx="9144000" cy="7875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426945" y="6216481"/>
            <a:ext cx="269626" cy="276999"/>
          </a:xfrm>
          <a:prstGeom prst="rect">
            <a:avLst/>
          </a:prstGeom>
          <a:noFill/>
        </p:spPr>
        <p:txBody>
          <a:bodyPr wrap="none" rtlCol="0">
            <a:spAutoFit/>
          </a:bodyPr>
          <a:lstStyle/>
          <a:p>
            <a:r>
              <a:rPr lang="en-US" sz="1200" dirty="0">
                <a:solidFill>
                  <a:schemeClr val="bg1"/>
                </a:solidFill>
                <a:latin typeface="Gotham-Bold"/>
                <a:cs typeface="Gotham-Bold"/>
              </a:rPr>
              <a:t>4</a:t>
            </a:r>
          </a:p>
        </p:txBody>
      </p:sp>
    </p:spTree>
    <p:extLst>
      <p:ext uri="{BB962C8B-B14F-4D97-AF65-F5344CB8AC3E}">
        <p14:creationId xmlns:p14="http://schemas.microsoft.com/office/powerpoint/2010/main" val="13622377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tores e ilustrações de Sistema computador para download gratuito | Freepik">
            <a:extLst>
              <a:ext uri="{FF2B5EF4-FFF2-40B4-BE49-F238E27FC236}">
                <a16:creationId xmlns:a16="http://schemas.microsoft.com/office/drawing/2014/main" id="{DCA3C78C-26AC-07AC-36EE-B9E0AC18979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9525" y="1239044"/>
            <a:ext cx="3245407" cy="3245407"/>
          </a:xfrm>
          <a:prstGeom prst="rect">
            <a:avLst/>
          </a:prstGeom>
          <a:noFill/>
          <a:extLst>
            <a:ext uri="{909E8E84-426E-40DD-AFC4-6F175D3DCCD1}">
              <a14:hiddenFill xmlns:a14="http://schemas.microsoft.com/office/drawing/2010/main">
                <a:solidFill>
                  <a:srgbClr val="FFFFFF"/>
                </a:solidFill>
              </a14:hiddenFill>
            </a:ext>
          </a:extLst>
        </p:spPr>
      </p:pic>
      <p:sp>
        <p:nvSpPr>
          <p:cNvPr id="11267" name="Rectangle 3"/>
          <p:cNvSpPr>
            <a:spLocks noGrp="1" noChangeArrowheads="1"/>
          </p:cNvSpPr>
          <p:nvPr>
            <p:ph type="title"/>
          </p:nvPr>
        </p:nvSpPr>
        <p:spPr>
          <a:xfrm>
            <a:off x="373380" y="320675"/>
            <a:ext cx="7872095" cy="730885"/>
          </a:xfrm>
          <a:noFill/>
          <a:ln/>
        </p:spPr>
        <p:txBody>
          <a:bodyPr>
            <a:noAutofit/>
          </a:bodyPr>
          <a:lstStyle/>
          <a:p>
            <a:r>
              <a:rPr lang="pt-BR" altLang="pt-BR" sz="3600" dirty="0"/>
              <a:t>Hardware</a:t>
            </a:r>
          </a:p>
        </p:txBody>
      </p:sp>
      <p:sp>
        <p:nvSpPr>
          <p:cNvPr id="31"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13"/>
          <p:cNvSpPr txBox="1"/>
          <p:nvPr/>
        </p:nvSpPr>
        <p:spPr>
          <a:xfrm>
            <a:off x="8426945" y="6216481"/>
            <a:ext cx="269626" cy="276999"/>
          </a:xfrm>
          <a:prstGeom prst="rect">
            <a:avLst/>
          </a:prstGeom>
          <a:noFill/>
        </p:spPr>
        <p:txBody>
          <a:bodyPr wrap="none" rtlCol="0">
            <a:spAutoFit/>
          </a:bodyPr>
          <a:lstStyle/>
          <a:p>
            <a:r>
              <a:rPr lang="en-US" sz="1200" dirty="0">
                <a:solidFill>
                  <a:schemeClr val="bg1"/>
                </a:solidFill>
                <a:latin typeface="Gotham-Bold"/>
                <a:cs typeface="Gotham-Bold"/>
              </a:rPr>
              <a:t>6</a:t>
            </a:r>
          </a:p>
        </p:txBody>
      </p:sp>
      <p:sp>
        <p:nvSpPr>
          <p:cNvPr id="36" name="Rectangle 7"/>
          <p:cNvSpPr>
            <a:spLocks noChangeArrowheads="1"/>
          </p:cNvSpPr>
          <p:nvPr/>
        </p:nvSpPr>
        <p:spPr bwMode="auto">
          <a:xfrm>
            <a:off x="522288" y="1055688"/>
            <a:ext cx="83137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pt-BR" dirty="0">
                <a:solidFill>
                  <a:srgbClr val="0033CC"/>
                </a:solidFill>
                <a:cs typeface="Arial" pitchFamily="34" charset="0"/>
              </a:rPr>
              <a:t>▪</a:t>
            </a:r>
            <a:r>
              <a:rPr lang="en-US" altLang="pt-BR" dirty="0">
                <a:cs typeface="Arial" pitchFamily="34" charset="0"/>
              </a:rPr>
              <a:t>  </a:t>
            </a:r>
            <a:r>
              <a:rPr lang="en-US" altLang="pt-BR" dirty="0" err="1"/>
              <a:t>Principais</a:t>
            </a:r>
            <a:r>
              <a:rPr lang="en-US" altLang="pt-BR" dirty="0"/>
              <a:t> c</a:t>
            </a:r>
            <a:r>
              <a:rPr lang="pt-BR" altLang="pt-BR" dirty="0" err="1"/>
              <a:t>omponentes</a:t>
            </a:r>
            <a:r>
              <a:rPr lang="pt-BR" altLang="pt-BR" dirty="0"/>
              <a:t> do sistema central</a:t>
            </a:r>
          </a:p>
        </p:txBody>
      </p:sp>
      <p:pic>
        <p:nvPicPr>
          <p:cNvPr id="1028" name="Picture 4" descr="Componentes de um Computador - Quais são e para que servem">
            <a:extLst>
              <a:ext uri="{FF2B5EF4-FFF2-40B4-BE49-F238E27FC236}">
                <a16:creationId xmlns:a16="http://schemas.microsoft.com/office/drawing/2014/main" id="{F22F3FEE-38A3-B704-7AC2-B3223B69327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99371" y="1726557"/>
            <a:ext cx="5540154" cy="340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000655"/>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13"/>
          <p:cNvSpPr>
            <a:spLocks noGrp="1" noChangeArrowheads="1"/>
          </p:cNvSpPr>
          <p:nvPr>
            <p:ph type="title"/>
          </p:nvPr>
        </p:nvSpPr>
        <p:spPr>
          <a:xfrm>
            <a:off x="927100" y="355600"/>
            <a:ext cx="7315200" cy="876300"/>
          </a:xfrm>
        </p:spPr>
        <p:txBody>
          <a:bodyPr>
            <a:noAutofit/>
          </a:bodyPr>
          <a:lstStyle/>
          <a:p>
            <a:pPr eaLnBrk="1" hangingPunct="1"/>
            <a:r>
              <a:rPr lang="en-US" altLang="pt-BR" sz="3200" dirty="0"/>
              <a:t>Hardware</a:t>
            </a:r>
            <a:endParaRPr lang="pt-BR" altLang="pt-BR" sz="3200" dirty="0"/>
          </a:p>
        </p:txBody>
      </p:sp>
      <p:pic>
        <p:nvPicPr>
          <p:cNvPr id="75" name="Picture 16"/>
          <p:cNvPicPr>
            <a:picLocks noChangeAspect="1"/>
          </p:cNvPicPr>
          <p:nvPr/>
        </p:nvPicPr>
        <p:blipFill>
          <a:blip r:embed="rId3"/>
          <a:stretch>
            <a:fillRect/>
          </a:stretch>
        </p:blipFill>
        <p:spPr>
          <a:xfrm>
            <a:off x="7829017" y="329329"/>
            <a:ext cx="997107" cy="272893"/>
          </a:xfrm>
          <a:prstGeom prst="rect">
            <a:avLst/>
          </a:prstGeom>
        </p:spPr>
      </p:pic>
      <p:sp>
        <p:nvSpPr>
          <p:cNvPr id="76"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13"/>
          <p:cNvSpPr txBox="1"/>
          <p:nvPr/>
        </p:nvSpPr>
        <p:spPr>
          <a:xfrm>
            <a:off x="8426945" y="6216481"/>
            <a:ext cx="269626" cy="276999"/>
          </a:xfrm>
          <a:prstGeom prst="rect">
            <a:avLst/>
          </a:prstGeom>
          <a:noFill/>
        </p:spPr>
        <p:txBody>
          <a:bodyPr wrap="none" rtlCol="0">
            <a:spAutoFit/>
          </a:bodyPr>
          <a:lstStyle/>
          <a:p>
            <a:r>
              <a:rPr lang="en-US" sz="1200" dirty="0">
                <a:solidFill>
                  <a:schemeClr val="bg1"/>
                </a:solidFill>
                <a:latin typeface="Gotham-Bold"/>
                <a:cs typeface="Gotham-Bold"/>
              </a:rPr>
              <a:t>7</a:t>
            </a:r>
          </a:p>
        </p:txBody>
      </p:sp>
      <p:sp>
        <p:nvSpPr>
          <p:cNvPr id="78" name="AutoShape 1030"/>
          <p:cNvSpPr>
            <a:spLocks noChangeArrowheads="1"/>
          </p:cNvSpPr>
          <p:nvPr/>
        </p:nvSpPr>
        <p:spPr bwMode="auto">
          <a:xfrm>
            <a:off x="2514600" y="3977640"/>
            <a:ext cx="914400" cy="5508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pic>
        <p:nvPicPr>
          <p:cNvPr id="79" name="Picture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63240"/>
            <a:ext cx="1598613" cy="157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103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581400" y="2834640"/>
            <a:ext cx="198120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AutoShape 1033"/>
          <p:cNvSpPr>
            <a:spLocks noChangeArrowheads="1"/>
          </p:cNvSpPr>
          <p:nvPr/>
        </p:nvSpPr>
        <p:spPr bwMode="auto">
          <a:xfrm flipH="1">
            <a:off x="2286000" y="3139440"/>
            <a:ext cx="914400" cy="5508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pic>
        <p:nvPicPr>
          <p:cNvPr id="82" name="Picture 1034"/>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629400" y="1528128"/>
            <a:ext cx="20574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AutoShape 1035"/>
          <p:cNvSpPr>
            <a:spLocks noChangeArrowheads="1"/>
          </p:cNvSpPr>
          <p:nvPr/>
        </p:nvSpPr>
        <p:spPr bwMode="auto">
          <a:xfrm rot="20249410">
            <a:off x="5715000" y="2529840"/>
            <a:ext cx="762000" cy="381000"/>
          </a:xfrm>
          <a:prstGeom prst="leftRightArrow">
            <a:avLst>
              <a:gd name="adj1" fmla="val 50000"/>
              <a:gd name="adj2" fmla="val 4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84" name="AutoShape 1036"/>
          <p:cNvSpPr>
            <a:spLocks noChangeArrowheads="1"/>
          </p:cNvSpPr>
          <p:nvPr/>
        </p:nvSpPr>
        <p:spPr bwMode="auto">
          <a:xfrm rot="1004761">
            <a:off x="5715000" y="4358640"/>
            <a:ext cx="762000" cy="381000"/>
          </a:xfrm>
          <a:prstGeom prst="leftRightArrow">
            <a:avLst>
              <a:gd name="adj1" fmla="val 50000"/>
              <a:gd name="adj2" fmla="val 4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85" name="AutoShape 1037"/>
          <p:cNvSpPr>
            <a:spLocks noChangeArrowheads="1"/>
          </p:cNvSpPr>
          <p:nvPr/>
        </p:nvSpPr>
        <p:spPr bwMode="auto">
          <a:xfrm>
            <a:off x="6705600" y="4282440"/>
            <a:ext cx="1828800" cy="1524000"/>
          </a:xfrm>
          <a:prstGeom prst="flowChartMagneticDisk">
            <a:avLst/>
          </a:prstGeom>
          <a:solidFill>
            <a:schemeClr val="fo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86" name="Text Box 1038"/>
          <p:cNvSpPr txBox="1">
            <a:spLocks noChangeArrowheads="1"/>
          </p:cNvSpPr>
          <p:nvPr/>
        </p:nvSpPr>
        <p:spPr bwMode="auto">
          <a:xfrm>
            <a:off x="2362200" y="4663440"/>
            <a:ext cx="984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t>Entrada</a:t>
            </a:r>
          </a:p>
        </p:txBody>
      </p:sp>
      <p:sp>
        <p:nvSpPr>
          <p:cNvPr id="87" name="Text Box 1039"/>
          <p:cNvSpPr txBox="1">
            <a:spLocks noChangeArrowheads="1"/>
          </p:cNvSpPr>
          <p:nvPr/>
        </p:nvSpPr>
        <p:spPr bwMode="auto">
          <a:xfrm>
            <a:off x="2438400" y="2529840"/>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t>Saída</a:t>
            </a:r>
          </a:p>
        </p:txBody>
      </p:sp>
      <p:sp>
        <p:nvSpPr>
          <p:cNvPr id="88" name="Text Box 1040"/>
          <p:cNvSpPr txBox="1">
            <a:spLocks noChangeArrowheads="1"/>
          </p:cNvSpPr>
          <p:nvPr/>
        </p:nvSpPr>
        <p:spPr bwMode="auto">
          <a:xfrm>
            <a:off x="4724400" y="5044440"/>
            <a:ext cx="186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t>Armazenamento</a:t>
            </a:r>
          </a:p>
        </p:txBody>
      </p:sp>
      <p:sp>
        <p:nvSpPr>
          <p:cNvPr id="89" name="Text Box 1041"/>
          <p:cNvSpPr txBox="1">
            <a:spLocks noChangeArrowheads="1"/>
          </p:cNvSpPr>
          <p:nvPr/>
        </p:nvSpPr>
        <p:spPr bwMode="auto">
          <a:xfrm>
            <a:off x="4876800" y="1920240"/>
            <a:ext cx="158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t>Comunicação</a:t>
            </a:r>
          </a:p>
        </p:txBody>
      </p:sp>
    </p:spTree>
    <p:extLst>
      <p:ext uri="{BB962C8B-B14F-4D97-AF65-F5344CB8AC3E}">
        <p14:creationId xmlns:p14="http://schemas.microsoft.com/office/powerpoint/2010/main" val="22566832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13"/>
          <p:cNvSpPr>
            <a:spLocks noGrp="1" noChangeArrowheads="1"/>
          </p:cNvSpPr>
          <p:nvPr>
            <p:ph type="title"/>
          </p:nvPr>
        </p:nvSpPr>
        <p:spPr/>
        <p:txBody>
          <a:bodyPr>
            <a:noAutofit/>
          </a:bodyPr>
          <a:lstStyle/>
          <a:p>
            <a:pPr eaLnBrk="1" hangingPunct="1"/>
            <a:r>
              <a:rPr lang="en-US" altLang="pt-BR" sz="3200" dirty="0"/>
              <a:t>Hardware</a:t>
            </a:r>
            <a:endParaRPr lang="pt-BR" altLang="pt-BR" sz="3200" dirty="0"/>
          </a:p>
        </p:txBody>
      </p:sp>
      <p:sp>
        <p:nvSpPr>
          <p:cNvPr id="2" name="Espaço Reservado para Conteúdo 1"/>
          <p:cNvSpPr>
            <a:spLocks noGrp="1"/>
          </p:cNvSpPr>
          <p:nvPr>
            <p:ph idx="1"/>
          </p:nvPr>
        </p:nvSpPr>
        <p:spPr>
          <a:xfrm>
            <a:off x="419100" y="1234440"/>
            <a:ext cx="3693819" cy="5348922"/>
          </a:xfrm>
        </p:spPr>
        <p:txBody>
          <a:bodyPr>
            <a:normAutofit fontScale="85000" lnSpcReduction="20000"/>
          </a:bodyPr>
          <a:lstStyle/>
          <a:p>
            <a:r>
              <a:rPr lang="pt-BR" sz="2800" dirty="0"/>
              <a:t>Basicamente, um computador pode ser constituído por 3 elementos básicos:</a:t>
            </a:r>
          </a:p>
          <a:p>
            <a:pPr marL="514350" indent="-514350">
              <a:buFont typeface="+mj-lt"/>
              <a:buAutoNum type="arabicPeriod"/>
            </a:pPr>
            <a:r>
              <a:rPr lang="pt-BR" sz="2800" dirty="0"/>
              <a:t>Microprocessador</a:t>
            </a:r>
          </a:p>
          <a:p>
            <a:pPr marL="400050" lvl="1" indent="0">
              <a:buNone/>
            </a:pPr>
            <a:r>
              <a:rPr lang="pt-BR" sz="2400" dirty="0"/>
              <a:t>O processador é considerado o cérebro do computador. Seu trabalho consiste em executar comandos. Cada vez que acionamos uma tecla, clicamos no mouse ou abrimos um aplicativo, enviamos instruções para o processador.</a:t>
            </a:r>
          </a:p>
          <a:p>
            <a:pPr marL="400050" lvl="1" indent="0">
              <a:buNone/>
            </a:pPr>
            <a:r>
              <a:rPr lang="pt-BR" sz="2400" dirty="0"/>
              <a:t>Ele é uma placa de cerâmica de 2 polegadas que possui um chip de silício e fica dentro do gabinete. </a:t>
            </a:r>
            <a:endParaRPr lang="pt-BR" sz="2800" dirty="0"/>
          </a:p>
        </p:txBody>
      </p:sp>
      <p:pic>
        <p:nvPicPr>
          <p:cNvPr id="75" name="Picture 16"/>
          <p:cNvPicPr>
            <a:picLocks noChangeAspect="1"/>
          </p:cNvPicPr>
          <p:nvPr/>
        </p:nvPicPr>
        <p:blipFill>
          <a:blip r:embed="rId3"/>
          <a:stretch>
            <a:fillRect/>
          </a:stretch>
        </p:blipFill>
        <p:spPr>
          <a:xfrm>
            <a:off x="7829017" y="329329"/>
            <a:ext cx="997107" cy="272893"/>
          </a:xfrm>
          <a:prstGeom prst="rect">
            <a:avLst/>
          </a:prstGeom>
        </p:spPr>
      </p:pic>
      <p:sp>
        <p:nvSpPr>
          <p:cNvPr id="76"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13"/>
          <p:cNvSpPr txBox="1"/>
          <p:nvPr/>
        </p:nvSpPr>
        <p:spPr>
          <a:xfrm>
            <a:off x="8426945" y="6216481"/>
            <a:ext cx="269626" cy="276999"/>
          </a:xfrm>
          <a:prstGeom prst="rect">
            <a:avLst/>
          </a:prstGeom>
          <a:noFill/>
        </p:spPr>
        <p:txBody>
          <a:bodyPr wrap="none" rtlCol="0">
            <a:spAutoFit/>
          </a:bodyPr>
          <a:lstStyle/>
          <a:p>
            <a:r>
              <a:rPr lang="en-US" sz="1200" dirty="0">
                <a:solidFill>
                  <a:schemeClr val="bg1"/>
                </a:solidFill>
                <a:latin typeface="Gotham-Bold"/>
                <a:cs typeface="Gotham-Bold"/>
              </a:rPr>
              <a:t>8</a:t>
            </a:r>
          </a:p>
        </p:txBody>
      </p:sp>
      <p:pic>
        <p:nvPicPr>
          <p:cNvPr id="3074" name="Picture 2" descr="O que é o processador de um computador">
            <a:extLst>
              <a:ext uri="{FF2B5EF4-FFF2-40B4-BE49-F238E27FC236}">
                <a16:creationId xmlns:a16="http://schemas.microsoft.com/office/drawing/2014/main" id="{19BB45FE-C855-A78B-4744-DF6C823D455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72000" y="1131786"/>
            <a:ext cx="4378139" cy="24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17971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11278" y="3394709"/>
            <a:ext cx="2120903" cy="3036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90" name="Rectangle 13"/>
          <p:cNvSpPr>
            <a:spLocks noGrp="1" noChangeArrowheads="1"/>
          </p:cNvSpPr>
          <p:nvPr>
            <p:ph type="title"/>
          </p:nvPr>
        </p:nvSpPr>
        <p:spPr/>
        <p:txBody>
          <a:bodyPr>
            <a:noAutofit/>
          </a:bodyPr>
          <a:lstStyle/>
          <a:p>
            <a:pPr eaLnBrk="1" hangingPunct="1"/>
            <a:r>
              <a:rPr lang="en-US" altLang="pt-BR" sz="3200" dirty="0"/>
              <a:t>Hardware</a:t>
            </a:r>
            <a:endParaRPr lang="pt-BR" altLang="pt-BR" sz="3200" dirty="0"/>
          </a:p>
        </p:txBody>
      </p:sp>
      <p:sp>
        <p:nvSpPr>
          <p:cNvPr id="2" name="Espaço Reservado para Conteúdo 1"/>
          <p:cNvSpPr>
            <a:spLocks noGrp="1"/>
          </p:cNvSpPr>
          <p:nvPr>
            <p:ph idx="1"/>
          </p:nvPr>
        </p:nvSpPr>
        <p:spPr>
          <a:xfrm>
            <a:off x="419100" y="1234440"/>
            <a:ext cx="6004560" cy="4525963"/>
          </a:xfrm>
        </p:spPr>
        <p:txBody>
          <a:bodyPr>
            <a:normAutofit/>
          </a:bodyPr>
          <a:lstStyle/>
          <a:p>
            <a:r>
              <a:rPr lang="pt-BR" sz="1800" dirty="0"/>
              <a:t>Em geral, o conjunto de instruções que o microprocessador é capaz de executar é bastante limitado, e podem ser agrupados em:</a:t>
            </a:r>
            <a:br>
              <a:rPr lang="pt-BR" sz="1800" dirty="0"/>
            </a:br>
            <a:br>
              <a:rPr lang="pt-BR" sz="1800" dirty="0"/>
            </a:br>
            <a:r>
              <a:rPr lang="pt-BR" sz="1800" dirty="0"/>
              <a:t>Instruções lógicas e aritméticas: permitem a execução de cálculos através de operadores como adição, multiplicação, etc.</a:t>
            </a:r>
            <a:br>
              <a:rPr lang="pt-BR" sz="1800" dirty="0"/>
            </a:br>
            <a:br>
              <a:rPr lang="pt-BR" sz="1800" dirty="0"/>
            </a:br>
            <a:r>
              <a:rPr lang="pt-BR" sz="1800" dirty="0"/>
              <a:t>Instruções de controle: permitem controlar o fluxo de execução.</a:t>
            </a:r>
          </a:p>
        </p:txBody>
      </p:sp>
      <p:pic>
        <p:nvPicPr>
          <p:cNvPr id="75" name="Picture 16"/>
          <p:cNvPicPr>
            <a:picLocks noChangeAspect="1"/>
          </p:cNvPicPr>
          <p:nvPr/>
        </p:nvPicPr>
        <p:blipFill>
          <a:blip r:embed="rId4"/>
          <a:stretch>
            <a:fillRect/>
          </a:stretch>
        </p:blipFill>
        <p:spPr>
          <a:xfrm>
            <a:off x="7829017" y="329329"/>
            <a:ext cx="997107" cy="272893"/>
          </a:xfrm>
          <a:prstGeom prst="rect">
            <a:avLst/>
          </a:prstGeom>
        </p:spPr>
      </p:pic>
      <p:sp>
        <p:nvSpPr>
          <p:cNvPr id="76"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13"/>
          <p:cNvSpPr txBox="1"/>
          <p:nvPr/>
        </p:nvSpPr>
        <p:spPr>
          <a:xfrm>
            <a:off x="8426945" y="6216481"/>
            <a:ext cx="269626" cy="276999"/>
          </a:xfrm>
          <a:prstGeom prst="rect">
            <a:avLst/>
          </a:prstGeom>
          <a:noFill/>
        </p:spPr>
        <p:txBody>
          <a:bodyPr wrap="none" rtlCol="0">
            <a:spAutoFit/>
          </a:bodyPr>
          <a:lstStyle/>
          <a:p>
            <a:r>
              <a:rPr lang="en-US" sz="1200" dirty="0">
                <a:solidFill>
                  <a:schemeClr val="bg1"/>
                </a:solidFill>
                <a:latin typeface="Gotham-Bold"/>
                <a:cs typeface="Gotham-Bold"/>
              </a:rPr>
              <a:t>9</a:t>
            </a:r>
          </a:p>
        </p:txBody>
      </p:sp>
      <p:pic>
        <p:nvPicPr>
          <p:cNvPr id="1026" name="Picture 2" descr="http://static.hsw.com.br/gif/microprocessor-athlon-64.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35279" y="5079566"/>
            <a:ext cx="1851661" cy="13517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3.bp.blogspot.com/-ZPKWg_jDzcw/VN6sBcfG02I/AAAAAAAAAjw/qu3ivKPNRfo/s1600/z80test0.gif"/>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461133" y="1043940"/>
            <a:ext cx="2558965" cy="22786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6700" y="5008245"/>
            <a:ext cx="9906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eta para a direita 2"/>
          <p:cNvSpPr/>
          <p:nvPr/>
        </p:nvSpPr>
        <p:spPr>
          <a:xfrm>
            <a:off x="5295900" y="5494020"/>
            <a:ext cx="838200" cy="64699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7049171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13"/>
          <p:cNvSpPr>
            <a:spLocks noGrp="1" noChangeArrowheads="1"/>
          </p:cNvSpPr>
          <p:nvPr>
            <p:ph type="title"/>
          </p:nvPr>
        </p:nvSpPr>
        <p:spPr/>
        <p:txBody>
          <a:bodyPr>
            <a:noAutofit/>
          </a:bodyPr>
          <a:lstStyle/>
          <a:p>
            <a:pPr eaLnBrk="1" hangingPunct="1"/>
            <a:r>
              <a:rPr lang="en-US" altLang="pt-BR" sz="3200" dirty="0"/>
              <a:t>Hardware</a:t>
            </a:r>
            <a:endParaRPr lang="pt-BR" altLang="pt-BR" sz="3200" dirty="0"/>
          </a:p>
        </p:txBody>
      </p:sp>
      <p:sp>
        <p:nvSpPr>
          <p:cNvPr id="2" name="Espaço Reservado para Conteúdo 1"/>
          <p:cNvSpPr>
            <a:spLocks noGrp="1"/>
          </p:cNvSpPr>
          <p:nvPr>
            <p:ph idx="1"/>
          </p:nvPr>
        </p:nvSpPr>
        <p:spPr>
          <a:xfrm>
            <a:off x="419100" y="1234440"/>
            <a:ext cx="3348747" cy="4525963"/>
          </a:xfrm>
        </p:spPr>
        <p:txBody>
          <a:bodyPr>
            <a:normAutofit fontScale="85000" lnSpcReduction="20000"/>
          </a:bodyPr>
          <a:lstStyle/>
          <a:p>
            <a:r>
              <a:rPr lang="pt-BR" sz="1800" dirty="0"/>
              <a:t>2 – Memória</a:t>
            </a:r>
          </a:p>
          <a:p>
            <a:pPr lvl="1"/>
            <a:r>
              <a:rPr lang="pt-BR" sz="1600" dirty="0"/>
              <a:t>Pode ser classificada em 2 grupos, as memórias voláteis e não voláteis (ou permanentes). </a:t>
            </a:r>
          </a:p>
          <a:p>
            <a:r>
              <a:rPr lang="pt-BR" sz="1800" dirty="0"/>
              <a:t>As memórias voláteis (memórias do tipo RAM - </a:t>
            </a:r>
            <a:r>
              <a:rPr lang="pt-BR" sz="1800" dirty="0" err="1"/>
              <a:t>Random</a:t>
            </a:r>
            <a:r>
              <a:rPr lang="pt-BR" sz="1800" dirty="0"/>
              <a:t> Access </a:t>
            </a:r>
            <a:r>
              <a:rPr lang="pt-BR" sz="1800" dirty="0" err="1"/>
              <a:t>Memory</a:t>
            </a:r>
            <a:r>
              <a:rPr lang="pt-BR" sz="1800" dirty="0"/>
              <a:t>) precisam de energia para manter seu conteúdo (ou seja, só funcionam quando o computador está ligado).</a:t>
            </a:r>
          </a:p>
          <a:p>
            <a:r>
              <a:rPr lang="pt-BR" sz="1800" dirty="0"/>
              <a:t>Quando desligamos o computador, as informações importantes são armazenadas nos dispositivos de memória não voláteis (como o disco rígido ou HD - Hard Drive). </a:t>
            </a:r>
          </a:p>
          <a:p>
            <a:r>
              <a:rPr lang="pt-BR" sz="1800" dirty="0"/>
              <a:t>Os dispositivos de memória volátil são mais caros e de menor capacidade, porém são muito mais rápidos, tornando possível ao computador realizar o processamento de forma mais eficiente.</a:t>
            </a:r>
          </a:p>
        </p:txBody>
      </p:sp>
      <p:pic>
        <p:nvPicPr>
          <p:cNvPr id="75" name="Picture 16"/>
          <p:cNvPicPr>
            <a:picLocks noChangeAspect="1"/>
          </p:cNvPicPr>
          <p:nvPr/>
        </p:nvPicPr>
        <p:blipFill>
          <a:blip r:embed="rId3"/>
          <a:stretch>
            <a:fillRect/>
          </a:stretch>
        </p:blipFill>
        <p:spPr>
          <a:xfrm>
            <a:off x="7829017" y="329329"/>
            <a:ext cx="997107" cy="272893"/>
          </a:xfrm>
          <a:prstGeom prst="rect">
            <a:avLst/>
          </a:prstGeom>
        </p:spPr>
      </p:pic>
      <p:sp>
        <p:nvSpPr>
          <p:cNvPr id="76"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10</a:t>
            </a:r>
          </a:p>
        </p:txBody>
      </p:sp>
      <p:pic>
        <p:nvPicPr>
          <p:cNvPr id="4098" name="Picture 2" descr="Memory_module_DDRAM_20-03-2006 (Foto: Memory_module_DDRAM_20-03-2006)"/>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05947" y="4118775"/>
            <a:ext cx="3348746" cy="251156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ara que serve a memória RAM de um computador">
            <a:extLst>
              <a:ext uri="{FF2B5EF4-FFF2-40B4-BE49-F238E27FC236}">
                <a16:creationId xmlns:a16="http://schemas.microsoft.com/office/drawing/2014/main" id="{D83F2961-DB87-EA45-EF17-A8DBBA36509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805947" y="1094689"/>
            <a:ext cx="5376153" cy="302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2165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13"/>
          <p:cNvSpPr>
            <a:spLocks noGrp="1" noChangeArrowheads="1"/>
          </p:cNvSpPr>
          <p:nvPr>
            <p:ph type="title"/>
          </p:nvPr>
        </p:nvSpPr>
        <p:spPr/>
        <p:txBody>
          <a:bodyPr>
            <a:noAutofit/>
          </a:bodyPr>
          <a:lstStyle/>
          <a:p>
            <a:pPr eaLnBrk="1" hangingPunct="1"/>
            <a:r>
              <a:rPr lang="en-US" altLang="pt-BR" sz="3200" dirty="0"/>
              <a:t>Hardware</a:t>
            </a:r>
            <a:endParaRPr lang="pt-BR" altLang="pt-BR" sz="3200" dirty="0"/>
          </a:p>
        </p:txBody>
      </p:sp>
      <p:sp>
        <p:nvSpPr>
          <p:cNvPr id="2" name="Espaço Reservado para Conteúdo 1"/>
          <p:cNvSpPr>
            <a:spLocks noGrp="1"/>
          </p:cNvSpPr>
          <p:nvPr>
            <p:ph idx="1"/>
          </p:nvPr>
        </p:nvSpPr>
        <p:spPr>
          <a:xfrm>
            <a:off x="419100" y="1234441"/>
            <a:ext cx="5646420" cy="3261360"/>
          </a:xfrm>
        </p:spPr>
        <p:txBody>
          <a:bodyPr>
            <a:normAutofit/>
          </a:bodyPr>
          <a:lstStyle/>
          <a:p>
            <a:pPr fontAlgn="base"/>
            <a:r>
              <a:rPr lang="pt-BR" sz="1800" dirty="0"/>
              <a:t>Outras características que influenciam na capacidade de processamento da memória RAM são a largura e a velocidade do barramento, que é um conjunto de “fios” responsáveis pela conexão da memória com os outros componentes.</a:t>
            </a:r>
          </a:p>
          <a:p>
            <a:pPr fontAlgn="base"/>
            <a:r>
              <a:rPr lang="pt-BR" sz="1800" dirty="0"/>
              <a:t>A largura nos diz o número de bits que podem ser enviados ao CPU simultaneamente. A velocidade é o número de vezes que esse grupo de bits pode ser enviado a cada segundo.</a:t>
            </a:r>
          </a:p>
        </p:txBody>
      </p:sp>
      <p:pic>
        <p:nvPicPr>
          <p:cNvPr id="75" name="Picture 16"/>
          <p:cNvPicPr>
            <a:picLocks noChangeAspect="1"/>
          </p:cNvPicPr>
          <p:nvPr/>
        </p:nvPicPr>
        <p:blipFill>
          <a:blip r:embed="rId3"/>
          <a:stretch>
            <a:fillRect/>
          </a:stretch>
        </p:blipFill>
        <p:spPr>
          <a:xfrm>
            <a:off x="7829017" y="329329"/>
            <a:ext cx="997107" cy="272893"/>
          </a:xfrm>
          <a:prstGeom prst="rect">
            <a:avLst/>
          </a:prstGeom>
        </p:spPr>
      </p:pic>
      <p:sp>
        <p:nvSpPr>
          <p:cNvPr id="76"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13"/>
          <p:cNvSpPr txBox="1"/>
          <p:nvPr/>
        </p:nvSpPr>
        <p:spPr>
          <a:xfrm>
            <a:off x="8426945" y="6216481"/>
            <a:ext cx="343171" cy="276999"/>
          </a:xfrm>
          <a:prstGeom prst="rect">
            <a:avLst/>
          </a:prstGeom>
          <a:noFill/>
        </p:spPr>
        <p:txBody>
          <a:bodyPr wrap="none" rtlCol="0">
            <a:spAutoFit/>
          </a:bodyPr>
          <a:lstStyle/>
          <a:p>
            <a:r>
              <a:rPr lang="en-US" sz="1200" dirty="0">
                <a:solidFill>
                  <a:schemeClr val="bg1"/>
                </a:solidFill>
                <a:latin typeface="Gotham-Bold"/>
                <a:cs typeface="Gotham-Bold"/>
              </a:rPr>
              <a:t>11</a:t>
            </a:r>
          </a:p>
        </p:txBody>
      </p:sp>
      <p:pic>
        <p:nvPicPr>
          <p:cNvPr id="4098" name="Picture 2" descr="Memory_module_DDRAM_20-03-2006 (Foto: Memory_module_DDRAM_20-03-2006)"/>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23660" y="1127760"/>
            <a:ext cx="2529840" cy="189738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lustração"/>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524000" y="4654435"/>
            <a:ext cx="3909060" cy="169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36382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13"/>
          <p:cNvSpPr>
            <a:spLocks noGrp="1" noChangeArrowheads="1"/>
          </p:cNvSpPr>
          <p:nvPr>
            <p:ph type="title"/>
          </p:nvPr>
        </p:nvSpPr>
        <p:spPr/>
        <p:txBody>
          <a:bodyPr>
            <a:noAutofit/>
          </a:bodyPr>
          <a:lstStyle/>
          <a:p>
            <a:pPr eaLnBrk="1" hangingPunct="1"/>
            <a:r>
              <a:rPr lang="en-US" altLang="pt-BR" sz="3200" dirty="0"/>
              <a:t>Hardware</a:t>
            </a:r>
            <a:endParaRPr lang="pt-BR" altLang="pt-BR" sz="3200" dirty="0"/>
          </a:p>
        </p:txBody>
      </p:sp>
      <p:sp>
        <p:nvSpPr>
          <p:cNvPr id="2" name="Espaço Reservado para Conteúdo 1"/>
          <p:cNvSpPr>
            <a:spLocks noGrp="1"/>
          </p:cNvSpPr>
          <p:nvPr>
            <p:ph idx="1"/>
          </p:nvPr>
        </p:nvSpPr>
        <p:spPr>
          <a:xfrm>
            <a:off x="419100" y="1234441"/>
            <a:ext cx="5646420" cy="4061460"/>
          </a:xfrm>
        </p:spPr>
        <p:txBody>
          <a:bodyPr>
            <a:normAutofit/>
          </a:bodyPr>
          <a:lstStyle/>
          <a:p>
            <a:pPr fontAlgn="base"/>
            <a:r>
              <a:rPr lang="pt-BR" sz="1600" dirty="0"/>
              <a:t>A memória comunica-se com o CPU, trocando dados, e completa o que se conhece como ciclo de barramento. É esse período que apresenta o desempenho da memória que, pode ser de 100MHz e 32bits, por exemplo. Isto significa que tal memória é capaz de enviar 32bits de dados ao processador 100 milhões de vezes por segundo. No entanto, existe um efeito chamado latência, que atrasa a taxa de transferência de dados de forma significativa quando se envia o primeiro bit.</a:t>
            </a:r>
          </a:p>
          <a:p>
            <a:pPr fontAlgn="base"/>
            <a:endParaRPr lang="pt-BR" sz="1600" dirty="0"/>
          </a:p>
          <a:p>
            <a:pPr fontAlgn="base"/>
            <a:r>
              <a:rPr lang="pt-BR" sz="1600" dirty="0"/>
              <a:t>Isso acontece porque o CPU não dá conta de processar os dados na mesma </a:t>
            </a:r>
            <a:r>
              <a:rPr lang="pt-BR" sz="1600" dirty="0" err="1"/>
              <a:t>valocidade</a:t>
            </a:r>
            <a:r>
              <a:rPr lang="pt-BR" sz="1600" dirty="0"/>
              <a:t> que estes são enviados. Fato que explica a presença de memória nos processadores mais modernos, a memória </a:t>
            </a:r>
            <a:r>
              <a:rPr lang="pt-BR" sz="1600" b="1" dirty="0"/>
              <a:t>Cache</a:t>
            </a:r>
            <a:r>
              <a:rPr lang="pt-BR" sz="1600" dirty="0"/>
              <a:t>, a qual armazena os dados mais acessados, encurtando o processo e acelerando a leitura dos dados.</a:t>
            </a:r>
          </a:p>
        </p:txBody>
      </p:sp>
      <p:pic>
        <p:nvPicPr>
          <p:cNvPr id="75" name="Picture 16"/>
          <p:cNvPicPr>
            <a:picLocks noChangeAspect="1"/>
          </p:cNvPicPr>
          <p:nvPr/>
        </p:nvPicPr>
        <p:blipFill>
          <a:blip r:embed="rId3"/>
          <a:stretch>
            <a:fillRect/>
          </a:stretch>
        </p:blipFill>
        <p:spPr>
          <a:xfrm>
            <a:off x="7829017" y="329329"/>
            <a:ext cx="997107" cy="272893"/>
          </a:xfrm>
          <a:prstGeom prst="rect">
            <a:avLst/>
          </a:prstGeom>
        </p:spPr>
      </p:pic>
      <p:sp>
        <p:nvSpPr>
          <p:cNvPr id="76"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12</a:t>
            </a:r>
          </a:p>
        </p:txBody>
      </p:sp>
      <p:pic>
        <p:nvPicPr>
          <p:cNvPr id="4098" name="Picture 2" descr="Memory_module_DDRAM_20-03-2006 (Foto: Memory_module_DDRAM_20-03-2006)"/>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23660" y="1127760"/>
            <a:ext cx="2529840" cy="189738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lustração"/>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798320" y="5149088"/>
            <a:ext cx="2792196" cy="140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23275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13"/>
          <p:cNvSpPr>
            <a:spLocks noGrp="1" noChangeArrowheads="1"/>
          </p:cNvSpPr>
          <p:nvPr>
            <p:ph type="title"/>
          </p:nvPr>
        </p:nvSpPr>
        <p:spPr/>
        <p:txBody>
          <a:bodyPr>
            <a:noAutofit/>
          </a:bodyPr>
          <a:lstStyle/>
          <a:p>
            <a:pPr eaLnBrk="1" hangingPunct="1"/>
            <a:r>
              <a:rPr lang="en-US" altLang="pt-BR" sz="3200" dirty="0"/>
              <a:t>Hardware</a:t>
            </a:r>
            <a:endParaRPr lang="pt-BR" altLang="pt-BR" sz="3200" dirty="0"/>
          </a:p>
        </p:txBody>
      </p:sp>
      <p:sp>
        <p:nvSpPr>
          <p:cNvPr id="2" name="Espaço Reservado para Conteúdo 1"/>
          <p:cNvSpPr>
            <a:spLocks noGrp="1"/>
          </p:cNvSpPr>
          <p:nvPr>
            <p:ph idx="1"/>
          </p:nvPr>
        </p:nvSpPr>
        <p:spPr>
          <a:xfrm>
            <a:off x="419100" y="1234441"/>
            <a:ext cx="6004560" cy="2788919"/>
          </a:xfrm>
        </p:spPr>
        <p:txBody>
          <a:bodyPr>
            <a:normAutofit/>
          </a:bodyPr>
          <a:lstStyle/>
          <a:p>
            <a:r>
              <a:rPr lang="pt-BR" sz="1800" dirty="0"/>
              <a:t>3 - Dispositivos de Entrada e Saída</a:t>
            </a:r>
            <a:br>
              <a:rPr lang="pt-BR" sz="1800" dirty="0"/>
            </a:br>
            <a:endParaRPr lang="pt-BR" sz="1800" dirty="0"/>
          </a:p>
          <a:p>
            <a:pPr lvl="1"/>
            <a:r>
              <a:rPr lang="pt-BR" sz="1400" dirty="0"/>
              <a:t>Tornam a interação com o usuário (e/ou outras máquinas) possível, como por exemplo: teclado, mouse, monitor, modem, impressora, etc.</a:t>
            </a:r>
            <a:br>
              <a:rPr lang="pt-BR" sz="1400" dirty="0"/>
            </a:br>
            <a:endParaRPr lang="pt-BR" sz="1400" dirty="0"/>
          </a:p>
          <a:p>
            <a:r>
              <a:rPr lang="pt-BR" sz="1800" dirty="0"/>
              <a:t>Esses componentes se comunicam através de um barramento ou via de comunicação. Um barramento é um caminho comum elétrico entre múltiplos dispositivos. O processador executa uma instrução por vez. Um programa é uma </a:t>
            </a:r>
            <a:r>
              <a:rPr lang="pt-BR" sz="1800" dirty="0" err="1"/>
              <a:t>seqüência</a:t>
            </a:r>
            <a:r>
              <a:rPr lang="pt-BR" sz="1800" dirty="0"/>
              <a:t> de instruções, armazenado na memória.</a:t>
            </a:r>
            <a:endParaRPr lang="pt-BR" sz="2000" dirty="0"/>
          </a:p>
        </p:txBody>
      </p:sp>
      <p:pic>
        <p:nvPicPr>
          <p:cNvPr id="75" name="Picture 16"/>
          <p:cNvPicPr>
            <a:picLocks noChangeAspect="1"/>
          </p:cNvPicPr>
          <p:nvPr/>
        </p:nvPicPr>
        <p:blipFill>
          <a:blip r:embed="rId3"/>
          <a:stretch>
            <a:fillRect/>
          </a:stretch>
        </p:blipFill>
        <p:spPr>
          <a:xfrm>
            <a:off x="7829017" y="329329"/>
            <a:ext cx="997107" cy="272893"/>
          </a:xfrm>
          <a:prstGeom prst="rect">
            <a:avLst/>
          </a:prstGeom>
        </p:spPr>
      </p:pic>
      <p:sp>
        <p:nvSpPr>
          <p:cNvPr id="76"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13</a:t>
            </a:r>
          </a:p>
        </p:txBody>
      </p:sp>
      <p:pic>
        <p:nvPicPr>
          <p:cNvPr id="614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7235" y="4076915"/>
            <a:ext cx="7019925" cy="2603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982815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13"/>
          <p:cNvSpPr>
            <a:spLocks noGrp="1" noChangeArrowheads="1"/>
          </p:cNvSpPr>
          <p:nvPr>
            <p:ph type="title"/>
          </p:nvPr>
        </p:nvSpPr>
        <p:spPr/>
        <p:txBody>
          <a:bodyPr>
            <a:noAutofit/>
          </a:bodyPr>
          <a:lstStyle/>
          <a:p>
            <a:pPr eaLnBrk="1" hangingPunct="1"/>
            <a:r>
              <a:rPr lang="en-US" altLang="pt-BR" sz="3200" dirty="0"/>
              <a:t>Hardware</a:t>
            </a:r>
            <a:endParaRPr lang="pt-BR" altLang="pt-BR" sz="3200" dirty="0"/>
          </a:p>
        </p:txBody>
      </p:sp>
      <p:sp>
        <p:nvSpPr>
          <p:cNvPr id="2" name="Espaço Reservado para Conteúdo 1"/>
          <p:cNvSpPr>
            <a:spLocks noGrp="1"/>
          </p:cNvSpPr>
          <p:nvPr>
            <p:ph idx="1"/>
          </p:nvPr>
        </p:nvSpPr>
        <p:spPr>
          <a:xfrm>
            <a:off x="419100" y="1234441"/>
            <a:ext cx="8641080" cy="4754879"/>
          </a:xfrm>
        </p:spPr>
        <p:txBody>
          <a:bodyPr>
            <a:normAutofit/>
          </a:bodyPr>
          <a:lstStyle/>
          <a:p>
            <a:r>
              <a:rPr lang="pt-BR" sz="1800" dirty="0"/>
              <a:t>Computadores pessoais usam uma estrutura mais simples, consistindo de um único barramento, usado para interligar a CPU, memória e dispositivos de E/S. </a:t>
            </a:r>
          </a:p>
          <a:p>
            <a:r>
              <a:rPr lang="pt-BR" sz="1800" dirty="0"/>
              <a:t>Cada dispositivo consiste de duas partes: o controlador (componentes eletrônicos) e o próprio dispositivo. </a:t>
            </a:r>
          </a:p>
          <a:p>
            <a:r>
              <a:rPr lang="pt-BR" sz="1800" dirty="0"/>
              <a:t>A função de um controlador é controlar seu dispositivo de E/S e gerenciar os acessos ao barramento para ele. </a:t>
            </a:r>
          </a:p>
          <a:p>
            <a:r>
              <a:rPr lang="pt-BR" sz="1800" dirty="0"/>
              <a:t>Um controlador que lê ou escreve um bloco de dados na memória sem a intervenção da CPU é dito fazer acesso direto à memória – DMA. </a:t>
            </a:r>
          </a:p>
        </p:txBody>
      </p:sp>
      <p:pic>
        <p:nvPicPr>
          <p:cNvPr id="75" name="Picture 16"/>
          <p:cNvPicPr>
            <a:picLocks noChangeAspect="1"/>
          </p:cNvPicPr>
          <p:nvPr/>
        </p:nvPicPr>
        <p:blipFill>
          <a:blip r:embed="rId3"/>
          <a:stretch>
            <a:fillRect/>
          </a:stretch>
        </p:blipFill>
        <p:spPr>
          <a:xfrm>
            <a:off x="7829017" y="329329"/>
            <a:ext cx="997107" cy="272893"/>
          </a:xfrm>
          <a:prstGeom prst="rect">
            <a:avLst/>
          </a:prstGeom>
        </p:spPr>
      </p:pic>
      <p:sp>
        <p:nvSpPr>
          <p:cNvPr id="76"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14</a:t>
            </a:r>
          </a:p>
        </p:txBody>
      </p:sp>
      <p:pic>
        <p:nvPicPr>
          <p:cNvPr id="8194" name="Picture 2" descr="http://static.hsw.com.br/gif/motherboard-busses.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101339" y="3914803"/>
            <a:ext cx="2418715" cy="263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36858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13"/>
          <p:cNvSpPr>
            <a:spLocks noGrp="1" noChangeArrowheads="1"/>
          </p:cNvSpPr>
          <p:nvPr>
            <p:ph type="title"/>
          </p:nvPr>
        </p:nvSpPr>
        <p:spPr/>
        <p:txBody>
          <a:bodyPr>
            <a:noAutofit/>
          </a:bodyPr>
          <a:lstStyle/>
          <a:p>
            <a:pPr eaLnBrk="1" hangingPunct="1"/>
            <a:r>
              <a:rPr lang="en-US" altLang="pt-BR" sz="3200" dirty="0"/>
              <a:t>Hardware</a:t>
            </a:r>
            <a:endParaRPr lang="pt-BR" altLang="pt-BR" sz="3200" dirty="0"/>
          </a:p>
        </p:txBody>
      </p:sp>
      <p:sp>
        <p:nvSpPr>
          <p:cNvPr id="2" name="Espaço Reservado para Conteúdo 1"/>
          <p:cNvSpPr>
            <a:spLocks noGrp="1"/>
          </p:cNvSpPr>
          <p:nvPr>
            <p:ph idx="1"/>
          </p:nvPr>
        </p:nvSpPr>
        <p:spPr>
          <a:xfrm>
            <a:off x="419100" y="1234441"/>
            <a:ext cx="8641080" cy="2225039"/>
          </a:xfrm>
        </p:spPr>
        <p:txBody>
          <a:bodyPr>
            <a:normAutofit/>
          </a:bodyPr>
          <a:lstStyle/>
          <a:p>
            <a:r>
              <a:rPr lang="pt-BR" sz="2000" dirty="0"/>
              <a:t>O protocolo do barramento define as regras de funcionamento do barramento, permitindo que componentes projetados por terceiros possam ser conectados ao sistema. </a:t>
            </a:r>
          </a:p>
          <a:p>
            <a:r>
              <a:rPr lang="pt-BR" sz="2000" dirty="0"/>
              <a:t>Dispositivos que podem iniciar transferências pelo barramento são denominados mestres. Dispositivos que aguardam uma requisição são chamados escravos. </a:t>
            </a:r>
          </a:p>
        </p:txBody>
      </p:sp>
      <p:pic>
        <p:nvPicPr>
          <p:cNvPr id="75" name="Picture 16"/>
          <p:cNvPicPr>
            <a:picLocks noChangeAspect="1"/>
          </p:cNvPicPr>
          <p:nvPr/>
        </p:nvPicPr>
        <p:blipFill>
          <a:blip r:embed="rId3"/>
          <a:stretch>
            <a:fillRect/>
          </a:stretch>
        </p:blipFill>
        <p:spPr>
          <a:xfrm>
            <a:off x="7829017" y="329329"/>
            <a:ext cx="997107" cy="272893"/>
          </a:xfrm>
          <a:prstGeom prst="rect">
            <a:avLst/>
          </a:prstGeom>
        </p:spPr>
      </p:pic>
      <p:sp>
        <p:nvSpPr>
          <p:cNvPr id="76"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15</a:t>
            </a:r>
          </a:p>
        </p:txBody>
      </p:sp>
      <p:pic>
        <p:nvPicPr>
          <p:cNvPr id="7170"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94359" y="3418260"/>
            <a:ext cx="7663815" cy="3173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044593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6"/>
          <p:cNvSpPr txBox="1">
            <a:spLocks/>
          </p:cNvSpPr>
          <p:nvPr/>
        </p:nvSpPr>
        <p:spPr>
          <a:xfrm>
            <a:off x="381000" y="526098"/>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err="1"/>
              <a:t>Por</a:t>
            </a:r>
            <a:r>
              <a:rPr lang="en-US" sz="3200" dirty="0"/>
              <a:t> </a:t>
            </a:r>
            <a:r>
              <a:rPr lang="en-US" sz="3200" dirty="0" err="1"/>
              <a:t>que</a:t>
            </a:r>
            <a:r>
              <a:rPr lang="en-US" sz="3200" dirty="0"/>
              <a:t> </a:t>
            </a:r>
            <a:r>
              <a:rPr lang="pt-BR" sz="3200" dirty="0"/>
              <a:t>Armazenamento e Gerenciamento de Informações</a:t>
            </a:r>
            <a:r>
              <a:rPr lang="en-US" sz="3200" dirty="0"/>
              <a:t>?</a:t>
            </a:r>
          </a:p>
        </p:txBody>
      </p:sp>
      <p:sp>
        <p:nvSpPr>
          <p:cNvPr id="11" name="Content Placeholder 6"/>
          <p:cNvSpPr txBox="1">
            <a:spLocks/>
          </p:cNvSpPr>
          <p:nvPr/>
        </p:nvSpPr>
        <p:spPr>
          <a:xfrm>
            <a:off x="601980" y="169164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sz="2000" dirty="0"/>
              <a:t>A informação é o conhecimento derivado de dados</a:t>
            </a:r>
          </a:p>
          <a:p>
            <a:r>
              <a:rPr lang="pt-BR" sz="2000" dirty="0"/>
              <a:t>O crescimento da informação digital resultou em explosão de informações</a:t>
            </a:r>
          </a:p>
          <a:p>
            <a:r>
              <a:rPr lang="en-US" sz="2000" dirty="0" err="1"/>
              <a:t>Vivemos</a:t>
            </a:r>
            <a:r>
              <a:rPr lang="en-US" sz="2000" dirty="0"/>
              <a:t> </a:t>
            </a:r>
            <a:r>
              <a:rPr lang="en-US" sz="2000" dirty="0" err="1"/>
              <a:t>em</a:t>
            </a:r>
            <a:r>
              <a:rPr lang="en-US" sz="2000" dirty="0"/>
              <a:t> um </a:t>
            </a:r>
            <a:r>
              <a:rPr lang="en-US" sz="2000" dirty="0" err="1"/>
              <a:t>mundo</a:t>
            </a:r>
            <a:r>
              <a:rPr lang="en-US" sz="2000" dirty="0"/>
              <a:t> on-command, on-demand </a:t>
            </a:r>
          </a:p>
          <a:p>
            <a:pPr lvl="1"/>
            <a:r>
              <a:rPr lang="pt-BR" sz="1800" dirty="0"/>
              <a:t>Precisamos de informações quando e onde for necessário</a:t>
            </a:r>
          </a:p>
          <a:p>
            <a:pPr marL="342900" lvl="1" indent="-342900">
              <a:buFont typeface="Arial"/>
              <a:buChar char="•"/>
            </a:pPr>
            <a:r>
              <a:rPr lang="pt-BR" sz="1800" dirty="0"/>
              <a:t>Crescente dependência do acesso rápido e confiável à informação</a:t>
            </a:r>
          </a:p>
          <a:p>
            <a:r>
              <a:rPr lang="pt-BR" sz="2000" dirty="0"/>
              <a:t>Empresas buscam armazenar, proteger, otimizar e alavancar as informações</a:t>
            </a:r>
            <a:endParaRPr lang="en-US" sz="2000" dirty="0"/>
          </a:p>
          <a:p>
            <a:pPr lvl="1"/>
            <a:r>
              <a:rPr lang="pt-BR" sz="1800" dirty="0"/>
              <a:t>Para obter vantagem competitiva</a:t>
            </a:r>
          </a:p>
          <a:p>
            <a:pPr lvl="1"/>
            <a:r>
              <a:rPr lang="pt-BR" sz="1800" dirty="0"/>
              <a:t>Para derivar nova oportunidade de negócio</a:t>
            </a:r>
            <a:endParaRPr lang="en-US" sz="1800" dirty="0"/>
          </a:p>
        </p:txBody>
      </p:sp>
      <p:pic>
        <p:nvPicPr>
          <p:cNvPr id="12" name="Picture 16"/>
          <p:cNvPicPr>
            <a:picLocks noChangeAspect="1"/>
          </p:cNvPicPr>
          <p:nvPr/>
        </p:nvPicPr>
        <p:blipFill>
          <a:blip r:embed="rId3"/>
          <a:stretch>
            <a:fillRect/>
          </a:stretch>
        </p:blipFill>
        <p:spPr>
          <a:xfrm>
            <a:off x="7829017" y="329329"/>
            <a:ext cx="997107" cy="272893"/>
          </a:xfrm>
          <a:prstGeom prst="rect">
            <a:avLst/>
          </a:prstGeom>
        </p:spPr>
      </p:pic>
      <p:sp>
        <p:nvSpPr>
          <p:cNvPr id="13"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17</a:t>
            </a:r>
          </a:p>
        </p:txBody>
      </p:sp>
    </p:spTree>
    <p:extLst>
      <p:ext uri="{BB962C8B-B14F-4D97-AF65-F5344CB8AC3E}">
        <p14:creationId xmlns:p14="http://schemas.microsoft.com/office/powerpoint/2010/main" val="308915766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pt-BR" dirty="0" err="1"/>
              <a:t>Filmes</a:t>
            </a:r>
            <a:endParaRPr lang="en-US" altLang="pt-BR" dirty="0"/>
          </a:p>
        </p:txBody>
      </p:sp>
      <p:pic>
        <p:nvPicPr>
          <p:cNvPr id="214" name="Picture 16"/>
          <p:cNvPicPr>
            <a:picLocks noChangeAspect="1"/>
          </p:cNvPicPr>
          <p:nvPr/>
        </p:nvPicPr>
        <p:blipFill>
          <a:blip r:embed="rId3"/>
          <a:stretch>
            <a:fillRect/>
          </a:stretch>
        </p:blipFill>
        <p:spPr>
          <a:xfrm>
            <a:off x="7829017" y="329329"/>
            <a:ext cx="997107" cy="272893"/>
          </a:xfrm>
          <a:prstGeom prst="rect">
            <a:avLst/>
          </a:prstGeom>
        </p:spPr>
      </p:pic>
      <p:sp>
        <p:nvSpPr>
          <p:cNvPr id="215"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16</a:t>
            </a:r>
          </a:p>
        </p:txBody>
      </p:sp>
      <p:sp>
        <p:nvSpPr>
          <p:cNvPr id="4" name="Espaço Reservado para Conteúdo 3">
            <a:extLst>
              <a:ext uri="{FF2B5EF4-FFF2-40B4-BE49-F238E27FC236}">
                <a16:creationId xmlns:a16="http://schemas.microsoft.com/office/drawing/2014/main" id="{F44675F7-E1F3-4F16-9060-9D9ABC8AA638}"/>
              </a:ext>
            </a:extLst>
          </p:cNvPr>
          <p:cNvSpPr>
            <a:spLocks noGrp="1"/>
          </p:cNvSpPr>
          <p:nvPr>
            <p:ph idx="1"/>
          </p:nvPr>
        </p:nvSpPr>
        <p:spPr/>
        <p:txBody>
          <a:bodyPr/>
          <a:lstStyle/>
          <a:p>
            <a:r>
              <a:rPr lang="pt-BR" dirty="0">
                <a:hlinkClick r:id="rId4"/>
              </a:rPr>
              <a:t>https://www.youtube.com/watch?v=fTxm73eEiIY</a:t>
            </a:r>
            <a:endParaRPr lang="pt-BR" dirty="0"/>
          </a:p>
          <a:p>
            <a:endParaRPr lang="pt-BR" dirty="0"/>
          </a:p>
        </p:txBody>
      </p:sp>
    </p:spTree>
    <p:extLst>
      <p:ext uri="{BB962C8B-B14F-4D97-AF65-F5344CB8AC3E}">
        <p14:creationId xmlns:p14="http://schemas.microsoft.com/office/powerpoint/2010/main" val="118888473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718560" y="2447970"/>
            <a:ext cx="4602480" cy="4302716"/>
          </a:xfrm>
          <a:prstGeom prst="rect">
            <a:avLst/>
          </a:prstGeom>
          <a:noFill/>
        </p:spPr>
        <p:txBody>
          <a:bodyPr wrap="square" rtlCol="0">
            <a:spAutoFit/>
          </a:bodyPr>
          <a:lstStyle/>
          <a:p>
            <a:pPr marL="285750" indent="-285750">
              <a:lnSpc>
                <a:spcPct val="90000"/>
              </a:lnSpc>
              <a:buClr>
                <a:srgbClr val="303030"/>
              </a:buClr>
              <a:buFont typeface="Wingdings" charset="2"/>
              <a:buChar char="§"/>
            </a:pPr>
            <a:r>
              <a:rPr lang="pt-BR" sz="1600" dirty="0">
                <a:solidFill>
                  <a:srgbClr val="303030"/>
                </a:solidFill>
                <a:latin typeface="Gotham-Book"/>
                <a:cs typeface="Gotham-Book"/>
              </a:rPr>
              <a:t>G. </a:t>
            </a:r>
            <a:r>
              <a:rPr lang="pt-BR" sz="1600" dirty="0" err="1">
                <a:solidFill>
                  <a:srgbClr val="303030"/>
                </a:solidFill>
                <a:latin typeface="Gotham-Book"/>
                <a:cs typeface="Gotham-Book"/>
              </a:rPr>
              <a:t>Somasundaram</a:t>
            </a:r>
            <a:r>
              <a:rPr lang="pt-BR" sz="1600" dirty="0">
                <a:solidFill>
                  <a:srgbClr val="303030"/>
                </a:solidFill>
                <a:latin typeface="Gotham-Book"/>
                <a:cs typeface="Gotham-Book"/>
              </a:rPr>
              <a:t>; </a:t>
            </a:r>
            <a:r>
              <a:rPr lang="pt-BR" sz="1600" dirty="0" err="1">
                <a:solidFill>
                  <a:srgbClr val="303030"/>
                </a:solidFill>
                <a:latin typeface="Gotham-Book"/>
                <a:cs typeface="Gotham-Book"/>
              </a:rPr>
              <a:t>Alok</a:t>
            </a:r>
            <a:r>
              <a:rPr lang="pt-BR" sz="1600" dirty="0">
                <a:solidFill>
                  <a:srgbClr val="303030"/>
                </a:solidFill>
                <a:latin typeface="Gotham-Book"/>
                <a:cs typeface="Gotham-Book"/>
              </a:rPr>
              <a:t> </a:t>
            </a:r>
            <a:r>
              <a:rPr lang="pt-BR" sz="1600" dirty="0" err="1">
                <a:solidFill>
                  <a:srgbClr val="303030"/>
                </a:solidFill>
                <a:latin typeface="Gotham-Book"/>
                <a:cs typeface="Gotham-Book"/>
              </a:rPr>
              <a:t>Shrivastava</a:t>
            </a:r>
            <a:r>
              <a:rPr lang="pt-BR" sz="1600" dirty="0">
                <a:solidFill>
                  <a:srgbClr val="303030"/>
                </a:solidFill>
                <a:latin typeface="Gotham-Book"/>
                <a:cs typeface="Gotham-Book"/>
              </a:rPr>
              <a:t>; EMC </a:t>
            </a:r>
            <a:r>
              <a:rPr lang="pt-BR" sz="1600" dirty="0" err="1">
                <a:solidFill>
                  <a:srgbClr val="303030"/>
                </a:solidFill>
                <a:latin typeface="Gotham-Book"/>
                <a:cs typeface="Gotham-Book"/>
              </a:rPr>
              <a:t>Education</a:t>
            </a:r>
            <a:r>
              <a:rPr lang="pt-BR" sz="1600" dirty="0">
                <a:solidFill>
                  <a:srgbClr val="303030"/>
                </a:solidFill>
                <a:latin typeface="Gotham-Book"/>
                <a:cs typeface="Gotham-Book"/>
              </a:rPr>
              <a:t> Services. Armazenamento e Gerenciamento de Informações: Como armazenar, gerenciar e proteger informações digitais. </a:t>
            </a:r>
            <a:r>
              <a:rPr lang="pt-BR" sz="1600" dirty="0" err="1">
                <a:solidFill>
                  <a:srgbClr val="303030"/>
                </a:solidFill>
                <a:latin typeface="Gotham-Book"/>
                <a:cs typeface="Gotham-Book"/>
              </a:rPr>
              <a:t>Bookman</a:t>
            </a:r>
            <a:r>
              <a:rPr lang="pt-BR" sz="1600" dirty="0">
                <a:solidFill>
                  <a:srgbClr val="303030"/>
                </a:solidFill>
                <a:latin typeface="Gotham-Book"/>
                <a:cs typeface="Gotham-Book"/>
              </a:rPr>
              <a:t>, 2011.</a:t>
            </a:r>
          </a:p>
          <a:p>
            <a:pPr>
              <a:lnSpc>
                <a:spcPct val="90000"/>
              </a:lnSpc>
              <a:buClr>
                <a:srgbClr val="303030"/>
              </a:buClr>
            </a:pPr>
            <a:r>
              <a:rPr lang="pt-BR" sz="1600" dirty="0">
                <a:solidFill>
                  <a:srgbClr val="303030"/>
                </a:solidFill>
                <a:latin typeface="Gotham-Book"/>
                <a:cs typeface="Gotham-Book"/>
              </a:rPr>
              <a:t> </a:t>
            </a:r>
          </a:p>
          <a:p>
            <a:pPr marL="285750" indent="-285750">
              <a:lnSpc>
                <a:spcPct val="90000"/>
              </a:lnSpc>
              <a:buClr>
                <a:srgbClr val="303030"/>
              </a:buClr>
              <a:buFont typeface="Wingdings" charset="2"/>
              <a:buChar char="§"/>
            </a:pPr>
            <a:r>
              <a:rPr lang="pt-BR" sz="1600" dirty="0">
                <a:solidFill>
                  <a:srgbClr val="303030"/>
                </a:solidFill>
                <a:latin typeface="Gotham-Book"/>
                <a:cs typeface="Gotham-Book"/>
              </a:rPr>
              <a:t>LONEY, Kevin; BRYLA, Bob. Manual do DBA. Editora Osborne – McGraw-</a:t>
            </a:r>
            <a:r>
              <a:rPr lang="pt-BR" sz="1600" dirty="0" err="1">
                <a:solidFill>
                  <a:srgbClr val="303030"/>
                </a:solidFill>
                <a:latin typeface="Gotham-Book"/>
                <a:cs typeface="Gotham-Book"/>
              </a:rPr>
              <a:t>Hil</a:t>
            </a:r>
            <a:r>
              <a:rPr lang="pt-BR" sz="1600" dirty="0">
                <a:solidFill>
                  <a:srgbClr val="303030"/>
                </a:solidFill>
                <a:latin typeface="Gotham-Book"/>
                <a:cs typeface="Gotham-Book"/>
              </a:rPr>
              <a:t>, 2011.</a:t>
            </a:r>
          </a:p>
          <a:p>
            <a:pPr>
              <a:lnSpc>
                <a:spcPct val="90000"/>
              </a:lnSpc>
              <a:buClr>
                <a:srgbClr val="303030"/>
              </a:buClr>
            </a:pPr>
            <a:r>
              <a:rPr lang="pt-BR" sz="1600" dirty="0">
                <a:solidFill>
                  <a:srgbClr val="303030"/>
                </a:solidFill>
                <a:latin typeface="Gotham-Book"/>
                <a:cs typeface="Gotham-Book"/>
              </a:rPr>
              <a:t> </a:t>
            </a:r>
          </a:p>
          <a:p>
            <a:pPr marL="285750" indent="-285750">
              <a:lnSpc>
                <a:spcPct val="90000"/>
              </a:lnSpc>
              <a:buClr>
                <a:srgbClr val="303030"/>
              </a:buClr>
              <a:buFont typeface="Wingdings" charset="2"/>
              <a:buChar char="§"/>
            </a:pPr>
            <a:r>
              <a:rPr lang="pt-BR" sz="1600" dirty="0">
                <a:solidFill>
                  <a:srgbClr val="303030"/>
                </a:solidFill>
                <a:latin typeface="Gotham-Book"/>
                <a:cs typeface="Gotham-Book"/>
              </a:rPr>
              <a:t>PUGA, Sandra et al. Banco de Dados. Editora Pearson/Prentice Hall, 2014.</a:t>
            </a:r>
          </a:p>
          <a:p>
            <a:pPr>
              <a:lnSpc>
                <a:spcPct val="90000"/>
              </a:lnSpc>
              <a:buClr>
                <a:srgbClr val="303030"/>
              </a:buClr>
            </a:pPr>
            <a:r>
              <a:rPr lang="pt-BR" sz="1600" dirty="0">
                <a:solidFill>
                  <a:srgbClr val="303030"/>
                </a:solidFill>
                <a:latin typeface="Gotham-Book"/>
                <a:cs typeface="Gotham-Book"/>
              </a:rPr>
              <a:t> </a:t>
            </a:r>
          </a:p>
          <a:p>
            <a:pPr marL="285750" indent="-285750">
              <a:lnSpc>
                <a:spcPct val="90000"/>
              </a:lnSpc>
              <a:buClr>
                <a:srgbClr val="303030"/>
              </a:buClr>
              <a:buFont typeface="Wingdings" charset="2"/>
              <a:buChar char="§"/>
            </a:pPr>
            <a:r>
              <a:rPr lang="pt-BR" sz="1600" dirty="0">
                <a:solidFill>
                  <a:srgbClr val="303030"/>
                </a:solidFill>
                <a:latin typeface="Gotham-Book"/>
                <a:cs typeface="Gotham-Book"/>
              </a:rPr>
              <a:t>OLIVEIRA, Celso H. P. Guia de Consulta Rápida – Oracle 10G PL/SQL. Editora </a:t>
            </a:r>
            <a:r>
              <a:rPr lang="pt-BR" sz="1600" dirty="0" err="1">
                <a:solidFill>
                  <a:srgbClr val="303030"/>
                </a:solidFill>
                <a:latin typeface="Gotham-Book"/>
                <a:cs typeface="Gotham-Book"/>
              </a:rPr>
              <a:t>Novatec</a:t>
            </a:r>
            <a:r>
              <a:rPr lang="pt-BR" sz="1600" dirty="0">
                <a:solidFill>
                  <a:srgbClr val="303030"/>
                </a:solidFill>
                <a:latin typeface="Gotham-Book"/>
                <a:cs typeface="Gotham-Book"/>
              </a:rPr>
              <a:t>, 2005.</a:t>
            </a:r>
          </a:p>
          <a:p>
            <a:pPr marL="285750" indent="-285750">
              <a:lnSpc>
                <a:spcPct val="90000"/>
              </a:lnSpc>
              <a:buClr>
                <a:srgbClr val="303030"/>
              </a:buClr>
              <a:buFont typeface="Wingdings" charset="2"/>
              <a:buChar char="§"/>
            </a:pPr>
            <a:endParaRPr lang="en-US" sz="1600" dirty="0">
              <a:solidFill>
                <a:srgbClr val="303030"/>
              </a:solidFill>
              <a:latin typeface="Gotham-Book"/>
              <a:cs typeface="Gotham-Book"/>
            </a:endParaRPr>
          </a:p>
          <a:p>
            <a:pPr marL="285750" indent="-285750">
              <a:lnSpc>
                <a:spcPct val="90000"/>
              </a:lnSpc>
              <a:buClr>
                <a:srgbClr val="303030"/>
              </a:buClr>
              <a:buFont typeface="Wingdings" charset="2"/>
              <a:buChar char="§"/>
            </a:pPr>
            <a:endParaRPr lang="en-US" sz="1600" dirty="0">
              <a:solidFill>
                <a:srgbClr val="303030"/>
              </a:solidFill>
              <a:latin typeface="Gotham-Book"/>
              <a:cs typeface="Gotham-Book"/>
            </a:endParaRPr>
          </a:p>
          <a:p>
            <a:pPr marL="285750" indent="-285750">
              <a:lnSpc>
                <a:spcPct val="90000"/>
              </a:lnSpc>
              <a:buClr>
                <a:srgbClr val="303030"/>
              </a:buClr>
              <a:buFont typeface="Wingdings" charset="2"/>
              <a:buChar char="§"/>
            </a:pPr>
            <a:endParaRPr lang="en-US" sz="1600" dirty="0">
              <a:solidFill>
                <a:srgbClr val="303030"/>
              </a:solidFill>
              <a:latin typeface="Gotham-Book"/>
              <a:cs typeface="Gotham-Book"/>
            </a:endParaRPr>
          </a:p>
          <a:p>
            <a:pPr marL="285750" indent="-285750">
              <a:lnSpc>
                <a:spcPct val="90000"/>
              </a:lnSpc>
              <a:buClr>
                <a:srgbClr val="303030"/>
              </a:buClr>
              <a:buFont typeface="Wingdings" charset="2"/>
              <a:buChar char="§"/>
            </a:pPr>
            <a:endParaRPr lang="en-US" sz="1600" dirty="0">
              <a:solidFill>
                <a:srgbClr val="303030"/>
              </a:solidFill>
              <a:latin typeface="Gotham-Book"/>
              <a:cs typeface="Gotham-Book"/>
            </a:endParaRPr>
          </a:p>
        </p:txBody>
      </p:sp>
      <p:pic>
        <p:nvPicPr>
          <p:cNvPr id="4" name="Picture 3" descr="caomputador.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7734" y="1421810"/>
            <a:ext cx="3062891" cy="2733630"/>
          </a:xfrm>
          <a:prstGeom prst="rect">
            <a:avLst/>
          </a:prstGeom>
        </p:spPr>
      </p:pic>
      <p:pic>
        <p:nvPicPr>
          <p:cNvPr id="5" name="Picture 4" descr="chicara.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20276259">
            <a:off x="2055756" y="3444240"/>
            <a:ext cx="1559560" cy="1650015"/>
          </a:xfrm>
          <a:prstGeom prst="rect">
            <a:avLst/>
          </a:prstGeom>
        </p:spPr>
      </p:pic>
      <p:sp>
        <p:nvSpPr>
          <p:cNvPr id="13" name="TextBox 12"/>
          <p:cNvSpPr txBox="1"/>
          <p:nvPr/>
        </p:nvSpPr>
        <p:spPr>
          <a:xfrm>
            <a:off x="947123" y="697543"/>
            <a:ext cx="6801557" cy="487313"/>
          </a:xfrm>
          <a:prstGeom prst="rect">
            <a:avLst/>
          </a:prstGeom>
          <a:noFill/>
        </p:spPr>
        <p:txBody>
          <a:bodyPr wrap="square" rtlCol="0">
            <a:spAutoFit/>
          </a:bodyPr>
          <a:lstStyle/>
          <a:p>
            <a:pPr>
              <a:lnSpc>
                <a:spcPct val="90000"/>
              </a:lnSpc>
            </a:pPr>
            <a:r>
              <a:rPr lang="en-US" sz="2800" dirty="0">
                <a:solidFill>
                  <a:srgbClr val="303030"/>
                </a:solidFill>
                <a:latin typeface="Gotham-Bold"/>
                <a:cs typeface="Gotham-Bold"/>
              </a:rPr>
              <a:t>REFERÊNCIAS</a:t>
            </a:r>
            <a:endParaRPr lang="en-US" sz="2800" dirty="0">
              <a:solidFill>
                <a:srgbClr val="303030"/>
              </a:solidFill>
              <a:latin typeface="Gotham-Book"/>
              <a:cs typeface="Gotham-Book"/>
            </a:endParaRPr>
          </a:p>
        </p:txBody>
      </p:sp>
      <p:sp>
        <p:nvSpPr>
          <p:cNvPr id="14" name="Rectangle 13"/>
          <p:cNvSpPr/>
          <p:nvPr/>
        </p:nvSpPr>
        <p:spPr>
          <a:xfrm>
            <a:off x="765379" y="792479"/>
            <a:ext cx="72000" cy="28448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livros.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1687626">
            <a:off x="648591" y="4397170"/>
            <a:ext cx="2064240" cy="1700934"/>
          </a:xfrm>
          <a:prstGeom prst="rect">
            <a:avLst/>
          </a:prstGeom>
        </p:spPr>
      </p:pic>
      <p:sp>
        <p:nvSpPr>
          <p:cNvPr id="16" name="Rectangle 15"/>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6"/>
          <p:cNvPicPr>
            <a:picLocks noChangeAspect="1"/>
          </p:cNvPicPr>
          <p:nvPr/>
        </p:nvPicPr>
        <p:blipFill>
          <a:blip r:embed="rId6"/>
          <a:stretch>
            <a:fillRect/>
          </a:stretch>
        </p:blipFill>
        <p:spPr>
          <a:xfrm>
            <a:off x="7829017" y="329329"/>
            <a:ext cx="997107" cy="272893"/>
          </a:xfrm>
          <a:prstGeom prst="rect">
            <a:avLst/>
          </a:prstGeom>
        </p:spPr>
      </p:pic>
      <p:sp>
        <p:nvSpPr>
          <p:cNvPr id="17"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30</a:t>
            </a:r>
          </a:p>
        </p:txBody>
      </p:sp>
    </p:spTree>
    <p:extLst>
      <p:ext uri="{BB962C8B-B14F-4D97-AF65-F5344CB8AC3E}">
        <p14:creationId xmlns:p14="http://schemas.microsoft.com/office/powerpoint/2010/main" val="222726630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457200" y="274638"/>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a:t>Exercício 1</a:t>
            </a:r>
            <a:endParaRPr lang="en-US" sz="3600" dirty="0"/>
          </a:p>
        </p:txBody>
      </p:sp>
      <p:sp>
        <p:nvSpPr>
          <p:cNvPr id="3" name="Content Placeholder 6"/>
          <p:cNvSpPr txBox="1">
            <a:spLocks/>
          </p:cNvSpPr>
          <p:nvPr/>
        </p:nvSpPr>
        <p:spPr>
          <a:xfrm>
            <a:off x="457200" y="14097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sz="2000" dirty="0"/>
              <a:t>Um hospital usa um aplicativo que armazena dados de raio X de pacientes na forma de objetos binários em um grande banco de dados Oracle. O aplicativo esta hospedado em um servidor UNIX e a equipe do hospital acessa os registros de raios X através de um </a:t>
            </a:r>
            <a:r>
              <a:rPr lang="pt-BR" sz="2000" dirty="0" err="1"/>
              <a:t>backbone</a:t>
            </a:r>
            <a:r>
              <a:rPr lang="pt-BR" sz="2000" dirty="0"/>
              <a:t>. Um </a:t>
            </a:r>
            <a:r>
              <a:rPr lang="pt-BR" sz="2000" dirty="0" err="1"/>
              <a:t>storage</a:t>
            </a:r>
            <a:r>
              <a:rPr lang="pt-BR" sz="2000" dirty="0"/>
              <a:t> </a:t>
            </a:r>
            <a:r>
              <a:rPr lang="pt-BR" sz="2000" dirty="0" err="1"/>
              <a:t>array</a:t>
            </a:r>
            <a:r>
              <a:rPr lang="pt-BR" sz="2000" dirty="0"/>
              <a:t> fornece o armazenamento para o servidor UNIX.</a:t>
            </a:r>
          </a:p>
          <a:p>
            <a:pPr lvl="1"/>
            <a:r>
              <a:rPr lang="pt-BR" sz="1800" dirty="0"/>
              <a:t>Pesquise na internet o significado das palavras que não conhecer do texto.</a:t>
            </a:r>
          </a:p>
          <a:p>
            <a:pPr lvl="1"/>
            <a:r>
              <a:rPr lang="pt-BR" sz="1800" dirty="0"/>
              <a:t>Explique os elementos básicos do data center. Quais são os desafios comuns que a equipe de gerenciamento de armazenamento pode encontrar para satisfazer as demandas em nível de serviço da equipe do hospital. </a:t>
            </a:r>
          </a:p>
          <a:p>
            <a:pPr lvl="1"/>
            <a:r>
              <a:rPr lang="pt-BR" sz="1800" dirty="0"/>
              <a:t>Descreva como o valor desses dados de pacientes pode mudar com o decorrer do tempo. Considere que temos 6 </a:t>
            </a:r>
            <a:r>
              <a:rPr lang="pt-BR" sz="1800" dirty="0" err="1"/>
              <a:t>terabytes</a:t>
            </a:r>
            <a:r>
              <a:rPr lang="pt-BR" sz="1800" dirty="0"/>
              <a:t> de capacidade utilizável.</a:t>
            </a:r>
          </a:p>
        </p:txBody>
      </p:sp>
      <p:sp>
        <p:nvSpPr>
          <p:cNvPr id="4"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16"/>
          <p:cNvPicPr>
            <a:picLocks noChangeAspect="1"/>
          </p:cNvPicPr>
          <p:nvPr/>
        </p:nvPicPr>
        <p:blipFill>
          <a:blip r:embed="rId3"/>
          <a:stretch>
            <a:fillRect/>
          </a:stretch>
        </p:blipFill>
        <p:spPr>
          <a:xfrm>
            <a:off x="7829017" y="329329"/>
            <a:ext cx="997107" cy="272893"/>
          </a:xfrm>
          <a:prstGeom prst="rect">
            <a:avLst/>
          </a:prstGeom>
        </p:spPr>
      </p:pic>
      <p:sp>
        <p:nvSpPr>
          <p:cNvPr id="6"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29</a:t>
            </a:r>
          </a:p>
        </p:txBody>
      </p:sp>
    </p:spTree>
    <p:extLst>
      <p:ext uri="{BB962C8B-B14F-4D97-AF65-F5344CB8AC3E}">
        <p14:creationId xmlns:p14="http://schemas.microsoft.com/office/powerpoint/2010/main" val="163769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6"/>
          <p:cNvPicPr>
            <a:picLocks noChangeAspect="1"/>
          </p:cNvPicPr>
          <p:nvPr/>
        </p:nvPicPr>
        <p:blipFill>
          <a:blip r:embed="rId3"/>
          <a:stretch>
            <a:fillRect/>
          </a:stretch>
        </p:blipFill>
        <p:spPr>
          <a:xfrm>
            <a:off x="7829017" y="329329"/>
            <a:ext cx="997107" cy="272893"/>
          </a:xfrm>
          <a:prstGeom prst="rect">
            <a:avLst/>
          </a:prstGeom>
        </p:spPr>
      </p:pic>
      <p:sp>
        <p:nvSpPr>
          <p:cNvPr id="13"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17</a:t>
            </a:r>
          </a:p>
        </p:txBody>
      </p:sp>
      <p:pic>
        <p:nvPicPr>
          <p:cNvPr id="3" name="Picture 2">
            <a:extLst>
              <a:ext uri="{FF2B5EF4-FFF2-40B4-BE49-F238E27FC236}">
                <a16:creationId xmlns:a16="http://schemas.microsoft.com/office/drawing/2014/main" id="{AA269843-1464-BD25-6BED-02CF53309BBB}"/>
              </a:ext>
            </a:extLst>
          </p:cNvPr>
          <p:cNvPicPr>
            <a:picLocks noChangeAspect="1"/>
          </p:cNvPicPr>
          <p:nvPr/>
        </p:nvPicPr>
        <p:blipFill>
          <a:blip r:embed="rId4"/>
          <a:stretch>
            <a:fillRect/>
          </a:stretch>
        </p:blipFill>
        <p:spPr>
          <a:xfrm>
            <a:off x="1142792" y="884373"/>
            <a:ext cx="7461445" cy="5256644"/>
          </a:xfrm>
          <a:prstGeom prst="rect">
            <a:avLst/>
          </a:prstGeom>
        </p:spPr>
      </p:pic>
    </p:spTree>
    <p:extLst>
      <p:ext uri="{BB962C8B-B14F-4D97-AF65-F5344CB8AC3E}">
        <p14:creationId xmlns:p14="http://schemas.microsoft.com/office/powerpoint/2010/main" val="214152435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6"/>
          <p:cNvPicPr>
            <a:picLocks noChangeAspect="1"/>
          </p:cNvPicPr>
          <p:nvPr/>
        </p:nvPicPr>
        <p:blipFill>
          <a:blip r:embed="rId3"/>
          <a:stretch>
            <a:fillRect/>
          </a:stretch>
        </p:blipFill>
        <p:spPr>
          <a:xfrm>
            <a:off x="7829017" y="329329"/>
            <a:ext cx="997107" cy="272893"/>
          </a:xfrm>
          <a:prstGeom prst="rect">
            <a:avLst/>
          </a:prstGeom>
        </p:spPr>
      </p:pic>
      <p:sp>
        <p:nvSpPr>
          <p:cNvPr id="13"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17</a:t>
            </a:r>
          </a:p>
        </p:txBody>
      </p:sp>
      <p:pic>
        <p:nvPicPr>
          <p:cNvPr id="4" name="Picture 3">
            <a:extLst>
              <a:ext uri="{FF2B5EF4-FFF2-40B4-BE49-F238E27FC236}">
                <a16:creationId xmlns:a16="http://schemas.microsoft.com/office/drawing/2014/main" id="{085422DC-D772-EF99-875F-059334A76A20}"/>
              </a:ext>
            </a:extLst>
          </p:cNvPr>
          <p:cNvPicPr>
            <a:picLocks noChangeAspect="1"/>
          </p:cNvPicPr>
          <p:nvPr/>
        </p:nvPicPr>
        <p:blipFill>
          <a:blip r:embed="rId4"/>
          <a:stretch>
            <a:fillRect/>
          </a:stretch>
        </p:blipFill>
        <p:spPr>
          <a:xfrm>
            <a:off x="237488" y="677687"/>
            <a:ext cx="8544041" cy="5405608"/>
          </a:xfrm>
          <a:prstGeom prst="rect">
            <a:avLst/>
          </a:prstGeom>
        </p:spPr>
      </p:pic>
    </p:spTree>
    <p:extLst>
      <p:ext uri="{BB962C8B-B14F-4D97-AF65-F5344CB8AC3E}">
        <p14:creationId xmlns:p14="http://schemas.microsoft.com/office/powerpoint/2010/main" val="15270940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6"/>
          <p:cNvPicPr>
            <a:picLocks noChangeAspect="1"/>
          </p:cNvPicPr>
          <p:nvPr/>
        </p:nvPicPr>
        <p:blipFill>
          <a:blip r:embed="rId3"/>
          <a:stretch>
            <a:fillRect/>
          </a:stretch>
        </p:blipFill>
        <p:spPr>
          <a:xfrm>
            <a:off x="7829017" y="329329"/>
            <a:ext cx="997107" cy="272893"/>
          </a:xfrm>
          <a:prstGeom prst="rect">
            <a:avLst/>
          </a:prstGeom>
        </p:spPr>
      </p:pic>
      <p:sp>
        <p:nvSpPr>
          <p:cNvPr id="13"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17</a:t>
            </a:r>
          </a:p>
        </p:txBody>
      </p:sp>
      <p:pic>
        <p:nvPicPr>
          <p:cNvPr id="3" name="Picture 2">
            <a:extLst>
              <a:ext uri="{FF2B5EF4-FFF2-40B4-BE49-F238E27FC236}">
                <a16:creationId xmlns:a16="http://schemas.microsoft.com/office/drawing/2014/main" id="{AD979A85-D195-0BD8-9464-1F1F4584555A}"/>
              </a:ext>
            </a:extLst>
          </p:cNvPr>
          <p:cNvPicPr>
            <a:picLocks noChangeAspect="1"/>
          </p:cNvPicPr>
          <p:nvPr/>
        </p:nvPicPr>
        <p:blipFill>
          <a:blip r:embed="rId4"/>
          <a:stretch>
            <a:fillRect/>
          </a:stretch>
        </p:blipFill>
        <p:spPr>
          <a:xfrm>
            <a:off x="455449" y="1224642"/>
            <a:ext cx="8484975" cy="4809665"/>
          </a:xfrm>
          <a:prstGeom prst="rect">
            <a:avLst/>
          </a:prstGeom>
        </p:spPr>
      </p:pic>
    </p:spTree>
    <p:extLst>
      <p:ext uri="{BB962C8B-B14F-4D97-AF65-F5344CB8AC3E}">
        <p14:creationId xmlns:p14="http://schemas.microsoft.com/office/powerpoint/2010/main" val="34723916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457200" y="129540"/>
            <a:ext cx="8229600" cy="823278"/>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O que são Dados?</a:t>
            </a:r>
            <a:endParaRPr lang="en-US" dirty="0"/>
          </a:p>
        </p:txBody>
      </p:sp>
      <p:sp>
        <p:nvSpPr>
          <p:cNvPr id="3" name="Content Placeholder 6"/>
          <p:cNvSpPr txBox="1">
            <a:spLocks/>
          </p:cNvSpPr>
          <p:nvPr/>
        </p:nvSpPr>
        <p:spPr>
          <a:xfrm>
            <a:off x="304799" y="1905000"/>
            <a:ext cx="4881711" cy="465582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sz="2000" dirty="0"/>
              <a:t>Os dados são convertidos para o formato mais conveniente: dados digitais</a:t>
            </a:r>
          </a:p>
          <a:p>
            <a:r>
              <a:rPr lang="pt-BR" sz="2000" dirty="0"/>
              <a:t>Fatores de crescimento de dados digitais são:</a:t>
            </a:r>
          </a:p>
          <a:p>
            <a:pPr lvl="1"/>
            <a:r>
              <a:rPr lang="pt-BR" sz="1800" dirty="0"/>
              <a:t>Aumento da capacidade de processamento de dados</a:t>
            </a:r>
          </a:p>
          <a:p>
            <a:pPr lvl="1"/>
            <a:r>
              <a:rPr lang="pt-BR" sz="1800" dirty="0"/>
              <a:t>Menor custo de armazenamento digital</a:t>
            </a:r>
          </a:p>
          <a:p>
            <a:pPr lvl="1"/>
            <a:r>
              <a:rPr lang="pt-BR" sz="1800" dirty="0"/>
              <a:t>Tecnologias de comunicação mais rápidas e acessíveis</a:t>
            </a:r>
          </a:p>
          <a:p>
            <a:pPr lvl="1"/>
            <a:r>
              <a:rPr lang="pt-BR" sz="1800" dirty="0"/>
              <a:t>Proliferação de aplicativos e dispositivos inteligentes</a:t>
            </a:r>
            <a:endParaRPr lang="en-US" sz="1800" dirty="0"/>
          </a:p>
        </p:txBody>
      </p:sp>
      <p:sp>
        <p:nvSpPr>
          <p:cNvPr id="4" name="Rectangle 73"/>
          <p:cNvSpPr/>
          <p:nvPr/>
        </p:nvSpPr>
        <p:spPr>
          <a:xfrm>
            <a:off x="304800" y="1066800"/>
            <a:ext cx="8458200" cy="83820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7330" tIns="229108" rIns="297330" bIns="113792" numCol="1" spcCol="1270" anchor="ctr" anchorCtr="0">
            <a:noAutofit/>
          </a:bodyPr>
          <a:lstStyle/>
          <a:p>
            <a:r>
              <a:rPr lang="en-US" sz="2000" dirty="0">
                <a:solidFill>
                  <a:schemeClr val="tx1"/>
                </a:solidFill>
                <a:latin typeface="Calibri" pitchFamily="34" charset="0"/>
              </a:rPr>
              <a:t>Um </a:t>
            </a:r>
            <a:r>
              <a:rPr lang="en-US" sz="2000" dirty="0" err="1">
                <a:solidFill>
                  <a:schemeClr val="tx1"/>
                </a:solidFill>
                <a:latin typeface="Calibri" pitchFamily="34" charset="0"/>
              </a:rPr>
              <a:t>conjunto</a:t>
            </a:r>
            <a:r>
              <a:rPr lang="en-US" sz="2000" dirty="0">
                <a:solidFill>
                  <a:schemeClr val="tx1"/>
                </a:solidFill>
                <a:latin typeface="Calibri" pitchFamily="34" charset="0"/>
              </a:rPr>
              <a:t> de </a:t>
            </a:r>
            <a:r>
              <a:rPr lang="en-US" sz="2000" dirty="0" err="1">
                <a:solidFill>
                  <a:schemeClr val="tx1"/>
                </a:solidFill>
                <a:latin typeface="Calibri" pitchFamily="34" charset="0"/>
              </a:rPr>
              <a:t>fatos</a:t>
            </a:r>
            <a:r>
              <a:rPr lang="en-US" sz="2000" dirty="0">
                <a:solidFill>
                  <a:schemeClr val="tx1"/>
                </a:solidFill>
                <a:latin typeface="Calibri" pitchFamily="34" charset="0"/>
              </a:rPr>
              <a:t> </a:t>
            </a:r>
            <a:r>
              <a:rPr lang="en-US" sz="2000" dirty="0" err="1">
                <a:solidFill>
                  <a:schemeClr val="tx1"/>
                </a:solidFill>
                <a:latin typeface="Calibri" pitchFamily="34" charset="0"/>
              </a:rPr>
              <a:t>em</a:t>
            </a:r>
            <a:r>
              <a:rPr lang="en-US" sz="2000" dirty="0">
                <a:solidFill>
                  <a:schemeClr val="tx1"/>
                </a:solidFill>
                <a:latin typeface="Calibri" pitchFamily="34" charset="0"/>
              </a:rPr>
              <a:t> </a:t>
            </a:r>
            <a:r>
              <a:rPr lang="en-US" sz="2000" dirty="0" err="1">
                <a:solidFill>
                  <a:schemeClr val="tx1"/>
                </a:solidFill>
                <a:latin typeface="Calibri" pitchFamily="34" charset="0"/>
              </a:rPr>
              <a:t>estado</a:t>
            </a:r>
            <a:r>
              <a:rPr lang="en-US" sz="2000" dirty="0">
                <a:solidFill>
                  <a:schemeClr val="tx1"/>
                </a:solidFill>
                <a:latin typeface="Calibri" pitchFamily="34" charset="0"/>
              </a:rPr>
              <a:t> </a:t>
            </a:r>
            <a:r>
              <a:rPr lang="en-US" sz="2000" dirty="0" err="1">
                <a:solidFill>
                  <a:schemeClr val="tx1"/>
                </a:solidFill>
                <a:latin typeface="Calibri" pitchFamily="34" charset="0"/>
              </a:rPr>
              <a:t>bruto</a:t>
            </a:r>
            <a:r>
              <a:rPr lang="en-US" sz="2000" dirty="0">
                <a:solidFill>
                  <a:schemeClr val="tx1"/>
                </a:solidFill>
                <a:latin typeface="Calibri" pitchFamily="34" charset="0"/>
              </a:rPr>
              <a:t> a </a:t>
            </a:r>
            <a:r>
              <a:rPr lang="en-US" sz="2000" dirty="0" err="1">
                <a:solidFill>
                  <a:schemeClr val="tx1"/>
                </a:solidFill>
                <a:latin typeface="Calibri" pitchFamily="34" charset="0"/>
              </a:rPr>
              <a:t>partir</a:t>
            </a:r>
            <a:r>
              <a:rPr lang="en-US" sz="2000" dirty="0">
                <a:solidFill>
                  <a:schemeClr val="tx1"/>
                </a:solidFill>
                <a:latin typeface="Calibri" pitchFamily="34" charset="0"/>
              </a:rPr>
              <a:t> dos </a:t>
            </a:r>
            <a:r>
              <a:rPr lang="en-US" sz="2000" dirty="0" err="1">
                <a:solidFill>
                  <a:schemeClr val="tx1"/>
                </a:solidFill>
                <a:latin typeface="Calibri" pitchFamily="34" charset="0"/>
              </a:rPr>
              <a:t>quais</a:t>
            </a:r>
            <a:r>
              <a:rPr lang="en-US" sz="2000" dirty="0">
                <a:solidFill>
                  <a:schemeClr val="tx1"/>
                </a:solidFill>
                <a:latin typeface="Calibri" pitchFamily="34" charset="0"/>
              </a:rPr>
              <a:t> </a:t>
            </a:r>
            <a:r>
              <a:rPr lang="en-US" sz="2000" dirty="0" err="1">
                <a:solidFill>
                  <a:schemeClr val="tx1"/>
                </a:solidFill>
                <a:latin typeface="Calibri" pitchFamily="34" charset="0"/>
              </a:rPr>
              <a:t>conclusões</a:t>
            </a:r>
            <a:r>
              <a:rPr lang="en-US" sz="2000" dirty="0">
                <a:solidFill>
                  <a:schemeClr val="tx1"/>
                </a:solidFill>
                <a:latin typeface="Calibri" pitchFamily="34" charset="0"/>
              </a:rPr>
              <a:t> </a:t>
            </a:r>
            <a:r>
              <a:rPr lang="en-US" sz="2000" dirty="0" err="1">
                <a:solidFill>
                  <a:schemeClr val="tx1"/>
                </a:solidFill>
                <a:latin typeface="Calibri" pitchFamily="34" charset="0"/>
              </a:rPr>
              <a:t>podem</a:t>
            </a:r>
            <a:r>
              <a:rPr lang="en-US" sz="2000" dirty="0">
                <a:solidFill>
                  <a:schemeClr val="tx1"/>
                </a:solidFill>
                <a:latin typeface="Calibri" pitchFamily="34" charset="0"/>
              </a:rPr>
              <a:t> </a:t>
            </a:r>
            <a:r>
              <a:rPr lang="en-US" sz="2000" dirty="0" err="1">
                <a:solidFill>
                  <a:schemeClr val="tx1"/>
                </a:solidFill>
                <a:latin typeface="Calibri" pitchFamily="34" charset="0"/>
              </a:rPr>
              <a:t>ser</a:t>
            </a:r>
            <a:r>
              <a:rPr lang="en-US" sz="2000" dirty="0">
                <a:solidFill>
                  <a:schemeClr val="tx1"/>
                </a:solidFill>
                <a:latin typeface="Calibri" pitchFamily="34" charset="0"/>
              </a:rPr>
              <a:t> </a:t>
            </a:r>
            <a:r>
              <a:rPr lang="en-US" sz="2000" dirty="0" err="1">
                <a:solidFill>
                  <a:schemeClr val="tx1"/>
                </a:solidFill>
                <a:latin typeface="Calibri" pitchFamily="34" charset="0"/>
              </a:rPr>
              <a:t>tiradas</a:t>
            </a:r>
            <a:r>
              <a:rPr lang="en-US" sz="2000" dirty="0">
                <a:solidFill>
                  <a:schemeClr val="tx1"/>
                </a:solidFill>
                <a:latin typeface="Calibri" pitchFamily="34" charset="0"/>
              </a:rPr>
              <a:t>. </a:t>
            </a:r>
            <a:endParaRPr lang="en-US" sz="2000" b="0" dirty="0">
              <a:solidFill>
                <a:schemeClr val="tx1"/>
              </a:solidFill>
              <a:latin typeface="Calibri" pitchFamily="34" charset="0"/>
            </a:endParaRPr>
          </a:p>
        </p:txBody>
      </p:sp>
      <p:sp>
        <p:nvSpPr>
          <p:cNvPr id="5" name="Rounded Rectangle 4"/>
          <p:cNvSpPr/>
          <p:nvPr/>
        </p:nvSpPr>
        <p:spPr>
          <a:xfrm>
            <a:off x="598931" y="914400"/>
            <a:ext cx="765050" cy="292608"/>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1362" tIns="0" rIns="101362" bIns="0" numCol="1" spcCol="1270" anchor="ctr" anchorCtr="0">
            <a:noAutofit/>
          </a:bodyPr>
          <a:lstStyle/>
          <a:p>
            <a:pPr lvl="0" algn="ctr" defTabSz="800100">
              <a:lnSpc>
                <a:spcPct val="90000"/>
              </a:lnSpc>
              <a:spcAft>
                <a:spcPct val="35000"/>
              </a:spcAft>
            </a:pPr>
            <a:r>
              <a:rPr lang="en-US" sz="1600" b="1" kern="1200" dirty="0">
                <a:latin typeface="Calibri" pitchFamily="34" charset="0"/>
              </a:rPr>
              <a:t>Dados</a:t>
            </a:r>
          </a:p>
        </p:txBody>
      </p:sp>
      <p:grpSp>
        <p:nvGrpSpPr>
          <p:cNvPr id="6" name="Group 3"/>
          <p:cNvGrpSpPr/>
          <p:nvPr/>
        </p:nvGrpSpPr>
        <p:grpSpPr>
          <a:xfrm>
            <a:off x="5404075" y="2476823"/>
            <a:ext cx="3511325" cy="2886046"/>
            <a:chOff x="5404075" y="2476823"/>
            <a:chExt cx="3511325" cy="2886046"/>
          </a:xfrm>
        </p:grpSpPr>
        <p:pic>
          <p:nvPicPr>
            <p:cNvPr id="7" name="Picture 149"/>
            <p:cNvPicPr>
              <a:picLocks noChangeAspect="1" noChangeArrowheads="1"/>
            </p:cNvPicPr>
            <p:nvPr/>
          </p:nvPicPr>
          <p:blipFill>
            <a:blip r:embed="rId3" cstate="print"/>
            <a:srcRect/>
            <a:stretch>
              <a:fillRect/>
            </a:stretch>
          </p:blipFill>
          <p:spPr bwMode="auto">
            <a:xfrm>
              <a:off x="5450846" y="4421774"/>
              <a:ext cx="574383" cy="759826"/>
            </a:xfrm>
            <a:prstGeom prst="rect">
              <a:avLst/>
            </a:prstGeom>
            <a:noFill/>
            <a:ln w="9525">
              <a:noFill/>
              <a:miter lim="800000"/>
              <a:headEnd/>
              <a:tailEnd/>
            </a:ln>
          </p:spPr>
        </p:pic>
        <p:sp>
          <p:nvSpPr>
            <p:cNvPr id="8" name="Freeform 150"/>
            <p:cNvSpPr>
              <a:spLocks noEditPoints="1"/>
            </p:cNvSpPr>
            <p:nvPr/>
          </p:nvSpPr>
          <p:spPr bwMode="auto">
            <a:xfrm>
              <a:off x="7412158" y="2555632"/>
              <a:ext cx="1503242" cy="2590800"/>
            </a:xfrm>
            <a:custGeom>
              <a:avLst/>
              <a:gdLst/>
              <a:ahLst/>
              <a:cxnLst>
                <a:cxn ang="0">
                  <a:pos x="298" y="15"/>
                </a:cxn>
                <a:cxn ang="0">
                  <a:pos x="142" y="86"/>
                </a:cxn>
                <a:cxn ang="0">
                  <a:pos x="43" y="213"/>
                </a:cxn>
                <a:cxn ang="0">
                  <a:pos x="1" y="397"/>
                </a:cxn>
                <a:cxn ang="0">
                  <a:pos x="2" y="3962"/>
                </a:cxn>
                <a:cxn ang="0">
                  <a:pos x="28" y="4081"/>
                </a:cxn>
                <a:cxn ang="0">
                  <a:pos x="63" y="4159"/>
                </a:cxn>
                <a:cxn ang="0">
                  <a:pos x="113" y="4223"/>
                </a:cxn>
                <a:cxn ang="0">
                  <a:pos x="254" y="4307"/>
                </a:cxn>
                <a:cxn ang="0">
                  <a:pos x="397" y="4333"/>
                </a:cxn>
                <a:cxn ang="0">
                  <a:pos x="3896" y="4334"/>
                </a:cxn>
                <a:cxn ang="0">
                  <a:pos x="3989" y="4328"/>
                </a:cxn>
                <a:cxn ang="0">
                  <a:pos x="4081" y="4307"/>
                </a:cxn>
                <a:cxn ang="0">
                  <a:pos x="4149" y="4275"/>
                </a:cxn>
                <a:cxn ang="0">
                  <a:pos x="4191" y="4248"/>
                </a:cxn>
                <a:cxn ang="0">
                  <a:pos x="4248" y="4191"/>
                </a:cxn>
                <a:cxn ang="0">
                  <a:pos x="4276" y="4148"/>
                </a:cxn>
                <a:cxn ang="0">
                  <a:pos x="4307" y="4081"/>
                </a:cxn>
                <a:cxn ang="0">
                  <a:pos x="4328" y="3989"/>
                </a:cxn>
                <a:cxn ang="0">
                  <a:pos x="4335" y="3896"/>
                </a:cxn>
                <a:cxn ang="0">
                  <a:pos x="4333" y="397"/>
                </a:cxn>
                <a:cxn ang="0">
                  <a:pos x="4307" y="254"/>
                </a:cxn>
                <a:cxn ang="0">
                  <a:pos x="4223" y="113"/>
                </a:cxn>
                <a:cxn ang="0">
                  <a:pos x="4159" y="63"/>
                </a:cxn>
                <a:cxn ang="0">
                  <a:pos x="4081" y="28"/>
                </a:cxn>
                <a:cxn ang="0">
                  <a:pos x="3963" y="3"/>
                </a:cxn>
                <a:cxn ang="0">
                  <a:pos x="113" y="566"/>
                </a:cxn>
                <a:cxn ang="0">
                  <a:pos x="141" y="367"/>
                </a:cxn>
                <a:cxn ang="0">
                  <a:pos x="226" y="226"/>
                </a:cxn>
                <a:cxn ang="0">
                  <a:pos x="367" y="141"/>
                </a:cxn>
                <a:cxn ang="0">
                  <a:pos x="566" y="113"/>
                </a:cxn>
                <a:cxn ang="0">
                  <a:pos x="3915" y="127"/>
                </a:cxn>
                <a:cxn ang="0">
                  <a:pos x="3990" y="150"/>
                </a:cxn>
                <a:cxn ang="0">
                  <a:pos x="4085" y="205"/>
                </a:cxn>
                <a:cxn ang="0">
                  <a:pos x="4173" y="316"/>
                </a:cxn>
                <a:cxn ang="0">
                  <a:pos x="4217" y="471"/>
                </a:cxn>
                <a:cxn ang="0">
                  <a:pos x="4223" y="3770"/>
                </a:cxn>
                <a:cxn ang="0">
                  <a:pos x="4218" y="3849"/>
                </a:cxn>
                <a:cxn ang="0">
                  <a:pos x="4199" y="3945"/>
                </a:cxn>
                <a:cxn ang="0">
                  <a:pos x="4168" y="4027"/>
                </a:cxn>
                <a:cxn ang="0">
                  <a:pos x="4140" y="4069"/>
                </a:cxn>
                <a:cxn ang="0">
                  <a:pos x="4093" y="4122"/>
                </a:cxn>
                <a:cxn ang="0">
                  <a:pos x="4046" y="4159"/>
                </a:cxn>
                <a:cxn ang="0">
                  <a:pos x="3988" y="4185"/>
                </a:cxn>
                <a:cxn ang="0">
                  <a:pos x="3899" y="4210"/>
                </a:cxn>
                <a:cxn ang="0">
                  <a:pos x="3797" y="4221"/>
                </a:cxn>
                <a:cxn ang="0">
                  <a:pos x="566" y="4223"/>
                </a:cxn>
                <a:cxn ang="0">
                  <a:pos x="434" y="4210"/>
                </a:cxn>
                <a:cxn ang="0">
                  <a:pos x="289" y="4159"/>
                </a:cxn>
                <a:cxn ang="0">
                  <a:pos x="199" y="4078"/>
                </a:cxn>
                <a:cxn ang="0">
                  <a:pos x="156" y="4008"/>
                </a:cxn>
                <a:cxn ang="0">
                  <a:pos x="128" y="3922"/>
                </a:cxn>
                <a:cxn ang="0">
                  <a:pos x="113" y="3770"/>
                </a:cxn>
              </a:cxnLst>
              <a:rect l="0" t="0" r="r" b="b"/>
              <a:pathLst>
                <a:path w="4336" h="4336">
                  <a:moveTo>
                    <a:pt x="452" y="0"/>
                  </a:moveTo>
                  <a:lnTo>
                    <a:pt x="397" y="1"/>
                  </a:lnTo>
                  <a:lnTo>
                    <a:pt x="346" y="6"/>
                  </a:lnTo>
                  <a:lnTo>
                    <a:pt x="298" y="15"/>
                  </a:lnTo>
                  <a:lnTo>
                    <a:pt x="254" y="28"/>
                  </a:lnTo>
                  <a:lnTo>
                    <a:pt x="212" y="43"/>
                  </a:lnTo>
                  <a:lnTo>
                    <a:pt x="176" y="63"/>
                  </a:lnTo>
                  <a:lnTo>
                    <a:pt x="142" y="86"/>
                  </a:lnTo>
                  <a:lnTo>
                    <a:pt x="113" y="113"/>
                  </a:lnTo>
                  <a:lnTo>
                    <a:pt x="85" y="142"/>
                  </a:lnTo>
                  <a:lnTo>
                    <a:pt x="63" y="176"/>
                  </a:lnTo>
                  <a:lnTo>
                    <a:pt x="43" y="213"/>
                  </a:lnTo>
                  <a:lnTo>
                    <a:pt x="28" y="254"/>
                  </a:lnTo>
                  <a:lnTo>
                    <a:pt x="15" y="298"/>
                  </a:lnTo>
                  <a:lnTo>
                    <a:pt x="6" y="346"/>
                  </a:lnTo>
                  <a:lnTo>
                    <a:pt x="1" y="397"/>
                  </a:lnTo>
                  <a:lnTo>
                    <a:pt x="0" y="453"/>
                  </a:lnTo>
                  <a:lnTo>
                    <a:pt x="0" y="3883"/>
                  </a:lnTo>
                  <a:lnTo>
                    <a:pt x="1" y="3937"/>
                  </a:lnTo>
                  <a:lnTo>
                    <a:pt x="2" y="3962"/>
                  </a:lnTo>
                  <a:lnTo>
                    <a:pt x="6" y="3989"/>
                  </a:lnTo>
                  <a:lnTo>
                    <a:pt x="15" y="4035"/>
                  </a:lnTo>
                  <a:lnTo>
                    <a:pt x="20" y="4058"/>
                  </a:lnTo>
                  <a:lnTo>
                    <a:pt x="28" y="4081"/>
                  </a:lnTo>
                  <a:lnTo>
                    <a:pt x="34" y="4101"/>
                  </a:lnTo>
                  <a:lnTo>
                    <a:pt x="43" y="4121"/>
                  </a:lnTo>
                  <a:lnTo>
                    <a:pt x="51" y="4140"/>
                  </a:lnTo>
                  <a:lnTo>
                    <a:pt x="63" y="4159"/>
                  </a:lnTo>
                  <a:lnTo>
                    <a:pt x="73" y="4175"/>
                  </a:lnTo>
                  <a:lnTo>
                    <a:pt x="85" y="4191"/>
                  </a:lnTo>
                  <a:lnTo>
                    <a:pt x="98" y="4206"/>
                  </a:lnTo>
                  <a:lnTo>
                    <a:pt x="113" y="4223"/>
                  </a:lnTo>
                  <a:lnTo>
                    <a:pt x="142" y="4248"/>
                  </a:lnTo>
                  <a:lnTo>
                    <a:pt x="176" y="4272"/>
                  </a:lnTo>
                  <a:lnTo>
                    <a:pt x="212" y="4290"/>
                  </a:lnTo>
                  <a:lnTo>
                    <a:pt x="254" y="4307"/>
                  </a:lnTo>
                  <a:lnTo>
                    <a:pt x="298" y="4318"/>
                  </a:lnTo>
                  <a:lnTo>
                    <a:pt x="320" y="4323"/>
                  </a:lnTo>
                  <a:lnTo>
                    <a:pt x="346" y="4328"/>
                  </a:lnTo>
                  <a:lnTo>
                    <a:pt x="397" y="4333"/>
                  </a:lnTo>
                  <a:lnTo>
                    <a:pt x="423" y="4334"/>
                  </a:lnTo>
                  <a:lnTo>
                    <a:pt x="452" y="4336"/>
                  </a:lnTo>
                  <a:lnTo>
                    <a:pt x="3884" y="4336"/>
                  </a:lnTo>
                  <a:lnTo>
                    <a:pt x="3896" y="4334"/>
                  </a:lnTo>
                  <a:lnTo>
                    <a:pt x="3910" y="4334"/>
                  </a:lnTo>
                  <a:lnTo>
                    <a:pt x="3938" y="4333"/>
                  </a:lnTo>
                  <a:lnTo>
                    <a:pt x="3963" y="4331"/>
                  </a:lnTo>
                  <a:lnTo>
                    <a:pt x="3989" y="4328"/>
                  </a:lnTo>
                  <a:lnTo>
                    <a:pt x="4012" y="4323"/>
                  </a:lnTo>
                  <a:lnTo>
                    <a:pt x="4036" y="4318"/>
                  </a:lnTo>
                  <a:lnTo>
                    <a:pt x="4058" y="4312"/>
                  </a:lnTo>
                  <a:lnTo>
                    <a:pt x="4081" y="4307"/>
                  </a:lnTo>
                  <a:lnTo>
                    <a:pt x="4101" y="4298"/>
                  </a:lnTo>
                  <a:lnTo>
                    <a:pt x="4121" y="4290"/>
                  </a:lnTo>
                  <a:lnTo>
                    <a:pt x="4140" y="4280"/>
                  </a:lnTo>
                  <a:lnTo>
                    <a:pt x="4149" y="4275"/>
                  </a:lnTo>
                  <a:lnTo>
                    <a:pt x="4159" y="4272"/>
                  </a:lnTo>
                  <a:lnTo>
                    <a:pt x="4175" y="4259"/>
                  </a:lnTo>
                  <a:lnTo>
                    <a:pt x="4183" y="4253"/>
                  </a:lnTo>
                  <a:lnTo>
                    <a:pt x="4191" y="4248"/>
                  </a:lnTo>
                  <a:lnTo>
                    <a:pt x="4207" y="4235"/>
                  </a:lnTo>
                  <a:lnTo>
                    <a:pt x="4223" y="4223"/>
                  </a:lnTo>
                  <a:lnTo>
                    <a:pt x="4235" y="4206"/>
                  </a:lnTo>
                  <a:lnTo>
                    <a:pt x="4248" y="4191"/>
                  </a:lnTo>
                  <a:lnTo>
                    <a:pt x="4253" y="4182"/>
                  </a:lnTo>
                  <a:lnTo>
                    <a:pt x="4259" y="4175"/>
                  </a:lnTo>
                  <a:lnTo>
                    <a:pt x="4272" y="4159"/>
                  </a:lnTo>
                  <a:lnTo>
                    <a:pt x="4276" y="4148"/>
                  </a:lnTo>
                  <a:lnTo>
                    <a:pt x="4281" y="4140"/>
                  </a:lnTo>
                  <a:lnTo>
                    <a:pt x="4291" y="4121"/>
                  </a:lnTo>
                  <a:lnTo>
                    <a:pt x="4298" y="4101"/>
                  </a:lnTo>
                  <a:lnTo>
                    <a:pt x="4307" y="4081"/>
                  </a:lnTo>
                  <a:lnTo>
                    <a:pt x="4312" y="4058"/>
                  </a:lnTo>
                  <a:lnTo>
                    <a:pt x="4318" y="4035"/>
                  </a:lnTo>
                  <a:lnTo>
                    <a:pt x="4323" y="4012"/>
                  </a:lnTo>
                  <a:lnTo>
                    <a:pt x="4328" y="3989"/>
                  </a:lnTo>
                  <a:lnTo>
                    <a:pt x="4331" y="3962"/>
                  </a:lnTo>
                  <a:lnTo>
                    <a:pt x="4333" y="3937"/>
                  </a:lnTo>
                  <a:lnTo>
                    <a:pt x="4335" y="3910"/>
                  </a:lnTo>
                  <a:lnTo>
                    <a:pt x="4335" y="3896"/>
                  </a:lnTo>
                  <a:lnTo>
                    <a:pt x="4336" y="3883"/>
                  </a:lnTo>
                  <a:lnTo>
                    <a:pt x="4336" y="453"/>
                  </a:lnTo>
                  <a:lnTo>
                    <a:pt x="4335" y="424"/>
                  </a:lnTo>
                  <a:lnTo>
                    <a:pt x="4333" y="397"/>
                  </a:lnTo>
                  <a:lnTo>
                    <a:pt x="4328" y="346"/>
                  </a:lnTo>
                  <a:lnTo>
                    <a:pt x="4323" y="321"/>
                  </a:lnTo>
                  <a:lnTo>
                    <a:pt x="4318" y="298"/>
                  </a:lnTo>
                  <a:lnTo>
                    <a:pt x="4307" y="254"/>
                  </a:lnTo>
                  <a:lnTo>
                    <a:pt x="4291" y="213"/>
                  </a:lnTo>
                  <a:lnTo>
                    <a:pt x="4272" y="176"/>
                  </a:lnTo>
                  <a:lnTo>
                    <a:pt x="4248" y="142"/>
                  </a:lnTo>
                  <a:lnTo>
                    <a:pt x="4223" y="113"/>
                  </a:lnTo>
                  <a:lnTo>
                    <a:pt x="4207" y="98"/>
                  </a:lnTo>
                  <a:lnTo>
                    <a:pt x="4191" y="86"/>
                  </a:lnTo>
                  <a:lnTo>
                    <a:pt x="4175" y="73"/>
                  </a:lnTo>
                  <a:lnTo>
                    <a:pt x="4159" y="63"/>
                  </a:lnTo>
                  <a:lnTo>
                    <a:pt x="4140" y="52"/>
                  </a:lnTo>
                  <a:lnTo>
                    <a:pt x="4121" y="43"/>
                  </a:lnTo>
                  <a:lnTo>
                    <a:pt x="4101" y="34"/>
                  </a:lnTo>
                  <a:lnTo>
                    <a:pt x="4081" y="28"/>
                  </a:lnTo>
                  <a:lnTo>
                    <a:pt x="4058" y="20"/>
                  </a:lnTo>
                  <a:lnTo>
                    <a:pt x="4036" y="15"/>
                  </a:lnTo>
                  <a:lnTo>
                    <a:pt x="3989" y="6"/>
                  </a:lnTo>
                  <a:lnTo>
                    <a:pt x="3963" y="3"/>
                  </a:lnTo>
                  <a:lnTo>
                    <a:pt x="3938" y="1"/>
                  </a:lnTo>
                  <a:lnTo>
                    <a:pt x="3884" y="0"/>
                  </a:lnTo>
                  <a:lnTo>
                    <a:pt x="452" y="0"/>
                  </a:lnTo>
                  <a:close/>
                  <a:moveTo>
                    <a:pt x="113" y="566"/>
                  </a:moveTo>
                  <a:lnTo>
                    <a:pt x="114" y="510"/>
                  </a:lnTo>
                  <a:lnTo>
                    <a:pt x="119" y="459"/>
                  </a:lnTo>
                  <a:lnTo>
                    <a:pt x="128" y="411"/>
                  </a:lnTo>
                  <a:lnTo>
                    <a:pt x="141" y="367"/>
                  </a:lnTo>
                  <a:lnTo>
                    <a:pt x="156" y="326"/>
                  </a:lnTo>
                  <a:lnTo>
                    <a:pt x="176" y="289"/>
                  </a:lnTo>
                  <a:lnTo>
                    <a:pt x="199" y="255"/>
                  </a:lnTo>
                  <a:lnTo>
                    <a:pt x="226" y="226"/>
                  </a:lnTo>
                  <a:lnTo>
                    <a:pt x="255" y="199"/>
                  </a:lnTo>
                  <a:lnTo>
                    <a:pt x="289" y="176"/>
                  </a:lnTo>
                  <a:lnTo>
                    <a:pt x="325" y="156"/>
                  </a:lnTo>
                  <a:lnTo>
                    <a:pt x="367" y="141"/>
                  </a:lnTo>
                  <a:lnTo>
                    <a:pt x="411" y="128"/>
                  </a:lnTo>
                  <a:lnTo>
                    <a:pt x="459" y="120"/>
                  </a:lnTo>
                  <a:lnTo>
                    <a:pt x="510" y="115"/>
                  </a:lnTo>
                  <a:lnTo>
                    <a:pt x="566" y="113"/>
                  </a:lnTo>
                  <a:lnTo>
                    <a:pt x="3770" y="113"/>
                  </a:lnTo>
                  <a:lnTo>
                    <a:pt x="3842" y="117"/>
                  </a:lnTo>
                  <a:lnTo>
                    <a:pt x="3873" y="121"/>
                  </a:lnTo>
                  <a:lnTo>
                    <a:pt x="3915" y="127"/>
                  </a:lnTo>
                  <a:lnTo>
                    <a:pt x="3934" y="131"/>
                  </a:lnTo>
                  <a:lnTo>
                    <a:pt x="3954" y="137"/>
                  </a:lnTo>
                  <a:lnTo>
                    <a:pt x="3972" y="142"/>
                  </a:lnTo>
                  <a:lnTo>
                    <a:pt x="3990" y="150"/>
                  </a:lnTo>
                  <a:lnTo>
                    <a:pt x="4026" y="166"/>
                  </a:lnTo>
                  <a:lnTo>
                    <a:pt x="4041" y="174"/>
                  </a:lnTo>
                  <a:lnTo>
                    <a:pt x="4056" y="184"/>
                  </a:lnTo>
                  <a:lnTo>
                    <a:pt x="4085" y="205"/>
                  </a:lnTo>
                  <a:lnTo>
                    <a:pt x="4111" y="229"/>
                  </a:lnTo>
                  <a:lnTo>
                    <a:pt x="4135" y="255"/>
                  </a:lnTo>
                  <a:lnTo>
                    <a:pt x="4154" y="284"/>
                  </a:lnTo>
                  <a:lnTo>
                    <a:pt x="4173" y="316"/>
                  </a:lnTo>
                  <a:lnTo>
                    <a:pt x="4186" y="350"/>
                  </a:lnTo>
                  <a:lnTo>
                    <a:pt x="4200" y="388"/>
                  </a:lnTo>
                  <a:lnTo>
                    <a:pt x="4209" y="427"/>
                  </a:lnTo>
                  <a:lnTo>
                    <a:pt x="4217" y="471"/>
                  </a:lnTo>
                  <a:lnTo>
                    <a:pt x="4218" y="493"/>
                  </a:lnTo>
                  <a:lnTo>
                    <a:pt x="4220" y="517"/>
                  </a:lnTo>
                  <a:lnTo>
                    <a:pt x="4223" y="566"/>
                  </a:lnTo>
                  <a:lnTo>
                    <a:pt x="4223" y="3770"/>
                  </a:lnTo>
                  <a:lnTo>
                    <a:pt x="4222" y="3783"/>
                  </a:lnTo>
                  <a:lnTo>
                    <a:pt x="4222" y="3797"/>
                  </a:lnTo>
                  <a:lnTo>
                    <a:pt x="4220" y="3824"/>
                  </a:lnTo>
                  <a:lnTo>
                    <a:pt x="4218" y="3849"/>
                  </a:lnTo>
                  <a:lnTo>
                    <a:pt x="4215" y="3876"/>
                  </a:lnTo>
                  <a:lnTo>
                    <a:pt x="4210" y="3898"/>
                  </a:lnTo>
                  <a:lnTo>
                    <a:pt x="4205" y="3922"/>
                  </a:lnTo>
                  <a:lnTo>
                    <a:pt x="4199" y="3945"/>
                  </a:lnTo>
                  <a:lnTo>
                    <a:pt x="4194" y="3968"/>
                  </a:lnTo>
                  <a:lnTo>
                    <a:pt x="4185" y="3988"/>
                  </a:lnTo>
                  <a:lnTo>
                    <a:pt x="4178" y="4008"/>
                  </a:lnTo>
                  <a:lnTo>
                    <a:pt x="4168" y="4027"/>
                  </a:lnTo>
                  <a:lnTo>
                    <a:pt x="4163" y="4035"/>
                  </a:lnTo>
                  <a:lnTo>
                    <a:pt x="4159" y="4045"/>
                  </a:lnTo>
                  <a:lnTo>
                    <a:pt x="4146" y="4062"/>
                  </a:lnTo>
                  <a:lnTo>
                    <a:pt x="4140" y="4069"/>
                  </a:lnTo>
                  <a:lnTo>
                    <a:pt x="4135" y="4078"/>
                  </a:lnTo>
                  <a:lnTo>
                    <a:pt x="4122" y="4093"/>
                  </a:lnTo>
                  <a:lnTo>
                    <a:pt x="4110" y="4110"/>
                  </a:lnTo>
                  <a:lnTo>
                    <a:pt x="4093" y="4122"/>
                  </a:lnTo>
                  <a:lnTo>
                    <a:pt x="4078" y="4135"/>
                  </a:lnTo>
                  <a:lnTo>
                    <a:pt x="4070" y="4140"/>
                  </a:lnTo>
                  <a:lnTo>
                    <a:pt x="4062" y="4146"/>
                  </a:lnTo>
                  <a:lnTo>
                    <a:pt x="4046" y="4159"/>
                  </a:lnTo>
                  <a:lnTo>
                    <a:pt x="4036" y="4162"/>
                  </a:lnTo>
                  <a:lnTo>
                    <a:pt x="4027" y="4167"/>
                  </a:lnTo>
                  <a:lnTo>
                    <a:pt x="4008" y="4177"/>
                  </a:lnTo>
                  <a:lnTo>
                    <a:pt x="3988" y="4185"/>
                  </a:lnTo>
                  <a:lnTo>
                    <a:pt x="3968" y="4194"/>
                  </a:lnTo>
                  <a:lnTo>
                    <a:pt x="3945" y="4199"/>
                  </a:lnTo>
                  <a:lnTo>
                    <a:pt x="3923" y="4205"/>
                  </a:lnTo>
                  <a:lnTo>
                    <a:pt x="3899" y="4210"/>
                  </a:lnTo>
                  <a:lnTo>
                    <a:pt x="3876" y="4215"/>
                  </a:lnTo>
                  <a:lnTo>
                    <a:pt x="3850" y="4218"/>
                  </a:lnTo>
                  <a:lnTo>
                    <a:pt x="3824" y="4220"/>
                  </a:lnTo>
                  <a:lnTo>
                    <a:pt x="3797" y="4221"/>
                  </a:lnTo>
                  <a:lnTo>
                    <a:pt x="3783" y="4221"/>
                  </a:lnTo>
                  <a:lnTo>
                    <a:pt x="3770" y="4223"/>
                  </a:lnTo>
                  <a:lnTo>
                    <a:pt x="1033" y="4223"/>
                  </a:lnTo>
                  <a:lnTo>
                    <a:pt x="566" y="4223"/>
                  </a:lnTo>
                  <a:lnTo>
                    <a:pt x="537" y="4221"/>
                  </a:lnTo>
                  <a:lnTo>
                    <a:pt x="510" y="4220"/>
                  </a:lnTo>
                  <a:lnTo>
                    <a:pt x="459" y="4215"/>
                  </a:lnTo>
                  <a:lnTo>
                    <a:pt x="434" y="4210"/>
                  </a:lnTo>
                  <a:lnTo>
                    <a:pt x="411" y="4205"/>
                  </a:lnTo>
                  <a:lnTo>
                    <a:pt x="367" y="4194"/>
                  </a:lnTo>
                  <a:lnTo>
                    <a:pt x="325" y="4177"/>
                  </a:lnTo>
                  <a:lnTo>
                    <a:pt x="289" y="4159"/>
                  </a:lnTo>
                  <a:lnTo>
                    <a:pt x="255" y="4135"/>
                  </a:lnTo>
                  <a:lnTo>
                    <a:pt x="226" y="4110"/>
                  </a:lnTo>
                  <a:lnTo>
                    <a:pt x="211" y="4093"/>
                  </a:lnTo>
                  <a:lnTo>
                    <a:pt x="199" y="4078"/>
                  </a:lnTo>
                  <a:lnTo>
                    <a:pt x="186" y="4062"/>
                  </a:lnTo>
                  <a:lnTo>
                    <a:pt x="176" y="4045"/>
                  </a:lnTo>
                  <a:lnTo>
                    <a:pt x="165" y="4027"/>
                  </a:lnTo>
                  <a:lnTo>
                    <a:pt x="156" y="4008"/>
                  </a:lnTo>
                  <a:lnTo>
                    <a:pt x="147" y="3988"/>
                  </a:lnTo>
                  <a:lnTo>
                    <a:pt x="141" y="3968"/>
                  </a:lnTo>
                  <a:lnTo>
                    <a:pt x="133" y="3945"/>
                  </a:lnTo>
                  <a:lnTo>
                    <a:pt x="128" y="3922"/>
                  </a:lnTo>
                  <a:lnTo>
                    <a:pt x="119" y="3876"/>
                  </a:lnTo>
                  <a:lnTo>
                    <a:pt x="116" y="3849"/>
                  </a:lnTo>
                  <a:lnTo>
                    <a:pt x="114" y="3824"/>
                  </a:lnTo>
                  <a:lnTo>
                    <a:pt x="113" y="3770"/>
                  </a:lnTo>
                  <a:lnTo>
                    <a:pt x="113" y="566"/>
                  </a:lnTo>
                  <a:close/>
                </a:path>
              </a:pathLst>
            </a:custGeom>
            <a:solidFill>
              <a:srgbClr val="999999"/>
            </a:solidFill>
            <a:ln w="9525">
              <a:noFill/>
              <a:round/>
              <a:headEnd/>
              <a:tailEnd/>
            </a:ln>
          </p:spPr>
          <p:txBody>
            <a:bodyPr/>
            <a:lstStyle/>
            <a:p>
              <a:endParaRPr lang="en-US" b="1"/>
            </a:p>
          </p:txBody>
        </p:sp>
        <p:grpSp>
          <p:nvGrpSpPr>
            <p:cNvPr id="9" name="Group 1"/>
            <p:cNvGrpSpPr/>
            <p:nvPr/>
          </p:nvGrpSpPr>
          <p:grpSpPr>
            <a:xfrm>
              <a:off x="7449903" y="2590800"/>
              <a:ext cx="1426111" cy="2514600"/>
              <a:chOff x="7449903" y="3039973"/>
              <a:chExt cx="1426111" cy="1644376"/>
            </a:xfrm>
          </p:grpSpPr>
          <p:sp>
            <p:nvSpPr>
              <p:cNvPr id="30" name="Freeform 151"/>
              <p:cNvSpPr>
                <a:spLocks/>
              </p:cNvSpPr>
              <p:nvPr/>
            </p:nvSpPr>
            <p:spPr bwMode="auto">
              <a:xfrm>
                <a:off x="7449903" y="3039973"/>
                <a:ext cx="1293182" cy="1644376"/>
              </a:xfrm>
              <a:custGeom>
                <a:avLst/>
                <a:gdLst/>
                <a:ahLst/>
                <a:cxnLst>
                  <a:cxn ang="0">
                    <a:pos x="397" y="2"/>
                  </a:cxn>
                  <a:cxn ang="0">
                    <a:pos x="298" y="15"/>
                  </a:cxn>
                  <a:cxn ang="0">
                    <a:pos x="212" y="43"/>
                  </a:cxn>
                  <a:cxn ang="0">
                    <a:pos x="142" y="86"/>
                  </a:cxn>
                  <a:cxn ang="0">
                    <a:pos x="86" y="142"/>
                  </a:cxn>
                  <a:cxn ang="0">
                    <a:pos x="43" y="213"/>
                  </a:cxn>
                  <a:cxn ang="0">
                    <a:pos x="15" y="298"/>
                  </a:cxn>
                  <a:cxn ang="0">
                    <a:pos x="1" y="397"/>
                  </a:cxn>
                  <a:cxn ang="0">
                    <a:pos x="0" y="3657"/>
                  </a:cxn>
                  <a:cxn ang="0">
                    <a:pos x="3" y="3736"/>
                  </a:cxn>
                  <a:cxn ang="0">
                    <a:pos x="15" y="3809"/>
                  </a:cxn>
                  <a:cxn ang="0">
                    <a:pos x="28" y="3855"/>
                  </a:cxn>
                  <a:cxn ang="0">
                    <a:pos x="43" y="3895"/>
                  </a:cxn>
                  <a:cxn ang="0">
                    <a:pos x="63" y="3932"/>
                  </a:cxn>
                  <a:cxn ang="0">
                    <a:pos x="86" y="3965"/>
                  </a:cxn>
                  <a:cxn ang="0">
                    <a:pos x="113" y="3997"/>
                  </a:cxn>
                  <a:cxn ang="0">
                    <a:pos x="176" y="4046"/>
                  </a:cxn>
                  <a:cxn ang="0">
                    <a:pos x="254" y="4081"/>
                  </a:cxn>
                  <a:cxn ang="0">
                    <a:pos x="321" y="4097"/>
                  </a:cxn>
                  <a:cxn ang="0">
                    <a:pos x="397" y="4107"/>
                  </a:cxn>
                  <a:cxn ang="0">
                    <a:pos x="453" y="4110"/>
                  </a:cxn>
                  <a:cxn ang="0">
                    <a:pos x="499" y="3963"/>
                  </a:cxn>
                  <a:cxn ang="0">
                    <a:pos x="458" y="3945"/>
                  </a:cxn>
                  <a:cxn ang="0">
                    <a:pos x="398" y="3927"/>
                  </a:cxn>
                  <a:cxn ang="0">
                    <a:pos x="347" y="3906"/>
                  </a:cxn>
                  <a:cxn ang="0">
                    <a:pos x="287" y="3866"/>
                  </a:cxn>
                  <a:cxn ang="0">
                    <a:pos x="248" y="3829"/>
                  </a:cxn>
                  <a:cxn ang="0">
                    <a:pos x="216" y="3785"/>
                  </a:cxn>
                  <a:cxn ang="0">
                    <a:pos x="199" y="3754"/>
                  </a:cxn>
                  <a:cxn ang="0">
                    <a:pos x="184" y="3719"/>
                  </a:cxn>
                  <a:cxn ang="0">
                    <a:pos x="166" y="3661"/>
                  </a:cxn>
                  <a:cxn ang="0">
                    <a:pos x="156" y="3599"/>
                  </a:cxn>
                  <a:cxn ang="0">
                    <a:pos x="151" y="3506"/>
                  </a:cxn>
                  <a:cxn ang="0">
                    <a:pos x="152" y="548"/>
                  </a:cxn>
                  <a:cxn ang="0">
                    <a:pos x="166" y="449"/>
                  </a:cxn>
                  <a:cxn ang="0">
                    <a:pos x="194" y="363"/>
                  </a:cxn>
                  <a:cxn ang="0">
                    <a:pos x="236" y="293"/>
                  </a:cxn>
                  <a:cxn ang="0">
                    <a:pos x="293" y="237"/>
                  </a:cxn>
                  <a:cxn ang="0">
                    <a:pos x="363" y="194"/>
                  </a:cxn>
                  <a:cxn ang="0">
                    <a:pos x="449" y="166"/>
                  </a:cxn>
                  <a:cxn ang="0">
                    <a:pos x="548" y="152"/>
                  </a:cxn>
                  <a:cxn ang="0">
                    <a:pos x="3334" y="151"/>
                  </a:cxn>
                  <a:cxn ang="0">
                    <a:pos x="3729" y="4"/>
                  </a:cxn>
                  <a:cxn ang="0">
                    <a:pos x="453" y="0"/>
                  </a:cxn>
                </a:cxnLst>
                <a:rect l="0" t="0" r="r" b="b"/>
                <a:pathLst>
                  <a:path w="3729" h="4110">
                    <a:moveTo>
                      <a:pt x="453" y="0"/>
                    </a:moveTo>
                    <a:lnTo>
                      <a:pt x="397" y="2"/>
                    </a:lnTo>
                    <a:lnTo>
                      <a:pt x="346" y="7"/>
                    </a:lnTo>
                    <a:lnTo>
                      <a:pt x="298" y="15"/>
                    </a:lnTo>
                    <a:lnTo>
                      <a:pt x="254" y="28"/>
                    </a:lnTo>
                    <a:lnTo>
                      <a:pt x="212" y="43"/>
                    </a:lnTo>
                    <a:lnTo>
                      <a:pt x="176" y="63"/>
                    </a:lnTo>
                    <a:lnTo>
                      <a:pt x="142" y="86"/>
                    </a:lnTo>
                    <a:lnTo>
                      <a:pt x="113" y="113"/>
                    </a:lnTo>
                    <a:lnTo>
                      <a:pt x="86" y="142"/>
                    </a:lnTo>
                    <a:lnTo>
                      <a:pt x="63" y="176"/>
                    </a:lnTo>
                    <a:lnTo>
                      <a:pt x="43" y="213"/>
                    </a:lnTo>
                    <a:lnTo>
                      <a:pt x="28" y="254"/>
                    </a:lnTo>
                    <a:lnTo>
                      <a:pt x="15" y="298"/>
                    </a:lnTo>
                    <a:lnTo>
                      <a:pt x="6" y="346"/>
                    </a:lnTo>
                    <a:lnTo>
                      <a:pt x="1" y="397"/>
                    </a:lnTo>
                    <a:lnTo>
                      <a:pt x="0" y="453"/>
                    </a:lnTo>
                    <a:lnTo>
                      <a:pt x="0" y="3657"/>
                    </a:lnTo>
                    <a:lnTo>
                      <a:pt x="1" y="3711"/>
                    </a:lnTo>
                    <a:lnTo>
                      <a:pt x="3" y="3736"/>
                    </a:lnTo>
                    <a:lnTo>
                      <a:pt x="6" y="3763"/>
                    </a:lnTo>
                    <a:lnTo>
                      <a:pt x="15" y="3809"/>
                    </a:lnTo>
                    <a:lnTo>
                      <a:pt x="20" y="3832"/>
                    </a:lnTo>
                    <a:lnTo>
                      <a:pt x="28" y="3855"/>
                    </a:lnTo>
                    <a:lnTo>
                      <a:pt x="34" y="3875"/>
                    </a:lnTo>
                    <a:lnTo>
                      <a:pt x="43" y="3895"/>
                    </a:lnTo>
                    <a:lnTo>
                      <a:pt x="52" y="3914"/>
                    </a:lnTo>
                    <a:lnTo>
                      <a:pt x="63" y="3932"/>
                    </a:lnTo>
                    <a:lnTo>
                      <a:pt x="73" y="3949"/>
                    </a:lnTo>
                    <a:lnTo>
                      <a:pt x="86" y="3965"/>
                    </a:lnTo>
                    <a:lnTo>
                      <a:pt x="98" y="3980"/>
                    </a:lnTo>
                    <a:lnTo>
                      <a:pt x="113" y="3997"/>
                    </a:lnTo>
                    <a:lnTo>
                      <a:pt x="142" y="4022"/>
                    </a:lnTo>
                    <a:lnTo>
                      <a:pt x="176" y="4046"/>
                    </a:lnTo>
                    <a:lnTo>
                      <a:pt x="212" y="4064"/>
                    </a:lnTo>
                    <a:lnTo>
                      <a:pt x="254" y="4081"/>
                    </a:lnTo>
                    <a:lnTo>
                      <a:pt x="298" y="4092"/>
                    </a:lnTo>
                    <a:lnTo>
                      <a:pt x="321" y="4097"/>
                    </a:lnTo>
                    <a:lnTo>
                      <a:pt x="346" y="4102"/>
                    </a:lnTo>
                    <a:lnTo>
                      <a:pt x="397" y="4107"/>
                    </a:lnTo>
                    <a:lnTo>
                      <a:pt x="424" y="4108"/>
                    </a:lnTo>
                    <a:lnTo>
                      <a:pt x="453" y="4110"/>
                    </a:lnTo>
                    <a:lnTo>
                      <a:pt x="920" y="4110"/>
                    </a:lnTo>
                    <a:lnTo>
                      <a:pt x="499" y="3963"/>
                    </a:lnTo>
                    <a:lnTo>
                      <a:pt x="502" y="3954"/>
                    </a:lnTo>
                    <a:lnTo>
                      <a:pt x="458" y="3945"/>
                    </a:lnTo>
                    <a:lnTo>
                      <a:pt x="419" y="3935"/>
                    </a:lnTo>
                    <a:lnTo>
                      <a:pt x="398" y="3927"/>
                    </a:lnTo>
                    <a:lnTo>
                      <a:pt x="381" y="3921"/>
                    </a:lnTo>
                    <a:lnTo>
                      <a:pt x="347" y="3906"/>
                    </a:lnTo>
                    <a:lnTo>
                      <a:pt x="316" y="3887"/>
                    </a:lnTo>
                    <a:lnTo>
                      <a:pt x="287" y="3866"/>
                    </a:lnTo>
                    <a:lnTo>
                      <a:pt x="260" y="3842"/>
                    </a:lnTo>
                    <a:lnTo>
                      <a:pt x="248" y="3829"/>
                    </a:lnTo>
                    <a:lnTo>
                      <a:pt x="238" y="3817"/>
                    </a:lnTo>
                    <a:lnTo>
                      <a:pt x="216" y="3785"/>
                    </a:lnTo>
                    <a:lnTo>
                      <a:pt x="206" y="3769"/>
                    </a:lnTo>
                    <a:lnTo>
                      <a:pt x="199" y="3754"/>
                    </a:lnTo>
                    <a:lnTo>
                      <a:pt x="190" y="3736"/>
                    </a:lnTo>
                    <a:lnTo>
                      <a:pt x="184" y="3719"/>
                    </a:lnTo>
                    <a:lnTo>
                      <a:pt x="172" y="3682"/>
                    </a:lnTo>
                    <a:lnTo>
                      <a:pt x="166" y="3661"/>
                    </a:lnTo>
                    <a:lnTo>
                      <a:pt x="162" y="3641"/>
                    </a:lnTo>
                    <a:lnTo>
                      <a:pt x="156" y="3599"/>
                    </a:lnTo>
                    <a:lnTo>
                      <a:pt x="152" y="3553"/>
                    </a:lnTo>
                    <a:lnTo>
                      <a:pt x="151" y="3506"/>
                    </a:lnTo>
                    <a:lnTo>
                      <a:pt x="151" y="603"/>
                    </a:lnTo>
                    <a:lnTo>
                      <a:pt x="152" y="548"/>
                    </a:lnTo>
                    <a:lnTo>
                      <a:pt x="157" y="497"/>
                    </a:lnTo>
                    <a:lnTo>
                      <a:pt x="166" y="449"/>
                    </a:lnTo>
                    <a:lnTo>
                      <a:pt x="179" y="405"/>
                    </a:lnTo>
                    <a:lnTo>
                      <a:pt x="194" y="363"/>
                    </a:lnTo>
                    <a:lnTo>
                      <a:pt x="214" y="327"/>
                    </a:lnTo>
                    <a:lnTo>
                      <a:pt x="236" y="293"/>
                    </a:lnTo>
                    <a:lnTo>
                      <a:pt x="264" y="264"/>
                    </a:lnTo>
                    <a:lnTo>
                      <a:pt x="293" y="237"/>
                    </a:lnTo>
                    <a:lnTo>
                      <a:pt x="327" y="214"/>
                    </a:lnTo>
                    <a:lnTo>
                      <a:pt x="363" y="194"/>
                    </a:lnTo>
                    <a:lnTo>
                      <a:pt x="405" y="179"/>
                    </a:lnTo>
                    <a:lnTo>
                      <a:pt x="449" y="166"/>
                    </a:lnTo>
                    <a:lnTo>
                      <a:pt x="497" y="157"/>
                    </a:lnTo>
                    <a:lnTo>
                      <a:pt x="548" y="152"/>
                    </a:lnTo>
                    <a:lnTo>
                      <a:pt x="603" y="151"/>
                    </a:lnTo>
                    <a:lnTo>
                      <a:pt x="3334" y="151"/>
                    </a:lnTo>
                    <a:lnTo>
                      <a:pt x="3334" y="142"/>
                    </a:lnTo>
                    <a:lnTo>
                      <a:pt x="3729" y="4"/>
                    </a:lnTo>
                    <a:lnTo>
                      <a:pt x="3657" y="0"/>
                    </a:lnTo>
                    <a:lnTo>
                      <a:pt x="453" y="0"/>
                    </a:lnTo>
                    <a:close/>
                  </a:path>
                </a:pathLst>
              </a:custGeom>
              <a:solidFill>
                <a:srgbClr val="F3F3F3"/>
              </a:solidFill>
              <a:ln w="9525">
                <a:noFill/>
                <a:round/>
                <a:headEnd/>
                <a:tailEnd/>
              </a:ln>
            </p:spPr>
            <p:txBody>
              <a:bodyPr/>
              <a:lstStyle/>
              <a:p>
                <a:endParaRPr lang="en-US" b="1"/>
              </a:p>
            </p:txBody>
          </p:sp>
          <p:sp>
            <p:nvSpPr>
              <p:cNvPr id="31" name="Freeform 152"/>
              <p:cNvSpPr>
                <a:spLocks/>
              </p:cNvSpPr>
              <p:nvPr/>
            </p:nvSpPr>
            <p:spPr bwMode="auto">
              <a:xfrm>
                <a:off x="7504059" y="3100693"/>
                <a:ext cx="1319440" cy="1522935"/>
              </a:xfrm>
              <a:custGeom>
                <a:avLst/>
                <a:gdLst/>
                <a:ahLst/>
                <a:cxnLst>
                  <a:cxn ang="0">
                    <a:pos x="397" y="1"/>
                  </a:cxn>
                  <a:cxn ang="0">
                    <a:pos x="298" y="15"/>
                  </a:cxn>
                  <a:cxn ang="0">
                    <a:pos x="212" y="43"/>
                  </a:cxn>
                  <a:cxn ang="0">
                    <a:pos x="142" y="86"/>
                  </a:cxn>
                  <a:cxn ang="0">
                    <a:pos x="85" y="142"/>
                  </a:cxn>
                  <a:cxn ang="0">
                    <a:pos x="43" y="212"/>
                  </a:cxn>
                  <a:cxn ang="0">
                    <a:pos x="15" y="298"/>
                  </a:cxn>
                  <a:cxn ang="0">
                    <a:pos x="1" y="397"/>
                  </a:cxn>
                  <a:cxn ang="0">
                    <a:pos x="0" y="3355"/>
                  </a:cxn>
                  <a:cxn ang="0">
                    <a:pos x="5" y="3448"/>
                  </a:cxn>
                  <a:cxn ang="0">
                    <a:pos x="15" y="3510"/>
                  </a:cxn>
                  <a:cxn ang="0">
                    <a:pos x="33" y="3568"/>
                  </a:cxn>
                  <a:cxn ang="0">
                    <a:pos x="48" y="3603"/>
                  </a:cxn>
                  <a:cxn ang="0">
                    <a:pos x="65" y="3634"/>
                  </a:cxn>
                  <a:cxn ang="0">
                    <a:pos x="97" y="3678"/>
                  </a:cxn>
                  <a:cxn ang="0">
                    <a:pos x="136" y="3715"/>
                  </a:cxn>
                  <a:cxn ang="0">
                    <a:pos x="196" y="3755"/>
                  </a:cxn>
                  <a:cxn ang="0">
                    <a:pos x="247" y="3776"/>
                  </a:cxn>
                  <a:cxn ang="0">
                    <a:pos x="307" y="3794"/>
                  </a:cxn>
                  <a:cxn ang="0">
                    <a:pos x="373" y="3804"/>
                  </a:cxn>
                  <a:cxn ang="0">
                    <a:pos x="452" y="3808"/>
                  </a:cxn>
                  <a:cxn ang="0">
                    <a:pos x="3368" y="3807"/>
                  </a:cxn>
                  <a:cxn ang="0">
                    <a:pos x="3410" y="3805"/>
                  </a:cxn>
                  <a:cxn ang="0">
                    <a:pos x="3461" y="3800"/>
                  </a:cxn>
                  <a:cxn ang="0">
                    <a:pos x="3508" y="3790"/>
                  </a:cxn>
                  <a:cxn ang="0">
                    <a:pos x="3553" y="3779"/>
                  </a:cxn>
                  <a:cxn ang="0">
                    <a:pos x="3593" y="3763"/>
                  </a:cxn>
                  <a:cxn ang="0">
                    <a:pos x="3621" y="3748"/>
                  </a:cxn>
                  <a:cxn ang="0">
                    <a:pos x="3647" y="3731"/>
                  </a:cxn>
                  <a:cxn ang="0">
                    <a:pos x="3664" y="3720"/>
                  </a:cxn>
                  <a:cxn ang="0">
                    <a:pos x="3695" y="3695"/>
                  </a:cxn>
                  <a:cxn ang="0">
                    <a:pos x="3720" y="3663"/>
                  </a:cxn>
                  <a:cxn ang="0">
                    <a:pos x="3731" y="3647"/>
                  </a:cxn>
                  <a:cxn ang="0">
                    <a:pos x="3748" y="3621"/>
                  </a:cxn>
                  <a:cxn ang="0">
                    <a:pos x="3763" y="3593"/>
                  </a:cxn>
                  <a:cxn ang="0">
                    <a:pos x="3779" y="3553"/>
                  </a:cxn>
                  <a:cxn ang="0">
                    <a:pos x="3790" y="3507"/>
                  </a:cxn>
                  <a:cxn ang="0">
                    <a:pos x="3801" y="3461"/>
                  </a:cxn>
                  <a:cxn ang="0">
                    <a:pos x="3806" y="3409"/>
                  </a:cxn>
                  <a:cxn ang="0">
                    <a:pos x="3807" y="3368"/>
                  </a:cxn>
                  <a:cxn ang="0">
                    <a:pos x="3808" y="452"/>
                  </a:cxn>
                  <a:cxn ang="0">
                    <a:pos x="3806" y="397"/>
                  </a:cxn>
                  <a:cxn ang="0">
                    <a:pos x="3795" y="321"/>
                  </a:cxn>
                  <a:cxn ang="0">
                    <a:pos x="3779" y="254"/>
                  </a:cxn>
                  <a:cxn ang="0">
                    <a:pos x="3744" y="176"/>
                  </a:cxn>
                  <a:cxn ang="0">
                    <a:pos x="3695" y="113"/>
                  </a:cxn>
                  <a:cxn ang="0">
                    <a:pos x="3664" y="86"/>
                  </a:cxn>
                  <a:cxn ang="0">
                    <a:pos x="3631" y="63"/>
                  </a:cxn>
                  <a:cxn ang="0">
                    <a:pos x="3593" y="43"/>
                  </a:cxn>
                  <a:cxn ang="0">
                    <a:pos x="3553" y="28"/>
                  </a:cxn>
                  <a:cxn ang="0">
                    <a:pos x="3508" y="15"/>
                  </a:cxn>
                  <a:cxn ang="0">
                    <a:pos x="3435" y="3"/>
                  </a:cxn>
                  <a:cxn ang="0">
                    <a:pos x="3356" y="0"/>
                  </a:cxn>
                  <a:cxn ang="0">
                    <a:pos x="452" y="0"/>
                  </a:cxn>
                </a:cxnLst>
                <a:rect l="0" t="0" r="r" b="b"/>
                <a:pathLst>
                  <a:path w="3808" h="3808">
                    <a:moveTo>
                      <a:pt x="452" y="0"/>
                    </a:moveTo>
                    <a:lnTo>
                      <a:pt x="397" y="1"/>
                    </a:lnTo>
                    <a:lnTo>
                      <a:pt x="346" y="6"/>
                    </a:lnTo>
                    <a:lnTo>
                      <a:pt x="298" y="15"/>
                    </a:lnTo>
                    <a:lnTo>
                      <a:pt x="254" y="28"/>
                    </a:lnTo>
                    <a:lnTo>
                      <a:pt x="212" y="43"/>
                    </a:lnTo>
                    <a:lnTo>
                      <a:pt x="176" y="63"/>
                    </a:lnTo>
                    <a:lnTo>
                      <a:pt x="142" y="86"/>
                    </a:lnTo>
                    <a:lnTo>
                      <a:pt x="113" y="113"/>
                    </a:lnTo>
                    <a:lnTo>
                      <a:pt x="85" y="142"/>
                    </a:lnTo>
                    <a:lnTo>
                      <a:pt x="63" y="176"/>
                    </a:lnTo>
                    <a:lnTo>
                      <a:pt x="43" y="212"/>
                    </a:lnTo>
                    <a:lnTo>
                      <a:pt x="28" y="254"/>
                    </a:lnTo>
                    <a:lnTo>
                      <a:pt x="15" y="298"/>
                    </a:lnTo>
                    <a:lnTo>
                      <a:pt x="6" y="346"/>
                    </a:lnTo>
                    <a:lnTo>
                      <a:pt x="1" y="397"/>
                    </a:lnTo>
                    <a:lnTo>
                      <a:pt x="0" y="452"/>
                    </a:lnTo>
                    <a:lnTo>
                      <a:pt x="0" y="3355"/>
                    </a:lnTo>
                    <a:lnTo>
                      <a:pt x="1" y="3402"/>
                    </a:lnTo>
                    <a:lnTo>
                      <a:pt x="5" y="3448"/>
                    </a:lnTo>
                    <a:lnTo>
                      <a:pt x="11" y="3490"/>
                    </a:lnTo>
                    <a:lnTo>
                      <a:pt x="15" y="3510"/>
                    </a:lnTo>
                    <a:lnTo>
                      <a:pt x="21" y="3531"/>
                    </a:lnTo>
                    <a:lnTo>
                      <a:pt x="33" y="3568"/>
                    </a:lnTo>
                    <a:lnTo>
                      <a:pt x="39" y="3585"/>
                    </a:lnTo>
                    <a:lnTo>
                      <a:pt x="48" y="3603"/>
                    </a:lnTo>
                    <a:lnTo>
                      <a:pt x="55" y="3618"/>
                    </a:lnTo>
                    <a:lnTo>
                      <a:pt x="65" y="3634"/>
                    </a:lnTo>
                    <a:lnTo>
                      <a:pt x="87" y="3666"/>
                    </a:lnTo>
                    <a:lnTo>
                      <a:pt x="97" y="3678"/>
                    </a:lnTo>
                    <a:lnTo>
                      <a:pt x="109" y="3691"/>
                    </a:lnTo>
                    <a:lnTo>
                      <a:pt x="136" y="3715"/>
                    </a:lnTo>
                    <a:lnTo>
                      <a:pt x="165" y="3736"/>
                    </a:lnTo>
                    <a:lnTo>
                      <a:pt x="196" y="3755"/>
                    </a:lnTo>
                    <a:lnTo>
                      <a:pt x="230" y="3770"/>
                    </a:lnTo>
                    <a:lnTo>
                      <a:pt x="247" y="3776"/>
                    </a:lnTo>
                    <a:lnTo>
                      <a:pt x="268" y="3784"/>
                    </a:lnTo>
                    <a:lnTo>
                      <a:pt x="307" y="3794"/>
                    </a:lnTo>
                    <a:lnTo>
                      <a:pt x="351" y="3803"/>
                    </a:lnTo>
                    <a:lnTo>
                      <a:pt x="373" y="3804"/>
                    </a:lnTo>
                    <a:lnTo>
                      <a:pt x="398" y="3807"/>
                    </a:lnTo>
                    <a:lnTo>
                      <a:pt x="452" y="3808"/>
                    </a:lnTo>
                    <a:lnTo>
                      <a:pt x="3356" y="3808"/>
                    </a:lnTo>
                    <a:lnTo>
                      <a:pt x="3368" y="3807"/>
                    </a:lnTo>
                    <a:lnTo>
                      <a:pt x="3382" y="3807"/>
                    </a:lnTo>
                    <a:lnTo>
                      <a:pt x="3410" y="3805"/>
                    </a:lnTo>
                    <a:lnTo>
                      <a:pt x="3435" y="3803"/>
                    </a:lnTo>
                    <a:lnTo>
                      <a:pt x="3461" y="3800"/>
                    </a:lnTo>
                    <a:lnTo>
                      <a:pt x="3484" y="3795"/>
                    </a:lnTo>
                    <a:lnTo>
                      <a:pt x="3508" y="3790"/>
                    </a:lnTo>
                    <a:lnTo>
                      <a:pt x="3530" y="3784"/>
                    </a:lnTo>
                    <a:lnTo>
                      <a:pt x="3553" y="3779"/>
                    </a:lnTo>
                    <a:lnTo>
                      <a:pt x="3573" y="3770"/>
                    </a:lnTo>
                    <a:lnTo>
                      <a:pt x="3593" y="3763"/>
                    </a:lnTo>
                    <a:lnTo>
                      <a:pt x="3612" y="3753"/>
                    </a:lnTo>
                    <a:lnTo>
                      <a:pt x="3621" y="3748"/>
                    </a:lnTo>
                    <a:lnTo>
                      <a:pt x="3631" y="3744"/>
                    </a:lnTo>
                    <a:lnTo>
                      <a:pt x="3647" y="3731"/>
                    </a:lnTo>
                    <a:lnTo>
                      <a:pt x="3655" y="3725"/>
                    </a:lnTo>
                    <a:lnTo>
                      <a:pt x="3664" y="3720"/>
                    </a:lnTo>
                    <a:lnTo>
                      <a:pt x="3679" y="3707"/>
                    </a:lnTo>
                    <a:lnTo>
                      <a:pt x="3695" y="3695"/>
                    </a:lnTo>
                    <a:lnTo>
                      <a:pt x="3708" y="3678"/>
                    </a:lnTo>
                    <a:lnTo>
                      <a:pt x="3720" y="3663"/>
                    </a:lnTo>
                    <a:lnTo>
                      <a:pt x="3725" y="3655"/>
                    </a:lnTo>
                    <a:lnTo>
                      <a:pt x="3731" y="3647"/>
                    </a:lnTo>
                    <a:lnTo>
                      <a:pt x="3744" y="3631"/>
                    </a:lnTo>
                    <a:lnTo>
                      <a:pt x="3748" y="3621"/>
                    </a:lnTo>
                    <a:lnTo>
                      <a:pt x="3753" y="3612"/>
                    </a:lnTo>
                    <a:lnTo>
                      <a:pt x="3763" y="3593"/>
                    </a:lnTo>
                    <a:lnTo>
                      <a:pt x="3770" y="3573"/>
                    </a:lnTo>
                    <a:lnTo>
                      <a:pt x="3779" y="3553"/>
                    </a:lnTo>
                    <a:lnTo>
                      <a:pt x="3784" y="3530"/>
                    </a:lnTo>
                    <a:lnTo>
                      <a:pt x="3790" y="3507"/>
                    </a:lnTo>
                    <a:lnTo>
                      <a:pt x="3795" y="3484"/>
                    </a:lnTo>
                    <a:lnTo>
                      <a:pt x="3801" y="3461"/>
                    </a:lnTo>
                    <a:lnTo>
                      <a:pt x="3803" y="3435"/>
                    </a:lnTo>
                    <a:lnTo>
                      <a:pt x="3806" y="3409"/>
                    </a:lnTo>
                    <a:lnTo>
                      <a:pt x="3807" y="3382"/>
                    </a:lnTo>
                    <a:lnTo>
                      <a:pt x="3807" y="3368"/>
                    </a:lnTo>
                    <a:lnTo>
                      <a:pt x="3808" y="3355"/>
                    </a:lnTo>
                    <a:lnTo>
                      <a:pt x="3808" y="452"/>
                    </a:lnTo>
                    <a:lnTo>
                      <a:pt x="3807" y="424"/>
                    </a:lnTo>
                    <a:lnTo>
                      <a:pt x="3806" y="397"/>
                    </a:lnTo>
                    <a:lnTo>
                      <a:pt x="3801" y="346"/>
                    </a:lnTo>
                    <a:lnTo>
                      <a:pt x="3795" y="321"/>
                    </a:lnTo>
                    <a:lnTo>
                      <a:pt x="3790" y="298"/>
                    </a:lnTo>
                    <a:lnTo>
                      <a:pt x="3779" y="254"/>
                    </a:lnTo>
                    <a:lnTo>
                      <a:pt x="3763" y="212"/>
                    </a:lnTo>
                    <a:lnTo>
                      <a:pt x="3744" y="176"/>
                    </a:lnTo>
                    <a:lnTo>
                      <a:pt x="3720" y="142"/>
                    </a:lnTo>
                    <a:lnTo>
                      <a:pt x="3695" y="113"/>
                    </a:lnTo>
                    <a:lnTo>
                      <a:pt x="3679" y="98"/>
                    </a:lnTo>
                    <a:lnTo>
                      <a:pt x="3664" y="86"/>
                    </a:lnTo>
                    <a:lnTo>
                      <a:pt x="3647" y="73"/>
                    </a:lnTo>
                    <a:lnTo>
                      <a:pt x="3631" y="63"/>
                    </a:lnTo>
                    <a:lnTo>
                      <a:pt x="3612" y="52"/>
                    </a:lnTo>
                    <a:lnTo>
                      <a:pt x="3593" y="43"/>
                    </a:lnTo>
                    <a:lnTo>
                      <a:pt x="3573" y="34"/>
                    </a:lnTo>
                    <a:lnTo>
                      <a:pt x="3553" y="28"/>
                    </a:lnTo>
                    <a:lnTo>
                      <a:pt x="3530" y="20"/>
                    </a:lnTo>
                    <a:lnTo>
                      <a:pt x="3508" y="15"/>
                    </a:lnTo>
                    <a:lnTo>
                      <a:pt x="3461" y="6"/>
                    </a:lnTo>
                    <a:lnTo>
                      <a:pt x="3435" y="3"/>
                    </a:lnTo>
                    <a:lnTo>
                      <a:pt x="3410" y="1"/>
                    </a:lnTo>
                    <a:lnTo>
                      <a:pt x="3356" y="0"/>
                    </a:lnTo>
                    <a:lnTo>
                      <a:pt x="3183" y="0"/>
                    </a:lnTo>
                    <a:lnTo>
                      <a:pt x="452" y="0"/>
                    </a:lnTo>
                    <a:close/>
                  </a:path>
                </a:pathLst>
              </a:custGeom>
              <a:solidFill>
                <a:srgbClr val="C0C0C0">
                  <a:alpha val="34000"/>
                </a:srgbClr>
              </a:solidFill>
              <a:ln w="9525">
                <a:noFill/>
                <a:round/>
                <a:headEnd/>
                <a:tailEnd/>
              </a:ln>
            </p:spPr>
            <p:txBody>
              <a:bodyPr/>
              <a:lstStyle/>
              <a:p>
                <a:endParaRPr lang="en-US" b="1"/>
              </a:p>
            </p:txBody>
          </p:sp>
          <p:sp>
            <p:nvSpPr>
              <p:cNvPr id="32" name="Freeform 153"/>
              <p:cNvSpPr>
                <a:spLocks/>
              </p:cNvSpPr>
              <p:nvPr/>
            </p:nvSpPr>
            <p:spPr bwMode="auto">
              <a:xfrm>
                <a:off x="7623859" y="3041614"/>
                <a:ext cx="1252155" cy="1642735"/>
              </a:xfrm>
              <a:custGeom>
                <a:avLst/>
                <a:gdLst/>
                <a:ahLst/>
                <a:cxnLst>
                  <a:cxn ang="0">
                    <a:pos x="2835" y="138"/>
                  </a:cxn>
                  <a:cxn ang="0">
                    <a:pos x="3062" y="148"/>
                  </a:cxn>
                  <a:cxn ang="0">
                    <a:pos x="3160" y="162"/>
                  </a:cxn>
                  <a:cxn ang="0">
                    <a:pos x="3225" y="181"/>
                  </a:cxn>
                  <a:cxn ang="0">
                    <a:pos x="3283" y="210"/>
                  </a:cxn>
                  <a:cxn ang="0">
                    <a:pos x="3331" y="245"/>
                  </a:cxn>
                  <a:cxn ang="0">
                    <a:pos x="3396" y="323"/>
                  </a:cxn>
                  <a:cxn ang="0">
                    <a:pos x="3442" y="445"/>
                  </a:cxn>
                  <a:cxn ang="0">
                    <a:pos x="3458" y="544"/>
                  </a:cxn>
                  <a:cxn ang="0">
                    <a:pos x="3460" y="3502"/>
                  </a:cxn>
                  <a:cxn ang="0">
                    <a:pos x="3458" y="3556"/>
                  </a:cxn>
                  <a:cxn ang="0">
                    <a:pos x="3447" y="3631"/>
                  </a:cxn>
                  <a:cxn ang="0">
                    <a:pos x="3431" y="3700"/>
                  </a:cxn>
                  <a:cxn ang="0">
                    <a:pos x="3405" y="3759"/>
                  </a:cxn>
                  <a:cxn ang="0">
                    <a:pos x="3383" y="3794"/>
                  </a:cxn>
                  <a:cxn ang="0">
                    <a:pos x="3360" y="3825"/>
                  </a:cxn>
                  <a:cxn ang="0">
                    <a:pos x="3316" y="3867"/>
                  </a:cxn>
                  <a:cxn ang="0">
                    <a:pos x="3283" y="3891"/>
                  </a:cxn>
                  <a:cxn ang="0">
                    <a:pos x="3245" y="3910"/>
                  </a:cxn>
                  <a:cxn ang="0">
                    <a:pos x="3182" y="3931"/>
                  </a:cxn>
                  <a:cxn ang="0">
                    <a:pos x="3113" y="3947"/>
                  </a:cxn>
                  <a:cxn ang="0">
                    <a:pos x="3034" y="3954"/>
                  </a:cxn>
                  <a:cxn ang="0">
                    <a:pos x="104" y="3955"/>
                  </a:cxn>
                  <a:cxn ang="0">
                    <a:pos x="3" y="3950"/>
                  </a:cxn>
                  <a:cxn ang="0">
                    <a:pos x="3158" y="4106"/>
                  </a:cxn>
                  <a:cxn ang="0">
                    <a:pos x="3212" y="4103"/>
                  </a:cxn>
                  <a:cxn ang="0">
                    <a:pos x="3287" y="4093"/>
                  </a:cxn>
                  <a:cxn ang="0">
                    <a:pos x="3356" y="4077"/>
                  </a:cxn>
                  <a:cxn ang="0">
                    <a:pos x="3415" y="4050"/>
                  </a:cxn>
                  <a:cxn ang="0">
                    <a:pos x="3450" y="4029"/>
                  </a:cxn>
                  <a:cxn ang="0">
                    <a:pos x="3481" y="4005"/>
                  </a:cxn>
                  <a:cxn ang="0">
                    <a:pos x="3523" y="3961"/>
                  </a:cxn>
                  <a:cxn ang="0">
                    <a:pos x="3547" y="3928"/>
                  </a:cxn>
                  <a:cxn ang="0">
                    <a:pos x="3566" y="3891"/>
                  </a:cxn>
                  <a:cxn ang="0">
                    <a:pos x="3587" y="3828"/>
                  </a:cxn>
                  <a:cxn ang="0">
                    <a:pos x="3603" y="3759"/>
                  </a:cxn>
                  <a:cxn ang="0">
                    <a:pos x="3610" y="3680"/>
                  </a:cxn>
                  <a:cxn ang="0">
                    <a:pos x="3611" y="449"/>
                  </a:cxn>
                  <a:cxn ang="0">
                    <a:pos x="3605" y="354"/>
                  </a:cxn>
                  <a:cxn ang="0">
                    <a:pos x="3574" y="233"/>
                  </a:cxn>
                  <a:cxn ang="0">
                    <a:pos x="3523" y="138"/>
                  </a:cxn>
                  <a:cxn ang="0">
                    <a:pos x="3444" y="67"/>
                  </a:cxn>
                  <a:cxn ang="0">
                    <a:pos x="3378" y="33"/>
                  </a:cxn>
                  <a:cxn ang="0">
                    <a:pos x="3322" y="14"/>
                  </a:cxn>
                </a:cxnLst>
                <a:rect l="0" t="0" r="r" b="b"/>
                <a:pathLst>
                  <a:path w="3611" h="4106">
                    <a:moveTo>
                      <a:pt x="3261" y="4"/>
                    </a:moveTo>
                    <a:lnTo>
                      <a:pt x="3230" y="0"/>
                    </a:lnTo>
                    <a:lnTo>
                      <a:pt x="2835" y="138"/>
                    </a:lnTo>
                    <a:lnTo>
                      <a:pt x="2835" y="147"/>
                    </a:lnTo>
                    <a:lnTo>
                      <a:pt x="3008" y="147"/>
                    </a:lnTo>
                    <a:lnTo>
                      <a:pt x="3062" y="148"/>
                    </a:lnTo>
                    <a:lnTo>
                      <a:pt x="3087" y="150"/>
                    </a:lnTo>
                    <a:lnTo>
                      <a:pt x="3113" y="153"/>
                    </a:lnTo>
                    <a:lnTo>
                      <a:pt x="3160" y="162"/>
                    </a:lnTo>
                    <a:lnTo>
                      <a:pt x="3182" y="167"/>
                    </a:lnTo>
                    <a:lnTo>
                      <a:pt x="3205" y="175"/>
                    </a:lnTo>
                    <a:lnTo>
                      <a:pt x="3225" y="181"/>
                    </a:lnTo>
                    <a:lnTo>
                      <a:pt x="3245" y="190"/>
                    </a:lnTo>
                    <a:lnTo>
                      <a:pt x="3264" y="199"/>
                    </a:lnTo>
                    <a:lnTo>
                      <a:pt x="3283" y="210"/>
                    </a:lnTo>
                    <a:lnTo>
                      <a:pt x="3299" y="220"/>
                    </a:lnTo>
                    <a:lnTo>
                      <a:pt x="3316" y="233"/>
                    </a:lnTo>
                    <a:lnTo>
                      <a:pt x="3331" y="245"/>
                    </a:lnTo>
                    <a:lnTo>
                      <a:pt x="3347" y="260"/>
                    </a:lnTo>
                    <a:lnTo>
                      <a:pt x="3372" y="289"/>
                    </a:lnTo>
                    <a:lnTo>
                      <a:pt x="3396" y="323"/>
                    </a:lnTo>
                    <a:lnTo>
                      <a:pt x="3415" y="359"/>
                    </a:lnTo>
                    <a:lnTo>
                      <a:pt x="3431" y="401"/>
                    </a:lnTo>
                    <a:lnTo>
                      <a:pt x="3442" y="445"/>
                    </a:lnTo>
                    <a:lnTo>
                      <a:pt x="3447" y="468"/>
                    </a:lnTo>
                    <a:lnTo>
                      <a:pt x="3453" y="493"/>
                    </a:lnTo>
                    <a:lnTo>
                      <a:pt x="3458" y="544"/>
                    </a:lnTo>
                    <a:lnTo>
                      <a:pt x="3459" y="571"/>
                    </a:lnTo>
                    <a:lnTo>
                      <a:pt x="3460" y="599"/>
                    </a:lnTo>
                    <a:lnTo>
                      <a:pt x="3460" y="3502"/>
                    </a:lnTo>
                    <a:lnTo>
                      <a:pt x="3459" y="3515"/>
                    </a:lnTo>
                    <a:lnTo>
                      <a:pt x="3459" y="3529"/>
                    </a:lnTo>
                    <a:lnTo>
                      <a:pt x="3458" y="3556"/>
                    </a:lnTo>
                    <a:lnTo>
                      <a:pt x="3455" y="3582"/>
                    </a:lnTo>
                    <a:lnTo>
                      <a:pt x="3453" y="3608"/>
                    </a:lnTo>
                    <a:lnTo>
                      <a:pt x="3447" y="3631"/>
                    </a:lnTo>
                    <a:lnTo>
                      <a:pt x="3442" y="3654"/>
                    </a:lnTo>
                    <a:lnTo>
                      <a:pt x="3436" y="3677"/>
                    </a:lnTo>
                    <a:lnTo>
                      <a:pt x="3431" y="3700"/>
                    </a:lnTo>
                    <a:lnTo>
                      <a:pt x="3422" y="3720"/>
                    </a:lnTo>
                    <a:lnTo>
                      <a:pt x="3415" y="3740"/>
                    </a:lnTo>
                    <a:lnTo>
                      <a:pt x="3405" y="3759"/>
                    </a:lnTo>
                    <a:lnTo>
                      <a:pt x="3400" y="3768"/>
                    </a:lnTo>
                    <a:lnTo>
                      <a:pt x="3396" y="3778"/>
                    </a:lnTo>
                    <a:lnTo>
                      <a:pt x="3383" y="3794"/>
                    </a:lnTo>
                    <a:lnTo>
                      <a:pt x="3377" y="3802"/>
                    </a:lnTo>
                    <a:lnTo>
                      <a:pt x="3372" y="3810"/>
                    </a:lnTo>
                    <a:lnTo>
                      <a:pt x="3360" y="3825"/>
                    </a:lnTo>
                    <a:lnTo>
                      <a:pt x="3347" y="3842"/>
                    </a:lnTo>
                    <a:lnTo>
                      <a:pt x="3331" y="3854"/>
                    </a:lnTo>
                    <a:lnTo>
                      <a:pt x="3316" y="3867"/>
                    </a:lnTo>
                    <a:lnTo>
                      <a:pt x="3307" y="3872"/>
                    </a:lnTo>
                    <a:lnTo>
                      <a:pt x="3299" y="3878"/>
                    </a:lnTo>
                    <a:lnTo>
                      <a:pt x="3283" y="3891"/>
                    </a:lnTo>
                    <a:lnTo>
                      <a:pt x="3273" y="3895"/>
                    </a:lnTo>
                    <a:lnTo>
                      <a:pt x="3264" y="3900"/>
                    </a:lnTo>
                    <a:lnTo>
                      <a:pt x="3245" y="3910"/>
                    </a:lnTo>
                    <a:lnTo>
                      <a:pt x="3225" y="3917"/>
                    </a:lnTo>
                    <a:lnTo>
                      <a:pt x="3205" y="3926"/>
                    </a:lnTo>
                    <a:lnTo>
                      <a:pt x="3182" y="3931"/>
                    </a:lnTo>
                    <a:lnTo>
                      <a:pt x="3160" y="3937"/>
                    </a:lnTo>
                    <a:lnTo>
                      <a:pt x="3136" y="3942"/>
                    </a:lnTo>
                    <a:lnTo>
                      <a:pt x="3113" y="3947"/>
                    </a:lnTo>
                    <a:lnTo>
                      <a:pt x="3087" y="3950"/>
                    </a:lnTo>
                    <a:lnTo>
                      <a:pt x="3062" y="3952"/>
                    </a:lnTo>
                    <a:lnTo>
                      <a:pt x="3034" y="3954"/>
                    </a:lnTo>
                    <a:lnTo>
                      <a:pt x="3020" y="3954"/>
                    </a:lnTo>
                    <a:lnTo>
                      <a:pt x="3008" y="3955"/>
                    </a:lnTo>
                    <a:lnTo>
                      <a:pt x="104" y="3955"/>
                    </a:lnTo>
                    <a:lnTo>
                      <a:pt x="50" y="3954"/>
                    </a:lnTo>
                    <a:lnTo>
                      <a:pt x="25" y="3951"/>
                    </a:lnTo>
                    <a:lnTo>
                      <a:pt x="3" y="3950"/>
                    </a:lnTo>
                    <a:lnTo>
                      <a:pt x="0" y="3959"/>
                    </a:lnTo>
                    <a:lnTo>
                      <a:pt x="421" y="4106"/>
                    </a:lnTo>
                    <a:lnTo>
                      <a:pt x="3158" y="4106"/>
                    </a:lnTo>
                    <a:lnTo>
                      <a:pt x="3171" y="4104"/>
                    </a:lnTo>
                    <a:lnTo>
                      <a:pt x="3185" y="4104"/>
                    </a:lnTo>
                    <a:lnTo>
                      <a:pt x="3212" y="4103"/>
                    </a:lnTo>
                    <a:lnTo>
                      <a:pt x="3238" y="4101"/>
                    </a:lnTo>
                    <a:lnTo>
                      <a:pt x="3264" y="4098"/>
                    </a:lnTo>
                    <a:lnTo>
                      <a:pt x="3287" y="4093"/>
                    </a:lnTo>
                    <a:lnTo>
                      <a:pt x="3311" y="4088"/>
                    </a:lnTo>
                    <a:lnTo>
                      <a:pt x="3333" y="4082"/>
                    </a:lnTo>
                    <a:lnTo>
                      <a:pt x="3356" y="4077"/>
                    </a:lnTo>
                    <a:lnTo>
                      <a:pt x="3376" y="4068"/>
                    </a:lnTo>
                    <a:lnTo>
                      <a:pt x="3396" y="4060"/>
                    </a:lnTo>
                    <a:lnTo>
                      <a:pt x="3415" y="4050"/>
                    </a:lnTo>
                    <a:lnTo>
                      <a:pt x="3424" y="4045"/>
                    </a:lnTo>
                    <a:lnTo>
                      <a:pt x="3434" y="4042"/>
                    </a:lnTo>
                    <a:lnTo>
                      <a:pt x="3450" y="4029"/>
                    </a:lnTo>
                    <a:lnTo>
                      <a:pt x="3458" y="4023"/>
                    </a:lnTo>
                    <a:lnTo>
                      <a:pt x="3466" y="4018"/>
                    </a:lnTo>
                    <a:lnTo>
                      <a:pt x="3481" y="4005"/>
                    </a:lnTo>
                    <a:lnTo>
                      <a:pt x="3498" y="3993"/>
                    </a:lnTo>
                    <a:lnTo>
                      <a:pt x="3510" y="3976"/>
                    </a:lnTo>
                    <a:lnTo>
                      <a:pt x="3523" y="3961"/>
                    </a:lnTo>
                    <a:lnTo>
                      <a:pt x="3528" y="3952"/>
                    </a:lnTo>
                    <a:lnTo>
                      <a:pt x="3534" y="3945"/>
                    </a:lnTo>
                    <a:lnTo>
                      <a:pt x="3547" y="3928"/>
                    </a:lnTo>
                    <a:lnTo>
                      <a:pt x="3551" y="3918"/>
                    </a:lnTo>
                    <a:lnTo>
                      <a:pt x="3556" y="3910"/>
                    </a:lnTo>
                    <a:lnTo>
                      <a:pt x="3566" y="3891"/>
                    </a:lnTo>
                    <a:lnTo>
                      <a:pt x="3573" y="3871"/>
                    </a:lnTo>
                    <a:lnTo>
                      <a:pt x="3582" y="3851"/>
                    </a:lnTo>
                    <a:lnTo>
                      <a:pt x="3587" y="3828"/>
                    </a:lnTo>
                    <a:lnTo>
                      <a:pt x="3593" y="3805"/>
                    </a:lnTo>
                    <a:lnTo>
                      <a:pt x="3598" y="3781"/>
                    </a:lnTo>
                    <a:lnTo>
                      <a:pt x="3603" y="3759"/>
                    </a:lnTo>
                    <a:lnTo>
                      <a:pt x="3606" y="3732"/>
                    </a:lnTo>
                    <a:lnTo>
                      <a:pt x="3608" y="3707"/>
                    </a:lnTo>
                    <a:lnTo>
                      <a:pt x="3610" y="3680"/>
                    </a:lnTo>
                    <a:lnTo>
                      <a:pt x="3610" y="3666"/>
                    </a:lnTo>
                    <a:lnTo>
                      <a:pt x="3611" y="3653"/>
                    </a:lnTo>
                    <a:lnTo>
                      <a:pt x="3611" y="449"/>
                    </a:lnTo>
                    <a:lnTo>
                      <a:pt x="3608" y="400"/>
                    </a:lnTo>
                    <a:lnTo>
                      <a:pt x="3606" y="376"/>
                    </a:lnTo>
                    <a:lnTo>
                      <a:pt x="3605" y="354"/>
                    </a:lnTo>
                    <a:lnTo>
                      <a:pt x="3597" y="310"/>
                    </a:lnTo>
                    <a:lnTo>
                      <a:pt x="3588" y="271"/>
                    </a:lnTo>
                    <a:lnTo>
                      <a:pt x="3574" y="233"/>
                    </a:lnTo>
                    <a:lnTo>
                      <a:pt x="3561" y="199"/>
                    </a:lnTo>
                    <a:lnTo>
                      <a:pt x="3542" y="167"/>
                    </a:lnTo>
                    <a:lnTo>
                      <a:pt x="3523" y="138"/>
                    </a:lnTo>
                    <a:lnTo>
                      <a:pt x="3499" y="112"/>
                    </a:lnTo>
                    <a:lnTo>
                      <a:pt x="3473" y="88"/>
                    </a:lnTo>
                    <a:lnTo>
                      <a:pt x="3444" y="67"/>
                    </a:lnTo>
                    <a:lnTo>
                      <a:pt x="3429" y="57"/>
                    </a:lnTo>
                    <a:lnTo>
                      <a:pt x="3414" y="49"/>
                    </a:lnTo>
                    <a:lnTo>
                      <a:pt x="3378" y="33"/>
                    </a:lnTo>
                    <a:lnTo>
                      <a:pt x="3360" y="25"/>
                    </a:lnTo>
                    <a:lnTo>
                      <a:pt x="3342" y="20"/>
                    </a:lnTo>
                    <a:lnTo>
                      <a:pt x="3322" y="14"/>
                    </a:lnTo>
                    <a:lnTo>
                      <a:pt x="3303" y="10"/>
                    </a:lnTo>
                    <a:lnTo>
                      <a:pt x="3261" y="4"/>
                    </a:lnTo>
                    <a:close/>
                  </a:path>
                </a:pathLst>
              </a:custGeom>
              <a:solidFill>
                <a:srgbClr val="676767"/>
              </a:solidFill>
              <a:ln w="9525">
                <a:noFill/>
                <a:round/>
                <a:headEnd/>
                <a:tailEnd/>
              </a:ln>
            </p:spPr>
            <p:txBody>
              <a:bodyPr/>
              <a:lstStyle/>
              <a:p>
                <a:endParaRPr lang="en-US" b="1"/>
              </a:p>
            </p:txBody>
          </p:sp>
        </p:grpSp>
        <p:sp>
          <p:nvSpPr>
            <p:cNvPr id="10" name="Rectangle 154"/>
            <p:cNvSpPr>
              <a:spLocks noChangeArrowheads="1"/>
            </p:cNvSpPr>
            <p:nvPr/>
          </p:nvSpPr>
          <p:spPr bwMode="auto">
            <a:xfrm>
              <a:off x="7476944" y="3271604"/>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a:solidFill>
                    <a:srgbClr val="8585FF"/>
                  </a:solidFill>
                  <a:latin typeface="Verdana" pitchFamily="34" charset="0"/>
                </a:rPr>
                <a:t>01010101010</a:t>
              </a:r>
              <a:endParaRPr lang="en-US" sz="1800" b="1">
                <a:solidFill>
                  <a:srgbClr val="8585FF"/>
                </a:solidFill>
              </a:endParaRPr>
            </a:p>
          </p:txBody>
        </p:sp>
        <p:sp>
          <p:nvSpPr>
            <p:cNvPr id="11" name="Rectangle 155"/>
            <p:cNvSpPr>
              <a:spLocks noChangeArrowheads="1"/>
            </p:cNvSpPr>
            <p:nvPr/>
          </p:nvSpPr>
          <p:spPr bwMode="auto">
            <a:xfrm>
              <a:off x="7476944" y="3511297"/>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10101011010</a:t>
              </a:r>
              <a:endParaRPr lang="en-US" sz="1800" b="1" dirty="0">
                <a:solidFill>
                  <a:srgbClr val="8585FF"/>
                </a:solidFill>
              </a:endParaRPr>
            </a:p>
          </p:txBody>
        </p:sp>
        <p:sp>
          <p:nvSpPr>
            <p:cNvPr id="12" name="Rectangle 156"/>
            <p:cNvSpPr>
              <a:spLocks noChangeArrowheads="1"/>
            </p:cNvSpPr>
            <p:nvPr/>
          </p:nvSpPr>
          <p:spPr bwMode="auto">
            <a:xfrm>
              <a:off x="7476944" y="3750990"/>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00010101011</a:t>
              </a:r>
              <a:endParaRPr lang="en-US" sz="1800" b="1" dirty="0">
                <a:solidFill>
                  <a:srgbClr val="8585FF"/>
                </a:solidFill>
              </a:endParaRPr>
            </a:p>
          </p:txBody>
        </p:sp>
        <p:sp>
          <p:nvSpPr>
            <p:cNvPr id="13" name="Rectangle 157"/>
            <p:cNvSpPr>
              <a:spLocks noChangeArrowheads="1"/>
            </p:cNvSpPr>
            <p:nvPr/>
          </p:nvSpPr>
          <p:spPr bwMode="auto">
            <a:xfrm>
              <a:off x="7476944" y="3990683"/>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01010101010</a:t>
              </a:r>
              <a:endParaRPr lang="en-US" sz="1800" b="1" dirty="0">
                <a:solidFill>
                  <a:srgbClr val="8585FF"/>
                </a:solidFill>
              </a:endParaRPr>
            </a:p>
          </p:txBody>
        </p:sp>
        <p:sp>
          <p:nvSpPr>
            <p:cNvPr id="14" name="Rectangle 158"/>
            <p:cNvSpPr>
              <a:spLocks noChangeArrowheads="1"/>
            </p:cNvSpPr>
            <p:nvPr/>
          </p:nvSpPr>
          <p:spPr bwMode="auto">
            <a:xfrm>
              <a:off x="7476944" y="4230376"/>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a:solidFill>
                    <a:srgbClr val="8585FF"/>
                  </a:solidFill>
                  <a:latin typeface="Verdana" pitchFamily="34" charset="0"/>
                </a:rPr>
                <a:t>10101010101</a:t>
              </a:r>
              <a:endParaRPr lang="en-US" sz="1800" b="1">
                <a:solidFill>
                  <a:srgbClr val="8585FF"/>
                </a:solidFill>
              </a:endParaRPr>
            </a:p>
          </p:txBody>
        </p:sp>
        <p:sp>
          <p:nvSpPr>
            <p:cNvPr id="15" name="Rectangle 159"/>
            <p:cNvSpPr>
              <a:spLocks noChangeArrowheads="1"/>
            </p:cNvSpPr>
            <p:nvPr/>
          </p:nvSpPr>
          <p:spPr bwMode="auto">
            <a:xfrm>
              <a:off x="7476944" y="4470069"/>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01010101010</a:t>
              </a:r>
              <a:endParaRPr lang="en-US" sz="1800" b="1" dirty="0">
                <a:solidFill>
                  <a:srgbClr val="8585FF"/>
                </a:solidFill>
              </a:endParaRPr>
            </a:p>
          </p:txBody>
        </p:sp>
        <p:sp>
          <p:nvSpPr>
            <p:cNvPr id="16" name="Freeform 161"/>
            <p:cNvSpPr>
              <a:spLocks/>
            </p:cNvSpPr>
            <p:nvPr/>
          </p:nvSpPr>
          <p:spPr bwMode="auto">
            <a:xfrm>
              <a:off x="6501255" y="3345837"/>
              <a:ext cx="849778" cy="311764"/>
            </a:xfrm>
            <a:custGeom>
              <a:avLst/>
              <a:gdLst/>
              <a:ahLst/>
              <a:cxnLst>
                <a:cxn ang="0">
                  <a:pos x="1940" y="0"/>
                </a:cxn>
                <a:cxn ang="0">
                  <a:pos x="1940" y="261"/>
                </a:cxn>
                <a:cxn ang="0">
                  <a:pos x="0" y="261"/>
                </a:cxn>
                <a:cxn ang="0">
                  <a:pos x="2" y="458"/>
                </a:cxn>
                <a:cxn ang="0">
                  <a:pos x="1940" y="458"/>
                </a:cxn>
                <a:cxn ang="0">
                  <a:pos x="1940" y="712"/>
                </a:cxn>
                <a:cxn ang="0">
                  <a:pos x="2971" y="354"/>
                </a:cxn>
                <a:cxn ang="0">
                  <a:pos x="1940" y="0"/>
                </a:cxn>
              </a:cxnLst>
              <a:rect l="0" t="0" r="r" b="b"/>
              <a:pathLst>
                <a:path w="2971" h="712">
                  <a:moveTo>
                    <a:pt x="1940" y="0"/>
                  </a:moveTo>
                  <a:lnTo>
                    <a:pt x="1940" y="261"/>
                  </a:lnTo>
                  <a:lnTo>
                    <a:pt x="0" y="261"/>
                  </a:lnTo>
                  <a:lnTo>
                    <a:pt x="2" y="458"/>
                  </a:lnTo>
                  <a:lnTo>
                    <a:pt x="1940" y="458"/>
                  </a:lnTo>
                  <a:lnTo>
                    <a:pt x="1940" y="712"/>
                  </a:lnTo>
                  <a:lnTo>
                    <a:pt x="2971" y="354"/>
                  </a:lnTo>
                  <a:lnTo>
                    <a:pt x="1940" y="0"/>
                  </a:lnTo>
                  <a:close/>
                </a:path>
              </a:pathLst>
            </a:custGeom>
            <a:gradFill rotWithShape="1">
              <a:gsLst>
                <a:gs pos="0">
                  <a:srgbClr val="D18316"/>
                </a:gs>
                <a:gs pos="100000">
                  <a:srgbClr val="D18316">
                    <a:gamma/>
                    <a:shade val="46275"/>
                    <a:invGamma/>
                  </a:srgbClr>
                </a:gs>
              </a:gsLst>
              <a:lin ang="5400000" scaled="1"/>
            </a:gradFill>
            <a:ln w="9525" cap="flat" cmpd="sng">
              <a:noFill/>
              <a:prstDash val="solid"/>
              <a:round/>
              <a:headEnd/>
              <a:tailEnd/>
            </a:ln>
            <a:effectLst/>
          </p:spPr>
          <p:txBody>
            <a:bodyPr tIns="0" bIns="0" anchor="ctr"/>
            <a:lstStyle/>
            <a:p>
              <a:endParaRPr lang="en-US" b="1"/>
            </a:p>
          </p:txBody>
        </p:sp>
        <p:sp>
          <p:nvSpPr>
            <p:cNvPr id="17" name="Freeform 162"/>
            <p:cNvSpPr>
              <a:spLocks/>
            </p:cNvSpPr>
            <p:nvPr/>
          </p:nvSpPr>
          <p:spPr bwMode="auto">
            <a:xfrm>
              <a:off x="6501255" y="4038601"/>
              <a:ext cx="849778" cy="311764"/>
            </a:xfrm>
            <a:custGeom>
              <a:avLst/>
              <a:gdLst/>
              <a:ahLst/>
              <a:cxnLst>
                <a:cxn ang="0">
                  <a:pos x="1940" y="0"/>
                </a:cxn>
                <a:cxn ang="0">
                  <a:pos x="1940" y="255"/>
                </a:cxn>
                <a:cxn ang="0">
                  <a:pos x="2" y="255"/>
                </a:cxn>
                <a:cxn ang="0">
                  <a:pos x="0" y="452"/>
                </a:cxn>
                <a:cxn ang="0">
                  <a:pos x="1940" y="452"/>
                </a:cxn>
                <a:cxn ang="0">
                  <a:pos x="1940" y="712"/>
                </a:cxn>
                <a:cxn ang="0">
                  <a:pos x="2971" y="358"/>
                </a:cxn>
                <a:cxn ang="0">
                  <a:pos x="1940" y="0"/>
                </a:cxn>
              </a:cxnLst>
              <a:rect l="0" t="0" r="r" b="b"/>
              <a:pathLst>
                <a:path w="2971" h="712">
                  <a:moveTo>
                    <a:pt x="1940" y="0"/>
                  </a:moveTo>
                  <a:lnTo>
                    <a:pt x="1940" y="255"/>
                  </a:lnTo>
                  <a:lnTo>
                    <a:pt x="2" y="255"/>
                  </a:lnTo>
                  <a:lnTo>
                    <a:pt x="0" y="452"/>
                  </a:lnTo>
                  <a:lnTo>
                    <a:pt x="1940" y="452"/>
                  </a:lnTo>
                  <a:lnTo>
                    <a:pt x="1940" y="712"/>
                  </a:lnTo>
                  <a:lnTo>
                    <a:pt x="2971" y="358"/>
                  </a:lnTo>
                  <a:lnTo>
                    <a:pt x="1940" y="0"/>
                  </a:lnTo>
                  <a:close/>
                </a:path>
              </a:pathLst>
            </a:custGeom>
            <a:gradFill rotWithShape="1">
              <a:gsLst>
                <a:gs pos="0">
                  <a:srgbClr val="B5121B"/>
                </a:gs>
                <a:gs pos="100000">
                  <a:srgbClr val="B5121B">
                    <a:gamma/>
                    <a:shade val="46275"/>
                    <a:invGamma/>
                  </a:srgbClr>
                </a:gs>
              </a:gsLst>
              <a:lin ang="5400000" scaled="1"/>
            </a:gradFill>
            <a:ln w="9525" cap="flat" cmpd="sng">
              <a:noFill/>
              <a:prstDash val="solid"/>
              <a:round/>
              <a:headEnd/>
              <a:tailEnd/>
            </a:ln>
            <a:effectLst/>
          </p:spPr>
          <p:txBody>
            <a:bodyPr tIns="0" bIns="0" anchor="ctr"/>
            <a:lstStyle/>
            <a:p>
              <a:endParaRPr lang="en-US" b="1"/>
            </a:p>
          </p:txBody>
        </p:sp>
        <p:sp>
          <p:nvSpPr>
            <p:cNvPr id="18" name="Rectangle 164"/>
            <p:cNvSpPr>
              <a:spLocks noChangeArrowheads="1"/>
            </p:cNvSpPr>
            <p:nvPr/>
          </p:nvSpPr>
          <p:spPr bwMode="auto">
            <a:xfrm>
              <a:off x="6441702" y="2476823"/>
              <a:ext cx="722955"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Digital Movie</a:t>
              </a:r>
              <a:endParaRPr lang="en-US" sz="1050" dirty="0">
                <a:latin typeface="Calibri" pitchFamily="34" charset="0"/>
                <a:cs typeface="Calibri" pitchFamily="34" charset="0"/>
              </a:endParaRPr>
            </a:p>
          </p:txBody>
        </p:sp>
        <p:sp>
          <p:nvSpPr>
            <p:cNvPr id="19" name="Rectangle 165"/>
            <p:cNvSpPr>
              <a:spLocks noChangeArrowheads="1"/>
            </p:cNvSpPr>
            <p:nvPr/>
          </p:nvSpPr>
          <p:spPr bwMode="auto">
            <a:xfrm>
              <a:off x="6451320" y="3190188"/>
              <a:ext cx="703719"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Digital Photo</a:t>
              </a:r>
              <a:endParaRPr lang="en-US" sz="1050" dirty="0">
                <a:latin typeface="Calibri" pitchFamily="34" charset="0"/>
                <a:cs typeface="Calibri" pitchFamily="34" charset="0"/>
              </a:endParaRPr>
            </a:p>
          </p:txBody>
        </p:sp>
        <p:sp>
          <p:nvSpPr>
            <p:cNvPr id="20" name="Rectangle 166"/>
            <p:cNvSpPr>
              <a:spLocks noChangeArrowheads="1"/>
            </p:cNvSpPr>
            <p:nvPr/>
          </p:nvSpPr>
          <p:spPr bwMode="auto">
            <a:xfrm>
              <a:off x="6610819" y="3907064"/>
              <a:ext cx="384721"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e-Book</a:t>
              </a:r>
              <a:endParaRPr lang="en-US" sz="1050" dirty="0">
                <a:latin typeface="Calibri" pitchFamily="34" charset="0"/>
                <a:cs typeface="Calibri" pitchFamily="34" charset="0"/>
              </a:endParaRPr>
            </a:p>
          </p:txBody>
        </p:sp>
        <p:sp>
          <p:nvSpPr>
            <p:cNvPr id="21" name="Rectangle 167"/>
            <p:cNvSpPr>
              <a:spLocks noChangeArrowheads="1"/>
            </p:cNvSpPr>
            <p:nvPr/>
          </p:nvSpPr>
          <p:spPr bwMode="auto">
            <a:xfrm>
              <a:off x="6633261" y="4594488"/>
              <a:ext cx="299762"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email</a:t>
              </a:r>
              <a:endParaRPr lang="en-US" sz="1050" dirty="0">
                <a:latin typeface="Calibri" pitchFamily="34" charset="0"/>
                <a:cs typeface="Calibri" pitchFamily="34" charset="0"/>
              </a:endParaRPr>
            </a:p>
          </p:txBody>
        </p:sp>
        <p:sp>
          <p:nvSpPr>
            <p:cNvPr id="22" name="Rectangle 211"/>
            <p:cNvSpPr>
              <a:spLocks noChangeArrowheads="1"/>
            </p:cNvSpPr>
            <p:nvPr/>
          </p:nvSpPr>
          <p:spPr bwMode="auto">
            <a:xfrm>
              <a:off x="7859777" y="5201286"/>
              <a:ext cx="655629"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Digital Data</a:t>
              </a:r>
              <a:endParaRPr lang="en-US" sz="1050" dirty="0">
                <a:latin typeface="Calibri" pitchFamily="34" charset="0"/>
                <a:cs typeface="Calibri" pitchFamily="34" charset="0"/>
              </a:endParaRPr>
            </a:p>
          </p:txBody>
        </p:sp>
        <p:pic>
          <p:nvPicPr>
            <p:cNvPr id="23" name="Picture 213"/>
            <p:cNvPicPr>
              <a:picLocks noChangeAspect="1" noChangeArrowheads="1"/>
            </p:cNvPicPr>
            <p:nvPr/>
          </p:nvPicPr>
          <p:blipFill>
            <a:blip r:embed="rId4" cstate="print"/>
            <a:srcRect/>
            <a:stretch>
              <a:fillRect/>
            </a:stretch>
          </p:blipFill>
          <p:spPr bwMode="auto">
            <a:xfrm>
              <a:off x="5404075" y="3852314"/>
              <a:ext cx="667925" cy="658079"/>
            </a:xfrm>
            <a:prstGeom prst="rect">
              <a:avLst/>
            </a:prstGeom>
            <a:noFill/>
            <a:ln w="9525">
              <a:noFill/>
              <a:miter lim="800000"/>
              <a:headEnd/>
              <a:tailEnd/>
            </a:ln>
          </p:spPr>
        </p:pic>
        <p:pic>
          <p:nvPicPr>
            <p:cNvPr id="24" name="Picture 214"/>
            <p:cNvPicPr>
              <a:picLocks noChangeAspect="1" noChangeArrowheads="1"/>
            </p:cNvPicPr>
            <p:nvPr/>
          </p:nvPicPr>
          <p:blipFill>
            <a:blip r:embed="rId5" cstate="print"/>
            <a:srcRect/>
            <a:stretch>
              <a:fillRect/>
            </a:stretch>
          </p:blipFill>
          <p:spPr bwMode="auto">
            <a:xfrm>
              <a:off x="5474642" y="3061307"/>
              <a:ext cx="526791" cy="846804"/>
            </a:xfrm>
            <a:prstGeom prst="rect">
              <a:avLst/>
            </a:prstGeom>
            <a:noFill/>
            <a:ln w="9525">
              <a:noFill/>
              <a:miter lim="800000"/>
              <a:headEnd/>
              <a:tailEnd/>
            </a:ln>
          </p:spPr>
        </p:pic>
        <p:sp>
          <p:nvSpPr>
            <p:cNvPr id="25" name="Freeform 161"/>
            <p:cNvSpPr>
              <a:spLocks/>
            </p:cNvSpPr>
            <p:nvPr/>
          </p:nvSpPr>
          <p:spPr bwMode="auto">
            <a:xfrm>
              <a:off x="6505113" y="2653073"/>
              <a:ext cx="849778" cy="311764"/>
            </a:xfrm>
            <a:custGeom>
              <a:avLst/>
              <a:gdLst/>
              <a:ahLst/>
              <a:cxnLst>
                <a:cxn ang="0">
                  <a:pos x="1940" y="0"/>
                </a:cxn>
                <a:cxn ang="0">
                  <a:pos x="1940" y="261"/>
                </a:cxn>
                <a:cxn ang="0">
                  <a:pos x="0" y="261"/>
                </a:cxn>
                <a:cxn ang="0">
                  <a:pos x="2" y="458"/>
                </a:cxn>
                <a:cxn ang="0">
                  <a:pos x="1940" y="458"/>
                </a:cxn>
                <a:cxn ang="0">
                  <a:pos x="1940" y="712"/>
                </a:cxn>
                <a:cxn ang="0">
                  <a:pos x="2971" y="354"/>
                </a:cxn>
                <a:cxn ang="0">
                  <a:pos x="1940" y="0"/>
                </a:cxn>
              </a:cxnLst>
              <a:rect l="0" t="0" r="r" b="b"/>
              <a:pathLst>
                <a:path w="2971" h="712">
                  <a:moveTo>
                    <a:pt x="1940" y="0"/>
                  </a:moveTo>
                  <a:lnTo>
                    <a:pt x="1940" y="261"/>
                  </a:lnTo>
                  <a:lnTo>
                    <a:pt x="0" y="261"/>
                  </a:lnTo>
                  <a:lnTo>
                    <a:pt x="2" y="458"/>
                  </a:lnTo>
                  <a:lnTo>
                    <a:pt x="1940" y="458"/>
                  </a:lnTo>
                  <a:lnTo>
                    <a:pt x="1940" y="712"/>
                  </a:lnTo>
                  <a:lnTo>
                    <a:pt x="2971" y="354"/>
                  </a:lnTo>
                  <a:lnTo>
                    <a:pt x="1940" y="0"/>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tIns="0" bIns="0" anchor="ctr"/>
            <a:lstStyle/>
            <a:p>
              <a:endParaRPr lang="en-US" b="1"/>
            </a:p>
          </p:txBody>
        </p:sp>
        <p:sp>
          <p:nvSpPr>
            <p:cNvPr id="26" name="Rectangle 155"/>
            <p:cNvSpPr>
              <a:spLocks noChangeArrowheads="1"/>
            </p:cNvSpPr>
            <p:nvPr/>
          </p:nvSpPr>
          <p:spPr bwMode="auto">
            <a:xfrm>
              <a:off x="7476944" y="2792218"/>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10101011010</a:t>
              </a:r>
              <a:endParaRPr lang="en-US" sz="1800" b="1" dirty="0">
                <a:solidFill>
                  <a:srgbClr val="8585FF"/>
                </a:solidFill>
              </a:endParaRPr>
            </a:p>
          </p:txBody>
        </p:sp>
        <p:sp>
          <p:nvSpPr>
            <p:cNvPr id="27" name="Rectangle 156"/>
            <p:cNvSpPr>
              <a:spLocks noChangeArrowheads="1"/>
            </p:cNvSpPr>
            <p:nvPr/>
          </p:nvSpPr>
          <p:spPr bwMode="auto">
            <a:xfrm>
              <a:off x="7476944" y="3031911"/>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00010101011</a:t>
              </a:r>
              <a:endParaRPr lang="en-US" sz="1800" b="1" dirty="0">
                <a:solidFill>
                  <a:srgbClr val="8585FF"/>
                </a:solidFill>
              </a:endParaRPr>
            </a:p>
          </p:txBody>
        </p:sp>
        <p:sp>
          <p:nvSpPr>
            <p:cNvPr id="28" name="Rectangle 158"/>
            <p:cNvSpPr>
              <a:spLocks noChangeArrowheads="1"/>
            </p:cNvSpPr>
            <p:nvPr/>
          </p:nvSpPr>
          <p:spPr bwMode="auto">
            <a:xfrm>
              <a:off x="7476944" y="4709763"/>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a:solidFill>
                    <a:srgbClr val="8585FF"/>
                  </a:solidFill>
                  <a:latin typeface="Verdana" pitchFamily="34" charset="0"/>
                </a:rPr>
                <a:t>10101010101</a:t>
              </a:r>
              <a:endParaRPr lang="en-US" sz="1800" b="1">
                <a:solidFill>
                  <a:srgbClr val="8585FF"/>
                </a:solidFill>
              </a:endParaRPr>
            </a:p>
          </p:txBody>
        </p:sp>
        <p:sp>
          <p:nvSpPr>
            <p:cNvPr id="29" name="Freeform 162"/>
            <p:cNvSpPr>
              <a:spLocks/>
            </p:cNvSpPr>
            <p:nvPr/>
          </p:nvSpPr>
          <p:spPr bwMode="auto">
            <a:xfrm>
              <a:off x="6505379" y="4731364"/>
              <a:ext cx="849778" cy="311764"/>
            </a:xfrm>
            <a:custGeom>
              <a:avLst/>
              <a:gdLst/>
              <a:ahLst/>
              <a:cxnLst>
                <a:cxn ang="0">
                  <a:pos x="1940" y="0"/>
                </a:cxn>
                <a:cxn ang="0">
                  <a:pos x="1940" y="255"/>
                </a:cxn>
                <a:cxn ang="0">
                  <a:pos x="2" y="255"/>
                </a:cxn>
                <a:cxn ang="0">
                  <a:pos x="0" y="452"/>
                </a:cxn>
                <a:cxn ang="0">
                  <a:pos x="1940" y="452"/>
                </a:cxn>
                <a:cxn ang="0">
                  <a:pos x="1940" y="712"/>
                </a:cxn>
                <a:cxn ang="0">
                  <a:pos x="2971" y="358"/>
                </a:cxn>
                <a:cxn ang="0">
                  <a:pos x="1940" y="0"/>
                </a:cxn>
              </a:cxnLst>
              <a:rect l="0" t="0" r="r" b="b"/>
              <a:pathLst>
                <a:path w="2971" h="712">
                  <a:moveTo>
                    <a:pt x="1940" y="0"/>
                  </a:moveTo>
                  <a:lnTo>
                    <a:pt x="1940" y="255"/>
                  </a:lnTo>
                  <a:lnTo>
                    <a:pt x="2" y="255"/>
                  </a:lnTo>
                  <a:lnTo>
                    <a:pt x="0" y="452"/>
                  </a:lnTo>
                  <a:lnTo>
                    <a:pt x="1940" y="452"/>
                  </a:lnTo>
                  <a:lnTo>
                    <a:pt x="1940" y="712"/>
                  </a:lnTo>
                  <a:lnTo>
                    <a:pt x="2971" y="358"/>
                  </a:lnTo>
                  <a:lnTo>
                    <a:pt x="1940" y="0"/>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tIns="0" bIns="0" anchor="ctr"/>
            <a:lstStyle/>
            <a:p>
              <a:endParaRPr lang="en-US" b="1"/>
            </a:p>
          </p:txBody>
        </p:sp>
      </p:grpSp>
      <p:sp>
        <p:nvSpPr>
          <p:cNvPr id="33" name="Rectangle 165"/>
          <p:cNvSpPr>
            <a:spLocks noChangeArrowheads="1"/>
          </p:cNvSpPr>
          <p:nvPr/>
        </p:nvSpPr>
        <p:spPr bwMode="auto">
          <a:xfrm>
            <a:off x="5023005" y="3380688"/>
            <a:ext cx="325410"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Photo</a:t>
            </a:r>
            <a:endParaRPr lang="en-US" sz="1050" dirty="0">
              <a:latin typeface="Calibri" pitchFamily="34" charset="0"/>
              <a:cs typeface="Calibri" pitchFamily="34" charset="0"/>
            </a:endParaRPr>
          </a:p>
        </p:txBody>
      </p:sp>
      <p:sp>
        <p:nvSpPr>
          <p:cNvPr id="34" name="Rectangle 165"/>
          <p:cNvSpPr>
            <a:spLocks noChangeArrowheads="1"/>
          </p:cNvSpPr>
          <p:nvPr/>
        </p:nvSpPr>
        <p:spPr bwMode="auto">
          <a:xfrm>
            <a:off x="5023005" y="4114800"/>
            <a:ext cx="275717"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Book</a:t>
            </a:r>
            <a:endParaRPr lang="en-US" sz="1050" dirty="0">
              <a:latin typeface="Calibri" pitchFamily="34" charset="0"/>
              <a:cs typeface="Calibri" pitchFamily="34" charset="0"/>
            </a:endParaRPr>
          </a:p>
        </p:txBody>
      </p:sp>
      <p:sp>
        <p:nvSpPr>
          <p:cNvPr id="35" name="Rectangle 165"/>
          <p:cNvSpPr>
            <a:spLocks noChangeArrowheads="1"/>
          </p:cNvSpPr>
          <p:nvPr/>
        </p:nvSpPr>
        <p:spPr bwMode="auto">
          <a:xfrm>
            <a:off x="5023005" y="4791417"/>
            <a:ext cx="327013"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Letter</a:t>
            </a:r>
            <a:endParaRPr lang="en-US" sz="1050" dirty="0">
              <a:latin typeface="Calibri" pitchFamily="34" charset="0"/>
              <a:cs typeface="Calibri" pitchFamily="34" charset="0"/>
            </a:endParaRPr>
          </a:p>
        </p:txBody>
      </p:sp>
      <p:sp>
        <p:nvSpPr>
          <p:cNvPr id="36" name="Rectangle 165"/>
          <p:cNvSpPr>
            <a:spLocks noChangeArrowheads="1"/>
          </p:cNvSpPr>
          <p:nvPr/>
        </p:nvSpPr>
        <p:spPr bwMode="auto">
          <a:xfrm>
            <a:off x="5023005" y="2667000"/>
            <a:ext cx="344646"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Movie</a:t>
            </a:r>
            <a:endParaRPr lang="en-US" sz="1050" dirty="0">
              <a:latin typeface="Calibri" pitchFamily="34" charset="0"/>
              <a:cs typeface="Calibri" pitchFamily="34" charset="0"/>
            </a:endParaRPr>
          </a:p>
        </p:txBody>
      </p:sp>
      <p:pic>
        <p:nvPicPr>
          <p:cNvPr id="37" name="Picture 39" descr="images6.png"/>
          <p:cNvPicPr>
            <a:picLocks noChangeAspect="1"/>
          </p:cNvPicPr>
          <p:nvPr/>
        </p:nvPicPr>
        <p:blipFill>
          <a:blip r:embed="rId6" cstate="print"/>
          <a:stretch>
            <a:fillRect/>
          </a:stretch>
        </p:blipFill>
        <p:spPr>
          <a:xfrm>
            <a:off x="5400398" y="2492298"/>
            <a:ext cx="626037" cy="478918"/>
          </a:xfrm>
          <a:prstGeom prst="rect">
            <a:avLst/>
          </a:prstGeom>
        </p:spPr>
      </p:pic>
      <p:pic>
        <p:nvPicPr>
          <p:cNvPr id="38" name="Picture 16"/>
          <p:cNvPicPr>
            <a:picLocks noChangeAspect="1"/>
          </p:cNvPicPr>
          <p:nvPr/>
        </p:nvPicPr>
        <p:blipFill>
          <a:blip r:embed="rId7"/>
          <a:stretch>
            <a:fillRect/>
          </a:stretch>
        </p:blipFill>
        <p:spPr>
          <a:xfrm>
            <a:off x="7829017" y="329329"/>
            <a:ext cx="997107" cy="272893"/>
          </a:xfrm>
          <a:prstGeom prst="rect">
            <a:avLst/>
          </a:prstGeom>
        </p:spPr>
      </p:pic>
      <p:sp>
        <p:nvSpPr>
          <p:cNvPr id="39"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18</a:t>
            </a:r>
          </a:p>
        </p:txBody>
      </p:sp>
    </p:spTree>
    <p:extLst>
      <p:ext uri="{BB962C8B-B14F-4D97-AF65-F5344CB8AC3E}">
        <p14:creationId xmlns:p14="http://schemas.microsoft.com/office/powerpoint/2010/main" val="231503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457200" y="129540"/>
            <a:ext cx="8229600" cy="823278"/>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err="1"/>
              <a:t>Tamanhos</a:t>
            </a:r>
            <a:r>
              <a:rPr lang="en-US" dirty="0"/>
              <a:t> dos Dados</a:t>
            </a:r>
          </a:p>
        </p:txBody>
      </p:sp>
      <p:grpSp>
        <p:nvGrpSpPr>
          <p:cNvPr id="6" name="Group 3"/>
          <p:cNvGrpSpPr/>
          <p:nvPr/>
        </p:nvGrpSpPr>
        <p:grpSpPr>
          <a:xfrm>
            <a:off x="5404075" y="2476823"/>
            <a:ext cx="3511325" cy="2886046"/>
            <a:chOff x="5404075" y="2476823"/>
            <a:chExt cx="3511325" cy="2886046"/>
          </a:xfrm>
        </p:grpSpPr>
        <p:pic>
          <p:nvPicPr>
            <p:cNvPr id="7" name="Picture 149"/>
            <p:cNvPicPr>
              <a:picLocks noChangeAspect="1" noChangeArrowheads="1"/>
            </p:cNvPicPr>
            <p:nvPr/>
          </p:nvPicPr>
          <p:blipFill>
            <a:blip r:embed="rId3" cstate="print"/>
            <a:srcRect/>
            <a:stretch>
              <a:fillRect/>
            </a:stretch>
          </p:blipFill>
          <p:spPr bwMode="auto">
            <a:xfrm>
              <a:off x="5450846" y="4421774"/>
              <a:ext cx="574383" cy="759826"/>
            </a:xfrm>
            <a:prstGeom prst="rect">
              <a:avLst/>
            </a:prstGeom>
            <a:noFill/>
            <a:ln w="9525">
              <a:noFill/>
              <a:miter lim="800000"/>
              <a:headEnd/>
              <a:tailEnd/>
            </a:ln>
          </p:spPr>
        </p:pic>
        <p:sp>
          <p:nvSpPr>
            <p:cNvPr id="8" name="Freeform 150"/>
            <p:cNvSpPr>
              <a:spLocks noEditPoints="1"/>
            </p:cNvSpPr>
            <p:nvPr/>
          </p:nvSpPr>
          <p:spPr bwMode="auto">
            <a:xfrm>
              <a:off x="7412158" y="2555632"/>
              <a:ext cx="1503242" cy="2590800"/>
            </a:xfrm>
            <a:custGeom>
              <a:avLst/>
              <a:gdLst/>
              <a:ahLst/>
              <a:cxnLst>
                <a:cxn ang="0">
                  <a:pos x="298" y="15"/>
                </a:cxn>
                <a:cxn ang="0">
                  <a:pos x="142" y="86"/>
                </a:cxn>
                <a:cxn ang="0">
                  <a:pos x="43" y="213"/>
                </a:cxn>
                <a:cxn ang="0">
                  <a:pos x="1" y="397"/>
                </a:cxn>
                <a:cxn ang="0">
                  <a:pos x="2" y="3962"/>
                </a:cxn>
                <a:cxn ang="0">
                  <a:pos x="28" y="4081"/>
                </a:cxn>
                <a:cxn ang="0">
                  <a:pos x="63" y="4159"/>
                </a:cxn>
                <a:cxn ang="0">
                  <a:pos x="113" y="4223"/>
                </a:cxn>
                <a:cxn ang="0">
                  <a:pos x="254" y="4307"/>
                </a:cxn>
                <a:cxn ang="0">
                  <a:pos x="397" y="4333"/>
                </a:cxn>
                <a:cxn ang="0">
                  <a:pos x="3896" y="4334"/>
                </a:cxn>
                <a:cxn ang="0">
                  <a:pos x="3989" y="4328"/>
                </a:cxn>
                <a:cxn ang="0">
                  <a:pos x="4081" y="4307"/>
                </a:cxn>
                <a:cxn ang="0">
                  <a:pos x="4149" y="4275"/>
                </a:cxn>
                <a:cxn ang="0">
                  <a:pos x="4191" y="4248"/>
                </a:cxn>
                <a:cxn ang="0">
                  <a:pos x="4248" y="4191"/>
                </a:cxn>
                <a:cxn ang="0">
                  <a:pos x="4276" y="4148"/>
                </a:cxn>
                <a:cxn ang="0">
                  <a:pos x="4307" y="4081"/>
                </a:cxn>
                <a:cxn ang="0">
                  <a:pos x="4328" y="3989"/>
                </a:cxn>
                <a:cxn ang="0">
                  <a:pos x="4335" y="3896"/>
                </a:cxn>
                <a:cxn ang="0">
                  <a:pos x="4333" y="397"/>
                </a:cxn>
                <a:cxn ang="0">
                  <a:pos x="4307" y="254"/>
                </a:cxn>
                <a:cxn ang="0">
                  <a:pos x="4223" y="113"/>
                </a:cxn>
                <a:cxn ang="0">
                  <a:pos x="4159" y="63"/>
                </a:cxn>
                <a:cxn ang="0">
                  <a:pos x="4081" y="28"/>
                </a:cxn>
                <a:cxn ang="0">
                  <a:pos x="3963" y="3"/>
                </a:cxn>
                <a:cxn ang="0">
                  <a:pos x="113" y="566"/>
                </a:cxn>
                <a:cxn ang="0">
                  <a:pos x="141" y="367"/>
                </a:cxn>
                <a:cxn ang="0">
                  <a:pos x="226" y="226"/>
                </a:cxn>
                <a:cxn ang="0">
                  <a:pos x="367" y="141"/>
                </a:cxn>
                <a:cxn ang="0">
                  <a:pos x="566" y="113"/>
                </a:cxn>
                <a:cxn ang="0">
                  <a:pos x="3915" y="127"/>
                </a:cxn>
                <a:cxn ang="0">
                  <a:pos x="3990" y="150"/>
                </a:cxn>
                <a:cxn ang="0">
                  <a:pos x="4085" y="205"/>
                </a:cxn>
                <a:cxn ang="0">
                  <a:pos x="4173" y="316"/>
                </a:cxn>
                <a:cxn ang="0">
                  <a:pos x="4217" y="471"/>
                </a:cxn>
                <a:cxn ang="0">
                  <a:pos x="4223" y="3770"/>
                </a:cxn>
                <a:cxn ang="0">
                  <a:pos x="4218" y="3849"/>
                </a:cxn>
                <a:cxn ang="0">
                  <a:pos x="4199" y="3945"/>
                </a:cxn>
                <a:cxn ang="0">
                  <a:pos x="4168" y="4027"/>
                </a:cxn>
                <a:cxn ang="0">
                  <a:pos x="4140" y="4069"/>
                </a:cxn>
                <a:cxn ang="0">
                  <a:pos x="4093" y="4122"/>
                </a:cxn>
                <a:cxn ang="0">
                  <a:pos x="4046" y="4159"/>
                </a:cxn>
                <a:cxn ang="0">
                  <a:pos x="3988" y="4185"/>
                </a:cxn>
                <a:cxn ang="0">
                  <a:pos x="3899" y="4210"/>
                </a:cxn>
                <a:cxn ang="0">
                  <a:pos x="3797" y="4221"/>
                </a:cxn>
                <a:cxn ang="0">
                  <a:pos x="566" y="4223"/>
                </a:cxn>
                <a:cxn ang="0">
                  <a:pos x="434" y="4210"/>
                </a:cxn>
                <a:cxn ang="0">
                  <a:pos x="289" y="4159"/>
                </a:cxn>
                <a:cxn ang="0">
                  <a:pos x="199" y="4078"/>
                </a:cxn>
                <a:cxn ang="0">
                  <a:pos x="156" y="4008"/>
                </a:cxn>
                <a:cxn ang="0">
                  <a:pos x="128" y="3922"/>
                </a:cxn>
                <a:cxn ang="0">
                  <a:pos x="113" y="3770"/>
                </a:cxn>
              </a:cxnLst>
              <a:rect l="0" t="0" r="r" b="b"/>
              <a:pathLst>
                <a:path w="4336" h="4336">
                  <a:moveTo>
                    <a:pt x="452" y="0"/>
                  </a:moveTo>
                  <a:lnTo>
                    <a:pt x="397" y="1"/>
                  </a:lnTo>
                  <a:lnTo>
                    <a:pt x="346" y="6"/>
                  </a:lnTo>
                  <a:lnTo>
                    <a:pt x="298" y="15"/>
                  </a:lnTo>
                  <a:lnTo>
                    <a:pt x="254" y="28"/>
                  </a:lnTo>
                  <a:lnTo>
                    <a:pt x="212" y="43"/>
                  </a:lnTo>
                  <a:lnTo>
                    <a:pt x="176" y="63"/>
                  </a:lnTo>
                  <a:lnTo>
                    <a:pt x="142" y="86"/>
                  </a:lnTo>
                  <a:lnTo>
                    <a:pt x="113" y="113"/>
                  </a:lnTo>
                  <a:lnTo>
                    <a:pt x="85" y="142"/>
                  </a:lnTo>
                  <a:lnTo>
                    <a:pt x="63" y="176"/>
                  </a:lnTo>
                  <a:lnTo>
                    <a:pt x="43" y="213"/>
                  </a:lnTo>
                  <a:lnTo>
                    <a:pt x="28" y="254"/>
                  </a:lnTo>
                  <a:lnTo>
                    <a:pt x="15" y="298"/>
                  </a:lnTo>
                  <a:lnTo>
                    <a:pt x="6" y="346"/>
                  </a:lnTo>
                  <a:lnTo>
                    <a:pt x="1" y="397"/>
                  </a:lnTo>
                  <a:lnTo>
                    <a:pt x="0" y="453"/>
                  </a:lnTo>
                  <a:lnTo>
                    <a:pt x="0" y="3883"/>
                  </a:lnTo>
                  <a:lnTo>
                    <a:pt x="1" y="3937"/>
                  </a:lnTo>
                  <a:lnTo>
                    <a:pt x="2" y="3962"/>
                  </a:lnTo>
                  <a:lnTo>
                    <a:pt x="6" y="3989"/>
                  </a:lnTo>
                  <a:lnTo>
                    <a:pt x="15" y="4035"/>
                  </a:lnTo>
                  <a:lnTo>
                    <a:pt x="20" y="4058"/>
                  </a:lnTo>
                  <a:lnTo>
                    <a:pt x="28" y="4081"/>
                  </a:lnTo>
                  <a:lnTo>
                    <a:pt x="34" y="4101"/>
                  </a:lnTo>
                  <a:lnTo>
                    <a:pt x="43" y="4121"/>
                  </a:lnTo>
                  <a:lnTo>
                    <a:pt x="51" y="4140"/>
                  </a:lnTo>
                  <a:lnTo>
                    <a:pt x="63" y="4159"/>
                  </a:lnTo>
                  <a:lnTo>
                    <a:pt x="73" y="4175"/>
                  </a:lnTo>
                  <a:lnTo>
                    <a:pt x="85" y="4191"/>
                  </a:lnTo>
                  <a:lnTo>
                    <a:pt x="98" y="4206"/>
                  </a:lnTo>
                  <a:lnTo>
                    <a:pt x="113" y="4223"/>
                  </a:lnTo>
                  <a:lnTo>
                    <a:pt x="142" y="4248"/>
                  </a:lnTo>
                  <a:lnTo>
                    <a:pt x="176" y="4272"/>
                  </a:lnTo>
                  <a:lnTo>
                    <a:pt x="212" y="4290"/>
                  </a:lnTo>
                  <a:lnTo>
                    <a:pt x="254" y="4307"/>
                  </a:lnTo>
                  <a:lnTo>
                    <a:pt x="298" y="4318"/>
                  </a:lnTo>
                  <a:lnTo>
                    <a:pt x="320" y="4323"/>
                  </a:lnTo>
                  <a:lnTo>
                    <a:pt x="346" y="4328"/>
                  </a:lnTo>
                  <a:lnTo>
                    <a:pt x="397" y="4333"/>
                  </a:lnTo>
                  <a:lnTo>
                    <a:pt x="423" y="4334"/>
                  </a:lnTo>
                  <a:lnTo>
                    <a:pt x="452" y="4336"/>
                  </a:lnTo>
                  <a:lnTo>
                    <a:pt x="3884" y="4336"/>
                  </a:lnTo>
                  <a:lnTo>
                    <a:pt x="3896" y="4334"/>
                  </a:lnTo>
                  <a:lnTo>
                    <a:pt x="3910" y="4334"/>
                  </a:lnTo>
                  <a:lnTo>
                    <a:pt x="3938" y="4333"/>
                  </a:lnTo>
                  <a:lnTo>
                    <a:pt x="3963" y="4331"/>
                  </a:lnTo>
                  <a:lnTo>
                    <a:pt x="3989" y="4328"/>
                  </a:lnTo>
                  <a:lnTo>
                    <a:pt x="4012" y="4323"/>
                  </a:lnTo>
                  <a:lnTo>
                    <a:pt x="4036" y="4318"/>
                  </a:lnTo>
                  <a:lnTo>
                    <a:pt x="4058" y="4312"/>
                  </a:lnTo>
                  <a:lnTo>
                    <a:pt x="4081" y="4307"/>
                  </a:lnTo>
                  <a:lnTo>
                    <a:pt x="4101" y="4298"/>
                  </a:lnTo>
                  <a:lnTo>
                    <a:pt x="4121" y="4290"/>
                  </a:lnTo>
                  <a:lnTo>
                    <a:pt x="4140" y="4280"/>
                  </a:lnTo>
                  <a:lnTo>
                    <a:pt x="4149" y="4275"/>
                  </a:lnTo>
                  <a:lnTo>
                    <a:pt x="4159" y="4272"/>
                  </a:lnTo>
                  <a:lnTo>
                    <a:pt x="4175" y="4259"/>
                  </a:lnTo>
                  <a:lnTo>
                    <a:pt x="4183" y="4253"/>
                  </a:lnTo>
                  <a:lnTo>
                    <a:pt x="4191" y="4248"/>
                  </a:lnTo>
                  <a:lnTo>
                    <a:pt x="4207" y="4235"/>
                  </a:lnTo>
                  <a:lnTo>
                    <a:pt x="4223" y="4223"/>
                  </a:lnTo>
                  <a:lnTo>
                    <a:pt x="4235" y="4206"/>
                  </a:lnTo>
                  <a:lnTo>
                    <a:pt x="4248" y="4191"/>
                  </a:lnTo>
                  <a:lnTo>
                    <a:pt x="4253" y="4182"/>
                  </a:lnTo>
                  <a:lnTo>
                    <a:pt x="4259" y="4175"/>
                  </a:lnTo>
                  <a:lnTo>
                    <a:pt x="4272" y="4159"/>
                  </a:lnTo>
                  <a:lnTo>
                    <a:pt x="4276" y="4148"/>
                  </a:lnTo>
                  <a:lnTo>
                    <a:pt x="4281" y="4140"/>
                  </a:lnTo>
                  <a:lnTo>
                    <a:pt x="4291" y="4121"/>
                  </a:lnTo>
                  <a:lnTo>
                    <a:pt x="4298" y="4101"/>
                  </a:lnTo>
                  <a:lnTo>
                    <a:pt x="4307" y="4081"/>
                  </a:lnTo>
                  <a:lnTo>
                    <a:pt x="4312" y="4058"/>
                  </a:lnTo>
                  <a:lnTo>
                    <a:pt x="4318" y="4035"/>
                  </a:lnTo>
                  <a:lnTo>
                    <a:pt x="4323" y="4012"/>
                  </a:lnTo>
                  <a:lnTo>
                    <a:pt x="4328" y="3989"/>
                  </a:lnTo>
                  <a:lnTo>
                    <a:pt x="4331" y="3962"/>
                  </a:lnTo>
                  <a:lnTo>
                    <a:pt x="4333" y="3937"/>
                  </a:lnTo>
                  <a:lnTo>
                    <a:pt x="4335" y="3910"/>
                  </a:lnTo>
                  <a:lnTo>
                    <a:pt x="4335" y="3896"/>
                  </a:lnTo>
                  <a:lnTo>
                    <a:pt x="4336" y="3883"/>
                  </a:lnTo>
                  <a:lnTo>
                    <a:pt x="4336" y="453"/>
                  </a:lnTo>
                  <a:lnTo>
                    <a:pt x="4335" y="424"/>
                  </a:lnTo>
                  <a:lnTo>
                    <a:pt x="4333" y="397"/>
                  </a:lnTo>
                  <a:lnTo>
                    <a:pt x="4328" y="346"/>
                  </a:lnTo>
                  <a:lnTo>
                    <a:pt x="4323" y="321"/>
                  </a:lnTo>
                  <a:lnTo>
                    <a:pt x="4318" y="298"/>
                  </a:lnTo>
                  <a:lnTo>
                    <a:pt x="4307" y="254"/>
                  </a:lnTo>
                  <a:lnTo>
                    <a:pt x="4291" y="213"/>
                  </a:lnTo>
                  <a:lnTo>
                    <a:pt x="4272" y="176"/>
                  </a:lnTo>
                  <a:lnTo>
                    <a:pt x="4248" y="142"/>
                  </a:lnTo>
                  <a:lnTo>
                    <a:pt x="4223" y="113"/>
                  </a:lnTo>
                  <a:lnTo>
                    <a:pt x="4207" y="98"/>
                  </a:lnTo>
                  <a:lnTo>
                    <a:pt x="4191" y="86"/>
                  </a:lnTo>
                  <a:lnTo>
                    <a:pt x="4175" y="73"/>
                  </a:lnTo>
                  <a:lnTo>
                    <a:pt x="4159" y="63"/>
                  </a:lnTo>
                  <a:lnTo>
                    <a:pt x="4140" y="52"/>
                  </a:lnTo>
                  <a:lnTo>
                    <a:pt x="4121" y="43"/>
                  </a:lnTo>
                  <a:lnTo>
                    <a:pt x="4101" y="34"/>
                  </a:lnTo>
                  <a:lnTo>
                    <a:pt x="4081" y="28"/>
                  </a:lnTo>
                  <a:lnTo>
                    <a:pt x="4058" y="20"/>
                  </a:lnTo>
                  <a:lnTo>
                    <a:pt x="4036" y="15"/>
                  </a:lnTo>
                  <a:lnTo>
                    <a:pt x="3989" y="6"/>
                  </a:lnTo>
                  <a:lnTo>
                    <a:pt x="3963" y="3"/>
                  </a:lnTo>
                  <a:lnTo>
                    <a:pt x="3938" y="1"/>
                  </a:lnTo>
                  <a:lnTo>
                    <a:pt x="3884" y="0"/>
                  </a:lnTo>
                  <a:lnTo>
                    <a:pt x="452" y="0"/>
                  </a:lnTo>
                  <a:close/>
                  <a:moveTo>
                    <a:pt x="113" y="566"/>
                  </a:moveTo>
                  <a:lnTo>
                    <a:pt x="114" y="510"/>
                  </a:lnTo>
                  <a:lnTo>
                    <a:pt x="119" y="459"/>
                  </a:lnTo>
                  <a:lnTo>
                    <a:pt x="128" y="411"/>
                  </a:lnTo>
                  <a:lnTo>
                    <a:pt x="141" y="367"/>
                  </a:lnTo>
                  <a:lnTo>
                    <a:pt x="156" y="326"/>
                  </a:lnTo>
                  <a:lnTo>
                    <a:pt x="176" y="289"/>
                  </a:lnTo>
                  <a:lnTo>
                    <a:pt x="199" y="255"/>
                  </a:lnTo>
                  <a:lnTo>
                    <a:pt x="226" y="226"/>
                  </a:lnTo>
                  <a:lnTo>
                    <a:pt x="255" y="199"/>
                  </a:lnTo>
                  <a:lnTo>
                    <a:pt x="289" y="176"/>
                  </a:lnTo>
                  <a:lnTo>
                    <a:pt x="325" y="156"/>
                  </a:lnTo>
                  <a:lnTo>
                    <a:pt x="367" y="141"/>
                  </a:lnTo>
                  <a:lnTo>
                    <a:pt x="411" y="128"/>
                  </a:lnTo>
                  <a:lnTo>
                    <a:pt x="459" y="120"/>
                  </a:lnTo>
                  <a:lnTo>
                    <a:pt x="510" y="115"/>
                  </a:lnTo>
                  <a:lnTo>
                    <a:pt x="566" y="113"/>
                  </a:lnTo>
                  <a:lnTo>
                    <a:pt x="3770" y="113"/>
                  </a:lnTo>
                  <a:lnTo>
                    <a:pt x="3842" y="117"/>
                  </a:lnTo>
                  <a:lnTo>
                    <a:pt x="3873" y="121"/>
                  </a:lnTo>
                  <a:lnTo>
                    <a:pt x="3915" y="127"/>
                  </a:lnTo>
                  <a:lnTo>
                    <a:pt x="3934" y="131"/>
                  </a:lnTo>
                  <a:lnTo>
                    <a:pt x="3954" y="137"/>
                  </a:lnTo>
                  <a:lnTo>
                    <a:pt x="3972" y="142"/>
                  </a:lnTo>
                  <a:lnTo>
                    <a:pt x="3990" y="150"/>
                  </a:lnTo>
                  <a:lnTo>
                    <a:pt x="4026" y="166"/>
                  </a:lnTo>
                  <a:lnTo>
                    <a:pt x="4041" y="174"/>
                  </a:lnTo>
                  <a:lnTo>
                    <a:pt x="4056" y="184"/>
                  </a:lnTo>
                  <a:lnTo>
                    <a:pt x="4085" y="205"/>
                  </a:lnTo>
                  <a:lnTo>
                    <a:pt x="4111" y="229"/>
                  </a:lnTo>
                  <a:lnTo>
                    <a:pt x="4135" y="255"/>
                  </a:lnTo>
                  <a:lnTo>
                    <a:pt x="4154" y="284"/>
                  </a:lnTo>
                  <a:lnTo>
                    <a:pt x="4173" y="316"/>
                  </a:lnTo>
                  <a:lnTo>
                    <a:pt x="4186" y="350"/>
                  </a:lnTo>
                  <a:lnTo>
                    <a:pt x="4200" y="388"/>
                  </a:lnTo>
                  <a:lnTo>
                    <a:pt x="4209" y="427"/>
                  </a:lnTo>
                  <a:lnTo>
                    <a:pt x="4217" y="471"/>
                  </a:lnTo>
                  <a:lnTo>
                    <a:pt x="4218" y="493"/>
                  </a:lnTo>
                  <a:lnTo>
                    <a:pt x="4220" y="517"/>
                  </a:lnTo>
                  <a:lnTo>
                    <a:pt x="4223" y="566"/>
                  </a:lnTo>
                  <a:lnTo>
                    <a:pt x="4223" y="3770"/>
                  </a:lnTo>
                  <a:lnTo>
                    <a:pt x="4222" y="3783"/>
                  </a:lnTo>
                  <a:lnTo>
                    <a:pt x="4222" y="3797"/>
                  </a:lnTo>
                  <a:lnTo>
                    <a:pt x="4220" y="3824"/>
                  </a:lnTo>
                  <a:lnTo>
                    <a:pt x="4218" y="3849"/>
                  </a:lnTo>
                  <a:lnTo>
                    <a:pt x="4215" y="3876"/>
                  </a:lnTo>
                  <a:lnTo>
                    <a:pt x="4210" y="3898"/>
                  </a:lnTo>
                  <a:lnTo>
                    <a:pt x="4205" y="3922"/>
                  </a:lnTo>
                  <a:lnTo>
                    <a:pt x="4199" y="3945"/>
                  </a:lnTo>
                  <a:lnTo>
                    <a:pt x="4194" y="3968"/>
                  </a:lnTo>
                  <a:lnTo>
                    <a:pt x="4185" y="3988"/>
                  </a:lnTo>
                  <a:lnTo>
                    <a:pt x="4178" y="4008"/>
                  </a:lnTo>
                  <a:lnTo>
                    <a:pt x="4168" y="4027"/>
                  </a:lnTo>
                  <a:lnTo>
                    <a:pt x="4163" y="4035"/>
                  </a:lnTo>
                  <a:lnTo>
                    <a:pt x="4159" y="4045"/>
                  </a:lnTo>
                  <a:lnTo>
                    <a:pt x="4146" y="4062"/>
                  </a:lnTo>
                  <a:lnTo>
                    <a:pt x="4140" y="4069"/>
                  </a:lnTo>
                  <a:lnTo>
                    <a:pt x="4135" y="4078"/>
                  </a:lnTo>
                  <a:lnTo>
                    <a:pt x="4122" y="4093"/>
                  </a:lnTo>
                  <a:lnTo>
                    <a:pt x="4110" y="4110"/>
                  </a:lnTo>
                  <a:lnTo>
                    <a:pt x="4093" y="4122"/>
                  </a:lnTo>
                  <a:lnTo>
                    <a:pt x="4078" y="4135"/>
                  </a:lnTo>
                  <a:lnTo>
                    <a:pt x="4070" y="4140"/>
                  </a:lnTo>
                  <a:lnTo>
                    <a:pt x="4062" y="4146"/>
                  </a:lnTo>
                  <a:lnTo>
                    <a:pt x="4046" y="4159"/>
                  </a:lnTo>
                  <a:lnTo>
                    <a:pt x="4036" y="4162"/>
                  </a:lnTo>
                  <a:lnTo>
                    <a:pt x="4027" y="4167"/>
                  </a:lnTo>
                  <a:lnTo>
                    <a:pt x="4008" y="4177"/>
                  </a:lnTo>
                  <a:lnTo>
                    <a:pt x="3988" y="4185"/>
                  </a:lnTo>
                  <a:lnTo>
                    <a:pt x="3968" y="4194"/>
                  </a:lnTo>
                  <a:lnTo>
                    <a:pt x="3945" y="4199"/>
                  </a:lnTo>
                  <a:lnTo>
                    <a:pt x="3923" y="4205"/>
                  </a:lnTo>
                  <a:lnTo>
                    <a:pt x="3899" y="4210"/>
                  </a:lnTo>
                  <a:lnTo>
                    <a:pt x="3876" y="4215"/>
                  </a:lnTo>
                  <a:lnTo>
                    <a:pt x="3850" y="4218"/>
                  </a:lnTo>
                  <a:lnTo>
                    <a:pt x="3824" y="4220"/>
                  </a:lnTo>
                  <a:lnTo>
                    <a:pt x="3797" y="4221"/>
                  </a:lnTo>
                  <a:lnTo>
                    <a:pt x="3783" y="4221"/>
                  </a:lnTo>
                  <a:lnTo>
                    <a:pt x="3770" y="4223"/>
                  </a:lnTo>
                  <a:lnTo>
                    <a:pt x="1033" y="4223"/>
                  </a:lnTo>
                  <a:lnTo>
                    <a:pt x="566" y="4223"/>
                  </a:lnTo>
                  <a:lnTo>
                    <a:pt x="537" y="4221"/>
                  </a:lnTo>
                  <a:lnTo>
                    <a:pt x="510" y="4220"/>
                  </a:lnTo>
                  <a:lnTo>
                    <a:pt x="459" y="4215"/>
                  </a:lnTo>
                  <a:lnTo>
                    <a:pt x="434" y="4210"/>
                  </a:lnTo>
                  <a:lnTo>
                    <a:pt x="411" y="4205"/>
                  </a:lnTo>
                  <a:lnTo>
                    <a:pt x="367" y="4194"/>
                  </a:lnTo>
                  <a:lnTo>
                    <a:pt x="325" y="4177"/>
                  </a:lnTo>
                  <a:lnTo>
                    <a:pt x="289" y="4159"/>
                  </a:lnTo>
                  <a:lnTo>
                    <a:pt x="255" y="4135"/>
                  </a:lnTo>
                  <a:lnTo>
                    <a:pt x="226" y="4110"/>
                  </a:lnTo>
                  <a:lnTo>
                    <a:pt x="211" y="4093"/>
                  </a:lnTo>
                  <a:lnTo>
                    <a:pt x="199" y="4078"/>
                  </a:lnTo>
                  <a:lnTo>
                    <a:pt x="186" y="4062"/>
                  </a:lnTo>
                  <a:lnTo>
                    <a:pt x="176" y="4045"/>
                  </a:lnTo>
                  <a:lnTo>
                    <a:pt x="165" y="4027"/>
                  </a:lnTo>
                  <a:lnTo>
                    <a:pt x="156" y="4008"/>
                  </a:lnTo>
                  <a:lnTo>
                    <a:pt x="147" y="3988"/>
                  </a:lnTo>
                  <a:lnTo>
                    <a:pt x="141" y="3968"/>
                  </a:lnTo>
                  <a:lnTo>
                    <a:pt x="133" y="3945"/>
                  </a:lnTo>
                  <a:lnTo>
                    <a:pt x="128" y="3922"/>
                  </a:lnTo>
                  <a:lnTo>
                    <a:pt x="119" y="3876"/>
                  </a:lnTo>
                  <a:lnTo>
                    <a:pt x="116" y="3849"/>
                  </a:lnTo>
                  <a:lnTo>
                    <a:pt x="114" y="3824"/>
                  </a:lnTo>
                  <a:lnTo>
                    <a:pt x="113" y="3770"/>
                  </a:lnTo>
                  <a:lnTo>
                    <a:pt x="113" y="566"/>
                  </a:lnTo>
                  <a:close/>
                </a:path>
              </a:pathLst>
            </a:custGeom>
            <a:solidFill>
              <a:srgbClr val="999999"/>
            </a:solidFill>
            <a:ln w="9525">
              <a:noFill/>
              <a:round/>
              <a:headEnd/>
              <a:tailEnd/>
            </a:ln>
          </p:spPr>
          <p:txBody>
            <a:bodyPr/>
            <a:lstStyle/>
            <a:p>
              <a:endParaRPr lang="en-US" b="1"/>
            </a:p>
          </p:txBody>
        </p:sp>
        <p:grpSp>
          <p:nvGrpSpPr>
            <p:cNvPr id="9" name="Group 1"/>
            <p:cNvGrpSpPr/>
            <p:nvPr/>
          </p:nvGrpSpPr>
          <p:grpSpPr>
            <a:xfrm>
              <a:off x="7449903" y="2590800"/>
              <a:ext cx="1426111" cy="2514600"/>
              <a:chOff x="7449903" y="3039973"/>
              <a:chExt cx="1426111" cy="1644376"/>
            </a:xfrm>
          </p:grpSpPr>
          <p:sp>
            <p:nvSpPr>
              <p:cNvPr id="30" name="Freeform 151"/>
              <p:cNvSpPr>
                <a:spLocks/>
              </p:cNvSpPr>
              <p:nvPr/>
            </p:nvSpPr>
            <p:spPr bwMode="auto">
              <a:xfrm>
                <a:off x="7449903" y="3039973"/>
                <a:ext cx="1293182" cy="1644376"/>
              </a:xfrm>
              <a:custGeom>
                <a:avLst/>
                <a:gdLst/>
                <a:ahLst/>
                <a:cxnLst>
                  <a:cxn ang="0">
                    <a:pos x="397" y="2"/>
                  </a:cxn>
                  <a:cxn ang="0">
                    <a:pos x="298" y="15"/>
                  </a:cxn>
                  <a:cxn ang="0">
                    <a:pos x="212" y="43"/>
                  </a:cxn>
                  <a:cxn ang="0">
                    <a:pos x="142" y="86"/>
                  </a:cxn>
                  <a:cxn ang="0">
                    <a:pos x="86" y="142"/>
                  </a:cxn>
                  <a:cxn ang="0">
                    <a:pos x="43" y="213"/>
                  </a:cxn>
                  <a:cxn ang="0">
                    <a:pos x="15" y="298"/>
                  </a:cxn>
                  <a:cxn ang="0">
                    <a:pos x="1" y="397"/>
                  </a:cxn>
                  <a:cxn ang="0">
                    <a:pos x="0" y="3657"/>
                  </a:cxn>
                  <a:cxn ang="0">
                    <a:pos x="3" y="3736"/>
                  </a:cxn>
                  <a:cxn ang="0">
                    <a:pos x="15" y="3809"/>
                  </a:cxn>
                  <a:cxn ang="0">
                    <a:pos x="28" y="3855"/>
                  </a:cxn>
                  <a:cxn ang="0">
                    <a:pos x="43" y="3895"/>
                  </a:cxn>
                  <a:cxn ang="0">
                    <a:pos x="63" y="3932"/>
                  </a:cxn>
                  <a:cxn ang="0">
                    <a:pos x="86" y="3965"/>
                  </a:cxn>
                  <a:cxn ang="0">
                    <a:pos x="113" y="3997"/>
                  </a:cxn>
                  <a:cxn ang="0">
                    <a:pos x="176" y="4046"/>
                  </a:cxn>
                  <a:cxn ang="0">
                    <a:pos x="254" y="4081"/>
                  </a:cxn>
                  <a:cxn ang="0">
                    <a:pos x="321" y="4097"/>
                  </a:cxn>
                  <a:cxn ang="0">
                    <a:pos x="397" y="4107"/>
                  </a:cxn>
                  <a:cxn ang="0">
                    <a:pos x="453" y="4110"/>
                  </a:cxn>
                  <a:cxn ang="0">
                    <a:pos x="499" y="3963"/>
                  </a:cxn>
                  <a:cxn ang="0">
                    <a:pos x="458" y="3945"/>
                  </a:cxn>
                  <a:cxn ang="0">
                    <a:pos x="398" y="3927"/>
                  </a:cxn>
                  <a:cxn ang="0">
                    <a:pos x="347" y="3906"/>
                  </a:cxn>
                  <a:cxn ang="0">
                    <a:pos x="287" y="3866"/>
                  </a:cxn>
                  <a:cxn ang="0">
                    <a:pos x="248" y="3829"/>
                  </a:cxn>
                  <a:cxn ang="0">
                    <a:pos x="216" y="3785"/>
                  </a:cxn>
                  <a:cxn ang="0">
                    <a:pos x="199" y="3754"/>
                  </a:cxn>
                  <a:cxn ang="0">
                    <a:pos x="184" y="3719"/>
                  </a:cxn>
                  <a:cxn ang="0">
                    <a:pos x="166" y="3661"/>
                  </a:cxn>
                  <a:cxn ang="0">
                    <a:pos x="156" y="3599"/>
                  </a:cxn>
                  <a:cxn ang="0">
                    <a:pos x="151" y="3506"/>
                  </a:cxn>
                  <a:cxn ang="0">
                    <a:pos x="152" y="548"/>
                  </a:cxn>
                  <a:cxn ang="0">
                    <a:pos x="166" y="449"/>
                  </a:cxn>
                  <a:cxn ang="0">
                    <a:pos x="194" y="363"/>
                  </a:cxn>
                  <a:cxn ang="0">
                    <a:pos x="236" y="293"/>
                  </a:cxn>
                  <a:cxn ang="0">
                    <a:pos x="293" y="237"/>
                  </a:cxn>
                  <a:cxn ang="0">
                    <a:pos x="363" y="194"/>
                  </a:cxn>
                  <a:cxn ang="0">
                    <a:pos x="449" y="166"/>
                  </a:cxn>
                  <a:cxn ang="0">
                    <a:pos x="548" y="152"/>
                  </a:cxn>
                  <a:cxn ang="0">
                    <a:pos x="3334" y="151"/>
                  </a:cxn>
                  <a:cxn ang="0">
                    <a:pos x="3729" y="4"/>
                  </a:cxn>
                  <a:cxn ang="0">
                    <a:pos x="453" y="0"/>
                  </a:cxn>
                </a:cxnLst>
                <a:rect l="0" t="0" r="r" b="b"/>
                <a:pathLst>
                  <a:path w="3729" h="4110">
                    <a:moveTo>
                      <a:pt x="453" y="0"/>
                    </a:moveTo>
                    <a:lnTo>
                      <a:pt x="397" y="2"/>
                    </a:lnTo>
                    <a:lnTo>
                      <a:pt x="346" y="7"/>
                    </a:lnTo>
                    <a:lnTo>
                      <a:pt x="298" y="15"/>
                    </a:lnTo>
                    <a:lnTo>
                      <a:pt x="254" y="28"/>
                    </a:lnTo>
                    <a:lnTo>
                      <a:pt x="212" y="43"/>
                    </a:lnTo>
                    <a:lnTo>
                      <a:pt x="176" y="63"/>
                    </a:lnTo>
                    <a:lnTo>
                      <a:pt x="142" y="86"/>
                    </a:lnTo>
                    <a:lnTo>
                      <a:pt x="113" y="113"/>
                    </a:lnTo>
                    <a:lnTo>
                      <a:pt x="86" y="142"/>
                    </a:lnTo>
                    <a:lnTo>
                      <a:pt x="63" y="176"/>
                    </a:lnTo>
                    <a:lnTo>
                      <a:pt x="43" y="213"/>
                    </a:lnTo>
                    <a:lnTo>
                      <a:pt x="28" y="254"/>
                    </a:lnTo>
                    <a:lnTo>
                      <a:pt x="15" y="298"/>
                    </a:lnTo>
                    <a:lnTo>
                      <a:pt x="6" y="346"/>
                    </a:lnTo>
                    <a:lnTo>
                      <a:pt x="1" y="397"/>
                    </a:lnTo>
                    <a:lnTo>
                      <a:pt x="0" y="453"/>
                    </a:lnTo>
                    <a:lnTo>
                      <a:pt x="0" y="3657"/>
                    </a:lnTo>
                    <a:lnTo>
                      <a:pt x="1" y="3711"/>
                    </a:lnTo>
                    <a:lnTo>
                      <a:pt x="3" y="3736"/>
                    </a:lnTo>
                    <a:lnTo>
                      <a:pt x="6" y="3763"/>
                    </a:lnTo>
                    <a:lnTo>
                      <a:pt x="15" y="3809"/>
                    </a:lnTo>
                    <a:lnTo>
                      <a:pt x="20" y="3832"/>
                    </a:lnTo>
                    <a:lnTo>
                      <a:pt x="28" y="3855"/>
                    </a:lnTo>
                    <a:lnTo>
                      <a:pt x="34" y="3875"/>
                    </a:lnTo>
                    <a:lnTo>
                      <a:pt x="43" y="3895"/>
                    </a:lnTo>
                    <a:lnTo>
                      <a:pt x="52" y="3914"/>
                    </a:lnTo>
                    <a:lnTo>
                      <a:pt x="63" y="3932"/>
                    </a:lnTo>
                    <a:lnTo>
                      <a:pt x="73" y="3949"/>
                    </a:lnTo>
                    <a:lnTo>
                      <a:pt x="86" y="3965"/>
                    </a:lnTo>
                    <a:lnTo>
                      <a:pt x="98" y="3980"/>
                    </a:lnTo>
                    <a:lnTo>
                      <a:pt x="113" y="3997"/>
                    </a:lnTo>
                    <a:lnTo>
                      <a:pt x="142" y="4022"/>
                    </a:lnTo>
                    <a:lnTo>
                      <a:pt x="176" y="4046"/>
                    </a:lnTo>
                    <a:lnTo>
                      <a:pt x="212" y="4064"/>
                    </a:lnTo>
                    <a:lnTo>
                      <a:pt x="254" y="4081"/>
                    </a:lnTo>
                    <a:lnTo>
                      <a:pt x="298" y="4092"/>
                    </a:lnTo>
                    <a:lnTo>
                      <a:pt x="321" y="4097"/>
                    </a:lnTo>
                    <a:lnTo>
                      <a:pt x="346" y="4102"/>
                    </a:lnTo>
                    <a:lnTo>
                      <a:pt x="397" y="4107"/>
                    </a:lnTo>
                    <a:lnTo>
                      <a:pt x="424" y="4108"/>
                    </a:lnTo>
                    <a:lnTo>
                      <a:pt x="453" y="4110"/>
                    </a:lnTo>
                    <a:lnTo>
                      <a:pt x="920" y="4110"/>
                    </a:lnTo>
                    <a:lnTo>
                      <a:pt x="499" y="3963"/>
                    </a:lnTo>
                    <a:lnTo>
                      <a:pt x="502" y="3954"/>
                    </a:lnTo>
                    <a:lnTo>
                      <a:pt x="458" y="3945"/>
                    </a:lnTo>
                    <a:lnTo>
                      <a:pt x="419" y="3935"/>
                    </a:lnTo>
                    <a:lnTo>
                      <a:pt x="398" y="3927"/>
                    </a:lnTo>
                    <a:lnTo>
                      <a:pt x="381" y="3921"/>
                    </a:lnTo>
                    <a:lnTo>
                      <a:pt x="347" y="3906"/>
                    </a:lnTo>
                    <a:lnTo>
                      <a:pt x="316" y="3887"/>
                    </a:lnTo>
                    <a:lnTo>
                      <a:pt x="287" y="3866"/>
                    </a:lnTo>
                    <a:lnTo>
                      <a:pt x="260" y="3842"/>
                    </a:lnTo>
                    <a:lnTo>
                      <a:pt x="248" y="3829"/>
                    </a:lnTo>
                    <a:lnTo>
                      <a:pt x="238" y="3817"/>
                    </a:lnTo>
                    <a:lnTo>
                      <a:pt x="216" y="3785"/>
                    </a:lnTo>
                    <a:lnTo>
                      <a:pt x="206" y="3769"/>
                    </a:lnTo>
                    <a:lnTo>
                      <a:pt x="199" y="3754"/>
                    </a:lnTo>
                    <a:lnTo>
                      <a:pt x="190" y="3736"/>
                    </a:lnTo>
                    <a:lnTo>
                      <a:pt x="184" y="3719"/>
                    </a:lnTo>
                    <a:lnTo>
                      <a:pt x="172" y="3682"/>
                    </a:lnTo>
                    <a:lnTo>
                      <a:pt x="166" y="3661"/>
                    </a:lnTo>
                    <a:lnTo>
                      <a:pt x="162" y="3641"/>
                    </a:lnTo>
                    <a:lnTo>
                      <a:pt x="156" y="3599"/>
                    </a:lnTo>
                    <a:lnTo>
                      <a:pt x="152" y="3553"/>
                    </a:lnTo>
                    <a:lnTo>
                      <a:pt x="151" y="3506"/>
                    </a:lnTo>
                    <a:lnTo>
                      <a:pt x="151" y="603"/>
                    </a:lnTo>
                    <a:lnTo>
                      <a:pt x="152" y="548"/>
                    </a:lnTo>
                    <a:lnTo>
                      <a:pt x="157" y="497"/>
                    </a:lnTo>
                    <a:lnTo>
                      <a:pt x="166" y="449"/>
                    </a:lnTo>
                    <a:lnTo>
                      <a:pt x="179" y="405"/>
                    </a:lnTo>
                    <a:lnTo>
                      <a:pt x="194" y="363"/>
                    </a:lnTo>
                    <a:lnTo>
                      <a:pt x="214" y="327"/>
                    </a:lnTo>
                    <a:lnTo>
                      <a:pt x="236" y="293"/>
                    </a:lnTo>
                    <a:lnTo>
                      <a:pt x="264" y="264"/>
                    </a:lnTo>
                    <a:lnTo>
                      <a:pt x="293" y="237"/>
                    </a:lnTo>
                    <a:lnTo>
                      <a:pt x="327" y="214"/>
                    </a:lnTo>
                    <a:lnTo>
                      <a:pt x="363" y="194"/>
                    </a:lnTo>
                    <a:lnTo>
                      <a:pt x="405" y="179"/>
                    </a:lnTo>
                    <a:lnTo>
                      <a:pt x="449" y="166"/>
                    </a:lnTo>
                    <a:lnTo>
                      <a:pt x="497" y="157"/>
                    </a:lnTo>
                    <a:lnTo>
                      <a:pt x="548" y="152"/>
                    </a:lnTo>
                    <a:lnTo>
                      <a:pt x="603" y="151"/>
                    </a:lnTo>
                    <a:lnTo>
                      <a:pt x="3334" y="151"/>
                    </a:lnTo>
                    <a:lnTo>
                      <a:pt x="3334" y="142"/>
                    </a:lnTo>
                    <a:lnTo>
                      <a:pt x="3729" y="4"/>
                    </a:lnTo>
                    <a:lnTo>
                      <a:pt x="3657" y="0"/>
                    </a:lnTo>
                    <a:lnTo>
                      <a:pt x="453" y="0"/>
                    </a:lnTo>
                    <a:close/>
                  </a:path>
                </a:pathLst>
              </a:custGeom>
              <a:solidFill>
                <a:srgbClr val="F3F3F3"/>
              </a:solidFill>
              <a:ln w="9525">
                <a:noFill/>
                <a:round/>
                <a:headEnd/>
                <a:tailEnd/>
              </a:ln>
            </p:spPr>
            <p:txBody>
              <a:bodyPr/>
              <a:lstStyle/>
              <a:p>
                <a:endParaRPr lang="en-US" b="1"/>
              </a:p>
            </p:txBody>
          </p:sp>
          <p:sp>
            <p:nvSpPr>
              <p:cNvPr id="31" name="Freeform 152"/>
              <p:cNvSpPr>
                <a:spLocks/>
              </p:cNvSpPr>
              <p:nvPr/>
            </p:nvSpPr>
            <p:spPr bwMode="auto">
              <a:xfrm>
                <a:off x="7504059" y="3100693"/>
                <a:ext cx="1319440" cy="1522935"/>
              </a:xfrm>
              <a:custGeom>
                <a:avLst/>
                <a:gdLst/>
                <a:ahLst/>
                <a:cxnLst>
                  <a:cxn ang="0">
                    <a:pos x="397" y="1"/>
                  </a:cxn>
                  <a:cxn ang="0">
                    <a:pos x="298" y="15"/>
                  </a:cxn>
                  <a:cxn ang="0">
                    <a:pos x="212" y="43"/>
                  </a:cxn>
                  <a:cxn ang="0">
                    <a:pos x="142" y="86"/>
                  </a:cxn>
                  <a:cxn ang="0">
                    <a:pos x="85" y="142"/>
                  </a:cxn>
                  <a:cxn ang="0">
                    <a:pos x="43" y="212"/>
                  </a:cxn>
                  <a:cxn ang="0">
                    <a:pos x="15" y="298"/>
                  </a:cxn>
                  <a:cxn ang="0">
                    <a:pos x="1" y="397"/>
                  </a:cxn>
                  <a:cxn ang="0">
                    <a:pos x="0" y="3355"/>
                  </a:cxn>
                  <a:cxn ang="0">
                    <a:pos x="5" y="3448"/>
                  </a:cxn>
                  <a:cxn ang="0">
                    <a:pos x="15" y="3510"/>
                  </a:cxn>
                  <a:cxn ang="0">
                    <a:pos x="33" y="3568"/>
                  </a:cxn>
                  <a:cxn ang="0">
                    <a:pos x="48" y="3603"/>
                  </a:cxn>
                  <a:cxn ang="0">
                    <a:pos x="65" y="3634"/>
                  </a:cxn>
                  <a:cxn ang="0">
                    <a:pos x="97" y="3678"/>
                  </a:cxn>
                  <a:cxn ang="0">
                    <a:pos x="136" y="3715"/>
                  </a:cxn>
                  <a:cxn ang="0">
                    <a:pos x="196" y="3755"/>
                  </a:cxn>
                  <a:cxn ang="0">
                    <a:pos x="247" y="3776"/>
                  </a:cxn>
                  <a:cxn ang="0">
                    <a:pos x="307" y="3794"/>
                  </a:cxn>
                  <a:cxn ang="0">
                    <a:pos x="373" y="3804"/>
                  </a:cxn>
                  <a:cxn ang="0">
                    <a:pos x="452" y="3808"/>
                  </a:cxn>
                  <a:cxn ang="0">
                    <a:pos x="3368" y="3807"/>
                  </a:cxn>
                  <a:cxn ang="0">
                    <a:pos x="3410" y="3805"/>
                  </a:cxn>
                  <a:cxn ang="0">
                    <a:pos x="3461" y="3800"/>
                  </a:cxn>
                  <a:cxn ang="0">
                    <a:pos x="3508" y="3790"/>
                  </a:cxn>
                  <a:cxn ang="0">
                    <a:pos x="3553" y="3779"/>
                  </a:cxn>
                  <a:cxn ang="0">
                    <a:pos x="3593" y="3763"/>
                  </a:cxn>
                  <a:cxn ang="0">
                    <a:pos x="3621" y="3748"/>
                  </a:cxn>
                  <a:cxn ang="0">
                    <a:pos x="3647" y="3731"/>
                  </a:cxn>
                  <a:cxn ang="0">
                    <a:pos x="3664" y="3720"/>
                  </a:cxn>
                  <a:cxn ang="0">
                    <a:pos x="3695" y="3695"/>
                  </a:cxn>
                  <a:cxn ang="0">
                    <a:pos x="3720" y="3663"/>
                  </a:cxn>
                  <a:cxn ang="0">
                    <a:pos x="3731" y="3647"/>
                  </a:cxn>
                  <a:cxn ang="0">
                    <a:pos x="3748" y="3621"/>
                  </a:cxn>
                  <a:cxn ang="0">
                    <a:pos x="3763" y="3593"/>
                  </a:cxn>
                  <a:cxn ang="0">
                    <a:pos x="3779" y="3553"/>
                  </a:cxn>
                  <a:cxn ang="0">
                    <a:pos x="3790" y="3507"/>
                  </a:cxn>
                  <a:cxn ang="0">
                    <a:pos x="3801" y="3461"/>
                  </a:cxn>
                  <a:cxn ang="0">
                    <a:pos x="3806" y="3409"/>
                  </a:cxn>
                  <a:cxn ang="0">
                    <a:pos x="3807" y="3368"/>
                  </a:cxn>
                  <a:cxn ang="0">
                    <a:pos x="3808" y="452"/>
                  </a:cxn>
                  <a:cxn ang="0">
                    <a:pos x="3806" y="397"/>
                  </a:cxn>
                  <a:cxn ang="0">
                    <a:pos x="3795" y="321"/>
                  </a:cxn>
                  <a:cxn ang="0">
                    <a:pos x="3779" y="254"/>
                  </a:cxn>
                  <a:cxn ang="0">
                    <a:pos x="3744" y="176"/>
                  </a:cxn>
                  <a:cxn ang="0">
                    <a:pos x="3695" y="113"/>
                  </a:cxn>
                  <a:cxn ang="0">
                    <a:pos x="3664" y="86"/>
                  </a:cxn>
                  <a:cxn ang="0">
                    <a:pos x="3631" y="63"/>
                  </a:cxn>
                  <a:cxn ang="0">
                    <a:pos x="3593" y="43"/>
                  </a:cxn>
                  <a:cxn ang="0">
                    <a:pos x="3553" y="28"/>
                  </a:cxn>
                  <a:cxn ang="0">
                    <a:pos x="3508" y="15"/>
                  </a:cxn>
                  <a:cxn ang="0">
                    <a:pos x="3435" y="3"/>
                  </a:cxn>
                  <a:cxn ang="0">
                    <a:pos x="3356" y="0"/>
                  </a:cxn>
                  <a:cxn ang="0">
                    <a:pos x="452" y="0"/>
                  </a:cxn>
                </a:cxnLst>
                <a:rect l="0" t="0" r="r" b="b"/>
                <a:pathLst>
                  <a:path w="3808" h="3808">
                    <a:moveTo>
                      <a:pt x="452" y="0"/>
                    </a:moveTo>
                    <a:lnTo>
                      <a:pt x="397" y="1"/>
                    </a:lnTo>
                    <a:lnTo>
                      <a:pt x="346" y="6"/>
                    </a:lnTo>
                    <a:lnTo>
                      <a:pt x="298" y="15"/>
                    </a:lnTo>
                    <a:lnTo>
                      <a:pt x="254" y="28"/>
                    </a:lnTo>
                    <a:lnTo>
                      <a:pt x="212" y="43"/>
                    </a:lnTo>
                    <a:lnTo>
                      <a:pt x="176" y="63"/>
                    </a:lnTo>
                    <a:lnTo>
                      <a:pt x="142" y="86"/>
                    </a:lnTo>
                    <a:lnTo>
                      <a:pt x="113" y="113"/>
                    </a:lnTo>
                    <a:lnTo>
                      <a:pt x="85" y="142"/>
                    </a:lnTo>
                    <a:lnTo>
                      <a:pt x="63" y="176"/>
                    </a:lnTo>
                    <a:lnTo>
                      <a:pt x="43" y="212"/>
                    </a:lnTo>
                    <a:lnTo>
                      <a:pt x="28" y="254"/>
                    </a:lnTo>
                    <a:lnTo>
                      <a:pt x="15" y="298"/>
                    </a:lnTo>
                    <a:lnTo>
                      <a:pt x="6" y="346"/>
                    </a:lnTo>
                    <a:lnTo>
                      <a:pt x="1" y="397"/>
                    </a:lnTo>
                    <a:lnTo>
                      <a:pt x="0" y="452"/>
                    </a:lnTo>
                    <a:lnTo>
                      <a:pt x="0" y="3355"/>
                    </a:lnTo>
                    <a:lnTo>
                      <a:pt x="1" y="3402"/>
                    </a:lnTo>
                    <a:lnTo>
                      <a:pt x="5" y="3448"/>
                    </a:lnTo>
                    <a:lnTo>
                      <a:pt x="11" y="3490"/>
                    </a:lnTo>
                    <a:lnTo>
                      <a:pt x="15" y="3510"/>
                    </a:lnTo>
                    <a:lnTo>
                      <a:pt x="21" y="3531"/>
                    </a:lnTo>
                    <a:lnTo>
                      <a:pt x="33" y="3568"/>
                    </a:lnTo>
                    <a:lnTo>
                      <a:pt x="39" y="3585"/>
                    </a:lnTo>
                    <a:lnTo>
                      <a:pt x="48" y="3603"/>
                    </a:lnTo>
                    <a:lnTo>
                      <a:pt x="55" y="3618"/>
                    </a:lnTo>
                    <a:lnTo>
                      <a:pt x="65" y="3634"/>
                    </a:lnTo>
                    <a:lnTo>
                      <a:pt x="87" y="3666"/>
                    </a:lnTo>
                    <a:lnTo>
                      <a:pt x="97" y="3678"/>
                    </a:lnTo>
                    <a:lnTo>
                      <a:pt x="109" y="3691"/>
                    </a:lnTo>
                    <a:lnTo>
                      <a:pt x="136" y="3715"/>
                    </a:lnTo>
                    <a:lnTo>
                      <a:pt x="165" y="3736"/>
                    </a:lnTo>
                    <a:lnTo>
                      <a:pt x="196" y="3755"/>
                    </a:lnTo>
                    <a:lnTo>
                      <a:pt x="230" y="3770"/>
                    </a:lnTo>
                    <a:lnTo>
                      <a:pt x="247" y="3776"/>
                    </a:lnTo>
                    <a:lnTo>
                      <a:pt x="268" y="3784"/>
                    </a:lnTo>
                    <a:lnTo>
                      <a:pt x="307" y="3794"/>
                    </a:lnTo>
                    <a:lnTo>
                      <a:pt x="351" y="3803"/>
                    </a:lnTo>
                    <a:lnTo>
                      <a:pt x="373" y="3804"/>
                    </a:lnTo>
                    <a:lnTo>
                      <a:pt x="398" y="3807"/>
                    </a:lnTo>
                    <a:lnTo>
                      <a:pt x="452" y="3808"/>
                    </a:lnTo>
                    <a:lnTo>
                      <a:pt x="3356" y="3808"/>
                    </a:lnTo>
                    <a:lnTo>
                      <a:pt x="3368" y="3807"/>
                    </a:lnTo>
                    <a:lnTo>
                      <a:pt x="3382" y="3807"/>
                    </a:lnTo>
                    <a:lnTo>
                      <a:pt x="3410" y="3805"/>
                    </a:lnTo>
                    <a:lnTo>
                      <a:pt x="3435" y="3803"/>
                    </a:lnTo>
                    <a:lnTo>
                      <a:pt x="3461" y="3800"/>
                    </a:lnTo>
                    <a:lnTo>
                      <a:pt x="3484" y="3795"/>
                    </a:lnTo>
                    <a:lnTo>
                      <a:pt x="3508" y="3790"/>
                    </a:lnTo>
                    <a:lnTo>
                      <a:pt x="3530" y="3784"/>
                    </a:lnTo>
                    <a:lnTo>
                      <a:pt x="3553" y="3779"/>
                    </a:lnTo>
                    <a:lnTo>
                      <a:pt x="3573" y="3770"/>
                    </a:lnTo>
                    <a:lnTo>
                      <a:pt x="3593" y="3763"/>
                    </a:lnTo>
                    <a:lnTo>
                      <a:pt x="3612" y="3753"/>
                    </a:lnTo>
                    <a:lnTo>
                      <a:pt x="3621" y="3748"/>
                    </a:lnTo>
                    <a:lnTo>
                      <a:pt x="3631" y="3744"/>
                    </a:lnTo>
                    <a:lnTo>
                      <a:pt x="3647" y="3731"/>
                    </a:lnTo>
                    <a:lnTo>
                      <a:pt x="3655" y="3725"/>
                    </a:lnTo>
                    <a:lnTo>
                      <a:pt x="3664" y="3720"/>
                    </a:lnTo>
                    <a:lnTo>
                      <a:pt x="3679" y="3707"/>
                    </a:lnTo>
                    <a:lnTo>
                      <a:pt x="3695" y="3695"/>
                    </a:lnTo>
                    <a:lnTo>
                      <a:pt x="3708" y="3678"/>
                    </a:lnTo>
                    <a:lnTo>
                      <a:pt x="3720" y="3663"/>
                    </a:lnTo>
                    <a:lnTo>
                      <a:pt x="3725" y="3655"/>
                    </a:lnTo>
                    <a:lnTo>
                      <a:pt x="3731" y="3647"/>
                    </a:lnTo>
                    <a:lnTo>
                      <a:pt x="3744" y="3631"/>
                    </a:lnTo>
                    <a:lnTo>
                      <a:pt x="3748" y="3621"/>
                    </a:lnTo>
                    <a:lnTo>
                      <a:pt x="3753" y="3612"/>
                    </a:lnTo>
                    <a:lnTo>
                      <a:pt x="3763" y="3593"/>
                    </a:lnTo>
                    <a:lnTo>
                      <a:pt x="3770" y="3573"/>
                    </a:lnTo>
                    <a:lnTo>
                      <a:pt x="3779" y="3553"/>
                    </a:lnTo>
                    <a:lnTo>
                      <a:pt x="3784" y="3530"/>
                    </a:lnTo>
                    <a:lnTo>
                      <a:pt x="3790" y="3507"/>
                    </a:lnTo>
                    <a:lnTo>
                      <a:pt x="3795" y="3484"/>
                    </a:lnTo>
                    <a:lnTo>
                      <a:pt x="3801" y="3461"/>
                    </a:lnTo>
                    <a:lnTo>
                      <a:pt x="3803" y="3435"/>
                    </a:lnTo>
                    <a:lnTo>
                      <a:pt x="3806" y="3409"/>
                    </a:lnTo>
                    <a:lnTo>
                      <a:pt x="3807" y="3382"/>
                    </a:lnTo>
                    <a:lnTo>
                      <a:pt x="3807" y="3368"/>
                    </a:lnTo>
                    <a:lnTo>
                      <a:pt x="3808" y="3355"/>
                    </a:lnTo>
                    <a:lnTo>
                      <a:pt x="3808" y="452"/>
                    </a:lnTo>
                    <a:lnTo>
                      <a:pt x="3807" y="424"/>
                    </a:lnTo>
                    <a:lnTo>
                      <a:pt x="3806" y="397"/>
                    </a:lnTo>
                    <a:lnTo>
                      <a:pt x="3801" y="346"/>
                    </a:lnTo>
                    <a:lnTo>
                      <a:pt x="3795" y="321"/>
                    </a:lnTo>
                    <a:lnTo>
                      <a:pt x="3790" y="298"/>
                    </a:lnTo>
                    <a:lnTo>
                      <a:pt x="3779" y="254"/>
                    </a:lnTo>
                    <a:lnTo>
                      <a:pt x="3763" y="212"/>
                    </a:lnTo>
                    <a:lnTo>
                      <a:pt x="3744" y="176"/>
                    </a:lnTo>
                    <a:lnTo>
                      <a:pt x="3720" y="142"/>
                    </a:lnTo>
                    <a:lnTo>
                      <a:pt x="3695" y="113"/>
                    </a:lnTo>
                    <a:lnTo>
                      <a:pt x="3679" y="98"/>
                    </a:lnTo>
                    <a:lnTo>
                      <a:pt x="3664" y="86"/>
                    </a:lnTo>
                    <a:lnTo>
                      <a:pt x="3647" y="73"/>
                    </a:lnTo>
                    <a:lnTo>
                      <a:pt x="3631" y="63"/>
                    </a:lnTo>
                    <a:lnTo>
                      <a:pt x="3612" y="52"/>
                    </a:lnTo>
                    <a:lnTo>
                      <a:pt x="3593" y="43"/>
                    </a:lnTo>
                    <a:lnTo>
                      <a:pt x="3573" y="34"/>
                    </a:lnTo>
                    <a:lnTo>
                      <a:pt x="3553" y="28"/>
                    </a:lnTo>
                    <a:lnTo>
                      <a:pt x="3530" y="20"/>
                    </a:lnTo>
                    <a:lnTo>
                      <a:pt x="3508" y="15"/>
                    </a:lnTo>
                    <a:lnTo>
                      <a:pt x="3461" y="6"/>
                    </a:lnTo>
                    <a:lnTo>
                      <a:pt x="3435" y="3"/>
                    </a:lnTo>
                    <a:lnTo>
                      <a:pt x="3410" y="1"/>
                    </a:lnTo>
                    <a:lnTo>
                      <a:pt x="3356" y="0"/>
                    </a:lnTo>
                    <a:lnTo>
                      <a:pt x="3183" y="0"/>
                    </a:lnTo>
                    <a:lnTo>
                      <a:pt x="452" y="0"/>
                    </a:lnTo>
                    <a:close/>
                  </a:path>
                </a:pathLst>
              </a:custGeom>
              <a:solidFill>
                <a:srgbClr val="C0C0C0">
                  <a:alpha val="34000"/>
                </a:srgbClr>
              </a:solidFill>
              <a:ln w="9525">
                <a:noFill/>
                <a:round/>
                <a:headEnd/>
                <a:tailEnd/>
              </a:ln>
            </p:spPr>
            <p:txBody>
              <a:bodyPr/>
              <a:lstStyle/>
              <a:p>
                <a:endParaRPr lang="en-US" b="1"/>
              </a:p>
            </p:txBody>
          </p:sp>
          <p:sp>
            <p:nvSpPr>
              <p:cNvPr id="32" name="Freeform 153"/>
              <p:cNvSpPr>
                <a:spLocks/>
              </p:cNvSpPr>
              <p:nvPr/>
            </p:nvSpPr>
            <p:spPr bwMode="auto">
              <a:xfrm>
                <a:off x="7623859" y="3041614"/>
                <a:ext cx="1252155" cy="1642735"/>
              </a:xfrm>
              <a:custGeom>
                <a:avLst/>
                <a:gdLst/>
                <a:ahLst/>
                <a:cxnLst>
                  <a:cxn ang="0">
                    <a:pos x="2835" y="138"/>
                  </a:cxn>
                  <a:cxn ang="0">
                    <a:pos x="3062" y="148"/>
                  </a:cxn>
                  <a:cxn ang="0">
                    <a:pos x="3160" y="162"/>
                  </a:cxn>
                  <a:cxn ang="0">
                    <a:pos x="3225" y="181"/>
                  </a:cxn>
                  <a:cxn ang="0">
                    <a:pos x="3283" y="210"/>
                  </a:cxn>
                  <a:cxn ang="0">
                    <a:pos x="3331" y="245"/>
                  </a:cxn>
                  <a:cxn ang="0">
                    <a:pos x="3396" y="323"/>
                  </a:cxn>
                  <a:cxn ang="0">
                    <a:pos x="3442" y="445"/>
                  </a:cxn>
                  <a:cxn ang="0">
                    <a:pos x="3458" y="544"/>
                  </a:cxn>
                  <a:cxn ang="0">
                    <a:pos x="3460" y="3502"/>
                  </a:cxn>
                  <a:cxn ang="0">
                    <a:pos x="3458" y="3556"/>
                  </a:cxn>
                  <a:cxn ang="0">
                    <a:pos x="3447" y="3631"/>
                  </a:cxn>
                  <a:cxn ang="0">
                    <a:pos x="3431" y="3700"/>
                  </a:cxn>
                  <a:cxn ang="0">
                    <a:pos x="3405" y="3759"/>
                  </a:cxn>
                  <a:cxn ang="0">
                    <a:pos x="3383" y="3794"/>
                  </a:cxn>
                  <a:cxn ang="0">
                    <a:pos x="3360" y="3825"/>
                  </a:cxn>
                  <a:cxn ang="0">
                    <a:pos x="3316" y="3867"/>
                  </a:cxn>
                  <a:cxn ang="0">
                    <a:pos x="3283" y="3891"/>
                  </a:cxn>
                  <a:cxn ang="0">
                    <a:pos x="3245" y="3910"/>
                  </a:cxn>
                  <a:cxn ang="0">
                    <a:pos x="3182" y="3931"/>
                  </a:cxn>
                  <a:cxn ang="0">
                    <a:pos x="3113" y="3947"/>
                  </a:cxn>
                  <a:cxn ang="0">
                    <a:pos x="3034" y="3954"/>
                  </a:cxn>
                  <a:cxn ang="0">
                    <a:pos x="104" y="3955"/>
                  </a:cxn>
                  <a:cxn ang="0">
                    <a:pos x="3" y="3950"/>
                  </a:cxn>
                  <a:cxn ang="0">
                    <a:pos x="3158" y="4106"/>
                  </a:cxn>
                  <a:cxn ang="0">
                    <a:pos x="3212" y="4103"/>
                  </a:cxn>
                  <a:cxn ang="0">
                    <a:pos x="3287" y="4093"/>
                  </a:cxn>
                  <a:cxn ang="0">
                    <a:pos x="3356" y="4077"/>
                  </a:cxn>
                  <a:cxn ang="0">
                    <a:pos x="3415" y="4050"/>
                  </a:cxn>
                  <a:cxn ang="0">
                    <a:pos x="3450" y="4029"/>
                  </a:cxn>
                  <a:cxn ang="0">
                    <a:pos x="3481" y="4005"/>
                  </a:cxn>
                  <a:cxn ang="0">
                    <a:pos x="3523" y="3961"/>
                  </a:cxn>
                  <a:cxn ang="0">
                    <a:pos x="3547" y="3928"/>
                  </a:cxn>
                  <a:cxn ang="0">
                    <a:pos x="3566" y="3891"/>
                  </a:cxn>
                  <a:cxn ang="0">
                    <a:pos x="3587" y="3828"/>
                  </a:cxn>
                  <a:cxn ang="0">
                    <a:pos x="3603" y="3759"/>
                  </a:cxn>
                  <a:cxn ang="0">
                    <a:pos x="3610" y="3680"/>
                  </a:cxn>
                  <a:cxn ang="0">
                    <a:pos x="3611" y="449"/>
                  </a:cxn>
                  <a:cxn ang="0">
                    <a:pos x="3605" y="354"/>
                  </a:cxn>
                  <a:cxn ang="0">
                    <a:pos x="3574" y="233"/>
                  </a:cxn>
                  <a:cxn ang="0">
                    <a:pos x="3523" y="138"/>
                  </a:cxn>
                  <a:cxn ang="0">
                    <a:pos x="3444" y="67"/>
                  </a:cxn>
                  <a:cxn ang="0">
                    <a:pos x="3378" y="33"/>
                  </a:cxn>
                  <a:cxn ang="0">
                    <a:pos x="3322" y="14"/>
                  </a:cxn>
                </a:cxnLst>
                <a:rect l="0" t="0" r="r" b="b"/>
                <a:pathLst>
                  <a:path w="3611" h="4106">
                    <a:moveTo>
                      <a:pt x="3261" y="4"/>
                    </a:moveTo>
                    <a:lnTo>
                      <a:pt x="3230" y="0"/>
                    </a:lnTo>
                    <a:lnTo>
                      <a:pt x="2835" y="138"/>
                    </a:lnTo>
                    <a:lnTo>
                      <a:pt x="2835" y="147"/>
                    </a:lnTo>
                    <a:lnTo>
                      <a:pt x="3008" y="147"/>
                    </a:lnTo>
                    <a:lnTo>
                      <a:pt x="3062" y="148"/>
                    </a:lnTo>
                    <a:lnTo>
                      <a:pt x="3087" y="150"/>
                    </a:lnTo>
                    <a:lnTo>
                      <a:pt x="3113" y="153"/>
                    </a:lnTo>
                    <a:lnTo>
                      <a:pt x="3160" y="162"/>
                    </a:lnTo>
                    <a:lnTo>
                      <a:pt x="3182" y="167"/>
                    </a:lnTo>
                    <a:lnTo>
                      <a:pt x="3205" y="175"/>
                    </a:lnTo>
                    <a:lnTo>
                      <a:pt x="3225" y="181"/>
                    </a:lnTo>
                    <a:lnTo>
                      <a:pt x="3245" y="190"/>
                    </a:lnTo>
                    <a:lnTo>
                      <a:pt x="3264" y="199"/>
                    </a:lnTo>
                    <a:lnTo>
                      <a:pt x="3283" y="210"/>
                    </a:lnTo>
                    <a:lnTo>
                      <a:pt x="3299" y="220"/>
                    </a:lnTo>
                    <a:lnTo>
                      <a:pt x="3316" y="233"/>
                    </a:lnTo>
                    <a:lnTo>
                      <a:pt x="3331" y="245"/>
                    </a:lnTo>
                    <a:lnTo>
                      <a:pt x="3347" y="260"/>
                    </a:lnTo>
                    <a:lnTo>
                      <a:pt x="3372" y="289"/>
                    </a:lnTo>
                    <a:lnTo>
                      <a:pt x="3396" y="323"/>
                    </a:lnTo>
                    <a:lnTo>
                      <a:pt x="3415" y="359"/>
                    </a:lnTo>
                    <a:lnTo>
                      <a:pt x="3431" y="401"/>
                    </a:lnTo>
                    <a:lnTo>
                      <a:pt x="3442" y="445"/>
                    </a:lnTo>
                    <a:lnTo>
                      <a:pt x="3447" y="468"/>
                    </a:lnTo>
                    <a:lnTo>
                      <a:pt x="3453" y="493"/>
                    </a:lnTo>
                    <a:lnTo>
                      <a:pt x="3458" y="544"/>
                    </a:lnTo>
                    <a:lnTo>
                      <a:pt x="3459" y="571"/>
                    </a:lnTo>
                    <a:lnTo>
                      <a:pt x="3460" y="599"/>
                    </a:lnTo>
                    <a:lnTo>
                      <a:pt x="3460" y="3502"/>
                    </a:lnTo>
                    <a:lnTo>
                      <a:pt x="3459" y="3515"/>
                    </a:lnTo>
                    <a:lnTo>
                      <a:pt x="3459" y="3529"/>
                    </a:lnTo>
                    <a:lnTo>
                      <a:pt x="3458" y="3556"/>
                    </a:lnTo>
                    <a:lnTo>
                      <a:pt x="3455" y="3582"/>
                    </a:lnTo>
                    <a:lnTo>
                      <a:pt x="3453" y="3608"/>
                    </a:lnTo>
                    <a:lnTo>
                      <a:pt x="3447" y="3631"/>
                    </a:lnTo>
                    <a:lnTo>
                      <a:pt x="3442" y="3654"/>
                    </a:lnTo>
                    <a:lnTo>
                      <a:pt x="3436" y="3677"/>
                    </a:lnTo>
                    <a:lnTo>
                      <a:pt x="3431" y="3700"/>
                    </a:lnTo>
                    <a:lnTo>
                      <a:pt x="3422" y="3720"/>
                    </a:lnTo>
                    <a:lnTo>
                      <a:pt x="3415" y="3740"/>
                    </a:lnTo>
                    <a:lnTo>
                      <a:pt x="3405" y="3759"/>
                    </a:lnTo>
                    <a:lnTo>
                      <a:pt x="3400" y="3768"/>
                    </a:lnTo>
                    <a:lnTo>
                      <a:pt x="3396" y="3778"/>
                    </a:lnTo>
                    <a:lnTo>
                      <a:pt x="3383" y="3794"/>
                    </a:lnTo>
                    <a:lnTo>
                      <a:pt x="3377" y="3802"/>
                    </a:lnTo>
                    <a:lnTo>
                      <a:pt x="3372" y="3810"/>
                    </a:lnTo>
                    <a:lnTo>
                      <a:pt x="3360" y="3825"/>
                    </a:lnTo>
                    <a:lnTo>
                      <a:pt x="3347" y="3842"/>
                    </a:lnTo>
                    <a:lnTo>
                      <a:pt x="3331" y="3854"/>
                    </a:lnTo>
                    <a:lnTo>
                      <a:pt x="3316" y="3867"/>
                    </a:lnTo>
                    <a:lnTo>
                      <a:pt x="3307" y="3872"/>
                    </a:lnTo>
                    <a:lnTo>
                      <a:pt x="3299" y="3878"/>
                    </a:lnTo>
                    <a:lnTo>
                      <a:pt x="3283" y="3891"/>
                    </a:lnTo>
                    <a:lnTo>
                      <a:pt x="3273" y="3895"/>
                    </a:lnTo>
                    <a:lnTo>
                      <a:pt x="3264" y="3900"/>
                    </a:lnTo>
                    <a:lnTo>
                      <a:pt x="3245" y="3910"/>
                    </a:lnTo>
                    <a:lnTo>
                      <a:pt x="3225" y="3917"/>
                    </a:lnTo>
                    <a:lnTo>
                      <a:pt x="3205" y="3926"/>
                    </a:lnTo>
                    <a:lnTo>
                      <a:pt x="3182" y="3931"/>
                    </a:lnTo>
                    <a:lnTo>
                      <a:pt x="3160" y="3937"/>
                    </a:lnTo>
                    <a:lnTo>
                      <a:pt x="3136" y="3942"/>
                    </a:lnTo>
                    <a:lnTo>
                      <a:pt x="3113" y="3947"/>
                    </a:lnTo>
                    <a:lnTo>
                      <a:pt x="3087" y="3950"/>
                    </a:lnTo>
                    <a:lnTo>
                      <a:pt x="3062" y="3952"/>
                    </a:lnTo>
                    <a:lnTo>
                      <a:pt x="3034" y="3954"/>
                    </a:lnTo>
                    <a:lnTo>
                      <a:pt x="3020" y="3954"/>
                    </a:lnTo>
                    <a:lnTo>
                      <a:pt x="3008" y="3955"/>
                    </a:lnTo>
                    <a:lnTo>
                      <a:pt x="104" y="3955"/>
                    </a:lnTo>
                    <a:lnTo>
                      <a:pt x="50" y="3954"/>
                    </a:lnTo>
                    <a:lnTo>
                      <a:pt x="25" y="3951"/>
                    </a:lnTo>
                    <a:lnTo>
                      <a:pt x="3" y="3950"/>
                    </a:lnTo>
                    <a:lnTo>
                      <a:pt x="0" y="3959"/>
                    </a:lnTo>
                    <a:lnTo>
                      <a:pt x="421" y="4106"/>
                    </a:lnTo>
                    <a:lnTo>
                      <a:pt x="3158" y="4106"/>
                    </a:lnTo>
                    <a:lnTo>
                      <a:pt x="3171" y="4104"/>
                    </a:lnTo>
                    <a:lnTo>
                      <a:pt x="3185" y="4104"/>
                    </a:lnTo>
                    <a:lnTo>
                      <a:pt x="3212" y="4103"/>
                    </a:lnTo>
                    <a:lnTo>
                      <a:pt x="3238" y="4101"/>
                    </a:lnTo>
                    <a:lnTo>
                      <a:pt x="3264" y="4098"/>
                    </a:lnTo>
                    <a:lnTo>
                      <a:pt x="3287" y="4093"/>
                    </a:lnTo>
                    <a:lnTo>
                      <a:pt x="3311" y="4088"/>
                    </a:lnTo>
                    <a:lnTo>
                      <a:pt x="3333" y="4082"/>
                    </a:lnTo>
                    <a:lnTo>
                      <a:pt x="3356" y="4077"/>
                    </a:lnTo>
                    <a:lnTo>
                      <a:pt x="3376" y="4068"/>
                    </a:lnTo>
                    <a:lnTo>
                      <a:pt x="3396" y="4060"/>
                    </a:lnTo>
                    <a:lnTo>
                      <a:pt x="3415" y="4050"/>
                    </a:lnTo>
                    <a:lnTo>
                      <a:pt x="3424" y="4045"/>
                    </a:lnTo>
                    <a:lnTo>
                      <a:pt x="3434" y="4042"/>
                    </a:lnTo>
                    <a:lnTo>
                      <a:pt x="3450" y="4029"/>
                    </a:lnTo>
                    <a:lnTo>
                      <a:pt x="3458" y="4023"/>
                    </a:lnTo>
                    <a:lnTo>
                      <a:pt x="3466" y="4018"/>
                    </a:lnTo>
                    <a:lnTo>
                      <a:pt x="3481" y="4005"/>
                    </a:lnTo>
                    <a:lnTo>
                      <a:pt x="3498" y="3993"/>
                    </a:lnTo>
                    <a:lnTo>
                      <a:pt x="3510" y="3976"/>
                    </a:lnTo>
                    <a:lnTo>
                      <a:pt x="3523" y="3961"/>
                    </a:lnTo>
                    <a:lnTo>
                      <a:pt x="3528" y="3952"/>
                    </a:lnTo>
                    <a:lnTo>
                      <a:pt x="3534" y="3945"/>
                    </a:lnTo>
                    <a:lnTo>
                      <a:pt x="3547" y="3928"/>
                    </a:lnTo>
                    <a:lnTo>
                      <a:pt x="3551" y="3918"/>
                    </a:lnTo>
                    <a:lnTo>
                      <a:pt x="3556" y="3910"/>
                    </a:lnTo>
                    <a:lnTo>
                      <a:pt x="3566" y="3891"/>
                    </a:lnTo>
                    <a:lnTo>
                      <a:pt x="3573" y="3871"/>
                    </a:lnTo>
                    <a:lnTo>
                      <a:pt x="3582" y="3851"/>
                    </a:lnTo>
                    <a:lnTo>
                      <a:pt x="3587" y="3828"/>
                    </a:lnTo>
                    <a:lnTo>
                      <a:pt x="3593" y="3805"/>
                    </a:lnTo>
                    <a:lnTo>
                      <a:pt x="3598" y="3781"/>
                    </a:lnTo>
                    <a:lnTo>
                      <a:pt x="3603" y="3759"/>
                    </a:lnTo>
                    <a:lnTo>
                      <a:pt x="3606" y="3732"/>
                    </a:lnTo>
                    <a:lnTo>
                      <a:pt x="3608" y="3707"/>
                    </a:lnTo>
                    <a:lnTo>
                      <a:pt x="3610" y="3680"/>
                    </a:lnTo>
                    <a:lnTo>
                      <a:pt x="3610" y="3666"/>
                    </a:lnTo>
                    <a:lnTo>
                      <a:pt x="3611" y="3653"/>
                    </a:lnTo>
                    <a:lnTo>
                      <a:pt x="3611" y="449"/>
                    </a:lnTo>
                    <a:lnTo>
                      <a:pt x="3608" y="400"/>
                    </a:lnTo>
                    <a:lnTo>
                      <a:pt x="3606" y="376"/>
                    </a:lnTo>
                    <a:lnTo>
                      <a:pt x="3605" y="354"/>
                    </a:lnTo>
                    <a:lnTo>
                      <a:pt x="3597" y="310"/>
                    </a:lnTo>
                    <a:lnTo>
                      <a:pt x="3588" y="271"/>
                    </a:lnTo>
                    <a:lnTo>
                      <a:pt x="3574" y="233"/>
                    </a:lnTo>
                    <a:lnTo>
                      <a:pt x="3561" y="199"/>
                    </a:lnTo>
                    <a:lnTo>
                      <a:pt x="3542" y="167"/>
                    </a:lnTo>
                    <a:lnTo>
                      <a:pt x="3523" y="138"/>
                    </a:lnTo>
                    <a:lnTo>
                      <a:pt x="3499" y="112"/>
                    </a:lnTo>
                    <a:lnTo>
                      <a:pt x="3473" y="88"/>
                    </a:lnTo>
                    <a:lnTo>
                      <a:pt x="3444" y="67"/>
                    </a:lnTo>
                    <a:lnTo>
                      <a:pt x="3429" y="57"/>
                    </a:lnTo>
                    <a:lnTo>
                      <a:pt x="3414" y="49"/>
                    </a:lnTo>
                    <a:lnTo>
                      <a:pt x="3378" y="33"/>
                    </a:lnTo>
                    <a:lnTo>
                      <a:pt x="3360" y="25"/>
                    </a:lnTo>
                    <a:lnTo>
                      <a:pt x="3342" y="20"/>
                    </a:lnTo>
                    <a:lnTo>
                      <a:pt x="3322" y="14"/>
                    </a:lnTo>
                    <a:lnTo>
                      <a:pt x="3303" y="10"/>
                    </a:lnTo>
                    <a:lnTo>
                      <a:pt x="3261" y="4"/>
                    </a:lnTo>
                    <a:close/>
                  </a:path>
                </a:pathLst>
              </a:custGeom>
              <a:solidFill>
                <a:srgbClr val="676767"/>
              </a:solidFill>
              <a:ln w="9525">
                <a:noFill/>
                <a:round/>
                <a:headEnd/>
                <a:tailEnd/>
              </a:ln>
            </p:spPr>
            <p:txBody>
              <a:bodyPr/>
              <a:lstStyle/>
              <a:p>
                <a:endParaRPr lang="en-US" b="1"/>
              </a:p>
            </p:txBody>
          </p:sp>
        </p:grpSp>
        <p:sp>
          <p:nvSpPr>
            <p:cNvPr id="10" name="Rectangle 154"/>
            <p:cNvSpPr>
              <a:spLocks noChangeArrowheads="1"/>
            </p:cNvSpPr>
            <p:nvPr/>
          </p:nvSpPr>
          <p:spPr bwMode="auto">
            <a:xfrm>
              <a:off x="7476944" y="3271604"/>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a:solidFill>
                    <a:srgbClr val="8585FF"/>
                  </a:solidFill>
                  <a:latin typeface="Verdana" pitchFamily="34" charset="0"/>
                </a:rPr>
                <a:t>01010101010</a:t>
              </a:r>
              <a:endParaRPr lang="en-US" sz="1800" b="1">
                <a:solidFill>
                  <a:srgbClr val="8585FF"/>
                </a:solidFill>
              </a:endParaRPr>
            </a:p>
          </p:txBody>
        </p:sp>
        <p:sp>
          <p:nvSpPr>
            <p:cNvPr id="11" name="Rectangle 155"/>
            <p:cNvSpPr>
              <a:spLocks noChangeArrowheads="1"/>
            </p:cNvSpPr>
            <p:nvPr/>
          </p:nvSpPr>
          <p:spPr bwMode="auto">
            <a:xfrm>
              <a:off x="7476944" y="3511297"/>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10101011010</a:t>
              </a:r>
              <a:endParaRPr lang="en-US" sz="1800" b="1" dirty="0">
                <a:solidFill>
                  <a:srgbClr val="8585FF"/>
                </a:solidFill>
              </a:endParaRPr>
            </a:p>
          </p:txBody>
        </p:sp>
        <p:sp>
          <p:nvSpPr>
            <p:cNvPr id="12" name="Rectangle 156"/>
            <p:cNvSpPr>
              <a:spLocks noChangeArrowheads="1"/>
            </p:cNvSpPr>
            <p:nvPr/>
          </p:nvSpPr>
          <p:spPr bwMode="auto">
            <a:xfrm>
              <a:off x="7476944" y="3750990"/>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00010101011</a:t>
              </a:r>
              <a:endParaRPr lang="en-US" sz="1800" b="1" dirty="0">
                <a:solidFill>
                  <a:srgbClr val="8585FF"/>
                </a:solidFill>
              </a:endParaRPr>
            </a:p>
          </p:txBody>
        </p:sp>
        <p:sp>
          <p:nvSpPr>
            <p:cNvPr id="13" name="Rectangle 157"/>
            <p:cNvSpPr>
              <a:spLocks noChangeArrowheads="1"/>
            </p:cNvSpPr>
            <p:nvPr/>
          </p:nvSpPr>
          <p:spPr bwMode="auto">
            <a:xfrm>
              <a:off x="7476944" y="3990683"/>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01010101010</a:t>
              </a:r>
              <a:endParaRPr lang="en-US" sz="1800" b="1" dirty="0">
                <a:solidFill>
                  <a:srgbClr val="8585FF"/>
                </a:solidFill>
              </a:endParaRPr>
            </a:p>
          </p:txBody>
        </p:sp>
        <p:sp>
          <p:nvSpPr>
            <p:cNvPr id="14" name="Rectangle 158"/>
            <p:cNvSpPr>
              <a:spLocks noChangeArrowheads="1"/>
            </p:cNvSpPr>
            <p:nvPr/>
          </p:nvSpPr>
          <p:spPr bwMode="auto">
            <a:xfrm>
              <a:off x="7476944" y="4230376"/>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a:solidFill>
                    <a:srgbClr val="8585FF"/>
                  </a:solidFill>
                  <a:latin typeface="Verdana" pitchFamily="34" charset="0"/>
                </a:rPr>
                <a:t>10101010101</a:t>
              </a:r>
              <a:endParaRPr lang="en-US" sz="1800" b="1">
                <a:solidFill>
                  <a:srgbClr val="8585FF"/>
                </a:solidFill>
              </a:endParaRPr>
            </a:p>
          </p:txBody>
        </p:sp>
        <p:sp>
          <p:nvSpPr>
            <p:cNvPr id="15" name="Rectangle 159"/>
            <p:cNvSpPr>
              <a:spLocks noChangeArrowheads="1"/>
            </p:cNvSpPr>
            <p:nvPr/>
          </p:nvSpPr>
          <p:spPr bwMode="auto">
            <a:xfrm>
              <a:off x="7476944" y="4470069"/>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01010101010</a:t>
              </a:r>
              <a:endParaRPr lang="en-US" sz="1800" b="1" dirty="0">
                <a:solidFill>
                  <a:srgbClr val="8585FF"/>
                </a:solidFill>
              </a:endParaRPr>
            </a:p>
          </p:txBody>
        </p:sp>
        <p:sp>
          <p:nvSpPr>
            <p:cNvPr id="16" name="Freeform 161"/>
            <p:cNvSpPr>
              <a:spLocks/>
            </p:cNvSpPr>
            <p:nvPr/>
          </p:nvSpPr>
          <p:spPr bwMode="auto">
            <a:xfrm>
              <a:off x="6501255" y="3345837"/>
              <a:ext cx="849778" cy="311764"/>
            </a:xfrm>
            <a:custGeom>
              <a:avLst/>
              <a:gdLst/>
              <a:ahLst/>
              <a:cxnLst>
                <a:cxn ang="0">
                  <a:pos x="1940" y="0"/>
                </a:cxn>
                <a:cxn ang="0">
                  <a:pos x="1940" y="261"/>
                </a:cxn>
                <a:cxn ang="0">
                  <a:pos x="0" y="261"/>
                </a:cxn>
                <a:cxn ang="0">
                  <a:pos x="2" y="458"/>
                </a:cxn>
                <a:cxn ang="0">
                  <a:pos x="1940" y="458"/>
                </a:cxn>
                <a:cxn ang="0">
                  <a:pos x="1940" y="712"/>
                </a:cxn>
                <a:cxn ang="0">
                  <a:pos x="2971" y="354"/>
                </a:cxn>
                <a:cxn ang="0">
                  <a:pos x="1940" y="0"/>
                </a:cxn>
              </a:cxnLst>
              <a:rect l="0" t="0" r="r" b="b"/>
              <a:pathLst>
                <a:path w="2971" h="712">
                  <a:moveTo>
                    <a:pt x="1940" y="0"/>
                  </a:moveTo>
                  <a:lnTo>
                    <a:pt x="1940" y="261"/>
                  </a:lnTo>
                  <a:lnTo>
                    <a:pt x="0" y="261"/>
                  </a:lnTo>
                  <a:lnTo>
                    <a:pt x="2" y="458"/>
                  </a:lnTo>
                  <a:lnTo>
                    <a:pt x="1940" y="458"/>
                  </a:lnTo>
                  <a:lnTo>
                    <a:pt x="1940" y="712"/>
                  </a:lnTo>
                  <a:lnTo>
                    <a:pt x="2971" y="354"/>
                  </a:lnTo>
                  <a:lnTo>
                    <a:pt x="1940" y="0"/>
                  </a:lnTo>
                  <a:close/>
                </a:path>
              </a:pathLst>
            </a:custGeom>
            <a:gradFill rotWithShape="1">
              <a:gsLst>
                <a:gs pos="0">
                  <a:srgbClr val="D18316"/>
                </a:gs>
                <a:gs pos="100000">
                  <a:srgbClr val="D18316">
                    <a:gamma/>
                    <a:shade val="46275"/>
                    <a:invGamma/>
                  </a:srgbClr>
                </a:gs>
              </a:gsLst>
              <a:lin ang="5400000" scaled="1"/>
            </a:gradFill>
            <a:ln w="9525" cap="flat" cmpd="sng">
              <a:noFill/>
              <a:prstDash val="solid"/>
              <a:round/>
              <a:headEnd/>
              <a:tailEnd/>
            </a:ln>
            <a:effectLst/>
          </p:spPr>
          <p:txBody>
            <a:bodyPr tIns="0" bIns="0" anchor="ctr"/>
            <a:lstStyle/>
            <a:p>
              <a:endParaRPr lang="en-US" b="1"/>
            </a:p>
          </p:txBody>
        </p:sp>
        <p:sp>
          <p:nvSpPr>
            <p:cNvPr id="17" name="Freeform 162"/>
            <p:cNvSpPr>
              <a:spLocks/>
            </p:cNvSpPr>
            <p:nvPr/>
          </p:nvSpPr>
          <p:spPr bwMode="auto">
            <a:xfrm>
              <a:off x="6501255" y="4038601"/>
              <a:ext cx="849778" cy="311764"/>
            </a:xfrm>
            <a:custGeom>
              <a:avLst/>
              <a:gdLst/>
              <a:ahLst/>
              <a:cxnLst>
                <a:cxn ang="0">
                  <a:pos x="1940" y="0"/>
                </a:cxn>
                <a:cxn ang="0">
                  <a:pos x="1940" y="255"/>
                </a:cxn>
                <a:cxn ang="0">
                  <a:pos x="2" y="255"/>
                </a:cxn>
                <a:cxn ang="0">
                  <a:pos x="0" y="452"/>
                </a:cxn>
                <a:cxn ang="0">
                  <a:pos x="1940" y="452"/>
                </a:cxn>
                <a:cxn ang="0">
                  <a:pos x="1940" y="712"/>
                </a:cxn>
                <a:cxn ang="0">
                  <a:pos x="2971" y="358"/>
                </a:cxn>
                <a:cxn ang="0">
                  <a:pos x="1940" y="0"/>
                </a:cxn>
              </a:cxnLst>
              <a:rect l="0" t="0" r="r" b="b"/>
              <a:pathLst>
                <a:path w="2971" h="712">
                  <a:moveTo>
                    <a:pt x="1940" y="0"/>
                  </a:moveTo>
                  <a:lnTo>
                    <a:pt x="1940" y="255"/>
                  </a:lnTo>
                  <a:lnTo>
                    <a:pt x="2" y="255"/>
                  </a:lnTo>
                  <a:lnTo>
                    <a:pt x="0" y="452"/>
                  </a:lnTo>
                  <a:lnTo>
                    <a:pt x="1940" y="452"/>
                  </a:lnTo>
                  <a:lnTo>
                    <a:pt x="1940" y="712"/>
                  </a:lnTo>
                  <a:lnTo>
                    <a:pt x="2971" y="358"/>
                  </a:lnTo>
                  <a:lnTo>
                    <a:pt x="1940" y="0"/>
                  </a:lnTo>
                  <a:close/>
                </a:path>
              </a:pathLst>
            </a:custGeom>
            <a:gradFill rotWithShape="1">
              <a:gsLst>
                <a:gs pos="0">
                  <a:srgbClr val="B5121B"/>
                </a:gs>
                <a:gs pos="100000">
                  <a:srgbClr val="B5121B">
                    <a:gamma/>
                    <a:shade val="46275"/>
                    <a:invGamma/>
                  </a:srgbClr>
                </a:gs>
              </a:gsLst>
              <a:lin ang="5400000" scaled="1"/>
            </a:gradFill>
            <a:ln w="9525" cap="flat" cmpd="sng">
              <a:noFill/>
              <a:prstDash val="solid"/>
              <a:round/>
              <a:headEnd/>
              <a:tailEnd/>
            </a:ln>
            <a:effectLst/>
          </p:spPr>
          <p:txBody>
            <a:bodyPr tIns="0" bIns="0" anchor="ctr"/>
            <a:lstStyle/>
            <a:p>
              <a:endParaRPr lang="en-US" b="1"/>
            </a:p>
          </p:txBody>
        </p:sp>
        <p:sp>
          <p:nvSpPr>
            <p:cNvPr id="18" name="Rectangle 164"/>
            <p:cNvSpPr>
              <a:spLocks noChangeArrowheads="1"/>
            </p:cNvSpPr>
            <p:nvPr/>
          </p:nvSpPr>
          <p:spPr bwMode="auto">
            <a:xfrm>
              <a:off x="6441702" y="2476823"/>
              <a:ext cx="722955"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Digital Movie</a:t>
              </a:r>
              <a:endParaRPr lang="en-US" sz="1050" dirty="0">
                <a:latin typeface="Calibri" pitchFamily="34" charset="0"/>
                <a:cs typeface="Calibri" pitchFamily="34" charset="0"/>
              </a:endParaRPr>
            </a:p>
          </p:txBody>
        </p:sp>
        <p:sp>
          <p:nvSpPr>
            <p:cNvPr id="19" name="Rectangle 165"/>
            <p:cNvSpPr>
              <a:spLocks noChangeArrowheads="1"/>
            </p:cNvSpPr>
            <p:nvPr/>
          </p:nvSpPr>
          <p:spPr bwMode="auto">
            <a:xfrm>
              <a:off x="6451320" y="3190188"/>
              <a:ext cx="703719"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Digital Photo</a:t>
              </a:r>
              <a:endParaRPr lang="en-US" sz="1050" dirty="0">
                <a:latin typeface="Calibri" pitchFamily="34" charset="0"/>
                <a:cs typeface="Calibri" pitchFamily="34" charset="0"/>
              </a:endParaRPr>
            </a:p>
          </p:txBody>
        </p:sp>
        <p:sp>
          <p:nvSpPr>
            <p:cNvPr id="20" name="Rectangle 166"/>
            <p:cNvSpPr>
              <a:spLocks noChangeArrowheads="1"/>
            </p:cNvSpPr>
            <p:nvPr/>
          </p:nvSpPr>
          <p:spPr bwMode="auto">
            <a:xfrm>
              <a:off x="6610819" y="3907064"/>
              <a:ext cx="384721"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e-Book</a:t>
              </a:r>
              <a:endParaRPr lang="en-US" sz="1050" dirty="0">
                <a:latin typeface="Calibri" pitchFamily="34" charset="0"/>
                <a:cs typeface="Calibri" pitchFamily="34" charset="0"/>
              </a:endParaRPr>
            </a:p>
          </p:txBody>
        </p:sp>
        <p:sp>
          <p:nvSpPr>
            <p:cNvPr id="21" name="Rectangle 167"/>
            <p:cNvSpPr>
              <a:spLocks noChangeArrowheads="1"/>
            </p:cNvSpPr>
            <p:nvPr/>
          </p:nvSpPr>
          <p:spPr bwMode="auto">
            <a:xfrm>
              <a:off x="6633261" y="4594488"/>
              <a:ext cx="299762"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email</a:t>
              </a:r>
              <a:endParaRPr lang="en-US" sz="1050" dirty="0">
                <a:latin typeface="Calibri" pitchFamily="34" charset="0"/>
                <a:cs typeface="Calibri" pitchFamily="34" charset="0"/>
              </a:endParaRPr>
            </a:p>
          </p:txBody>
        </p:sp>
        <p:sp>
          <p:nvSpPr>
            <p:cNvPr id="22" name="Rectangle 211"/>
            <p:cNvSpPr>
              <a:spLocks noChangeArrowheads="1"/>
            </p:cNvSpPr>
            <p:nvPr/>
          </p:nvSpPr>
          <p:spPr bwMode="auto">
            <a:xfrm>
              <a:off x="7859777" y="5201286"/>
              <a:ext cx="655629" cy="161583"/>
            </a:xfrm>
            <a:prstGeom prst="rect">
              <a:avLst/>
            </a:prstGeom>
            <a:noFill/>
            <a:ln w="9525">
              <a:noFill/>
              <a:miter lim="800000"/>
              <a:headEnd/>
              <a:tailEnd/>
            </a:ln>
          </p:spPr>
          <p:txBody>
            <a:bodyPr wrap="none" lIns="0" tIns="0" rIns="0" bIns="0">
              <a:spAutoFit/>
            </a:bodyPr>
            <a:lstStyle/>
            <a:p>
              <a:pPr marL="354013" indent="-354013" defTabSz="941388"/>
              <a:r>
                <a:rPr lang="en-US" sz="1050" dirty="0">
                  <a:solidFill>
                    <a:srgbClr val="000000"/>
                  </a:solidFill>
                  <a:latin typeface="Calibri" pitchFamily="34" charset="0"/>
                  <a:cs typeface="Calibri" pitchFamily="34" charset="0"/>
                </a:rPr>
                <a:t>Digital Data</a:t>
              </a:r>
              <a:endParaRPr lang="en-US" sz="1050" dirty="0">
                <a:latin typeface="Calibri" pitchFamily="34" charset="0"/>
                <a:cs typeface="Calibri" pitchFamily="34" charset="0"/>
              </a:endParaRPr>
            </a:p>
          </p:txBody>
        </p:sp>
        <p:pic>
          <p:nvPicPr>
            <p:cNvPr id="23" name="Picture 213"/>
            <p:cNvPicPr>
              <a:picLocks noChangeAspect="1" noChangeArrowheads="1"/>
            </p:cNvPicPr>
            <p:nvPr/>
          </p:nvPicPr>
          <p:blipFill>
            <a:blip r:embed="rId4" cstate="print"/>
            <a:srcRect/>
            <a:stretch>
              <a:fillRect/>
            </a:stretch>
          </p:blipFill>
          <p:spPr bwMode="auto">
            <a:xfrm>
              <a:off x="5404075" y="3852314"/>
              <a:ext cx="667925" cy="658079"/>
            </a:xfrm>
            <a:prstGeom prst="rect">
              <a:avLst/>
            </a:prstGeom>
            <a:noFill/>
            <a:ln w="9525">
              <a:noFill/>
              <a:miter lim="800000"/>
              <a:headEnd/>
              <a:tailEnd/>
            </a:ln>
          </p:spPr>
        </p:pic>
        <p:pic>
          <p:nvPicPr>
            <p:cNvPr id="24" name="Picture 214"/>
            <p:cNvPicPr>
              <a:picLocks noChangeAspect="1" noChangeArrowheads="1"/>
            </p:cNvPicPr>
            <p:nvPr/>
          </p:nvPicPr>
          <p:blipFill>
            <a:blip r:embed="rId5" cstate="print"/>
            <a:srcRect/>
            <a:stretch>
              <a:fillRect/>
            </a:stretch>
          </p:blipFill>
          <p:spPr bwMode="auto">
            <a:xfrm>
              <a:off x="5474642" y="3061307"/>
              <a:ext cx="526791" cy="846804"/>
            </a:xfrm>
            <a:prstGeom prst="rect">
              <a:avLst/>
            </a:prstGeom>
            <a:noFill/>
            <a:ln w="9525">
              <a:noFill/>
              <a:miter lim="800000"/>
              <a:headEnd/>
              <a:tailEnd/>
            </a:ln>
          </p:spPr>
        </p:pic>
        <p:sp>
          <p:nvSpPr>
            <p:cNvPr id="25" name="Freeform 161"/>
            <p:cNvSpPr>
              <a:spLocks/>
            </p:cNvSpPr>
            <p:nvPr/>
          </p:nvSpPr>
          <p:spPr bwMode="auto">
            <a:xfrm>
              <a:off x="6505113" y="2653073"/>
              <a:ext cx="849778" cy="311764"/>
            </a:xfrm>
            <a:custGeom>
              <a:avLst/>
              <a:gdLst/>
              <a:ahLst/>
              <a:cxnLst>
                <a:cxn ang="0">
                  <a:pos x="1940" y="0"/>
                </a:cxn>
                <a:cxn ang="0">
                  <a:pos x="1940" y="261"/>
                </a:cxn>
                <a:cxn ang="0">
                  <a:pos x="0" y="261"/>
                </a:cxn>
                <a:cxn ang="0">
                  <a:pos x="2" y="458"/>
                </a:cxn>
                <a:cxn ang="0">
                  <a:pos x="1940" y="458"/>
                </a:cxn>
                <a:cxn ang="0">
                  <a:pos x="1940" y="712"/>
                </a:cxn>
                <a:cxn ang="0">
                  <a:pos x="2971" y="354"/>
                </a:cxn>
                <a:cxn ang="0">
                  <a:pos x="1940" y="0"/>
                </a:cxn>
              </a:cxnLst>
              <a:rect l="0" t="0" r="r" b="b"/>
              <a:pathLst>
                <a:path w="2971" h="712">
                  <a:moveTo>
                    <a:pt x="1940" y="0"/>
                  </a:moveTo>
                  <a:lnTo>
                    <a:pt x="1940" y="261"/>
                  </a:lnTo>
                  <a:lnTo>
                    <a:pt x="0" y="261"/>
                  </a:lnTo>
                  <a:lnTo>
                    <a:pt x="2" y="458"/>
                  </a:lnTo>
                  <a:lnTo>
                    <a:pt x="1940" y="458"/>
                  </a:lnTo>
                  <a:lnTo>
                    <a:pt x="1940" y="712"/>
                  </a:lnTo>
                  <a:lnTo>
                    <a:pt x="2971" y="354"/>
                  </a:lnTo>
                  <a:lnTo>
                    <a:pt x="1940" y="0"/>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tIns="0" bIns="0" anchor="ctr"/>
            <a:lstStyle/>
            <a:p>
              <a:endParaRPr lang="en-US" b="1"/>
            </a:p>
          </p:txBody>
        </p:sp>
        <p:sp>
          <p:nvSpPr>
            <p:cNvPr id="26" name="Rectangle 155"/>
            <p:cNvSpPr>
              <a:spLocks noChangeArrowheads="1"/>
            </p:cNvSpPr>
            <p:nvPr/>
          </p:nvSpPr>
          <p:spPr bwMode="auto">
            <a:xfrm>
              <a:off x="7476944" y="2792218"/>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10101011010</a:t>
              </a:r>
              <a:endParaRPr lang="en-US" sz="1800" b="1" dirty="0">
                <a:solidFill>
                  <a:srgbClr val="8585FF"/>
                </a:solidFill>
              </a:endParaRPr>
            </a:p>
          </p:txBody>
        </p:sp>
        <p:sp>
          <p:nvSpPr>
            <p:cNvPr id="27" name="Rectangle 156"/>
            <p:cNvSpPr>
              <a:spLocks noChangeArrowheads="1"/>
            </p:cNvSpPr>
            <p:nvPr/>
          </p:nvSpPr>
          <p:spPr bwMode="auto">
            <a:xfrm>
              <a:off x="7476944" y="3031911"/>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00010101011</a:t>
              </a:r>
              <a:endParaRPr lang="en-US" sz="1800" b="1" dirty="0">
                <a:solidFill>
                  <a:srgbClr val="8585FF"/>
                </a:solidFill>
              </a:endParaRPr>
            </a:p>
          </p:txBody>
        </p:sp>
        <p:sp>
          <p:nvSpPr>
            <p:cNvPr id="28" name="Rectangle 158"/>
            <p:cNvSpPr>
              <a:spLocks noChangeArrowheads="1"/>
            </p:cNvSpPr>
            <p:nvPr/>
          </p:nvSpPr>
          <p:spPr bwMode="auto">
            <a:xfrm>
              <a:off x="7476944" y="4709763"/>
              <a:ext cx="1304844" cy="200055"/>
            </a:xfrm>
            <a:prstGeom prst="rect">
              <a:avLst/>
            </a:prstGeom>
            <a:noFill/>
            <a:ln w="9525">
              <a:noFill/>
              <a:miter lim="800000"/>
              <a:headEnd/>
              <a:tailEnd/>
            </a:ln>
          </p:spPr>
          <p:txBody>
            <a:bodyPr wrap="none" lIns="0" tIns="0" rIns="0" bIns="0">
              <a:spAutoFit/>
            </a:bodyPr>
            <a:lstStyle/>
            <a:p>
              <a:pPr marL="354013" indent="-354013" defTabSz="941388"/>
              <a:r>
                <a:rPr lang="en-US" sz="1300" b="1">
                  <a:solidFill>
                    <a:srgbClr val="8585FF"/>
                  </a:solidFill>
                  <a:latin typeface="Verdana" pitchFamily="34" charset="0"/>
                </a:rPr>
                <a:t>10101010101</a:t>
              </a:r>
              <a:endParaRPr lang="en-US" sz="1800" b="1">
                <a:solidFill>
                  <a:srgbClr val="8585FF"/>
                </a:solidFill>
              </a:endParaRPr>
            </a:p>
          </p:txBody>
        </p:sp>
        <p:sp>
          <p:nvSpPr>
            <p:cNvPr id="29" name="Freeform 162"/>
            <p:cNvSpPr>
              <a:spLocks/>
            </p:cNvSpPr>
            <p:nvPr/>
          </p:nvSpPr>
          <p:spPr bwMode="auto">
            <a:xfrm>
              <a:off x="6505379" y="4731364"/>
              <a:ext cx="849778" cy="311764"/>
            </a:xfrm>
            <a:custGeom>
              <a:avLst/>
              <a:gdLst/>
              <a:ahLst/>
              <a:cxnLst>
                <a:cxn ang="0">
                  <a:pos x="1940" y="0"/>
                </a:cxn>
                <a:cxn ang="0">
                  <a:pos x="1940" y="255"/>
                </a:cxn>
                <a:cxn ang="0">
                  <a:pos x="2" y="255"/>
                </a:cxn>
                <a:cxn ang="0">
                  <a:pos x="0" y="452"/>
                </a:cxn>
                <a:cxn ang="0">
                  <a:pos x="1940" y="452"/>
                </a:cxn>
                <a:cxn ang="0">
                  <a:pos x="1940" y="712"/>
                </a:cxn>
                <a:cxn ang="0">
                  <a:pos x="2971" y="358"/>
                </a:cxn>
                <a:cxn ang="0">
                  <a:pos x="1940" y="0"/>
                </a:cxn>
              </a:cxnLst>
              <a:rect l="0" t="0" r="r" b="b"/>
              <a:pathLst>
                <a:path w="2971" h="712">
                  <a:moveTo>
                    <a:pt x="1940" y="0"/>
                  </a:moveTo>
                  <a:lnTo>
                    <a:pt x="1940" y="255"/>
                  </a:lnTo>
                  <a:lnTo>
                    <a:pt x="2" y="255"/>
                  </a:lnTo>
                  <a:lnTo>
                    <a:pt x="0" y="452"/>
                  </a:lnTo>
                  <a:lnTo>
                    <a:pt x="1940" y="452"/>
                  </a:lnTo>
                  <a:lnTo>
                    <a:pt x="1940" y="712"/>
                  </a:lnTo>
                  <a:lnTo>
                    <a:pt x="2971" y="358"/>
                  </a:lnTo>
                  <a:lnTo>
                    <a:pt x="1940" y="0"/>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tIns="0" bIns="0" anchor="ctr"/>
            <a:lstStyle/>
            <a:p>
              <a:endParaRPr lang="en-US" b="1"/>
            </a:p>
          </p:txBody>
        </p:sp>
      </p:grpSp>
      <p:pic>
        <p:nvPicPr>
          <p:cNvPr id="38" name="Picture 16"/>
          <p:cNvPicPr>
            <a:picLocks noChangeAspect="1"/>
          </p:cNvPicPr>
          <p:nvPr/>
        </p:nvPicPr>
        <p:blipFill>
          <a:blip r:embed="rId6"/>
          <a:stretch>
            <a:fillRect/>
          </a:stretch>
        </p:blipFill>
        <p:spPr>
          <a:xfrm>
            <a:off x="7829017" y="329329"/>
            <a:ext cx="997107" cy="272893"/>
          </a:xfrm>
          <a:prstGeom prst="rect">
            <a:avLst/>
          </a:prstGeom>
        </p:spPr>
      </p:pic>
      <p:sp>
        <p:nvSpPr>
          <p:cNvPr id="39"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18</a:t>
            </a:r>
          </a:p>
        </p:txBody>
      </p:sp>
      <p:pic>
        <p:nvPicPr>
          <p:cNvPr id="42" name="Picture 41">
            <a:extLst>
              <a:ext uri="{FF2B5EF4-FFF2-40B4-BE49-F238E27FC236}">
                <a16:creationId xmlns:a16="http://schemas.microsoft.com/office/drawing/2014/main" id="{265AB707-9FC4-157E-C98C-42D136205018}"/>
              </a:ext>
            </a:extLst>
          </p:cNvPr>
          <p:cNvPicPr>
            <a:picLocks noChangeAspect="1"/>
          </p:cNvPicPr>
          <p:nvPr/>
        </p:nvPicPr>
        <p:blipFill>
          <a:blip r:embed="rId7"/>
          <a:stretch>
            <a:fillRect/>
          </a:stretch>
        </p:blipFill>
        <p:spPr>
          <a:xfrm>
            <a:off x="275623" y="2034738"/>
            <a:ext cx="6031180" cy="3451202"/>
          </a:xfrm>
          <a:prstGeom prst="rect">
            <a:avLst/>
          </a:prstGeom>
        </p:spPr>
      </p:pic>
      <p:sp>
        <p:nvSpPr>
          <p:cNvPr id="43" name="TextBox 42">
            <a:extLst>
              <a:ext uri="{FF2B5EF4-FFF2-40B4-BE49-F238E27FC236}">
                <a16:creationId xmlns:a16="http://schemas.microsoft.com/office/drawing/2014/main" id="{B40B9117-9355-EE30-7440-3512BBA77CE7}"/>
              </a:ext>
            </a:extLst>
          </p:cNvPr>
          <p:cNvSpPr txBox="1"/>
          <p:nvPr/>
        </p:nvSpPr>
        <p:spPr>
          <a:xfrm>
            <a:off x="1280940" y="5501402"/>
            <a:ext cx="5025863" cy="1107996"/>
          </a:xfrm>
          <a:prstGeom prst="rect">
            <a:avLst/>
          </a:prstGeom>
          <a:noFill/>
        </p:spPr>
        <p:txBody>
          <a:bodyPr wrap="none" rtlCol="0">
            <a:spAutoFit/>
          </a:bodyPr>
          <a:lstStyle/>
          <a:p>
            <a:r>
              <a:rPr lang="pt-BR" sz="2400" dirty="0"/>
              <a:t>Há um erro na primeira linha da figura.</a:t>
            </a:r>
          </a:p>
          <a:p>
            <a:r>
              <a:rPr lang="pt-BR" sz="2400" dirty="0">
                <a:effectLst/>
                <a:latin typeface="Calibri" panose="020F0502020204030204" pitchFamily="34" charset="0"/>
                <a:ea typeface="Calibri" panose="020F0502020204030204" pitchFamily="34" charset="0"/>
                <a:cs typeface="Times New Roman" panose="02020603050405020304" pitchFamily="18" charset="0"/>
              </a:rPr>
              <a:t>Um byte não é 2</a:t>
            </a:r>
            <a:r>
              <a:rPr lang="pt-BR" sz="2400" baseline="30000" dirty="0">
                <a:effectLst/>
                <a:latin typeface="Calibri" panose="020F0502020204030204" pitchFamily="34" charset="0"/>
                <a:ea typeface="Calibri" panose="020F0502020204030204" pitchFamily="34" charset="0"/>
                <a:cs typeface="Times New Roman" panose="02020603050405020304" pitchFamily="18" charset="0"/>
              </a:rPr>
              <a:t>8</a:t>
            </a:r>
            <a:r>
              <a:rPr lang="pt-BR" sz="2400" dirty="0">
                <a:effectLst/>
                <a:latin typeface="Calibri" panose="020F0502020204030204" pitchFamily="34" charset="0"/>
                <a:ea typeface="Calibri" panose="020F0502020204030204" pitchFamily="34" charset="0"/>
                <a:cs typeface="Times New Roman" panose="02020603050405020304" pitchFamily="18" charset="0"/>
              </a:rPr>
              <a:t>, mas 2</a:t>
            </a:r>
            <a:r>
              <a:rPr lang="pt-BR" sz="2400" baseline="30000" dirty="0">
                <a:effectLst/>
                <a:latin typeface="Calibri" panose="020F0502020204030204" pitchFamily="34" charset="0"/>
                <a:ea typeface="Calibri" panose="020F0502020204030204" pitchFamily="34" charset="0"/>
                <a:cs typeface="Times New Roman" panose="02020603050405020304" pitchFamily="18" charset="0"/>
              </a:rPr>
              <a:t>3</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45724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457200" y="274638"/>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a:t>Tipos de Dados</a:t>
            </a:r>
            <a:endParaRPr lang="en-US" sz="3600" dirty="0"/>
          </a:p>
        </p:txBody>
      </p:sp>
      <p:sp>
        <p:nvSpPr>
          <p:cNvPr id="3" name="Content Placeholder 6"/>
          <p:cNvSpPr txBox="1">
            <a:spLocks/>
          </p:cNvSpPr>
          <p:nvPr/>
        </p:nvSpPr>
        <p:spPr>
          <a:xfrm>
            <a:off x="304800" y="1120140"/>
            <a:ext cx="3762540" cy="51816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Dados </a:t>
            </a:r>
            <a:r>
              <a:rPr lang="en-US" sz="2400" dirty="0" err="1"/>
              <a:t>podem</a:t>
            </a:r>
            <a:r>
              <a:rPr lang="en-US" sz="2400" dirty="0"/>
              <a:t> </a:t>
            </a:r>
            <a:r>
              <a:rPr lang="en-US" sz="2400" dirty="0" err="1"/>
              <a:t>ser</a:t>
            </a:r>
            <a:r>
              <a:rPr lang="en-US" sz="2400" dirty="0"/>
              <a:t> </a:t>
            </a:r>
            <a:r>
              <a:rPr lang="en-US" sz="2400" dirty="0" err="1"/>
              <a:t>classificados</a:t>
            </a:r>
            <a:r>
              <a:rPr lang="en-US" sz="2400" dirty="0"/>
              <a:t> </a:t>
            </a:r>
            <a:r>
              <a:rPr lang="en-US" sz="2400" dirty="0" err="1"/>
              <a:t>como</a:t>
            </a:r>
            <a:r>
              <a:rPr lang="en-US" sz="2400" dirty="0"/>
              <a:t>:</a:t>
            </a:r>
          </a:p>
          <a:p>
            <a:pPr lvl="1"/>
            <a:r>
              <a:rPr lang="en-US" sz="2000" dirty="0" err="1"/>
              <a:t>Estruturadados</a:t>
            </a:r>
            <a:endParaRPr lang="en-US" sz="2000" dirty="0"/>
          </a:p>
          <a:p>
            <a:pPr lvl="1"/>
            <a:r>
              <a:rPr lang="en-US" sz="2000" dirty="0" err="1"/>
              <a:t>Não-Estruturados</a:t>
            </a:r>
            <a:endParaRPr lang="en-US" sz="2000" dirty="0"/>
          </a:p>
          <a:p>
            <a:pPr lvl="1"/>
            <a:r>
              <a:rPr lang="en-US" sz="2000" dirty="0"/>
              <a:t>Semi-</a:t>
            </a:r>
            <a:r>
              <a:rPr lang="en-US" sz="2000" dirty="0" err="1"/>
              <a:t>Estruturados</a:t>
            </a:r>
            <a:endParaRPr lang="en-US" sz="2000" dirty="0"/>
          </a:p>
          <a:p>
            <a:r>
              <a:rPr lang="en-US" sz="2400" dirty="0"/>
              <a:t>A </a:t>
            </a:r>
            <a:r>
              <a:rPr lang="en-US" sz="2400" dirty="0" err="1"/>
              <a:t>maioria</a:t>
            </a:r>
            <a:r>
              <a:rPr lang="en-US" sz="2400" dirty="0"/>
              <a:t> dos dados </a:t>
            </a:r>
          </a:p>
          <a:p>
            <a:r>
              <a:rPr lang="en-US" sz="2400" dirty="0" err="1"/>
              <a:t>são</a:t>
            </a:r>
            <a:r>
              <a:rPr lang="en-US" sz="2400" dirty="0"/>
              <a:t> do </a:t>
            </a:r>
            <a:r>
              <a:rPr lang="en-US" sz="2400" dirty="0" err="1"/>
              <a:t>tipo</a:t>
            </a:r>
            <a:r>
              <a:rPr lang="en-US" sz="2400" dirty="0"/>
              <a:t> </a:t>
            </a:r>
          </a:p>
          <a:p>
            <a:r>
              <a:rPr lang="en-US" sz="2400" dirty="0"/>
              <a:t>“</a:t>
            </a:r>
            <a:r>
              <a:rPr lang="en-US" sz="2400" dirty="0" err="1"/>
              <a:t>Não</a:t>
            </a:r>
            <a:r>
              <a:rPr lang="en-US" sz="2400" dirty="0"/>
              <a:t> </a:t>
            </a:r>
            <a:r>
              <a:rPr lang="en-US" sz="2400" dirty="0" err="1"/>
              <a:t>Estruturados</a:t>
            </a:r>
            <a:r>
              <a:rPr lang="en-US" sz="2400" dirty="0"/>
              <a:t>”.</a:t>
            </a:r>
            <a:endParaRPr lang="en-US" sz="2400" i="1" dirty="0"/>
          </a:p>
          <a:p>
            <a:endParaRPr lang="en-US" sz="2400" dirty="0"/>
          </a:p>
        </p:txBody>
      </p:sp>
      <p:grpSp>
        <p:nvGrpSpPr>
          <p:cNvPr id="4" name="Group 32"/>
          <p:cNvGrpSpPr/>
          <p:nvPr/>
        </p:nvGrpSpPr>
        <p:grpSpPr>
          <a:xfrm>
            <a:off x="2971800" y="1965325"/>
            <a:ext cx="6016625" cy="3977819"/>
            <a:chOff x="1563688" y="1443038"/>
            <a:chExt cx="6016625" cy="3977819"/>
          </a:xfrm>
        </p:grpSpPr>
        <p:sp>
          <p:nvSpPr>
            <p:cNvPr id="5" name="AutoShape 3"/>
            <p:cNvSpPr>
              <a:spLocks noChangeAspect="1" noChangeArrowheads="1" noTextEdit="1"/>
            </p:cNvSpPr>
            <p:nvPr/>
          </p:nvSpPr>
          <p:spPr bwMode="auto">
            <a:xfrm>
              <a:off x="1563688" y="1443038"/>
              <a:ext cx="6016625"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2930526" y="2116138"/>
              <a:ext cx="2927350" cy="2935288"/>
            </a:xfrm>
            <a:custGeom>
              <a:avLst/>
              <a:gdLst>
                <a:gd name="T0" fmla="*/ 4957 w 5532"/>
                <a:gd name="T1" fmla="*/ 460 h 5548"/>
                <a:gd name="T2" fmla="*/ 4778 w 5532"/>
                <a:gd name="T3" fmla="*/ 320 h 5548"/>
                <a:gd name="T4" fmla="*/ 4586 w 5532"/>
                <a:gd name="T5" fmla="*/ 205 h 5548"/>
                <a:gd name="T6" fmla="*/ 4380 w 5532"/>
                <a:gd name="T7" fmla="*/ 116 h 5548"/>
                <a:gd name="T8" fmla="*/ 4162 w 5532"/>
                <a:gd name="T9" fmla="*/ 52 h 5548"/>
                <a:gd name="T10" fmla="*/ 3929 w 5532"/>
                <a:gd name="T11" fmla="*/ 13 h 5548"/>
                <a:gd name="T12" fmla="*/ 3683 w 5532"/>
                <a:gd name="T13" fmla="*/ 0 h 5548"/>
                <a:gd name="T14" fmla="*/ 3423 w 5532"/>
                <a:gd name="T15" fmla="*/ 12 h 5548"/>
                <a:gd name="T16" fmla="*/ 3078 w 5532"/>
                <a:gd name="T17" fmla="*/ 62 h 5548"/>
                <a:gd name="T18" fmla="*/ 2527 w 5532"/>
                <a:gd name="T19" fmla="*/ 222 h 5548"/>
                <a:gd name="T20" fmla="*/ 2002 w 5532"/>
                <a:gd name="T21" fmla="*/ 476 h 5548"/>
                <a:gd name="T22" fmla="*/ 1503 w 5532"/>
                <a:gd name="T23" fmla="*/ 824 h 5548"/>
                <a:gd name="T24" fmla="*/ 1072 w 5532"/>
                <a:gd name="T25" fmla="*/ 1224 h 5548"/>
                <a:gd name="T26" fmla="*/ 796 w 5532"/>
                <a:gd name="T27" fmla="*/ 1538 h 5548"/>
                <a:gd name="T28" fmla="*/ 563 w 5532"/>
                <a:gd name="T29" fmla="*/ 1861 h 5548"/>
                <a:gd name="T30" fmla="*/ 369 w 5532"/>
                <a:gd name="T31" fmla="*/ 2196 h 5548"/>
                <a:gd name="T32" fmla="*/ 204 w 5532"/>
                <a:gd name="T33" fmla="*/ 2576 h 5548"/>
                <a:gd name="T34" fmla="*/ 61 w 5532"/>
                <a:gd name="T35" fmla="*/ 3083 h 5548"/>
                <a:gd name="T36" fmla="*/ 6 w 5532"/>
                <a:gd name="T37" fmla="*/ 3486 h 5548"/>
                <a:gd name="T38" fmla="*/ 5 w 5532"/>
                <a:gd name="T39" fmla="*/ 3820 h 5548"/>
                <a:gd name="T40" fmla="*/ 922 w 5532"/>
                <a:gd name="T41" fmla="*/ 5329 h 5548"/>
                <a:gd name="T42" fmla="*/ 1245 w 5532"/>
                <a:gd name="T43" fmla="*/ 5461 h 5548"/>
                <a:gd name="T44" fmla="*/ 1605 w 5532"/>
                <a:gd name="T45" fmla="*/ 5533 h 5548"/>
                <a:gd name="T46" fmla="*/ 1995 w 5532"/>
                <a:gd name="T47" fmla="*/ 5544 h 5548"/>
                <a:gd name="T48" fmla="*/ 2399 w 5532"/>
                <a:gd name="T49" fmla="*/ 5496 h 5548"/>
                <a:gd name="T50" fmla="*/ 2658 w 5532"/>
                <a:gd name="T51" fmla="*/ 5439 h 5548"/>
                <a:gd name="T52" fmla="*/ 2904 w 5532"/>
                <a:gd name="T53" fmla="*/ 5362 h 5548"/>
                <a:gd name="T54" fmla="*/ 3190 w 5532"/>
                <a:gd name="T55" fmla="*/ 5244 h 5548"/>
                <a:gd name="T56" fmla="*/ 3501 w 5532"/>
                <a:gd name="T57" fmla="*/ 5088 h 5548"/>
                <a:gd name="T58" fmla="*/ 3615 w 5532"/>
                <a:gd name="T59" fmla="*/ 5019 h 5548"/>
                <a:gd name="T60" fmla="*/ 3841 w 5532"/>
                <a:gd name="T61" fmla="*/ 4865 h 5548"/>
                <a:gd name="T62" fmla="*/ 4007 w 5532"/>
                <a:gd name="T63" fmla="*/ 4738 h 5548"/>
                <a:gd name="T64" fmla="*/ 4116 w 5532"/>
                <a:gd name="T65" fmla="*/ 4647 h 5548"/>
                <a:gd name="T66" fmla="*/ 4278 w 5532"/>
                <a:gd name="T67" fmla="*/ 4502 h 5548"/>
                <a:gd name="T68" fmla="*/ 4491 w 5532"/>
                <a:gd name="T69" fmla="*/ 4289 h 5548"/>
                <a:gd name="T70" fmla="*/ 4736 w 5532"/>
                <a:gd name="T71" fmla="*/ 4005 h 5548"/>
                <a:gd name="T72" fmla="*/ 4949 w 5532"/>
                <a:gd name="T73" fmla="*/ 3714 h 5548"/>
                <a:gd name="T74" fmla="*/ 5024 w 5532"/>
                <a:gd name="T75" fmla="*/ 3595 h 5548"/>
                <a:gd name="T76" fmla="*/ 5161 w 5532"/>
                <a:gd name="T77" fmla="*/ 3351 h 5548"/>
                <a:gd name="T78" fmla="*/ 5221 w 5532"/>
                <a:gd name="T79" fmla="*/ 3228 h 5548"/>
                <a:gd name="T80" fmla="*/ 5300 w 5532"/>
                <a:gd name="T81" fmla="*/ 3039 h 5548"/>
                <a:gd name="T82" fmla="*/ 5410 w 5532"/>
                <a:gd name="T83" fmla="*/ 2719 h 5548"/>
                <a:gd name="T84" fmla="*/ 5473 w 5532"/>
                <a:gd name="T85" fmla="*/ 2456 h 5548"/>
                <a:gd name="T86" fmla="*/ 5526 w 5532"/>
                <a:gd name="T87" fmla="*/ 2062 h 5548"/>
                <a:gd name="T88" fmla="*/ 5527 w 5532"/>
                <a:gd name="T89" fmla="*/ 1725 h 5548"/>
                <a:gd name="T90" fmla="*/ 5485 w 5532"/>
                <a:gd name="T91" fmla="*/ 1413 h 5548"/>
                <a:gd name="T92" fmla="*/ 5399 w 5532"/>
                <a:gd name="T93" fmla="*/ 1122 h 5548"/>
                <a:gd name="T94" fmla="*/ 5269 w 5532"/>
                <a:gd name="T95" fmla="*/ 859 h 5548"/>
                <a:gd name="T96" fmla="*/ 5261 w 5532"/>
                <a:gd name="T97" fmla="*/ 843 h 5548"/>
                <a:gd name="T98" fmla="*/ 5239 w 5532"/>
                <a:gd name="T99" fmla="*/ 790 h 5548"/>
                <a:gd name="T100" fmla="*/ 5168 w 5532"/>
                <a:gd name="T101" fmla="*/ 680 h 5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32" h="5548">
                  <a:moveTo>
                    <a:pt x="5107" y="609"/>
                  </a:moveTo>
                  <a:lnTo>
                    <a:pt x="5088" y="589"/>
                  </a:lnTo>
                  <a:lnTo>
                    <a:pt x="5002" y="501"/>
                  </a:lnTo>
                  <a:lnTo>
                    <a:pt x="4957" y="460"/>
                  </a:lnTo>
                  <a:lnTo>
                    <a:pt x="4914" y="423"/>
                  </a:lnTo>
                  <a:lnTo>
                    <a:pt x="4870" y="387"/>
                  </a:lnTo>
                  <a:lnTo>
                    <a:pt x="4825" y="353"/>
                  </a:lnTo>
                  <a:lnTo>
                    <a:pt x="4778" y="320"/>
                  </a:lnTo>
                  <a:lnTo>
                    <a:pt x="4732" y="289"/>
                  </a:lnTo>
                  <a:lnTo>
                    <a:pt x="4684" y="259"/>
                  </a:lnTo>
                  <a:lnTo>
                    <a:pt x="4637" y="232"/>
                  </a:lnTo>
                  <a:lnTo>
                    <a:pt x="4586" y="205"/>
                  </a:lnTo>
                  <a:lnTo>
                    <a:pt x="4536" y="181"/>
                  </a:lnTo>
                  <a:lnTo>
                    <a:pt x="4485" y="157"/>
                  </a:lnTo>
                  <a:lnTo>
                    <a:pt x="4434" y="136"/>
                  </a:lnTo>
                  <a:lnTo>
                    <a:pt x="4380" y="116"/>
                  </a:lnTo>
                  <a:lnTo>
                    <a:pt x="4327" y="98"/>
                  </a:lnTo>
                  <a:lnTo>
                    <a:pt x="4273" y="81"/>
                  </a:lnTo>
                  <a:lnTo>
                    <a:pt x="4219" y="67"/>
                  </a:lnTo>
                  <a:lnTo>
                    <a:pt x="4162" y="52"/>
                  </a:lnTo>
                  <a:lnTo>
                    <a:pt x="4105" y="40"/>
                  </a:lnTo>
                  <a:lnTo>
                    <a:pt x="4047" y="30"/>
                  </a:lnTo>
                  <a:lnTo>
                    <a:pt x="3989" y="21"/>
                  </a:lnTo>
                  <a:lnTo>
                    <a:pt x="3929" y="13"/>
                  </a:lnTo>
                  <a:lnTo>
                    <a:pt x="3869" y="8"/>
                  </a:lnTo>
                  <a:lnTo>
                    <a:pt x="3808" y="3"/>
                  </a:lnTo>
                  <a:lnTo>
                    <a:pt x="3747" y="2"/>
                  </a:lnTo>
                  <a:lnTo>
                    <a:pt x="3683" y="0"/>
                  </a:lnTo>
                  <a:lnTo>
                    <a:pt x="3619" y="1"/>
                  </a:lnTo>
                  <a:lnTo>
                    <a:pt x="3555" y="2"/>
                  </a:lnTo>
                  <a:lnTo>
                    <a:pt x="3490" y="7"/>
                  </a:lnTo>
                  <a:lnTo>
                    <a:pt x="3423" y="12"/>
                  </a:lnTo>
                  <a:lnTo>
                    <a:pt x="3357" y="19"/>
                  </a:lnTo>
                  <a:lnTo>
                    <a:pt x="3288" y="27"/>
                  </a:lnTo>
                  <a:lnTo>
                    <a:pt x="3221" y="38"/>
                  </a:lnTo>
                  <a:lnTo>
                    <a:pt x="3078" y="62"/>
                  </a:lnTo>
                  <a:lnTo>
                    <a:pt x="2938" y="93"/>
                  </a:lnTo>
                  <a:lnTo>
                    <a:pt x="2799" y="130"/>
                  </a:lnTo>
                  <a:lnTo>
                    <a:pt x="2663" y="174"/>
                  </a:lnTo>
                  <a:lnTo>
                    <a:pt x="2527" y="222"/>
                  </a:lnTo>
                  <a:lnTo>
                    <a:pt x="2393" y="277"/>
                  </a:lnTo>
                  <a:lnTo>
                    <a:pt x="2261" y="337"/>
                  </a:lnTo>
                  <a:lnTo>
                    <a:pt x="2132" y="404"/>
                  </a:lnTo>
                  <a:lnTo>
                    <a:pt x="2002" y="476"/>
                  </a:lnTo>
                  <a:lnTo>
                    <a:pt x="1875" y="554"/>
                  </a:lnTo>
                  <a:lnTo>
                    <a:pt x="1749" y="638"/>
                  </a:lnTo>
                  <a:lnTo>
                    <a:pt x="1627" y="729"/>
                  </a:lnTo>
                  <a:lnTo>
                    <a:pt x="1503" y="824"/>
                  </a:lnTo>
                  <a:lnTo>
                    <a:pt x="1383" y="926"/>
                  </a:lnTo>
                  <a:lnTo>
                    <a:pt x="1264" y="1034"/>
                  </a:lnTo>
                  <a:lnTo>
                    <a:pt x="1148" y="1149"/>
                  </a:lnTo>
                  <a:lnTo>
                    <a:pt x="1072" y="1224"/>
                  </a:lnTo>
                  <a:lnTo>
                    <a:pt x="999" y="1301"/>
                  </a:lnTo>
                  <a:lnTo>
                    <a:pt x="928" y="1379"/>
                  </a:lnTo>
                  <a:lnTo>
                    <a:pt x="862" y="1458"/>
                  </a:lnTo>
                  <a:lnTo>
                    <a:pt x="796" y="1538"/>
                  </a:lnTo>
                  <a:lnTo>
                    <a:pt x="735" y="1618"/>
                  </a:lnTo>
                  <a:lnTo>
                    <a:pt x="675" y="1698"/>
                  </a:lnTo>
                  <a:lnTo>
                    <a:pt x="619" y="1780"/>
                  </a:lnTo>
                  <a:lnTo>
                    <a:pt x="563" y="1861"/>
                  </a:lnTo>
                  <a:lnTo>
                    <a:pt x="511" y="1944"/>
                  </a:lnTo>
                  <a:lnTo>
                    <a:pt x="461" y="2027"/>
                  </a:lnTo>
                  <a:lnTo>
                    <a:pt x="414" y="2112"/>
                  </a:lnTo>
                  <a:lnTo>
                    <a:pt x="369" y="2196"/>
                  </a:lnTo>
                  <a:lnTo>
                    <a:pt x="327" y="2282"/>
                  </a:lnTo>
                  <a:lnTo>
                    <a:pt x="288" y="2369"/>
                  </a:lnTo>
                  <a:lnTo>
                    <a:pt x="252" y="2456"/>
                  </a:lnTo>
                  <a:lnTo>
                    <a:pt x="204" y="2576"/>
                  </a:lnTo>
                  <a:lnTo>
                    <a:pt x="162" y="2699"/>
                  </a:lnTo>
                  <a:lnTo>
                    <a:pt x="123" y="2822"/>
                  </a:lnTo>
                  <a:lnTo>
                    <a:pt x="92" y="2948"/>
                  </a:lnTo>
                  <a:lnTo>
                    <a:pt x="61" y="3083"/>
                  </a:lnTo>
                  <a:lnTo>
                    <a:pt x="38" y="3221"/>
                  </a:lnTo>
                  <a:lnTo>
                    <a:pt x="25" y="3309"/>
                  </a:lnTo>
                  <a:lnTo>
                    <a:pt x="14" y="3398"/>
                  </a:lnTo>
                  <a:lnTo>
                    <a:pt x="6" y="3486"/>
                  </a:lnTo>
                  <a:lnTo>
                    <a:pt x="2" y="3572"/>
                  </a:lnTo>
                  <a:lnTo>
                    <a:pt x="0" y="3656"/>
                  </a:lnTo>
                  <a:lnTo>
                    <a:pt x="1" y="3739"/>
                  </a:lnTo>
                  <a:lnTo>
                    <a:pt x="5" y="3820"/>
                  </a:lnTo>
                  <a:lnTo>
                    <a:pt x="12" y="3902"/>
                  </a:lnTo>
                  <a:lnTo>
                    <a:pt x="2308" y="2762"/>
                  </a:lnTo>
                  <a:lnTo>
                    <a:pt x="847" y="5288"/>
                  </a:lnTo>
                  <a:lnTo>
                    <a:pt x="922" y="5329"/>
                  </a:lnTo>
                  <a:lnTo>
                    <a:pt x="1000" y="5368"/>
                  </a:lnTo>
                  <a:lnTo>
                    <a:pt x="1080" y="5403"/>
                  </a:lnTo>
                  <a:lnTo>
                    <a:pt x="1162" y="5435"/>
                  </a:lnTo>
                  <a:lnTo>
                    <a:pt x="1245" y="5461"/>
                  </a:lnTo>
                  <a:lnTo>
                    <a:pt x="1333" y="5485"/>
                  </a:lnTo>
                  <a:lnTo>
                    <a:pt x="1420" y="5506"/>
                  </a:lnTo>
                  <a:lnTo>
                    <a:pt x="1513" y="5523"/>
                  </a:lnTo>
                  <a:lnTo>
                    <a:pt x="1605" y="5533"/>
                  </a:lnTo>
                  <a:lnTo>
                    <a:pt x="1700" y="5542"/>
                  </a:lnTo>
                  <a:lnTo>
                    <a:pt x="1796" y="5547"/>
                  </a:lnTo>
                  <a:lnTo>
                    <a:pt x="1895" y="5548"/>
                  </a:lnTo>
                  <a:lnTo>
                    <a:pt x="1995" y="5544"/>
                  </a:lnTo>
                  <a:lnTo>
                    <a:pt x="2099" y="5537"/>
                  </a:lnTo>
                  <a:lnTo>
                    <a:pt x="2204" y="5526"/>
                  </a:lnTo>
                  <a:lnTo>
                    <a:pt x="2313" y="5512"/>
                  </a:lnTo>
                  <a:lnTo>
                    <a:pt x="2399" y="5496"/>
                  </a:lnTo>
                  <a:lnTo>
                    <a:pt x="2443" y="5488"/>
                  </a:lnTo>
                  <a:lnTo>
                    <a:pt x="2487" y="5481"/>
                  </a:lnTo>
                  <a:lnTo>
                    <a:pt x="2534" y="5470"/>
                  </a:lnTo>
                  <a:lnTo>
                    <a:pt x="2658" y="5439"/>
                  </a:lnTo>
                  <a:lnTo>
                    <a:pt x="2688" y="5429"/>
                  </a:lnTo>
                  <a:lnTo>
                    <a:pt x="2720" y="5421"/>
                  </a:lnTo>
                  <a:lnTo>
                    <a:pt x="2782" y="5403"/>
                  </a:lnTo>
                  <a:lnTo>
                    <a:pt x="2904" y="5362"/>
                  </a:lnTo>
                  <a:lnTo>
                    <a:pt x="3027" y="5316"/>
                  </a:lnTo>
                  <a:lnTo>
                    <a:pt x="3147" y="5266"/>
                  </a:lnTo>
                  <a:lnTo>
                    <a:pt x="3176" y="5252"/>
                  </a:lnTo>
                  <a:lnTo>
                    <a:pt x="3190" y="5244"/>
                  </a:lnTo>
                  <a:lnTo>
                    <a:pt x="3206" y="5238"/>
                  </a:lnTo>
                  <a:lnTo>
                    <a:pt x="3266" y="5211"/>
                  </a:lnTo>
                  <a:lnTo>
                    <a:pt x="3383" y="5151"/>
                  </a:lnTo>
                  <a:lnTo>
                    <a:pt x="3501" y="5088"/>
                  </a:lnTo>
                  <a:lnTo>
                    <a:pt x="3514" y="5079"/>
                  </a:lnTo>
                  <a:lnTo>
                    <a:pt x="3528" y="5070"/>
                  </a:lnTo>
                  <a:lnTo>
                    <a:pt x="3557" y="5054"/>
                  </a:lnTo>
                  <a:lnTo>
                    <a:pt x="3615" y="5019"/>
                  </a:lnTo>
                  <a:lnTo>
                    <a:pt x="3642" y="5000"/>
                  </a:lnTo>
                  <a:lnTo>
                    <a:pt x="3671" y="4982"/>
                  </a:lnTo>
                  <a:lnTo>
                    <a:pt x="3729" y="4944"/>
                  </a:lnTo>
                  <a:lnTo>
                    <a:pt x="3841" y="4865"/>
                  </a:lnTo>
                  <a:lnTo>
                    <a:pt x="3897" y="4823"/>
                  </a:lnTo>
                  <a:lnTo>
                    <a:pt x="3953" y="4782"/>
                  </a:lnTo>
                  <a:lnTo>
                    <a:pt x="3979" y="4760"/>
                  </a:lnTo>
                  <a:lnTo>
                    <a:pt x="4007" y="4738"/>
                  </a:lnTo>
                  <a:lnTo>
                    <a:pt x="4062" y="4694"/>
                  </a:lnTo>
                  <a:lnTo>
                    <a:pt x="4089" y="4670"/>
                  </a:lnTo>
                  <a:lnTo>
                    <a:pt x="4102" y="4658"/>
                  </a:lnTo>
                  <a:lnTo>
                    <a:pt x="4116" y="4647"/>
                  </a:lnTo>
                  <a:lnTo>
                    <a:pt x="4171" y="4600"/>
                  </a:lnTo>
                  <a:lnTo>
                    <a:pt x="4224" y="4551"/>
                  </a:lnTo>
                  <a:lnTo>
                    <a:pt x="4251" y="4526"/>
                  </a:lnTo>
                  <a:lnTo>
                    <a:pt x="4278" y="4502"/>
                  </a:lnTo>
                  <a:lnTo>
                    <a:pt x="4331" y="4451"/>
                  </a:lnTo>
                  <a:lnTo>
                    <a:pt x="4385" y="4401"/>
                  </a:lnTo>
                  <a:lnTo>
                    <a:pt x="4438" y="4345"/>
                  </a:lnTo>
                  <a:lnTo>
                    <a:pt x="4491" y="4289"/>
                  </a:lnTo>
                  <a:lnTo>
                    <a:pt x="4594" y="4177"/>
                  </a:lnTo>
                  <a:lnTo>
                    <a:pt x="4642" y="4119"/>
                  </a:lnTo>
                  <a:lnTo>
                    <a:pt x="4690" y="4063"/>
                  </a:lnTo>
                  <a:lnTo>
                    <a:pt x="4736" y="4005"/>
                  </a:lnTo>
                  <a:lnTo>
                    <a:pt x="4782" y="3949"/>
                  </a:lnTo>
                  <a:lnTo>
                    <a:pt x="4825" y="3889"/>
                  </a:lnTo>
                  <a:lnTo>
                    <a:pt x="4867" y="3831"/>
                  </a:lnTo>
                  <a:lnTo>
                    <a:pt x="4949" y="3714"/>
                  </a:lnTo>
                  <a:lnTo>
                    <a:pt x="4987" y="3654"/>
                  </a:lnTo>
                  <a:lnTo>
                    <a:pt x="4996" y="3638"/>
                  </a:lnTo>
                  <a:lnTo>
                    <a:pt x="5005" y="3624"/>
                  </a:lnTo>
                  <a:lnTo>
                    <a:pt x="5024" y="3595"/>
                  </a:lnTo>
                  <a:lnTo>
                    <a:pt x="5096" y="3475"/>
                  </a:lnTo>
                  <a:lnTo>
                    <a:pt x="5129" y="3413"/>
                  </a:lnTo>
                  <a:lnTo>
                    <a:pt x="5144" y="3381"/>
                  </a:lnTo>
                  <a:lnTo>
                    <a:pt x="5161" y="3351"/>
                  </a:lnTo>
                  <a:lnTo>
                    <a:pt x="5191" y="3289"/>
                  </a:lnTo>
                  <a:lnTo>
                    <a:pt x="5206" y="3258"/>
                  </a:lnTo>
                  <a:lnTo>
                    <a:pt x="5213" y="3242"/>
                  </a:lnTo>
                  <a:lnTo>
                    <a:pt x="5221" y="3228"/>
                  </a:lnTo>
                  <a:lnTo>
                    <a:pt x="5249" y="3165"/>
                  </a:lnTo>
                  <a:lnTo>
                    <a:pt x="5275" y="3103"/>
                  </a:lnTo>
                  <a:lnTo>
                    <a:pt x="5287" y="3071"/>
                  </a:lnTo>
                  <a:lnTo>
                    <a:pt x="5300" y="3039"/>
                  </a:lnTo>
                  <a:lnTo>
                    <a:pt x="5326" y="2977"/>
                  </a:lnTo>
                  <a:lnTo>
                    <a:pt x="5347" y="2912"/>
                  </a:lnTo>
                  <a:lnTo>
                    <a:pt x="5369" y="2849"/>
                  </a:lnTo>
                  <a:lnTo>
                    <a:pt x="5410" y="2719"/>
                  </a:lnTo>
                  <a:lnTo>
                    <a:pt x="5426" y="2653"/>
                  </a:lnTo>
                  <a:lnTo>
                    <a:pt x="5443" y="2588"/>
                  </a:lnTo>
                  <a:lnTo>
                    <a:pt x="5459" y="2521"/>
                  </a:lnTo>
                  <a:lnTo>
                    <a:pt x="5473" y="2456"/>
                  </a:lnTo>
                  <a:lnTo>
                    <a:pt x="5496" y="2329"/>
                  </a:lnTo>
                  <a:lnTo>
                    <a:pt x="5513" y="2194"/>
                  </a:lnTo>
                  <a:lnTo>
                    <a:pt x="5520" y="2127"/>
                  </a:lnTo>
                  <a:lnTo>
                    <a:pt x="5526" y="2062"/>
                  </a:lnTo>
                  <a:lnTo>
                    <a:pt x="5529" y="1974"/>
                  </a:lnTo>
                  <a:lnTo>
                    <a:pt x="5532" y="1890"/>
                  </a:lnTo>
                  <a:lnTo>
                    <a:pt x="5531" y="1806"/>
                  </a:lnTo>
                  <a:lnTo>
                    <a:pt x="5527" y="1725"/>
                  </a:lnTo>
                  <a:lnTo>
                    <a:pt x="5520" y="1643"/>
                  </a:lnTo>
                  <a:lnTo>
                    <a:pt x="5511" y="1565"/>
                  </a:lnTo>
                  <a:lnTo>
                    <a:pt x="5498" y="1487"/>
                  </a:lnTo>
                  <a:lnTo>
                    <a:pt x="5485" y="1413"/>
                  </a:lnTo>
                  <a:lnTo>
                    <a:pt x="5467" y="1337"/>
                  </a:lnTo>
                  <a:lnTo>
                    <a:pt x="5447" y="1264"/>
                  </a:lnTo>
                  <a:lnTo>
                    <a:pt x="5424" y="1192"/>
                  </a:lnTo>
                  <a:lnTo>
                    <a:pt x="5399" y="1122"/>
                  </a:lnTo>
                  <a:lnTo>
                    <a:pt x="5369" y="1053"/>
                  </a:lnTo>
                  <a:lnTo>
                    <a:pt x="5339" y="987"/>
                  </a:lnTo>
                  <a:lnTo>
                    <a:pt x="5304" y="921"/>
                  </a:lnTo>
                  <a:lnTo>
                    <a:pt x="5269" y="859"/>
                  </a:lnTo>
                  <a:lnTo>
                    <a:pt x="5264" y="851"/>
                  </a:lnTo>
                  <a:lnTo>
                    <a:pt x="5262" y="847"/>
                  </a:lnTo>
                  <a:lnTo>
                    <a:pt x="5261" y="844"/>
                  </a:lnTo>
                  <a:lnTo>
                    <a:pt x="5261" y="843"/>
                  </a:lnTo>
                  <a:lnTo>
                    <a:pt x="5256" y="832"/>
                  </a:lnTo>
                  <a:lnTo>
                    <a:pt x="5251" y="820"/>
                  </a:lnTo>
                  <a:lnTo>
                    <a:pt x="5244" y="806"/>
                  </a:lnTo>
                  <a:lnTo>
                    <a:pt x="5239" y="790"/>
                  </a:lnTo>
                  <a:lnTo>
                    <a:pt x="5232" y="772"/>
                  </a:lnTo>
                  <a:lnTo>
                    <a:pt x="5227" y="754"/>
                  </a:lnTo>
                  <a:lnTo>
                    <a:pt x="5197" y="716"/>
                  </a:lnTo>
                  <a:lnTo>
                    <a:pt x="5168" y="680"/>
                  </a:lnTo>
                  <a:lnTo>
                    <a:pt x="5107" y="609"/>
                  </a:lnTo>
                  <a:close/>
                </a:path>
              </a:pathLst>
            </a:custGeom>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3235326" y="2427288"/>
              <a:ext cx="2762250" cy="2755900"/>
            </a:xfrm>
            <a:custGeom>
              <a:avLst/>
              <a:gdLst>
                <a:gd name="T0" fmla="*/ 4651 w 5220"/>
                <a:gd name="T1" fmla="*/ 165 h 5207"/>
                <a:gd name="T2" fmla="*/ 4792 w 5220"/>
                <a:gd name="T3" fmla="*/ 389 h 5207"/>
                <a:gd name="T4" fmla="*/ 4933 w 5220"/>
                <a:gd name="T5" fmla="*/ 752 h 5207"/>
                <a:gd name="T6" fmla="*/ 5000 w 5220"/>
                <a:gd name="T7" fmla="*/ 1155 h 5207"/>
                <a:gd name="T8" fmla="*/ 4994 w 5220"/>
                <a:gd name="T9" fmla="*/ 1571 h 5207"/>
                <a:gd name="T10" fmla="*/ 4920 w 5220"/>
                <a:gd name="T11" fmla="*/ 2017 h 5207"/>
                <a:gd name="T12" fmla="*/ 4853 w 5220"/>
                <a:gd name="T13" fmla="*/ 2267 h 5207"/>
                <a:gd name="T14" fmla="*/ 4759 w 5220"/>
                <a:gd name="T15" fmla="*/ 2526 h 5207"/>
                <a:gd name="T16" fmla="*/ 4579 w 5220"/>
                <a:gd name="T17" fmla="*/ 2904 h 5207"/>
                <a:gd name="T18" fmla="*/ 4349 w 5220"/>
                <a:gd name="T19" fmla="*/ 3267 h 5207"/>
                <a:gd name="T20" fmla="*/ 4180 w 5220"/>
                <a:gd name="T21" fmla="*/ 3487 h 5207"/>
                <a:gd name="T22" fmla="*/ 4020 w 5220"/>
                <a:gd name="T23" fmla="*/ 3674 h 5207"/>
                <a:gd name="T24" fmla="*/ 3859 w 5220"/>
                <a:gd name="T25" fmla="*/ 3846 h 5207"/>
                <a:gd name="T26" fmla="*/ 3695 w 5220"/>
                <a:gd name="T27" fmla="*/ 3999 h 5207"/>
                <a:gd name="T28" fmla="*/ 3419 w 5220"/>
                <a:gd name="T29" fmla="*/ 4233 h 5207"/>
                <a:gd name="T30" fmla="*/ 3190 w 5220"/>
                <a:gd name="T31" fmla="*/ 4397 h 5207"/>
                <a:gd name="T32" fmla="*/ 3015 w 5220"/>
                <a:gd name="T33" fmla="*/ 4508 h 5207"/>
                <a:gd name="T34" fmla="*/ 2686 w 5220"/>
                <a:gd name="T35" fmla="*/ 4681 h 5207"/>
                <a:gd name="T36" fmla="*/ 2349 w 5220"/>
                <a:gd name="T37" fmla="*/ 4817 h 5207"/>
                <a:gd name="T38" fmla="*/ 2096 w 5220"/>
                <a:gd name="T39" fmla="*/ 4893 h 5207"/>
                <a:gd name="T40" fmla="*/ 1787 w 5220"/>
                <a:gd name="T41" fmla="*/ 4956 h 5207"/>
                <a:gd name="T42" fmla="*/ 1249 w 5220"/>
                <a:gd name="T43" fmla="*/ 4990 h 5207"/>
                <a:gd name="T44" fmla="*/ 770 w 5220"/>
                <a:gd name="T45" fmla="*/ 4919 h 5207"/>
                <a:gd name="T46" fmla="*/ 346 w 5220"/>
                <a:gd name="T47" fmla="*/ 4746 h 5207"/>
                <a:gd name="T48" fmla="*/ 53 w 5220"/>
                <a:gd name="T49" fmla="*/ 4535 h 5207"/>
                <a:gd name="T50" fmla="*/ 343 w 5220"/>
                <a:gd name="T51" fmla="*/ 4814 h 5207"/>
                <a:gd name="T52" fmla="*/ 570 w 5220"/>
                <a:gd name="T53" fmla="*/ 4966 h 5207"/>
                <a:gd name="T54" fmla="*/ 816 w 5220"/>
                <a:gd name="T55" fmla="*/ 5081 h 5207"/>
                <a:gd name="T56" fmla="*/ 1082 w 5220"/>
                <a:gd name="T57" fmla="*/ 5159 h 5207"/>
                <a:gd name="T58" fmla="*/ 1489 w 5220"/>
                <a:gd name="T59" fmla="*/ 5207 h 5207"/>
                <a:gd name="T60" fmla="*/ 1802 w 5220"/>
                <a:gd name="T61" fmla="*/ 5194 h 5207"/>
                <a:gd name="T62" fmla="*/ 2159 w 5220"/>
                <a:gd name="T63" fmla="*/ 5142 h 5207"/>
                <a:gd name="T64" fmla="*/ 2358 w 5220"/>
                <a:gd name="T65" fmla="*/ 5093 h 5207"/>
                <a:gd name="T66" fmla="*/ 2612 w 5220"/>
                <a:gd name="T67" fmla="*/ 5014 h 5207"/>
                <a:gd name="T68" fmla="*/ 2799 w 5220"/>
                <a:gd name="T69" fmla="*/ 4942 h 5207"/>
                <a:gd name="T70" fmla="*/ 3042 w 5220"/>
                <a:gd name="T71" fmla="*/ 4827 h 5207"/>
                <a:gd name="T72" fmla="*/ 3399 w 5220"/>
                <a:gd name="T73" fmla="*/ 4617 h 5207"/>
                <a:gd name="T74" fmla="*/ 3797 w 5220"/>
                <a:gd name="T75" fmla="*/ 4315 h 5207"/>
                <a:gd name="T76" fmla="*/ 4130 w 5220"/>
                <a:gd name="T77" fmla="*/ 4002 h 5207"/>
                <a:gd name="T78" fmla="*/ 4267 w 5220"/>
                <a:gd name="T79" fmla="*/ 3853 h 5207"/>
                <a:gd name="T80" fmla="*/ 4492 w 5220"/>
                <a:gd name="T81" fmla="*/ 3582 h 5207"/>
                <a:gd name="T82" fmla="*/ 4744 w 5220"/>
                <a:gd name="T83" fmla="*/ 3205 h 5207"/>
                <a:gd name="T84" fmla="*/ 4914 w 5220"/>
                <a:gd name="T85" fmla="*/ 2879 h 5207"/>
                <a:gd name="T86" fmla="*/ 5047 w 5220"/>
                <a:gd name="T87" fmla="*/ 2545 h 5207"/>
                <a:gd name="T88" fmla="*/ 5127 w 5220"/>
                <a:gd name="T89" fmla="*/ 2269 h 5207"/>
                <a:gd name="T90" fmla="*/ 5165 w 5220"/>
                <a:gd name="T91" fmla="*/ 2093 h 5207"/>
                <a:gd name="T92" fmla="*/ 5215 w 5220"/>
                <a:gd name="T93" fmla="*/ 1722 h 5207"/>
                <a:gd name="T94" fmla="*/ 5211 w 5220"/>
                <a:gd name="T95" fmla="*/ 1332 h 5207"/>
                <a:gd name="T96" fmla="*/ 5149 w 5220"/>
                <a:gd name="T97" fmla="*/ 976 h 5207"/>
                <a:gd name="T98" fmla="*/ 4985 w 5220"/>
                <a:gd name="T99" fmla="*/ 566 h 5207"/>
                <a:gd name="T100" fmla="*/ 4756 w 5220"/>
                <a:gd name="T101" fmla="*/ 244 h 5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20" h="5207">
                  <a:moveTo>
                    <a:pt x="4512" y="0"/>
                  </a:moveTo>
                  <a:lnTo>
                    <a:pt x="4531" y="20"/>
                  </a:lnTo>
                  <a:lnTo>
                    <a:pt x="4592" y="91"/>
                  </a:lnTo>
                  <a:lnTo>
                    <a:pt x="4621" y="127"/>
                  </a:lnTo>
                  <a:lnTo>
                    <a:pt x="4651" y="165"/>
                  </a:lnTo>
                  <a:lnTo>
                    <a:pt x="4660" y="177"/>
                  </a:lnTo>
                  <a:lnTo>
                    <a:pt x="4682" y="210"/>
                  </a:lnTo>
                  <a:lnTo>
                    <a:pt x="4714" y="258"/>
                  </a:lnTo>
                  <a:lnTo>
                    <a:pt x="4753" y="322"/>
                  </a:lnTo>
                  <a:lnTo>
                    <a:pt x="4792" y="389"/>
                  </a:lnTo>
                  <a:lnTo>
                    <a:pt x="4825" y="458"/>
                  </a:lnTo>
                  <a:lnTo>
                    <a:pt x="4858" y="530"/>
                  </a:lnTo>
                  <a:lnTo>
                    <a:pt x="4885" y="602"/>
                  </a:lnTo>
                  <a:lnTo>
                    <a:pt x="4911" y="676"/>
                  </a:lnTo>
                  <a:lnTo>
                    <a:pt x="4933" y="752"/>
                  </a:lnTo>
                  <a:lnTo>
                    <a:pt x="4953" y="830"/>
                  </a:lnTo>
                  <a:lnTo>
                    <a:pt x="4969" y="908"/>
                  </a:lnTo>
                  <a:lnTo>
                    <a:pt x="4982" y="988"/>
                  </a:lnTo>
                  <a:lnTo>
                    <a:pt x="4992" y="1070"/>
                  </a:lnTo>
                  <a:lnTo>
                    <a:pt x="5000" y="1155"/>
                  </a:lnTo>
                  <a:lnTo>
                    <a:pt x="5004" y="1239"/>
                  </a:lnTo>
                  <a:lnTo>
                    <a:pt x="5006" y="1326"/>
                  </a:lnTo>
                  <a:lnTo>
                    <a:pt x="5004" y="1415"/>
                  </a:lnTo>
                  <a:lnTo>
                    <a:pt x="5000" y="1506"/>
                  </a:lnTo>
                  <a:lnTo>
                    <a:pt x="4994" y="1571"/>
                  </a:lnTo>
                  <a:lnTo>
                    <a:pt x="4987" y="1638"/>
                  </a:lnTo>
                  <a:lnTo>
                    <a:pt x="4970" y="1774"/>
                  </a:lnTo>
                  <a:lnTo>
                    <a:pt x="4953" y="1867"/>
                  </a:lnTo>
                  <a:lnTo>
                    <a:pt x="4925" y="2002"/>
                  </a:lnTo>
                  <a:lnTo>
                    <a:pt x="4920" y="2017"/>
                  </a:lnTo>
                  <a:lnTo>
                    <a:pt x="4916" y="2034"/>
                  </a:lnTo>
                  <a:lnTo>
                    <a:pt x="4909" y="2068"/>
                  </a:lnTo>
                  <a:lnTo>
                    <a:pt x="4892" y="2135"/>
                  </a:lnTo>
                  <a:lnTo>
                    <a:pt x="4873" y="2200"/>
                  </a:lnTo>
                  <a:lnTo>
                    <a:pt x="4853" y="2267"/>
                  </a:lnTo>
                  <a:lnTo>
                    <a:pt x="4831" y="2332"/>
                  </a:lnTo>
                  <a:lnTo>
                    <a:pt x="4810" y="2398"/>
                  </a:lnTo>
                  <a:lnTo>
                    <a:pt x="4796" y="2429"/>
                  </a:lnTo>
                  <a:lnTo>
                    <a:pt x="4784" y="2461"/>
                  </a:lnTo>
                  <a:lnTo>
                    <a:pt x="4759" y="2526"/>
                  </a:lnTo>
                  <a:lnTo>
                    <a:pt x="4733" y="2588"/>
                  </a:lnTo>
                  <a:lnTo>
                    <a:pt x="4705" y="2653"/>
                  </a:lnTo>
                  <a:lnTo>
                    <a:pt x="4675" y="2716"/>
                  </a:lnTo>
                  <a:lnTo>
                    <a:pt x="4644" y="2779"/>
                  </a:lnTo>
                  <a:lnTo>
                    <a:pt x="4579" y="2904"/>
                  </a:lnTo>
                  <a:lnTo>
                    <a:pt x="4507" y="3026"/>
                  </a:lnTo>
                  <a:lnTo>
                    <a:pt x="4470" y="3086"/>
                  </a:lnTo>
                  <a:lnTo>
                    <a:pt x="4432" y="3147"/>
                  </a:lnTo>
                  <a:lnTo>
                    <a:pt x="4391" y="3207"/>
                  </a:lnTo>
                  <a:lnTo>
                    <a:pt x="4349" y="3267"/>
                  </a:lnTo>
                  <a:lnTo>
                    <a:pt x="4306" y="3326"/>
                  </a:lnTo>
                  <a:lnTo>
                    <a:pt x="4262" y="3386"/>
                  </a:lnTo>
                  <a:lnTo>
                    <a:pt x="4216" y="3444"/>
                  </a:lnTo>
                  <a:lnTo>
                    <a:pt x="4192" y="3472"/>
                  </a:lnTo>
                  <a:lnTo>
                    <a:pt x="4180" y="3487"/>
                  </a:lnTo>
                  <a:lnTo>
                    <a:pt x="4169" y="3502"/>
                  </a:lnTo>
                  <a:lnTo>
                    <a:pt x="4121" y="3560"/>
                  </a:lnTo>
                  <a:lnTo>
                    <a:pt x="4072" y="3618"/>
                  </a:lnTo>
                  <a:lnTo>
                    <a:pt x="4045" y="3645"/>
                  </a:lnTo>
                  <a:lnTo>
                    <a:pt x="4020" y="3674"/>
                  </a:lnTo>
                  <a:lnTo>
                    <a:pt x="3967" y="3732"/>
                  </a:lnTo>
                  <a:lnTo>
                    <a:pt x="3953" y="3745"/>
                  </a:lnTo>
                  <a:lnTo>
                    <a:pt x="3940" y="3759"/>
                  </a:lnTo>
                  <a:lnTo>
                    <a:pt x="3913" y="3788"/>
                  </a:lnTo>
                  <a:lnTo>
                    <a:pt x="3859" y="3846"/>
                  </a:lnTo>
                  <a:lnTo>
                    <a:pt x="3804" y="3897"/>
                  </a:lnTo>
                  <a:lnTo>
                    <a:pt x="3790" y="3909"/>
                  </a:lnTo>
                  <a:lnTo>
                    <a:pt x="3777" y="3922"/>
                  </a:lnTo>
                  <a:lnTo>
                    <a:pt x="3750" y="3949"/>
                  </a:lnTo>
                  <a:lnTo>
                    <a:pt x="3695" y="3999"/>
                  </a:lnTo>
                  <a:lnTo>
                    <a:pt x="3667" y="4023"/>
                  </a:lnTo>
                  <a:lnTo>
                    <a:pt x="3641" y="4048"/>
                  </a:lnTo>
                  <a:lnTo>
                    <a:pt x="3531" y="4142"/>
                  </a:lnTo>
                  <a:lnTo>
                    <a:pt x="3474" y="4187"/>
                  </a:lnTo>
                  <a:lnTo>
                    <a:pt x="3419" y="4233"/>
                  </a:lnTo>
                  <a:lnTo>
                    <a:pt x="3361" y="4275"/>
                  </a:lnTo>
                  <a:lnTo>
                    <a:pt x="3333" y="4295"/>
                  </a:lnTo>
                  <a:lnTo>
                    <a:pt x="3305" y="4317"/>
                  </a:lnTo>
                  <a:lnTo>
                    <a:pt x="3247" y="4358"/>
                  </a:lnTo>
                  <a:lnTo>
                    <a:pt x="3190" y="4397"/>
                  </a:lnTo>
                  <a:lnTo>
                    <a:pt x="3174" y="4406"/>
                  </a:lnTo>
                  <a:lnTo>
                    <a:pt x="3160" y="4415"/>
                  </a:lnTo>
                  <a:lnTo>
                    <a:pt x="3131" y="4435"/>
                  </a:lnTo>
                  <a:lnTo>
                    <a:pt x="3073" y="4472"/>
                  </a:lnTo>
                  <a:lnTo>
                    <a:pt x="3015" y="4508"/>
                  </a:lnTo>
                  <a:lnTo>
                    <a:pt x="2957" y="4544"/>
                  </a:lnTo>
                  <a:lnTo>
                    <a:pt x="2897" y="4576"/>
                  </a:lnTo>
                  <a:lnTo>
                    <a:pt x="2837" y="4607"/>
                  </a:lnTo>
                  <a:lnTo>
                    <a:pt x="2717" y="4667"/>
                  </a:lnTo>
                  <a:lnTo>
                    <a:pt x="2686" y="4681"/>
                  </a:lnTo>
                  <a:lnTo>
                    <a:pt x="2656" y="4695"/>
                  </a:lnTo>
                  <a:lnTo>
                    <a:pt x="2596" y="4722"/>
                  </a:lnTo>
                  <a:lnTo>
                    <a:pt x="2474" y="4773"/>
                  </a:lnTo>
                  <a:lnTo>
                    <a:pt x="2411" y="4796"/>
                  </a:lnTo>
                  <a:lnTo>
                    <a:pt x="2349" y="4817"/>
                  </a:lnTo>
                  <a:lnTo>
                    <a:pt x="2316" y="4827"/>
                  </a:lnTo>
                  <a:lnTo>
                    <a:pt x="2285" y="4838"/>
                  </a:lnTo>
                  <a:lnTo>
                    <a:pt x="2223" y="4858"/>
                  </a:lnTo>
                  <a:lnTo>
                    <a:pt x="2158" y="4876"/>
                  </a:lnTo>
                  <a:lnTo>
                    <a:pt x="2096" y="4893"/>
                  </a:lnTo>
                  <a:lnTo>
                    <a:pt x="1969" y="4924"/>
                  </a:lnTo>
                  <a:lnTo>
                    <a:pt x="1961" y="4925"/>
                  </a:lnTo>
                  <a:lnTo>
                    <a:pt x="1917" y="4932"/>
                  </a:lnTo>
                  <a:lnTo>
                    <a:pt x="1874" y="4941"/>
                  </a:lnTo>
                  <a:lnTo>
                    <a:pt x="1787" y="4956"/>
                  </a:lnTo>
                  <a:lnTo>
                    <a:pt x="1675" y="4971"/>
                  </a:lnTo>
                  <a:lnTo>
                    <a:pt x="1565" y="4982"/>
                  </a:lnTo>
                  <a:lnTo>
                    <a:pt x="1457" y="4989"/>
                  </a:lnTo>
                  <a:lnTo>
                    <a:pt x="1353" y="4992"/>
                  </a:lnTo>
                  <a:lnTo>
                    <a:pt x="1249" y="4990"/>
                  </a:lnTo>
                  <a:lnTo>
                    <a:pt x="1149" y="4984"/>
                  </a:lnTo>
                  <a:lnTo>
                    <a:pt x="1051" y="4974"/>
                  </a:lnTo>
                  <a:lnTo>
                    <a:pt x="956" y="4961"/>
                  </a:lnTo>
                  <a:lnTo>
                    <a:pt x="861" y="4942"/>
                  </a:lnTo>
                  <a:lnTo>
                    <a:pt x="770" y="4919"/>
                  </a:lnTo>
                  <a:lnTo>
                    <a:pt x="680" y="4893"/>
                  </a:lnTo>
                  <a:lnTo>
                    <a:pt x="595" y="4863"/>
                  </a:lnTo>
                  <a:lnTo>
                    <a:pt x="510" y="4828"/>
                  </a:lnTo>
                  <a:lnTo>
                    <a:pt x="427" y="4790"/>
                  </a:lnTo>
                  <a:lnTo>
                    <a:pt x="346" y="4746"/>
                  </a:lnTo>
                  <a:lnTo>
                    <a:pt x="270" y="4700"/>
                  </a:lnTo>
                  <a:lnTo>
                    <a:pt x="223" y="4669"/>
                  </a:lnTo>
                  <a:lnTo>
                    <a:pt x="164" y="4627"/>
                  </a:lnTo>
                  <a:lnTo>
                    <a:pt x="108" y="4582"/>
                  </a:lnTo>
                  <a:lnTo>
                    <a:pt x="53" y="4535"/>
                  </a:lnTo>
                  <a:lnTo>
                    <a:pt x="0" y="4487"/>
                  </a:lnTo>
                  <a:lnTo>
                    <a:pt x="208" y="4696"/>
                  </a:lnTo>
                  <a:lnTo>
                    <a:pt x="259" y="4743"/>
                  </a:lnTo>
                  <a:lnTo>
                    <a:pt x="300" y="4779"/>
                  </a:lnTo>
                  <a:lnTo>
                    <a:pt x="343" y="4814"/>
                  </a:lnTo>
                  <a:lnTo>
                    <a:pt x="386" y="4847"/>
                  </a:lnTo>
                  <a:lnTo>
                    <a:pt x="432" y="4880"/>
                  </a:lnTo>
                  <a:lnTo>
                    <a:pt x="476" y="4910"/>
                  </a:lnTo>
                  <a:lnTo>
                    <a:pt x="523" y="4938"/>
                  </a:lnTo>
                  <a:lnTo>
                    <a:pt x="570" y="4966"/>
                  </a:lnTo>
                  <a:lnTo>
                    <a:pt x="618" y="4992"/>
                  </a:lnTo>
                  <a:lnTo>
                    <a:pt x="666" y="5016"/>
                  </a:lnTo>
                  <a:lnTo>
                    <a:pt x="715" y="5039"/>
                  </a:lnTo>
                  <a:lnTo>
                    <a:pt x="764" y="5061"/>
                  </a:lnTo>
                  <a:lnTo>
                    <a:pt x="816" y="5081"/>
                  </a:lnTo>
                  <a:lnTo>
                    <a:pt x="867" y="5099"/>
                  </a:lnTo>
                  <a:lnTo>
                    <a:pt x="920" y="5116"/>
                  </a:lnTo>
                  <a:lnTo>
                    <a:pt x="973" y="5132"/>
                  </a:lnTo>
                  <a:lnTo>
                    <a:pt x="1028" y="5147"/>
                  </a:lnTo>
                  <a:lnTo>
                    <a:pt x="1082" y="5159"/>
                  </a:lnTo>
                  <a:lnTo>
                    <a:pt x="1137" y="5170"/>
                  </a:lnTo>
                  <a:lnTo>
                    <a:pt x="1193" y="5180"/>
                  </a:lnTo>
                  <a:lnTo>
                    <a:pt x="1251" y="5188"/>
                  </a:lnTo>
                  <a:lnTo>
                    <a:pt x="1367" y="5200"/>
                  </a:lnTo>
                  <a:lnTo>
                    <a:pt x="1489" y="5207"/>
                  </a:lnTo>
                  <a:lnTo>
                    <a:pt x="1549" y="5207"/>
                  </a:lnTo>
                  <a:lnTo>
                    <a:pt x="1611" y="5206"/>
                  </a:lnTo>
                  <a:lnTo>
                    <a:pt x="1673" y="5204"/>
                  </a:lnTo>
                  <a:lnTo>
                    <a:pt x="1738" y="5200"/>
                  </a:lnTo>
                  <a:lnTo>
                    <a:pt x="1802" y="5194"/>
                  </a:lnTo>
                  <a:lnTo>
                    <a:pt x="1868" y="5188"/>
                  </a:lnTo>
                  <a:lnTo>
                    <a:pt x="1934" y="5180"/>
                  </a:lnTo>
                  <a:lnTo>
                    <a:pt x="2002" y="5171"/>
                  </a:lnTo>
                  <a:lnTo>
                    <a:pt x="2151" y="5145"/>
                  </a:lnTo>
                  <a:lnTo>
                    <a:pt x="2159" y="5142"/>
                  </a:lnTo>
                  <a:lnTo>
                    <a:pt x="2166" y="5141"/>
                  </a:lnTo>
                  <a:lnTo>
                    <a:pt x="2198" y="5133"/>
                  </a:lnTo>
                  <a:lnTo>
                    <a:pt x="2230" y="5126"/>
                  </a:lnTo>
                  <a:lnTo>
                    <a:pt x="2295" y="5110"/>
                  </a:lnTo>
                  <a:lnTo>
                    <a:pt x="2358" y="5093"/>
                  </a:lnTo>
                  <a:lnTo>
                    <a:pt x="2423" y="5076"/>
                  </a:lnTo>
                  <a:lnTo>
                    <a:pt x="2486" y="5056"/>
                  </a:lnTo>
                  <a:lnTo>
                    <a:pt x="2517" y="5045"/>
                  </a:lnTo>
                  <a:lnTo>
                    <a:pt x="2549" y="5036"/>
                  </a:lnTo>
                  <a:lnTo>
                    <a:pt x="2612" y="5014"/>
                  </a:lnTo>
                  <a:lnTo>
                    <a:pt x="2675" y="4992"/>
                  </a:lnTo>
                  <a:lnTo>
                    <a:pt x="2690" y="4985"/>
                  </a:lnTo>
                  <a:lnTo>
                    <a:pt x="2705" y="4979"/>
                  </a:lnTo>
                  <a:lnTo>
                    <a:pt x="2736" y="4967"/>
                  </a:lnTo>
                  <a:lnTo>
                    <a:pt x="2799" y="4942"/>
                  </a:lnTo>
                  <a:lnTo>
                    <a:pt x="2921" y="4887"/>
                  </a:lnTo>
                  <a:lnTo>
                    <a:pt x="2981" y="4857"/>
                  </a:lnTo>
                  <a:lnTo>
                    <a:pt x="2996" y="4848"/>
                  </a:lnTo>
                  <a:lnTo>
                    <a:pt x="3011" y="4841"/>
                  </a:lnTo>
                  <a:lnTo>
                    <a:pt x="3042" y="4827"/>
                  </a:lnTo>
                  <a:lnTo>
                    <a:pt x="3102" y="4796"/>
                  </a:lnTo>
                  <a:lnTo>
                    <a:pt x="3132" y="4779"/>
                  </a:lnTo>
                  <a:lnTo>
                    <a:pt x="3163" y="4763"/>
                  </a:lnTo>
                  <a:lnTo>
                    <a:pt x="3281" y="4691"/>
                  </a:lnTo>
                  <a:lnTo>
                    <a:pt x="3399" y="4617"/>
                  </a:lnTo>
                  <a:lnTo>
                    <a:pt x="3456" y="4577"/>
                  </a:lnTo>
                  <a:lnTo>
                    <a:pt x="3514" y="4537"/>
                  </a:lnTo>
                  <a:lnTo>
                    <a:pt x="3629" y="4453"/>
                  </a:lnTo>
                  <a:lnTo>
                    <a:pt x="3742" y="4361"/>
                  </a:lnTo>
                  <a:lnTo>
                    <a:pt x="3797" y="4315"/>
                  </a:lnTo>
                  <a:lnTo>
                    <a:pt x="3853" y="4267"/>
                  </a:lnTo>
                  <a:lnTo>
                    <a:pt x="3964" y="4166"/>
                  </a:lnTo>
                  <a:lnTo>
                    <a:pt x="4019" y="4114"/>
                  </a:lnTo>
                  <a:lnTo>
                    <a:pt x="4074" y="4062"/>
                  </a:lnTo>
                  <a:lnTo>
                    <a:pt x="4130" y="4002"/>
                  </a:lnTo>
                  <a:lnTo>
                    <a:pt x="4144" y="3986"/>
                  </a:lnTo>
                  <a:lnTo>
                    <a:pt x="4158" y="3972"/>
                  </a:lnTo>
                  <a:lnTo>
                    <a:pt x="4187" y="3943"/>
                  </a:lnTo>
                  <a:lnTo>
                    <a:pt x="4241" y="3883"/>
                  </a:lnTo>
                  <a:lnTo>
                    <a:pt x="4267" y="3853"/>
                  </a:lnTo>
                  <a:lnTo>
                    <a:pt x="4295" y="3824"/>
                  </a:lnTo>
                  <a:lnTo>
                    <a:pt x="4345" y="3763"/>
                  </a:lnTo>
                  <a:lnTo>
                    <a:pt x="4396" y="3703"/>
                  </a:lnTo>
                  <a:lnTo>
                    <a:pt x="4444" y="3642"/>
                  </a:lnTo>
                  <a:lnTo>
                    <a:pt x="4492" y="3582"/>
                  </a:lnTo>
                  <a:lnTo>
                    <a:pt x="4580" y="3457"/>
                  </a:lnTo>
                  <a:lnTo>
                    <a:pt x="4624" y="3395"/>
                  </a:lnTo>
                  <a:lnTo>
                    <a:pt x="4666" y="3332"/>
                  </a:lnTo>
                  <a:lnTo>
                    <a:pt x="4705" y="3267"/>
                  </a:lnTo>
                  <a:lnTo>
                    <a:pt x="4744" y="3205"/>
                  </a:lnTo>
                  <a:lnTo>
                    <a:pt x="4781" y="3140"/>
                  </a:lnTo>
                  <a:lnTo>
                    <a:pt x="4817" y="3077"/>
                  </a:lnTo>
                  <a:lnTo>
                    <a:pt x="4850" y="3011"/>
                  </a:lnTo>
                  <a:lnTo>
                    <a:pt x="4883" y="2946"/>
                  </a:lnTo>
                  <a:lnTo>
                    <a:pt x="4914" y="2879"/>
                  </a:lnTo>
                  <a:lnTo>
                    <a:pt x="4944" y="2814"/>
                  </a:lnTo>
                  <a:lnTo>
                    <a:pt x="4971" y="2747"/>
                  </a:lnTo>
                  <a:lnTo>
                    <a:pt x="4998" y="2680"/>
                  </a:lnTo>
                  <a:lnTo>
                    <a:pt x="5023" y="2612"/>
                  </a:lnTo>
                  <a:lnTo>
                    <a:pt x="5047" y="2545"/>
                  </a:lnTo>
                  <a:lnTo>
                    <a:pt x="5069" y="2476"/>
                  </a:lnTo>
                  <a:lnTo>
                    <a:pt x="5078" y="2441"/>
                  </a:lnTo>
                  <a:lnTo>
                    <a:pt x="5089" y="2407"/>
                  </a:lnTo>
                  <a:lnTo>
                    <a:pt x="5108" y="2338"/>
                  </a:lnTo>
                  <a:lnTo>
                    <a:pt x="5127" y="2269"/>
                  </a:lnTo>
                  <a:lnTo>
                    <a:pt x="5135" y="2233"/>
                  </a:lnTo>
                  <a:lnTo>
                    <a:pt x="5138" y="2215"/>
                  </a:lnTo>
                  <a:lnTo>
                    <a:pt x="5143" y="2199"/>
                  </a:lnTo>
                  <a:lnTo>
                    <a:pt x="5159" y="2129"/>
                  </a:lnTo>
                  <a:lnTo>
                    <a:pt x="5165" y="2093"/>
                  </a:lnTo>
                  <a:lnTo>
                    <a:pt x="5172" y="2058"/>
                  </a:lnTo>
                  <a:lnTo>
                    <a:pt x="5185" y="1989"/>
                  </a:lnTo>
                  <a:lnTo>
                    <a:pt x="5202" y="1867"/>
                  </a:lnTo>
                  <a:lnTo>
                    <a:pt x="5209" y="1793"/>
                  </a:lnTo>
                  <a:lnTo>
                    <a:pt x="5215" y="1722"/>
                  </a:lnTo>
                  <a:lnTo>
                    <a:pt x="5217" y="1663"/>
                  </a:lnTo>
                  <a:lnTo>
                    <a:pt x="5220" y="1607"/>
                  </a:lnTo>
                  <a:lnTo>
                    <a:pt x="5220" y="1496"/>
                  </a:lnTo>
                  <a:lnTo>
                    <a:pt x="5215" y="1386"/>
                  </a:lnTo>
                  <a:lnTo>
                    <a:pt x="5211" y="1332"/>
                  </a:lnTo>
                  <a:lnTo>
                    <a:pt x="5207" y="1281"/>
                  </a:lnTo>
                  <a:lnTo>
                    <a:pt x="5192" y="1176"/>
                  </a:lnTo>
                  <a:lnTo>
                    <a:pt x="5183" y="1125"/>
                  </a:lnTo>
                  <a:lnTo>
                    <a:pt x="5173" y="1076"/>
                  </a:lnTo>
                  <a:lnTo>
                    <a:pt x="5149" y="976"/>
                  </a:lnTo>
                  <a:lnTo>
                    <a:pt x="5123" y="881"/>
                  </a:lnTo>
                  <a:lnTo>
                    <a:pt x="5089" y="787"/>
                  </a:lnTo>
                  <a:lnTo>
                    <a:pt x="5051" y="697"/>
                  </a:lnTo>
                  <a:lnTo>
                    <a:pt x="5007" y="609"/>
                  </a:lnTo>
                  <a:lnTo>
                    <a:pt x="4985" y="566"/>
                  </a:lnTo>
                  <a:lnTo>
                    <a:pt x="4961" y="524"/>
                  </a:lnTo>
                  <a:lnTo>
                    <a:pt x="4908" y="441"/>
                  </a:lnTo>
                  <a:lnTo>
                    <a:pt x="4850" y="361"/>
                  </a:lnTo>
                  <a:lnTo>
                    <a:pt x="4788" y="283"/>
                  </a:lnTo>
                  <a:lnTo>
                    <a:pt x="4756" y="244"/>
                  </a:lnTo>
                  <a:lnTo>
                    <a:pt x="4722" y="208"/>
                  </a:lnTo>
                  <a:lnTo>
                    <a:pt x="4512" y="0"/>
                  </a:lnTo>
                  <a:close/>
                </a:path>
              </a:pathLst>
            </a:custGeom>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4270376" y="2514601"/>
              <a:ext cx="1612900" cy="2519363"/>
            </a:xfrm>
            <a:custGeom>
              <a:avLst/>
              <a:gdLst>
                <a:gd name="T0" fmla="*/ 2705 w 3048"/>
                <a:gd name="T1" fmla="*/ 36 h 4760"/>
                <a:gd name="T2" fmla="*/ 2727 w 3048"/>
                <a:gd name="T3" fmla="*/ 89 h 4760"/>
                <a:gd name="T4" fmla="*/ 2735 w 3048"/>
                <a:gd name="T5" fmla="*/ 105 h 4760"/>
                <a:gd name="T6" fmla="*/ 2865 w 3048"/>
                <a:gd name="T7" fmla="*/ 368 h 4760"/>
                <a:gd name="T8" fmla="*/ 2951 w 3048"/>
                <a:gd name="T9" fmla="*/ 659 h 4760"/>
                <a:gd name="T10" fmla="*/ 2993 w 3048"/>
                <a:gd name="T11" fmla="*/ 971 h 4760"/>
                <a:gd name="T12" fmla="*/ 2992 w 3048"/>
                <a:gd name="T13" fmla="*/ 1308 h 4760"/>
                <a:gd name="T14" fmla="*/ 2939 w 3048"/>
                <a:gd name="T15" fmla="*/ 1702 h 4760"/>
                <a:gd name="T16" fmla="*/ 2876 w 3048"/>
                <a:gd name="T17" fmla="*/ 1965 h 4760"/>
                <a:gd name="T18" fmla="*/ 2766 w 3048"/>
                <a:gd name="T19" fmla="*/ 2285 h 4760"/>
                <a:gd name="T20" fmla="*/ 2687 w 3048"/>
                <a:gd name="T21" fmla="*/ 2474 h 4760"/>
                <a:gd name="T22" fmla="*/ 2627 w 3048"/>
                <a:gd name="T23" fmla="*/ 2597 h 4760"/>
                <a:gd name="T24" fmla="*/ 2490 w 3048"/>
                <a:gd name="T25" fmla="*/ 2841 h 4760"/>
                <a:gd name="T26" fmla="*/ 2415 w 3048"/>
                <a:gd name="T27" fmla="*/ 2960 h 4760"/>
                <a:gd name="T28" fmla="*/ 2202 w 3048"/>
                <a:gd name="T29" fmla="*/ 3251 h 4760"/>
                <a:gd name="T30" fmla="*/ 1957 w 3048"/>
                <a:gd name="T31" fmla="*/ 3535 h 4760"/>
                <a:gd name="T32" fmla="*/ 1744 w 3048"/>
                <a:gd name="T33" fmla="*/ 3748 h 4760"/>
                <a:gd name="T34" fmla="*/ 1582 w 3048"/>
                <a:gd name="T35" fmla="*/ 3893 h 4760"/>
                <a:gd name="T36" fmla="*/ 1473 w 3048"/>
                <a:gd name="T37" fmla="*/ 3984 h 4760"/>
                <a:gd name="T38" fmla="*/ 1307 w 3048"/>
                <a:gd name="T39" fmla="*/ 4111 h 4760"/>
                <a:gd name="T40" fmla="*/ 1081 w 3048"/>
                <a:gd name="T41" fmla="*/ 4265 h 4760"/>
                <a:gd name="T42" fmla="*/ 967 w 3048"/>
                <a:gd name="T43" fmla="*/ 4334 h 4760"/>
                <a:gd name="T44" fmla="*/ 656 w 3048"/>
                <a:gd name="T45" fmla="*/ 4490 h 4760"/>
                <a:gd name="T46" fmla="*/ 370 w 3048"/>
                <a:gd name="T47" fmla="*/ 4608 h 4760"/>
                <a:gd name="T48" fmla="*/ 124 w 3048"/>
                <a:gd name="T49" fmla="*/ 4685 h 4760"/>
                <a:gd name="T50" fmla="*/ 138 w 3048"/>
                <a:gd name="T51" fmla="*/ 4728 h 4760"/>
                <a:gd name="T52" fmla="*/ 358 w 3048"/>
                <a:gd name="T53" fmla="*/ 4662 h 4760"/>
                <a:gd name="T54" fmla="*/ 638 w 3048"/>
                <a:gd name="T55" fmla="*/ 4557 h 4760"/>
                <a:gd name="T56" fmla="*/ 879 w 3048"/>
                <a:gd name="T57" fmla="*/ 4442 h 4760"/>
                <a:gd name="T58" fmla="*/ 1115 w 3048"/>
                <a:gd name="T59" fmla="*/ 4307 h 4760"/>
                <a:gd name="T60" fmla="*/ 1232 w 3048"/>
                <a:gd name="T61" fmla="*/ 4232 h 4760"/>
                <a:gd name="T62" fmla="*/ 1403 w 3048"/>
                <a:gd name="T63" fmla="*/ 4110 h 4760"/>
                <a:gd name="T64" fmla="*/ 1683 w 3048"/>
                <a:gd name="T65" fmla="*/ 3883 h 4760"/>
                <a:gd name="T66" fmla="*/ 1819 w 3048"/>
                <a:gd name="T67" fmla="*/ 3757 h 4760"/>
                <a:gd name="T68" fmla="*/ 1955 w 3048"/>
                <a:gd name="T69" fmla="*/ 3623 h 4760"/>
                <a:gd name="T70" fmla="*/ 2062 w 3048"/>
                <a:gd name="T71" fmla="*/ 3509 h 4760"/>
                <a:gd name="T72" fmla="*/ 2211 w 3048"/>
                <a:gd name="T73" fmla="*/ 3337 h 4760"/>
                <a:gd name="T74" fmla="*/ 2304 w 3048"/>
                <a:gd name="T75" fmla="*/ 3221 h 4760"/>
                <a:gd name="T76" fmla="*/ 2474 w 3048"/>
                <a:gd name="T77" fmla="*/ 2982 h 4760"/>
                <a:gd name="T78" fmla="*/ 2686 w 3048"/>
                <a:gd name="T79" fmla="*/ 2614 h 4760"/>
                <a:gd name="T80" fmla="*/ 2801 w 3048"/>
                <a:gd name="T81" fmla="*/ 2361 h 4760"/>
                <a:gd name="T82" fmla="*/ 2873 w 3048"/>
                <a:gd name="T83" fmla="*/ 2167 h 4760"/>
                <a:gd name="T84" fmla="*/ 2951 w 3048"/>
                <a:gd name="T85" fmla="*/ 1903 h 4760"/>
                <a:gd name="T86" fmla="*/ 2995 w 3048"/>
                <a:gd name="T87" fmla="*/ 1702 h 4760"/>
                <a:gd name="T88" fmla="*/ 3042 w 3048"/>
                <a:gd name="T89" fmla="*/ 1341 h 4760"/>
                <a:gd name="T90" fmla="*/ 3042 w 3048"/>
                <a:gd name="T91" fmla="*/ 990 h 4760"/>
                <a:gd name="T92" fmla="*/ 2995 w 3048"/>
                <a:gd name="T93" fmla="*/ 665 h 4760"/>
                <a:gd name="T94" fmla="*/ 2900 w 3048"/>
                <a:gd name="T95" fmla="*/ 365 h 4760"/>
                <a:gd name="T96" fmla="*/ 2756 w 3048"/>
                <a:gd name="T97" fmla="*/ 93 h 4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8" h="4760">
                  <a:moveTo>
                    <a:pt x="2702" y="12"/>
                  </a:moveTo>
                  <a:lnTo>
                    <a:pt x="2693" y="0"/>
                  </a:lnTo>
                  <a:lnTo>
                    <a:pt x="2698" y="18"/>
                  </a:lnTo>
                  <a:lnTo>
                    <a:pt x="2705" y="36"/>
                  </a:lnTo>
                  <a:lnTo>
                    <a:pt x="2710" y="52"/>
                  </a:lnTo>
                  <a:lnTo>
                    <a:pt x="2717" y="66"/>
                  </a:lnTo>
                  <a:lnTo>
                    <a:pt x="2722" y="78"/>
                  </a:lnTo>
                  <a:lnTo>
                    <a:pt x="2727" y="89"/>
                  </a:lnTo>
                  <a:lnTo>
                    <a:pt x="2727" y="90"/>
                  </a:lnTo>
                  <a:lnTo>
                    <a:pt x="2728" y="93"/>
                  </a:lnTo>
                  <a:lnTo>
                    <a:pt x="2730" y="97"/>
                  </a:lnTo>
                  <a:lnTo>
                    <a:pt x="2735" y="105"/>
                  </a:lnTo>
                  <a:lnTo>
                    <a:pt x="2770" y="167"/>
                  </a:lnTo>
                  <a:lnTo>
                    <a:pt x="2805" y="233"/>
                  </a:lnTo>
                  <a:lnTo>
                    <a:pt x="2835" y="299"/>
                  </a:lnTo>
                  <a:lnTo>
                    <a:pt x="2865" y="368"/>
                  </a:lnTo>
                  <a:lnTo>
                    <a:pt x="2890" y="438"/>
                  </a:lnTo>
                  <a:lnTo>
                    <a:pt x="2913" y="510"/>
                  </a:lnTo>
                  <a:lnTo>
                    <a:pt x="2933" y="583"/>
                  </a:lnTo>
                  <a:lnTo>
                    <a:pt x="2951" y="659"/>
                  </a:lnTo>
                  <a:lnTo>
                    <a:pt x="2964" y="733"/>
                  </a:lnTo>
                  <a:lnTo>
                    <a:pt x="2977" y="811"/>
                  </a:lnTo>
                  <a:lnTo>
                    <a:pt x="2986" y="889"/>
                  </a:lnTo>
                  <a:lnTo>
                    <a:pt x="2993" y="971"/>
                  </a:lnTo>
                  <a:lnTo>
                    <a:pt x="2997" y="1052"/>
                  </a:lnTo>
                  <a:lnTo>
                    <a:pt x="2998" y="1136"/>
                  </a:lnTo>
                  <a:lnTo>
                    <a:pt x="2995" y="1220"/>
                  </a:lnTo>
                  <a:lnTo>
                    <a:pt x="2992" y="1308"/>
                  </a:lnTo>
                  <a:lnTo>
                    <a:pt x="2986" y="1373"/>
                  </a:lnTo>
                  <a:lnTo>
                    <a:pt x="2979" y="1440"/>
                  </a:lnTo>
                  <a:lnTo>
                    <a:pt x="2962" y="1575"/>
                  </a:lnTo>
                  <a:lnTo>
                    <a:pt x="2939" y="1702"/>
                  </a:lnTo>
                  <a:lnTo>
                    <a:pt x="2925" y="1767"/>
                  </a:lnTo>
                  <a:lnTo>
                    <a:pt x="2909" y="1834"/>
                  </a:lnTo>
                  <a:lnTo>
                    <a:pt x="2892" y="1899"/>
                  </a:lnTo>
                  <a:lnTo>
                    <a:pt x="2876" y="1965"/>
                  </a:lnTo>
                  <a:lnTo>
                    <a:pt x="2835" y="2095"/>
                  </a:lnTo>
                  <a:lnTo>
                    <a:pt x="2813" y="2158"/>
                  </a:lnTo>
                  <a:lnTo>
                    <a:pt x="2792" y="2223"/>
                  </a:lnTo>
                  <a:lnTo>
                    <a:pt x="2766" y="2285"/>
                  </a:lnTo>
                  <a:lnTo>
                    <a:pt x="2753" y="2317"/>
                  </a:lnTo>
                  <a:lnTo>
                    <a:pt x="2741" y="2349"/>
                  </a:lnTo>
                  <a:lnTo>
                    <a:pt x="2715" y="2411"/>
                  </a:lnTo>
                  <a:lnTo>
                    <a:pt x="2687" y="2474"/>
                  </a:lnTo>
                  <a:lnTo>
                    <a:pt x="2679" y="2488"/>
                  </a:lnTo>
                  <a:lnTo>
                    <a:pt x="2672" y="2504"/>
                  </a:lnTo>
                  <a:lnTo>
                    <a:pt x="2657" y="2535"/>
                  </a:lnTo>
                  <a:lnTo>
                    <a:pt x="2627" y="2597"/>
                  </a:lnTo>
                  <a:lnTo>
                    <a:pt x="2610" y="2627"/>
                  </a:lnTo>
                  <a:lnTo>
                    <a:pt x="2595" y="2659"/>
                  </a:lnTo>
                  <a:lnTo>
                    <a:pt x="2562" y="2721"/>
                  </a:lnTo>
                  <a:lnTo>
                    <a:pt x="2490" y="2841"/>
                  </a:lnTo>
                  <a:lnTo>
                    <a:pt x="2471" y="2870"/>
                  </a:lnTo>
                  <a:lnTo>
                    <a:pt x="2462" y="2884"/>
                  </a:lnTo>
                  <a:lnTo>
                    <a:pt x="2453" y="2900"/>
                  </a:lnTo>
                  <a:lnTo>
                    <a:pt x="2415" y="2960"/>
                  </a:lnTo>
                  <a:lnTo>
                    <a:pt x="2333" y="3077"/>
                  </a:lnTo>
                  <a:lnTo>
                    <a:pt x="2291" y="3135"/>
                  </a:lnTo>
                  <a:lnTo>
                    <a:pt x="2248" y="3195"/>
                  </a:lnTo>
                  <a:lnTo>
                    <a:pt x="2202" y="3251"/>
                  </a:lnTo>
                  <a:lnTo>
                    <a:pt x="2156" y="3309"/>
                  </a:lnTo>
                  <a:lnTo>
                    <a:pt x="2108" y="3365"/>
                  </a:lnTo>
                  <a:lnTo>
                    <a:pt x="2060" y="3423"/>
                  </a:lnTo>
                  <a:lnTo>
                    <a:pt x="1957" y="3535"/>
                  </a:lnTo>
                  <a:lnTo>
                    <a:pt x="1904" y="3591"/>
                  </a:lnTo>
                  <a:lnTo>
                    <a:pt x="1851" y="3647"/>
                  </a:lnTo>
                  <a:lnTo>
                    <a:pt x="1797" y="3697"/>
                  </a:lnTo>
                  <a:lnTo>
                    <a:pt x="1744" y="3748"/>
                  </a:lnTo>
                  <a:lnTo>
                    <a:pt x="1717" y="3772"/>
                  </a:lnTo>
                  <a:lnTo>
                    <a:pt x="1690" y="3797"/>
                  </a:lnTo>
                  <a:lnTo>
                    <a:pt x="1637" y="3846"/>
                  </a:lnTo>
                  <a:lnTo>
                    <a:pt x="1582" y="3893"/>
                  </a:lnTo>
                  <a:lnTo>
                    <a:pt x="1568" y="3904"/>
                  </a:lnTo>
                  <a:lnTo>
                    <a:pt x="1555" y="3916"/>
                  </a:lnTo>
                  <a:lnTo>
                    <a:pt x="1528" y="3940"/>
                  </a:lnTo>
                  <a:lnTo>
                    <a:pt x="1473" y="3984"/>
                  </a:lnTo>
                  <a:lnTo>
                    <a:pt x="1445" y="4006"/>
                  </a:lnTo>
                  <a:lnTo>
                    <a:pt x="1419" y="4028"/>
                  </a:lnTo>
                  <a:lnTo>
                    <a:pt x="1363" y="4069"/>
                  </a:lnTo>
                  <a:lnTo>
                    <a:pt x="1307" y="4111"/>
                  </a:lnTo>
                  <a:lnTo>
                    <a:pt x="1195" y="4190"/>
                  </a:lnTo>
                  <a:lnTo>
                    <a:pt x="1137" y="4228"/>
                  </a:lnTo>
                  <a:lnTo>
                    <a:pt x="1108" y="4246"/>
                  </a:lnTo>
                  <a:lnTo>
                    <a:pt x="1081" y="4265"/>
                  </a:lnTo>
                  <a:lnTo>
                    <a:pt x="1023" y="4300"/>
                  </a:lnTo>
                  <a:lnTo>
                    <a:pt x="994" y="4316"/>
                  </a:lnTo>
                  <a:lnTo>
                    <a:pt x="980" y="4325"/>
                  </a:lnTo>
                  <a:lnTo>
                    <a:pt x="967" y="4334"/>
                  </a:lnTo>
                  <a:lnTo>
                    <a:pt x="849" y="4397"/>
                  </a:lnTo>
                  <a:lnTo>
                    <a:pt x="732" y="4457"/>
                  </a:lnTo>
                  <a:lnTo>
                    <a:pt x="672" y="4484"/>
                  </a:lnTo>
                  <a:lnTo>
                    <a:pt x="656" y="4490"/>
                  </a:lnTo>
                  <a:lnTo>
                    <a:pt x="642" y="4498"/>
                  </a:lnTo>
                  <a:lnTo>
                    <a:pt x="613" y="4512"/>
                  </a:lnTo>
                  <a:lnTo>
                    <a:pt x="493" y="4562"/>
                  </a:lnTo>
                  <a:lnTo>
                    <a:pt x="370" y="4608"/>
                  </a:lnTo>
                  <a:lnTo>
                    <a:pt x="248" y="4649"/>
                  </a:lnTo>
                  <a:lnTo>
                    <a:pt x="186" y="4667"/>
                  </a:lnTo>
                  <a:lnTo>
                    <a:pt x="154" y="4675"/>
                  </a:lnTo>
                  <a:lnTo>
                    <a:pt x="124" y="4685"/>
                  </a:lnTo>
                  <a:lnTo>
                    <a:pt x="0" y="4716"/>
                  </a:lnTo>
                  <a:lnTo>
                    <a:pt x="3" y="4760"/>
                  </a:lnTo>
                  <a:lnTo>
                    <a:pt x="11" y="4759"/>
                  </a:lnTo>
                  <a:lnTo>
                    <a:pt x="138" y="4728"/>
                  </a:lnTo>
                  <a:lnTo>
                    <a:pt x="200" y="4711"/>
                  </a:lnTo>
                  <a:lnTo>
                    <a:pt x="265" y="4693"/>
                  </a:lnTo>
                  <a:lnTo>
                    <a:pt x="327" y="4673"/>
                  </a:lnTo>
                  <a:lnTo>
                    <a:pt x="358" y="4662"/>
                  </a:lnTo>
                  <a:lnTo>
                    <a:pt x="391" y="4652"/>
                  </a:lnTo>
                  <a:lnTo>
                    <a:pt x="453" y="4631"/>
                  </a:lnTo>
                  <a:lnTo>
                    <a:pt x="516" y="4608"/>
                  </a:lnTo>
                  <a:lnTo>
                    <a:pt x="638" y="4557"/>
                  </a:lnTo>
                  <a:lnTo>
                    <a:pt x="698" y="4530"/>
                  </a:lnTo>
                  <a:lnTo>
                    <a:pt x="728" y="4516"/>
                  </a:lnTo>
                  <a:lnTo>
                    <a:pt x="759" y="4502"/>
                  </a:lnTo>
                  <a:lnTo>
                    <a:pt x="879" y="4442"/>
                  </a:lnTo>
                  <a:lnTo>
                    <a:pt x="939" y="4411"/>
                  </a:lnTo>
                  <a:lnTo>
                    <a:pt x="999" y="4379"/>
                  </a:lnTo>
                  <a:lnTo>
                    <a:pt x="1057" y="4343"/>
                  </a:lnTo>
                  <a:lnTo>
                    <a:pt x="1115" y="4307"/>
                  </a:lnTo>
                  <a:lnTo>
                    <a:pt x="1173" y="4270"/>
                  </a:lnTo>
                  <a:lnTo>
                    <a:pt x="1202" y="4250"/>
                  </a:lnTo>
                  <a:lnTo>
                    <a:pt x="1216" y="4241"/>
                  </a:lnTo>
                  <a:lnTo>
                    <a:pt x="1232" y="4232"/>
                  </a:lnTo>
                  <a:lnTo>
                    <a:pt x="1289" y="4193"/>
                  </a:lnTo>
                  <a:lnTo>
                    <a:pt x="1347" y="4152"/>
                  </a:lnTo>
                  <a:lnTo>
                    <a:pt x="1375" y="4130"/>
                  </a:lnTo>
                  <a:lnTo>
                    <a:pt x="1403" y="4110"/>
                  </a:lnTo>
                  <a:lnTo>
                    <a:pt x="1461" y="4068"/>
                  </a:lnTo>
                  <a:lnTo>
                    <a:pt x="1516" y="4022"/>
                  </a:lnTo>
                  <a:lnTo>
                    <a:pt x="1573" y="3977"/>
                  </a:lnTo>
                  <a:lnTo>
                    <a:pt x="1683" y="3883"/>
                  </a:lnTo>
                  <a:lnTo>
                    <a:pt x="1709" y="3858"/>
                  </a:lnTo>
                  <a:lnTo>
                    <a:pt x="1737" y="3834"/>
                  </a:lnTo>
                  <a:lnTo>
                    <a:pt x="1792" y="3784"/>
                  </a:lnTo>
                  <a:lnTo>
                    <a:pt x="1819" y="3757"/>
                  </a:lnTo>
                  <a:lnTo>
                    <a:pt x="1832" y="3744"/>
                  </a:lnTo>
                  <a:lnTo>
                    <a:pt x="1846" y="3732"/>
                  </a:lnTo>
                  <a:lnTo>
                    <a:pt x="1901" y="3681"/>
                  </a:lnTo>
                  <a:lnTo>
                    <a:pt x="1955" y="3623"/>
                  </a:lnTo>
                  <a:lnTo>
                    <a:pt x="1982" y="3594"/>
                  </a:lnTo>
                  <a:lnTo>
                    <a:pt x="1995" y="3580"/>
                  </a:lnTo>
                  <a:lnTo>
                    <a:pt x="2009" y="3567"/>
                  </a:lnTo>
                  <a:lnTo>
                    <a:pt x="2062" y="3509"/>
                  </a:lnTo>
                  <a:lnTo>
                    <a:pt x="2087" y="3480"/>
                  </a:lnTo>
                  <a:lnTo>
                    <a:pt x="2114" y="3453"/>
                  </a:lnTo>
                  <a:lnTo>
                    <a:pt x="2163" y="3395"/>
                  </a:lnTo>
                  <a:lnTo>
                    <a:pt x="2211" y="3337"/>
                  </a:lnTo>
                  <a:lnTo>
                    <a:pt x="2222" y="3322"/>
                  </a:lnTo>
                  <a:lnTo>
                    <a:pt x="2234" y="3307"/>
                  </a:lnTo>
                  <a:lnTo>
                    <a:pt x="2258" y="3279"/>
                  </a:lnTo>
                  <a:lnTo>
                    <a:pt x="2304" y="3221"/>
                  </a:lnTo>
                  <a:lnTo>
                    <a:pt x="2348" y="3161"/>
                  </a:lnTo>
                  <a:lnTo>
                    <a:pt x="2391" y="3102"/>
                  </a:lnTo>
                  <a:lnTo>
                    <a:pt x="2433" y="3042"/>
                  </a:lnTo>
                  <a:lnTo>
                    <a:pt x="2474" y="2982"/>
                  </a:lnTo>
                  <a:lnTo>
                    <a:pt x="2512" y="2921"/>
                  </a:lnTo>
                  <a:lnTo>
                    <a:pt x="2549" y="2861"/>
                  </a:lnTo>
                  <a:lnTo>
                    <a:pt x="2621" y="2739"/>
                  </a:lnTo>
                  <a:lnTo>
                    <a:pt x="2686" y="2614"/>
                  </a:lnTo>
                  <a:lnTo>
                    <a:pt x="2717" y="2551"/>
                  </a:lnTo>
                  <a:lnTo>
                    <a:pt x="2747" y="2488"/>
                  </a:lnTo>
                  <a:lnTo>
                    <a:pt x="2775" y="2423"/>
                  </a:lnTo>
                  <a:lnTo>
                    <a:pt x="2801" y="2361"/>
                  </a:lnTo>
                  <a:lnTo>
                    <a:pt x="2826" y="2296"/>
                  </a:lnTo>
                  <a:lnTo>
                    <a:pt x="2838" y="2264"/>
                  </a:lnTo>
                  <a:lnTo>
                    <a:pt x="2852" y="2233"/>
                  </a:lnTo>
                  <a:lnTo>
                    <a:pt x="2873" y="2167"/>
                  </a:lnTo>
                  <a:lnTo>
                    <a:pt x="2895" y="2102"/>
                  </a:lnTo>
                  <a:lnTo>
                    <a:pt x="2915" y="2035"/>
                  </a:lnTo>
                  <a:lnTo>
                    <a:pt x="2934" y="1970"/>
                  </a:lnTo>
                  <a:lnTo>
                    <a:pt x="2951" y="1903"/>
                  </a:lnTo>
                  <a:lnTo>
                    <a:pt x="2958" y="1869"/>
                  </a:lnTo>
                  <a:lnTo>
                    <a:pt x="2962" y="1852"/>
                  </a:lnTo>
                  <a:lnTo>
                    <a:pt x="2967" y="1837"/>
                  </a:lnTo>
                  <a:lnTo>
                    <a:pt x="2995" y="1702"/>
                  </a:lnTo>
                  <a:lnTo>
                    <a:pt x="3012" y="1609"/>
                  </a:lnTo>
                  <a:lnTo>
                    <a:pt x="3029" y="1473"/>
                  </a:lnTo>
                  <a:lnTo>
                    <a:pt x="3036" y="1406"/>
                  </a:lnTo>
                  <a:lnTo>
                    <a:pt x="3042" y="1341"/>
                  </a:lnTo>
                  <a:lnTo>
                    <a:pt x="3046" y="1250"/>
                  </a:lnTo>
                  <a:lnTo>
                    <a:pt x="3048" y="1161"/>
                  </a:lnTo>
                  <a:lnTo>
                    <a:pt x="3046" y="1074"/>
                  </a:lnTo>
                  <a:lnTo>
                    <a:pt x="3042" y="990"/>
                  </a:lnTo>
                  <a:lnTo>
                    <a:pt x="3034" y="905"/>
                  </a:lnTo>
                  <a:lnTo>
                    <a:pt x="3024" y="823"/>
                  </a:lnTo>
                  <a:lnTo>
                    <a:pt x="3011" y="743"/>
                  </a:lnTo>
                  <a:lnTo>
                    <a:pt x="2995" y="665"/>
                  </a:lnTo>
                  <a:lnTo>
                    <a:pt x="2975" y="587"/>
                  </a:lnTo>
                  <a:lnTo>
                    <a:pt x="2953" y="511"/>
                  </a:lnTo>
                  <a:lnTo>
                    <a:pt x="2927" y="437"/>
                  </a:lnTo>
                  <a:lnTo>
                    <a:pt x="2900" y="365"/>
                  </a:lnTo>
                  <a:lnTo>
                    <a:pt x="2867" y="293"/>
                  </a:lnTo>
                  <a:lnTo>
                    <a:pt x="2834" y="224"/>
                  </a:lnTo>
                  <a:lnTo>
                    <a:pt x="2795" y="157"/>
                  </a:lnTo>
                  <a:lnTo>
                    <a:pt x="2756" y="93"/>
                  </a:lnTo>
                  <a:lnTo>
                    <a:pt x="2724" y="45"/>
                  </a:lnTo>
                  <a:lnTo>
                    <a:pt x="2702" y="12"/>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2936876" y="3578226"/>
              <a:ext cx="1214438" cy="1336675"/>
            </a:xfrm>
            <a:custGeom>
              <a:avLst/>
              <a:gdLst>
                <a:gd name="T0" fmla="*/ 522 w 2296"/>
                <a:gd name="T1" fmla="*/ 2272 h 2527"/>
                <a:gd name="T2" fmla="*/ 564 w 2296"/>
                <a:gd name="T3" fmla="*/ 2314 h 2527"/>
                <a:gd name="T4" fmla="*/ 617 w 2296"/>
                <a:gd name="T5" fmla="*/ 2362 h 2527"/>
                <a:gd name="T6" fmla="*/ 672 w 2296"/>
                <a:gd name="T7" fmla="*/ 2409 h 2527"/>
                <a:gd name="T8" fmla="*/ 728 w 2296"/>
                <a:gd name="T9" fmla="*/ 2454 h 2527"/>
                <a:gd name="T10" fmla="*/ 787 w 2296"/>
                <a:gd name="T11" fmla="*/ 2496 h 2527"/>
                <a:gd name="T12" fmla="*/ 834 w 2296"/>
                <a:gd name="T13" fmla="*/ 2527 h 2527"/>
                <a:gd name="T14" fmla="*/ 835 w 2296"/>
                <a:gd name="T15" fmla="*/ 2526 h 2527"/>
                <a:gd name="T16" fmla="*/ 2296 w 2296"/>
                <a:gd name="T17" fmla="*/ 0 h 2527"/>
                <a:gd name="T18" fmla="*/ 0 w 2296"/>
                <a:gd name="T19" fmla="*/ 1140 h 2527"/>
                <a:gd name="T20" fmla="*/ 8 w 2296"/>
                <a:gd name="T21" fmla="*/ 1222 h 2527"/>
                <a:gd name="T22" fmla="*/ 21 w 2296"/>
                <a:gd name="T23" fmla="*/ 1303 h 2527"/>
                <a:gd name="T24" fmla="*/ 37 w 2296"/>
                <a:gd name="T25" fmla="*/ 1382 h 2527"/>
                <a:gd name="T26" fmla="*/ 56 w 2296"/>
                <a:gd name="T27" fmla="*/ 1461 h 2527"/>
                <a:gd name="T28" fmla="*/ 66 w 2296"/>
                <a:gd name="T29" fmla="*/ 1499 h 2527"/>
                <a:gd name="T30" fmla="*/ 78 w 2296"/>
                <a:gd name="T31" fmla="*/ 1537 h 2527"/>
                <a:gd name="T32" fmla="*/ 103 w 2296"/>
                <a:gd name="T33" fmla="*/ 1613 h 2527"/>
                <a:gd name="T34" fmla="*/ 131 w 2296"/>
                <a:gd name="T35" fmla="*/ 1686 h 2527"/>
                <a:gd name="T36" fmla="*/ 162 w 2296"/>
                <a:gd name="T37" fmla="*/ 1758 h 2527"/>
                <a:gd name="T38" fmla="*/ 195 w 2296"/>
                <a:gd name="T39" fmla="*/ 1827 h 2527"/>
                <a:gd name="T40" fmla="*/ 233 w 2296"/>
                <a:gd name="T41" fmla="*/ 1896 h 2527"/>
                <a:gd name="T42" fmla="*/ 272 w 2296"/>
                <a:gd name="T43" fmla="*/ 1962 h 2527"/>
                <a:gd name="T44" fmla="*/ 317 w 2296"/>
                <a:gd name="T45" fmla="*/ 2028 h 2527"/>
                <a:gd name="T46" fmla="*/ 362 w 2296"/>
                <a:gd name="T47" fmla="*/ 2090 h 2527"/>
                <a:gd name="T48" fmla="*/ 413 w 2296"/>
                <a:gd name="T49" fmla="*/ 2152 h 2527"/>
                <a:gd name="T50" fmla="*/ 465 w 2296"/>
                <a:gd name="T51" fmla="*/ 2212 h 2527"/>
                <a:gd name="T52" fmla="*/ 522 w 2296"/>
                <a:gd name="T53" fmla="*/ 227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96" h="2527">
                  <a:moveTo>
                    <a:pt x="522" y="2272"/>
                  </a:moveTo>
                  <a:lnTo>
                    <a:pt x="564" y="2314"/>
                  </a:lnTo>
                  <a:lnTo>
                    <a:pt x="617" y="2362"/>
                  </a:lnTo>
                  <a:lnTo>
                    <a:pt x="672" y="2409"/>
                  </a:lnTo>
                  <a:lnTo>
                    <a:pt x="728" y="2454"/>
                  </a:lnTo>
                  <a:lnTo>
                    <a:pt x="787" y="2496"/>
                  </a:lnTo>
                  <a:lnTo>
                    <a:pt x="834" y="2527"/>
                  </a:lnTo>
                  <a:lnTo>
                    <a:pt x="835" y="2526"/>
                  </a:lnTo>
                  <a:lnTo>
                    <a:pt x="2296" y="0"/>
                  </a:lnTo>
                  <a:lnTo>
                    <a:pt x="0" y="1140"/>
                  </a:lnTo>
                  <a:lnTo>
                    <a:pt x="8" y="1222"/>
                  </a:lnTo>
                  <a:lnTo>
                    <a:pt x="21" y="1303"/>
                  </a:lnTo>
                  <a:lnTo>
                    <a:pt x="37" y="1382"/>
                  </a:lnTo>
                  <a:lnTo>
                    <a:pt x="56" y="1461"/>
                  </a:lnTo>
                  <a:lnTo>
                    <a:pt x="66" y="1499"/>
                  </a:lnTo>
                  <a:lnTo>
                    <a:pt x="78" y="1537"/>
                  </a:lnTo>
                  <a:lnTo>
                    <a:pt x="103" y="1613"/>
                  </a:lnTo>
                  <a:lnTo>
                    <a:pt x="131" y="1686"/>
                  </a:lnTo>
                  <a:lnTo>
                    <a:pt x="162" y="1758"/>
                  </a:lnTo>
                  <a:lnTo>
                    <a:pt x="195" y="1827"/>
                  </a:lnTo>
                  <a:lnTo>
                    <a:pt x="233" y="1896"/>
                  </a:lnTo>
                  <a:lnTo>
                    <a:pt x="272" y="1962"/>
                  </a:lnTo>
                  <a:lnTo>
                    <a:pt x="317" y="2028"/>
                  </a:lnTo>
                  <a:lnTo>
                    <a:pt x="362" y="2090"/>
                  </a:lnTo>
                  <a:lnTo>
                    <a:pt x="413" y="2152"/>
                  </a:lnTo>
                  <a:lnTo>
                    <a:pt x="465" y="2212"/>
                  </a:lnTo>
                  <a:lnTo>
                    <a:pt x="522" y="2272"/>
                  </a:lnTo>
                  <a:close/>
                </a:path>
              </a:pathLst>
            </a:custGeom>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3378201" y="4914901"/>
              <a:ext cx="893763" cy="153988"/>
            </a:xfrm>
            <a:custGeom>
              <a:avLst/>
              <a:gdLst>
                <a:gd name="T0" fmla="*/ 1 w 1691"/>
                <a:gd name="T1" fmla="*/ 0 h 293"/>
                <a:gd name="T2" fmla="*/ 0 w 1691"/>
                <a:gd name="T3" fmla="*/ 1 h 293"/>
                <a:gd name="T4" fmla="*/ 76 w 1691"/>
                <a:gd name="T5" fmla="*/ 47 h 293"/>
                <a:gd name="T6" fmla="*/ 157 w 1691"/>
                <a:gd name="T7" fmla="*/ 91 h 293"/>
                <a:gd name="T8" fmla="*/ 240 w 1691"/>
                <a:gd name="T9" fmla="*/ 129 h 293"/>
                <a:gd name="T10" fmla="*/ 325 w 1691"/>
                <a:gd name="T11" fmla="*/ 164 h 293"/>
                <a:gd name="T12" fmla="*/ 410 w 1691"/>
                <a:gd name="T13" fmla="*/ 194 h 293"/>
                <a:gd name="T14" fmla="*/ 500 w 1691"/>
                <a:gd name="T15" fmla="*/ 220 h 293"/>
                <a:gd name="T16" fmla="*/ 591 w 1691"/>
                <a:gd name="T17" fmla="*/ 243 h 293"/>
                <a:gd name="T18" fmla="*/ 686 w 1691"/>
                <a:gd name="T19" fmla="*/ 262 h 293"/>
                <a:gd name="T20" fmla="*/ 781 w 1691"/>
                <a:gd name="T21" fmla="*/ 275 h 293"/>
                <a:gd name="T22" fmla="*/ 879 w 1691"/>
                <a:gd name="T23" fmla="*/ 285 h 293"/>
                <a:gd name="T24" fmla="*/ 979 w 1691"/>
                <a:gd name="T25" fmla="*/ 291 h 293"/>
                <a:gd name="T26" fmla="*/ 1083 w 1691"/>
                <a:gd name="T27" fmla="*/ 293 h 293"/>
                <a:gd name="T28" fmla="*/ 1187 w 1691"/>
                <a:gd name="T29" fmla="*/ 290 h 293"/>
                <a:gd name="T30" fmla="*/ 1295 w 1691"/>
                <a:gd name="T31" fmla="*/ 283 h 293"/>
                <a:gd name="T32" fmla="*/ 1405 w 1691"/>
                <a:gd name="T33" fmla="*/ 272 h 293"/>
                <a:gd name="T34" fmla="*/ 1517 w 1691"/>
                <a:gd name="T35" fmla="*/ 257 h 293"/>
                <a:gd name="T36" fmla="*/ 1604 w 1691"/>
                <a:gd name="T37" fmla="*/ 242 h 293"/>
                <a:gd name="T38" fmla="*/ 1647 w 1691"/>
                <a:gd name="T39" fmla="*/ 233 h 293"/>
                <a:gd name="T40" fmla="*/ 1691 w 1691"/>
                <a:gd name="T41" fmla="*/ 226 h 293"/>
                <a:gd name="T42" fmla="*/ 1688 w 1691"/>
                <a:gd name="T43" fmla="*/ 182 h 293"/>
                <a:gd name="T44" fmla="*/ 1641 w 1691"/>
                <a:gd name="T45" fmla="*/ 193 h 293"/>
                <a:gd name="T46" fmla="*/ 1597 w 1691"/>
                <a:gd name="T47" fmla="*/ 200 h 293"/>
                <a:gd name="T48" fmla="*/ 1553 w 1691"/>
                <a:gd name="T49" fmla="*/ 208 h 293"/>
                <a:gd name="T50" fmla="*/ 1467 w 1691"/>
                <a:gd name="T51" fmla="*/ 224 h 293"/>
                <a:gd name="T52" fmla="*/ 1358 w 1691"/>
                <a:gd name="T53" fmla="*/ 238 h 293"/>
                <a:gd name="T54" fmla="*/ 1253 w 1691"/>
                <a:gd name="T55" fmla="*/ 249 h 293"/>
                <a:gd name="T56" fmla="*/ 1149 w 1691"/>
                <a:gd name="T57" fmla="*/ 256 h 293"/>
                <a:gd name="T58" fmla="*/ 1049 w 1691"/>
                <a:gd name="T59" fmla="*/ 260 h 293"/>
                <a:gd name="T60" fmla="*/ 950 w 1691"/>
                <a:gd name="T61" fmla="*/ 259 h 293"/>
                <a:gd name="T62" fmla="*/ 854 w 1691"/>
                <a:gd name="T63" fmla="*/ 254 h 293"/>
                <a:gd name="T64" fmla="*/ 759 w 1691"/>
                <a:gd name="T65" fmla="*/ 245 h 293"/>
                <a:gd name="T66" fmla="*/ 667 w 1691"/>
                <a:gd name="T67" fmla="*/ 235 h 293"/>
                <a:gd name="T68" fmla="*/ 574 w 1691"/>
                <a:gd name="T69" fmla="*/ 218 h 293"/>
                <a:gd name="T70" fmla="*/ 487 w 1691"/>
                <a:gd name="T71" fmla="*/ 197 h 293"/>
                <a:gd name="T72" fmla="*/ 399 w 1691"/>
                <a:gd name="T73" fmla="*/ 173 h 293"/>
                <a:gd name="T74" fmla="*/ 316 w 1691"/>
                <a:gd name="T75" fmla="*/ 147 h 293"/>
                <a:gd name="T76" fmla="*/ 234 w 1691"/>
                <a:gd name="T77" fmla="*/ 115 h 293"/>
                <a:gd name="T78" fmla="*/ 154 w 1691"/>
                <a:gd name="T79" fmla="*/ 80 h 293"/>
                <a:gd name="T80" fmla="*/ 76 w 1691"/>
                <a:gd name="T81" fmla="*/ 41 h 293"/>
                <a:gd name="T82" fmla="*/ 1 w 1691"/>
                <a:gd name="T8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91" h="293">
                  <a:moveTo>
                    <a:pt x="1" y="0"/>
                  </a:moveTo>
                  <a:lnTo>
                    <a:pt x="0" y="1"/>
                  </a:lnTo>
                  <a:lnTo>
                    <a:pt x="76" y="47"/>
                  </a:lnTo>
                  <a:lnTo>
                    <a:pt x="157" y="91"/>
                  </a:lnTo>
                  <a:lnTo>
                    <a:pt x="240" y="129"/>
                  </a:lnTo>
                  <a:lnTo>
                    <a:pt x="325" y="164"/>
                  </a:lnTo>
                  <a:lnTo>
                    <a:pt x="410" y="194"/>
                  </a:lnTo>
                  <a:lnTo>
                    <a:pt x="500" y="220"/>
                  </a:lnTo>
                  <a:lnTo>
                    <a:pt x="591" y="243"/>
                  </a:lnTo>
                  <a:lnTo>
                    <a:pt x="686" y="262"/>
                  </a:lnTo>
                  <a:lnTo>
                    <a:pt x="781" y="275"/>
                  </a:lnTo>
                  <a:lnTo>
                    <a:pt x="879" y="285"/>
                  </a:lnTo>
                  <a:lnTo>
                    <a:pt x="979" y="291"/>
                  </a:lnTo>
                  <a:lnTo>
                    <a:pt x="1083" y="293"/>
                  </a:lnTo>
                  <a:lnTo>
                    <a:pt x="1187" y="290"/>
                  </a:lnTo>
                  <a:lnTo>
                    <a:pt x="1295" y="283"/>
                  </a:lnTo>
                  <a:lnTo>
                    <a:pt x="1405" y="272"/>
                  </a:lnTo>
                  <a:lnTo>
                    <a:pt x="1517" y="257"/>
                  </a:lnTo>
                  <a:lnTo>
                    <a:pt x="1604" y="242"/>
                  </a:lnTo>
                  <a:lnTo>
                    <a:pt x="1647" y="233"/>
                  </a:lnTo>
                  <a:lnTo>
                    <a:pt x="1691" y="226"/>
                  </a:lnTo>
                  <a:lnTo>
                    <a:pt x="1688" y="182"/>
                  </a:lnTo>
                  <a:lnTo>
                    <a:pt x="1641" y="193"/>
                  </a:lnTo>
                  <a:lnTo>
                    <a:pt x="1597" y="200"/>
                  </a:lnTo>
                  <a:lnTo>
                    <a:pt x="1553" y="208"/>
                  </a:lnTo>
                  <a:lnTo>
                    <a:pt x="1467" y="224"/>
                  </a:lnTo>
                  <a:lnTo>
                    <a:pt x="1358" y="238"/>
                  </a:lnTo>
                  <a:lnTo>
                    <a:pt x="1253" y="249"/>
                  </a:lnTo>
                  <a:lnTo>
                    <a:pt x="1149" y="256"/>
                  </a:lnTo>
                  <a:lnTo>
                    <a:pt x="1049" y="260"/>
                  </a:lnTo>
                  <a:lnTo>
                    <a:pt x="950" y="259"/>
                  </a:lnTo>
                  <a:lnTo>
                    <a:pt x="854" y="254"/>
                  </a:lnTo>
                  <a:lnTo>
                    <a:pt x="759" y="245"/>
                  </a:lnTo>
                  <a:lnTo>
                    <a:pt x="667" y="235"/>
                  </a:lnTo>
                  <a:lnTo>
                    <a:pt x="574" y="218"/>
                  </a:lnTo>
                  <a:lnTo>
                    <a:pt x="487" y="197"/>
                  </a:lnTo>
                  <a:lnTo>
                    <a:pt x="399" y="173"/>
                  </a:lnTo>
                  <a:lnTo>
                    <a:pt x="316" y="147"/>
                  </a:lnTo>
                  <a:lnTo>
                    <a:pt x="234" y="115"/>
                  </a:lnTo>
                  <a:lnTo>
                    <a:pt x="154" y="80"/>
                  </a:lnTo>
                  <a:lnTo>
                    <a:pt x="76" y="41"/>
                  </a:lnTo>
                  <a:lnTo>
                    <a:pt x="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1984376" y="3773488"/>
              <a:ext cx="7060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666666"/>
                  </a:solidFill>
                  <a:effectLst/>
                  <a:latin typeface="Calibri" pitchFamily="34" charset="0"/>
                  <a:cs typeface="Arial" pitchFamily="34" charset="0"/>
                </a:rPr>
                <a:t>Contracts</a:t>
              </a:r>
              <a:endParaRPr kumimoji="0" lang="en-US" sz="2000" b="0" i="0" u="none" strike="noStrike" cap="none" normalizeH="0" baseline="0">
                <a:ln>
                  <a:noFill/>
                </a:ln>
                <a:solidFill>
                  <a:schemeClr val="tx1"/>
                </a:solidFill>
                <a:effectLst/>
                <a:latin typeface="Calibri" pitchFamily="34" charset="0"/>
                <a:cs typeface="Arial" pitchFamily="34" charset="0"/>
              </a:endParaRPr>
            </a:p>
          </p:txBody>
        </p:sp>
        <p:sp>
          <p:nvSpPr>
            <p:cNvPr id="12" name="Rectangle 11"/>
            <p:cNvSpPr>
              <a:spLocks noChangeArrowheads="1"/>
            </p:cNvSpPr>
            <p:nvPr/>
          </p:nvSpPr>
          <p:spPr bwMode="auto">
            <a:xfrm>
              <a:off x="2374901" y="2849563"/>
              <a:ext cx="52706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666666"/>
                  </a:solidFill>
                  <a:effectLst/>
                  <a:latin typeface="Calibri" pitchFamily="34" charset="0"/>
                  <a:cs typeface="Arial" pitchFamily="34" charset="0"/>
                </a:rPr>
                <a:t>Images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13" name="Rectangle 12"/>
            <p:cNvSpPr>
              <a:spLocks noChangeArrowheads="1"/>
            </p:cNvSpPr>
            <p:nvPr/>
          </p:nvSpPr>
          <p:spPr bwMode="auto">
            <a:xfrm>
              <a:off x="2706688" y="2449513"/>
              <a:ext cx="6428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666666"/>
                  </a:solidFill>
                  <a:effectLst/>
                  <a:latin typeface="Calibri" pitchFamily="34" charset="0"/>
                  <a:cs typeface="Arial" pitchFamily="34" charset="0"/>
                </a:rPr>
                <a:t>Manuals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14" name="Rectangle 13"/>
            <p:cNvSpPr>
              <a:spLocks noChangeArrowheads="1"/>
            </p:cNvSpPr>
            <p:nvPr/>
          </p:nvSpPr>
          <p:spPr bwMode="auto">
            <a:xfrm>
              <a:off x="3288637" y="2036247"/>
              <a:ext cx="4548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666666"/>
                  </a:solidFill>
                  <a:effectLst/>
                  <a:latin typeface="Calibri" pitchFamily="34" charset="0"/>
                  <a:cs typeface="Arial" pitchFamily="34" charset="0"/>
                </a:rPr>
                <a:t>X-rays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15" name="Rectangle 14"/>
            <p:cNvSpPr>
              <a:spLocks noChangeArrowheads="1"/>
            </p:cNvSpPr>
            <p:nvPr/>
          </p:nvSpPr>
          <p:spPr bwMode="auto">
            <a:xfrm>
              <a:off x="6003926" y="2493963"/>
              <a:ext cx="12847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666666"/>
                  </a:solidFill>
                  <a:effectLst/>
                  <a:latin typeface="Calibri" pitchFamily="34" charset="0"/>
                  <a:cs typeface="Arial" pitchFamily="34" charset="0"/>
                </a:rPr>
                <a:t>Instant Messages</a:t>
              </a:r>
              <a:endParaRPr kumimoji="0" lang="en-US" sz="2000" b="0" i="0" u="none" strike="noStrike" cap="none" normalizeH="0" baseline="0">
                <a:ln>
                  <a:noFill/>
                </a:ln>
                <a:solidFill>
                  <a:schemeClr val="tx1"/>
                </a:solidFill>
                <a:effectLst/>
                <a:latin typeface="Calibri" pitchFamily="34" charset="0"/>
                <a:cs typeface="Arial" pitchFamily="34" charset="0"/>
              </a:endParaRPr>
            </a:p>
          </p:txBody>
        </p:sp>
        <p:sp>
          <p:nvSpPr>
            <p:cNvPr id="16" name="Rectangle 15"/>
            <p:cNvSpPr>
              <a:spLocks noChangeArrowheads="1"/>
            </p:cNvSpPr>
            <p:nvPr/>
          </p:nvSpPr>
          <p:spPr bwMode="auto">
            <a:xfrm>
              <a:off x="2249488" y="3284538"/>
              <a:ext cx="4578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666666"/>
                  </a:solidFill>
                  <a:effectLst/>
                  <a:latin typeface="Calibri" pitchFamily="34" charset="0"/>
                  <a:cs typeface="Arial" pitchFamily="34" charset="0"/>
                </a:rPr>
                <a:t>Forms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17" name="Rectangle 16"/>
            <p:cNvSpPr>
              <a:spLocks noChangeArrowheads="1"/>
            </p:cNvSpPr>
            <p:nvPr/>
          </p:nvSpPr>
          <p:spPr bwMode="auto">
            <a:xfrm>
              <a:off x="3603626" y="1490663"/>
              <a:ext cx="14028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a:solidFill>
                    <a:srgbClr val="666666"/>
                  </a:solidFill>
                  <a:latin typeface="Calibri" pitchFamily="34" charset="0"/>
                  <a:cs typeface="Arial" pitchFamily="34" charset="0"/>
                </a:rPr>
                <a:t>e</a:t>
              </a:r>
              <a:r>
                <a:rPr kumimoji="0" lang="en-US" sz="1400" b="1" i="0" u="none" strike="noStrike" cap="none" normalizeH="0" baseline="0" dirty="0">
                  <a:ln>
                    <a:noFill/>
                  </a:ln>
                  <a:solidFill>
                    <a:srgbClr val="666666"/>
                  </a:solidFill>
                  <a:effectLst/>
                  <a:latin typeface="Calibri" pitchFamily="34" charset="0"/>
                  <a:cs typeface="Arial" pitchFamily="34" charset="0"/>
                </a:rPr>
                <a:t>mail Attachments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18" name="Rectangle 17"/>
            <p:cNvSpPr>
              <a:spLocks noChangeArrowheads="1"/>
            </p:cNvSpPr>
            <p:nvPr/>
          </p:nvSpPr>
          <p:spPr bwMode="auto">
            <a:xfrm>
              <a:off x="6170740" y="2922588"/>
              <a:ext cx="8463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666666"/>
                  </a:solidFill>
                  <a:effectLst/>
                  <a:latin typeface="Calibri" pitchFamily="34" charset="0"/>
                  <a:cs typeface="Arial" pitchFamily="34" charset="0"/>
                </a:rPr>
                <a:t>Documents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19" name="Rectangle 18"/>
            <p:cNvSpPr>
              <a:spLocks noChangeArrowheads="1"/>
            </p:cNvSpPr>
            <p:nvPr/>
          </p:nvSpPr>
          <p:spPr bwMode="auto">
            <a:xfrm>
              <a:off x="5630863" y="1468438"/>
              <a:ext cx="3617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666666"/>
                  </a:solidFill>
                  <a:effectLst/>
                  <a:latin typeface="Calibri" pitchFamily="34" charset="0"/>
                  <a:cs typeface="Arial" pitchFamily="34" charset="0"/>
                </a:rPr>
                <a:t>PDFs</a:t>
              </a:r>
              <a:endParaRPr kumimoji="0" lang="en-US" sz="2000" b="0" i="0" u="none" strike="noStrike" cap="none" normalizeH="0" baseline="0">
                <a:ln>
                  <a:noFill/>
                </a:ln>
                <a:solidFill>
                  <a:schemeClr val="tx1"/>
                </a:solidFill>
                <a:effectLst/>
                <a:latin typeface="Calibri" pitchFamily="34" charset="0"/>
                <a:cs typeface="Arial" pitchFamily="34" charset="0"/>
              </a:endParaRPr>
            </a:p>
          </p:txBody>
        </p:sp>
        <p:sp>
          <p:nvSpPr>
            <p:cNvPr id="20" name="Rectangle 19"/>
            <p:cNvSpPr>
              <a:spLocks noChangeArrowheads="1"/>
            </p:cNvSpPr>
            <p:nvPr/>
          </p:nvSpPr>
          <p:spPr bwMode="auto">
            <a:xfrm>
              <a:off x="6249988" y="3424238"/>
              <a:ext cx="8088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666666"/>
                  </a:solidFill>
                  <a:effectLst/>
                  <a:latin typeface="Calibri" pitchFamily="34" charset="0"/>
                  <a:cs typeface="Arial" pitchFamily="34" charset="0"/>
                </a:rPr>
                <a:t>Web Pages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21" name="Rectangle 20"/>
            <p:cNvSpPr>
              <a:spLocks noChangeArrowheads="1"/>
            </p:cNvSpPr>
            <p:nvPr/>
          </p:nvSpPr>
          <p:spPr bwMode="auto">
            <a:xfrm>
              <a:off x="5486959" y="4735513"/>
              <a:ext cx="9591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666666"/>
                  </a:solidFill>
                  <a:effectLst/>
                  <a:latin typeface="Calibri" pitchFamily="34" charset="0"/>
                  <a:cs typeface="Arial" pitchFamily="34" charset="0"/>
                </a:rPr>
                <a:t>Audio, Video</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22" name="Rectangle 21"/>
            <p:cNvSpPr>
              <a:spLocks noChangeArrowheads="1"/>
            </p:cNvSpPr>
            <p:nvPr/>
          </p:nvSpPr>
          <p:spPr bwMode="auto">
            <a:xfrm>
              <a:off x="5883021" y="4282948"/>
              <a:ext cx="6033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666666"/>
                  </a:solidFill>
                  <a:effectLst/>
                  <a:latin typeface="Calibri" pitchFamily="34" charset="0"/>
                  <a:cs typeface="Arial" pitchFamily="34" charset="0"/>
                </a:rPr>
                <a:t>Invoices</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23" name="Rectangle 22"/>
            <p:cNvSpPr>
              <a:spLocks noChangeArrowheads="1"/>
            </p:cNvSpPr>
            <p:nvPr/>
          </p:nvSpPr>
          <p:spPr bwMode="auto">
            <a:xfrm>
              <a:off x="6173828" y="3862045"/>
              <a:ext cx="8335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666666"/>
                  </a:solidFill>
                  <a:effectLst/>
                  <a:latin typeface="Calibri" pitchFamily="34" charset="0"/>
                  <a:cs typeface="Arial" pitchFamily="34" charset="0"/>
                </a:rPr>
                <a:t>Rich Media</a:t>
              </a:r>
              <a:endParaRPr kumimoji="0" lang="en-US" sz="2000" b="0" i="0" u="none" strike="noStrike" cap="none" normalizeH="0" baseline="0" dirty="0">
                <a:ln>
                  <a:noFill/>
                </a:ln>
                <a:solidFill>
                  <a:schemeClr val="tx1"/>
                </a:solidFill>
                <a:effectLst/>
                <a:latin typeface="Calibri" pitchFamily="34" charset="0"/>
                <a:cs typeface="Arial" pitchFamily="34" charset="0"/>
              </a:endParaRPr>
            </a:p>
          </p:txBody>
        </p:sp>
        <p:sp>
          <p:nvSpPr>
            <p:cNvPr id="24" name="Rectangle 23"/>
            <p:cNvSpPr>
              <a:spLocks noChangeArrowheads="1"/>
            </p:cNvSpPr>
            <p:nvPr/>
          </p:nvSpPr>
          <p:spPr bwMode="auto">
            <a:xfrm>
              <a:off x="1589088" y="4899026"/>
              <a:ext cx="129644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Calibri" pitchFamily="34" charset="0"/>
                  <a:cs typeface="Arial" pitchFamily="34" charset="0"/>
                </a:rPr>
                <a:t>Structured  (10%)</a:t>
              </a:r>
              <a:endParaRPr kumimoji="0" lang="en-US" sz="2000" b="0" i="0" u="none" strike="noStrike" cap="none" normalizeH="0" baseline="0">
                <a:ln>
                  <a:noFill/>
                </a:ln>
                <a:solidFill>
                  <a:schemeClr val="tx1"/>
                </a:solidFill>
                <a:effectLst/>
                <a:latin typeface="Calibri" pitchFamily="34" charset="0"/>
                <a:cs typeface="Arial" pitchFamily="34" charset="0"/>
              </a:endParaRPr>
            </a:p>
          </p:txBody>
        </p:sp>
        <p:sp>
          <p:nvSpPr>
            <p:cNvPr id="25" name="Rectangle 24"/>
            <p:cNvSpPr>
              <a:spLocks noChangeArrowheads="1"/>
            </p:cNvSpPr>
            <p:nvPr/>
          </p:nvSpPr>
          <p:spPr bwMode="auto">
            <a:xfrm>
              <a:off x="2033588" y="5205413"/>
              <a:ext cx="6955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666666"/>
                  </a:solidFill>
                  <a:effectLst/>
                  <a:latin typeface="Calibri" pitchFamily="34" charset="0"/>
                  <a:cs typeface="Arial" pitchFamily="34" charset="0"/>
                </a:rPr>
                <a:t>Database</a:t>
              </a:r>
              <a:endParaRPr kumimoji="0" lang="en-US" sz="2000" b="0" i="0" u="none" strike="noStrike" cap="none" normalizeH="0" baseline="0">
                <a:ln>
                  <a:noFill/>
                </a:ln>
                <a:solidFill>
                  <a:schemeClr val="tx1"/>
                </a:solidFill>
                <a:effectLst/>
                <a:latin typeface="Calibri" pitchFamily="34" charset="0"/>
                <a:cs typeface="Arial" pitchFamily="34" charset="0"/>
              </a:endParaRPr>
            </a:p>
          </p:txBody>
        </p:sp>
        <p:sp>
          <p:nvSpPr>
            <p:cNvPr id="26" name="Rectangle 25"/>
            <p:cNvSpPr>
              <a:spLocks noChangeArrowheads="1"/>
            </p:cNvSpPr>
            <p:nvPr/>
          </p:nvSpPr>
          <p:spPr bwMode="auto">
            <a:xfrm>
              <a:off x="4951413" y="1751013"/>
              <a:ext cx="149483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Calibri" pitchFamily="34" charset="0"/>
                  <a:cs typeface="Arial" pitchFamily="34" charset="0"/>
                </a:rPr>
                <a:t>Unstructured  (90%)</a:t>
              </a:r>
              <a:endParaRPr kumimoji="0" lang="en-US" sz="2000" b="0" i="0" u="none" strike="noStrike" cap="none" normalizeH="0" baseline="0">
                <a:ln>
                  <a:noFill/>
                </a:ln>
                <a:solidFill>
                  <a:schemeClr val="tx1"/>
                </a:solidFill>
                <a:effectLst/>
                <a:latin typeface="Calibri" pitchFamily="34" charset="0"/>
                <a:cs typeface="Arial" pitchFamily="34" charset="0"/>
              </a:endParaRPr>
            </a:p>
          </p:txBody>
        </p:sp>
        <p:sp>
          <p:nvSpPr>
            <p:cNvPr id="27" name="Line 26"/>
            <p:cNvSpPr>
              <a:spLocks noChangeShapeType="1"/>
            </p:cNvSpPr>
            <p:nvPr/>
          </p:nvSpPr>
          <p:spPr bwMode="auto">
            <a:xfrm>
              <a:off x="3314701" y="4556126"/>
              <a:ext cx="0" cy="588963"/>
            </a:xfrm>
            <a:prstGeom prst="line">
              <a:avLst/>
            </a:prstGeom>
            <a:noFill/>
            <a:ln w="32">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7"/>
            <p:cNvSpPr>
              <a:spLocks noChangeShapeType="1"/>
            </p:cNvSpPr>
            <p:nvPr/>
          </p:nvSpPr>
          <p:spPr bwMode="auto">
            <a:xfrm>
              <a:off x="3314701" y="4556126"/>
              <a:ext cx="0" cy="588963"/>
            </a:xfrm>
            <a:prstGeom prst="line">
              <a:avLst/>
            </a:prstGeom>
            <a:noFill/>
            <a:ln w="2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8"/>
            <p:cNvSpPr>
              <a:spLocks noChangeShapeType="1"/>
            </p:cNvSpPr>
            <p:nvPr/>
          </p:nvSpPr>
          <p:spPr bwMode="auto">
            <a:xfrm>
              <a:off x="1601788" y="5145088"/>
              <a:ext cx="1712913" cy="0"/>
            </a:xfrm>
            <a:prstGeom prst="line">
              <a:avLst/>
            </a:prstGeom>
            <a:noFill/>
            <a:ln w="2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9"/>
            <p:cNvSpPr>
              <a:spLocks noChangeShapeType="1"/>
            </p:cNvSpPr>
            <p:nvPr/>
          </p:nvSpPr>
          <p:spPr bwMode="auto">
            <a:xfrm flipV="1">
              <a:off x="4991101" y="2001838"/>
              <a:ext cx="0" cy="588963"/>
            </a:xfrm>
            <a:prstGeom prst="line">
              <a:avLst/>
            </a:prstGeom>
            <a:noFill/>
            <a:ln w="32">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0"/>
            <p:cNvSpPr>
              <a:spLocks noChangeShapeType="1"/>
            </p:cNvSpPr>
            <p:nvPr/>
          </p:nvSpPr>
          <p:spPr bwMode="auto">
            <a:xfrm flipV="1">
              <a:off x="4991101" y="2001838"/>
              <a:ext cx="0" cy="588963"/>
            </a:xfrm>
            <a:prstGeom prst="line">
              <a:avLst/>
            </a:prstGeom>
            <a:noFill/>
            <a:ln w="2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1"/>
            <p:cNvSpPr>
              <a:spLocks noChangeShapeType="1"/>
            </p:cNvSpPr>
            <p:nvPr/>
          </p:nvSpPr>
          <p:spPr bwMode="auto">
            <a:xfrm flipH="1">
              <a:off x="4991101" y="2001838"/>
              <a:ext cx="1712913" cy="0"/>
            </a:xfrm>
            <a:prstGeom prst="line">
              <a:avLst/>
            </a:prstGeom>
            <a:noFill/>
            <a:ln w="2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p:nvSpPr>
          <p:spPr bwMode="auto">
            <a:xfrm>
              <a:off x="3213101" y="4364038"/>
              <a:ext cx="215900" cy="250825"/>
            </a:xfrm>
            <a:custGeom>
              <a:avLst/>
              <a:gdLst>
                <a:gd name="T0" fmla="*/ 0 w 407"/>
                <a:gd name="T1" fmla="*/ 471 h 475"/>
                <a:gd name="T2" fmla="*/ 191 w 407"/>
                <a:gd name="T3" fmla="*/ 378 h 475"/>
                <a:gd name="T4" fmla="*/ 407 w 407"/>
                <a:gd name="T5" fmla="*/ 475 h 475"/>
                <a:gd name="T6" fmla="*/ 196 w 407"/>
                <a:gd name="T7" fmla="*/ 0 h 475"/>
                <a:gd name="T8" fmla="*/ 0 w 407"/>
                <a:gd name="T9" fmla="*/ 471 h 475"/>
              </a:gdLst>
              <a:ahLst/>
              <a:cxnLst>
                <a:cxn ang="0">
                  <a:pos x="T0" y="T1"/>
                </a:cxn>
                <a:cxn ang="0">
                  <a:pos x="T2" y="T3"/>
                </a:cxn>
                <a:cxn ang="0">
                  <a:pos x="T4" y="T5"/>
                </a:cxn>
                <a:cxn ang="0">
                  <a:pos x="T6" y="T7"/>
                </a:cxn>
                <a:cxn ang="0">
                  <a:pos x="T8" y="T9"/>
                </a:cxn>
              </a:cxnLst>
              <a:rect l="0" t="0" r="r" b="b"/>
              <a:pathLst>
                <a:path w="407" h="475">
                  <a:moveTo>
                    <a:pt x="0" y="471"/>
                  </a:moveTo>
                  <a:lnTo>
                    <a:pt x="191" y="378"/>
                  </a:lnTo>
                  <a:lnTo>
                    <a:pt x="407" y="475"/>
                  </a:lnTo>
                  <a:lnTo>
                    <a:pt x="196" y="0"/>
                  </a:lnTo>
                  <a:lnTo>
                    <a:pt x="0"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p:nvSpPr>
          <p:spPr bwMode="auto">
            <a:xfrm>
              <a:off x="3232151" y="4395788"/>
              <a:ext cx="174625" cy="196850"/>
            </a:xfrm>
            <a:custGeom>
              <a:avLst/>
              <a:gdLst>
                <a:gd name="T0" fmla="*/ 164 w 330"/>
                <a:gd name="T1" fmla="*/ 296 h 372"/>
                <a:gd name="T2" fmla="*/ 330 w 330"/>
                <a:gd name="T3" fmla="*/ 372 h 372"/>
                <a:gd name="T4" fmla="*/ 164 w 330"/>
                <a:gd name="T5" fmla="*/ 0 h 372"/>
                <a:gd name="T6" fmla="*/ 0 w 330"/>
                <a:gd name="T7" fmla="*/ 372 h 372"/>
                <a:gd name="T8" fmla="*/ 164 w 330"/>
                <a:gd name="T9" fmla="*/ 296 h 372"/>
              </a:gdLst>
              <a:ahLst/>
              <a:cxnLst>
                <a:cxn ang="0">
                  <a:pos x="T0" y="T1"/>
                </a:cxn>
                <a:cxn ang="0">
                  <a:pos x="T2" y="T3"/>
                </a:cxn>
                <a:cxn ang="0">
                  <a:pos x="T4" y="T5"/>
                </a:cxn>
                <a:cxn ang="0">
                  <a:pos x="T6" y="T7"/>
                </a:cxn>
                <a:cxn ang="0">
                  <a:pos x="T8" y="T9"/>
                </a:cxn>
              </a:cxnLst>
              <a:rect l="0" t="0" r="r" b="b"/>
              <a:pathLst>
                <a:path w="330" h="372">
                  <a:moveTo>
                    <a:pt x="164" y="296"/>
                  </a:moveTo>
                  <a:lnTo>
                    <a:pt x="330" y="372"/>
                  </a:lnTo>
                  <a:lnTo>
                    <a:pt x="164" y="0"/>
                  </a:lnTo>
                  <a:lnTo>
                    <a:pt x="0" y="372"/>
                  </a:lnTo>
                  <a:lnTo>
                    <a:pt x="164" y="2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p:nvSpPr>
          <p:spPr bwMode="auto">
            <a:xfrm>
              <a:off x="4881563" y="2522538"/>
              <a:ext cx="215900" cy="252413"/>
            </a:xfrm>
            <a:custGeom>
              <a:avLst/>
              <a:gdLst>
                <a:gd name="T0" fmla="*/ 407 w 407"/>
                <a:gd name="T1" fmla="*/ 4 h 475"/>
                <a:gd name="T2" fmla="*/ 216 w 407"/>
                <a:gd name="T3" fmla="*/ 97 h 475"/>
                <a:gd name="T4" fmla="*/ 0 w 407"/>
                <a:gd name="T5" fmla="*/ 0 h 475"/>
                <a:gd name="T6" fmla="*/ 211 w 407"/>
                <a:gd name="T7" fmla="*/ 475 h 475"/>
                <a:gd name="T8" fmla="*/ 407 w 407"/>
                <a:gd name="T9" fmla="*/ 4 h 475"/>
              </a:gdLst>
              <a:ahLst/>
              <a:cxnLst>
                <a:cxn ang="0">
                  <a:pos x="T0" y="T1"/>
                </a:cxn>
                <a:cxn ang="0">
                  <a:pos x="T2" y="T3"/>
                </a:cxn>
                <a:cxn ang="0">
                  <a:pos x="T4" y="T5"/>
                </a:cxn>
                <a:cxn ang="0">
                  <a:pos x="T6" y="T7"/>
                </a:cxn>
                <a:cxn ang="0">
                  <a:pos x="T8" y="T9"/>
                </a:cxn>
              </a:cxnLst>
              <a:rect l="0" t="0" r="r" b="b"/>
              <a:pathLst>
                <a:path w="407" h="475">
                  <a:moveTo>
                    <a:pt x="407" y="4"/>
                  </a:moveTo>
                  <a:lnTo>
                    <a:pt x="216" y="97"/>
                  </a:lnTo>
                  <a:lnTo>
                    <a:pt x="0" y="0"/>
                  </a:lnTo>
                  <a:lnTo>
                    <a:pt x="211" y="475"/>
                  </a:lnTo>
                  <a:lnTo>
                    <a:pt x="407"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4903788" y="2546351"/>
              <a:ext cx="174625" cy="196850"/>
            </a:xfrm>
            <a:custGeom>
              <a:avLst/>
              <a:gdLst>
                <a:gd name="T0" fmla="*/ 165 w 330"/>
                <a:gd name="T1" fmla="*/ 77 h 372"/>
                <a:gd name="T2" fmla="*/ 0 w 330"/>
                <a:gd name="T3" fmla="*/ 0 h 372"/>
                <a:gd name="T4" fmla="*/ 165 w 330"/>
                <a:gd name="T5" fmla="*/ 372 h 372"/>
                <a:gd name="T6" fmla="*/ 330 w 330"/>
                <a:gd name="T7" fmla="*/ 0 h 372"/>
                <a:gd name="T8" fmla="*/ 165 w 330"/>
                <a:gd name="T9" fmla="*/ 77 h 372"/>
              </a:gdLst>
              <a:ahLst/>
              <a:cxnLst>
                <a:cxn ang="0">
                  <a:pos x="T0" y="T1"/>
                </a:cxn>
                <a:cxn ang="0">
                  <a:pos x="T2" y="T3"/>
                </a:cxn>
                <a:cxn ang="0">
                  <a:pos x="T4" y="T5"/>
                </a:cxn>
                <a:cxn ang="0">
                  <a:pos x="T6" y="T7"/>
                </a:cxn>
                <a:cxn ang="0">
                  <a:pos x="T8" y="T9"/>
                </a:cxn>
              </a:cxnLst>
              <a:rect l="0" t="0" r="r" b="b"/>
              <a:pathLst>
                <a:path w="330" h="372">
                  <a:moveTo>
                    <a:pt x="165" y="77"/>
                  </a:moveTo>
                  <a:lnTo>
                    <a:pt x="0" y="0"/>
                  </a:lnTo>
                  <a:lnTo>
                    <a:pt x="165" y="372"/>
                  </a:lnTo>
                  <a:lnTo>
                    <a:pt x="330" y="0"/>
                  </a:lnTo>
                  <a:lnTo>
                    <a:pt x="165"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7" name="Picture 16"/>
          <p:cNvPicPr>
            <a:picLocks noChangeAspect="1"/>
          </p:cNvPicPr>
          <p:nvPr/>
        </p:nvPicPr>
        <p:blipFill>
          <a:blip r:embed="rId3"/>
          <a:stretch>
            <a:fillRect/>
          </a:stretch>
        </p:blipFill>
        <p:spPr>
          <a:xfrm>
            <a:off x="7829017" y="329329"/>
            <a:ext cx="997107" cy="272893"/>
          </a:xfrm>
          <a:prstGeom prst="rect">
            <a:avLst/>
          </a:prstGeom>
        </p:spPr>
      </p:pic>
      <p:sp>
        <p:nvSpPr>
          <p:cNvPr id="38"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13"/>
          <p:cNvSpPr txBox="1"/>
          <p:nvPr/>
        </p:nvSpPr>
        <p:spPr>
          <a:xfrm>
            <a:off x="8426945" y="6216481"/>
            <a:ext cx="354584" cy="276999"/>
          </a:xfrm>
          <a:prstGeom prst="rect">
            <a:avLst/>
          </a:prstGeom>
          <a:noFill/>
        </p:spPr>
        <p:txBody>
          <a:bodyPr wrap="none" rtlCol="0">
            <a:spAutoFit/>
          </a:bodyPr>
          <a:lstStyle/>
          <a:p>
            <a:r>
              <a:rPr lang="en-US" sz="1200" dirty="0">
                <a:solidFill>
                  <a:schemeClr val="bg1"/>
                </a:solidFill>
                <a:latin typeface="Gotham-Bold"/>
                <a:cs typeface="Gotham-Bold"/>
              </a:rPr>
              <a:t>19</a:t>
            </a:r>
          </a:p>
        </p:txBody>
      </p:sp>
    </p:spTree>
    <p:extLst>
      <p:ext uri="{BB962C8B-B14F-4D97-AF65-F5344CB8AC3E}">
        <p14:creationId xmlns:p14="http://schemas.microsoft.com/office/powerpoint/2010/main" val="2721352482"/>
      </p:ext>
    </p:extLst>
  </p:cSld>
  <p:clrMapOvr>
    <a:masterClrMapping/>
  </p:clrMapOvr>
</p:sld>
</file>

<file path=ppt/theme/theme1.xml><?xml version="1.0" encoding="utf-8"?>
<a:theme xmlns:a="http://schemas.openxmlformats.org/drawingml/2006/main" name="Default Theme">
  <a:themeElements>
    <a:clrScheme name="Opulento">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Escritório Clássico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2767</TotalTime>
  <Words>10332</Words>
  <Application>Microsoft Office PowerPoint</Application>
  <PresentationFormat>On-screen Show (4:3)</PresentationFormat>
  <Paragraphs>676</Paragraphs>
  <Slides>32</Slides>
  <Notes>32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32</vt:i4>
      </vt:variant>
    </vt:vector>
  </HeadingPairs>
  <TitlesOfParts>
    <vt:vector size="43" baseType="lpstr">
      <vt:lpstr>Arial</vt:lpstr>
      <vt:lpstr>Calibri</vt:lpstr>
      <vt:lpstr>Gotham-Bold</vt:lpstr>
      <vt:lpstr>Gotham-Book</vt:lpstr>
      <vt:lpstr>Roboto</vt:lpstr>
      <vt:lpstr>Verdana</vt:lpstr>
      <vt:lpstr>Wingdings</vt:lpstr>
      <vt:lpstr>Default Theme</vt:lpstr>
      <vt:lpstr>1_Personalizar design</vt:lpstr>
      <vt:lpstr>2_Personalizar design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vt:lpstr>
      <vt:lpstr>Hardware</vt:lpstr>
      <vt:lpstr>Hardware</vt:lpstr>
      <vt:lpstr>Hardware</vt:lpstr>
      <vt:lpstr>Hardware</vt:lpstr>
      <vt:lpstr>Hardware</vt:lpstr>
      <vt:lpstr>Hardware</vt:lpstr>
      <vt:lpstr>Hardware</vt:lpstr>
      <vt:lpstr>Hardware</vt:lpstr>
      <vt:lpstr>Hardware</vt:lpstr>
      <vt:lpstr>Hardware</vt:lpstr>
      <vt:lpstr>Filmes</vt:lpstr>
      <vt:lpstr>PowerPoint Presentation</vt:lpstr>
      <vt:lpstr>PowerPoint Presentation</vt:lpstr>
    </vt:vector>
  </TitlesOfParts>
  <Company>FIAP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Engineering System</dc:title>
  <dc:creator>Milton Goya</dc:creator>
  <cp:keywords>FIAP</cp:keywords>
  <cp:lastModifiedBy>Gaui, Roberto</cp:lastModifiedBy>
  <cp:revision>185</cp:revision>
  <dcterms:created xsi:type="dcterms:W3CDTF">2015-01-30T10:46:50Z</dcterms:created>
  <dcterms:modified xsi:type="dcterms:W3CDTF">2023-03-10T14:36:52Z</dcterms:modified>
</cp:coreProperties>
</file>