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8"/>
  </p:notesMasterIdLst>
  <p:sldIdLst>
    <p:sldId id="316" r:id="rId2"/>
    <p:sldId id="321" r:id="rId3"/>
    <p:sldId id="370" r:id="rId4"/>
    <p:sldId id="323" r:id="rId5"/>
    <p:sldId id="324" r:id="rId6"/>
    <p:sldId id="325" r:id="rId7"/>
    <p:sldId id="326" r:id="rId8"/>
    <p:sldId id="371" r:id="rId9"/>
    <p:sldId id="327" r:id="rId10"/>
    <p:sldId id="328" r:id="rId11"/>
    <p:sldId id="372" r:id="rId12"/>
    <p:sldId id="373" r:id="rId13"/>
    <p:sldId id="374" r:id="rId14"/>
    <p:sldId id="375" r:id="rId15"/>
    <p:sldId id="379" r:id="rId16"/>
    <p:sldId id="376" r:id="rId17"/>
    <p:sldId id="377" r:id="rId18"/>
    <p:sldId id="353" r:id="rId19"/>
    <p:sldId id="378" r:id="rId20"/>
    <p:sldId id="332" r:id="rId21"/>
    <p:sldId id="380" r:id="rId22"/>
    <p:sldId id="329" r:id="rId23"/>
    <p:sldId id="331" r:id="rId24"/>
    <p:sldId id="333" r:id="rId25"/>
    <p:sldId id="382" r:id="rId26"/>
    <p:sldId id="383" r:id="rId27"/>
    <p:sldId id="384" r:id="rId28"/>
    <p:sldId id="385" r:id="rId29"/>
    <p:sldId id="386" r:id="rId30"/>
    <p:sldId id="387" r:id="rId31"/>
    <p:sldId id="388" r:id="rId32"/>
    <p:sldId id="381" r:id="rId33"/>
    <p:sldId id="338" r:id="rId34"/>
    <p:sldId id="340" r:id="rId35"/>
    <p:sldId id="351" r:id="rId36"/>
    <p:sldId id="352"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401"/>
    <a:srgbClr val="FF3300"/>
    <a:srgbClr val="67A300"/>
    <a:srgbClr val="D2A000"/>
    <a:srgbClr val="30BEFE"/>
    <a:srgbClr val="0996E5"/>
    <a:srgbClr val="FFCC29"/>
    <a:srgbClr val="FFC819"/>
    <a:srgbClr val="EAB200"/>
    <a:srgbClr val="7E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3669F-42BA-4B69-A910-02C0BB39416A}" v="14" dt="2023-04-26T17:57:48.7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3381" autoAdjust="0"/>
  </p:normalViewPr>
  <p:slideViewPr>
    <p:cSldViewPr>
      <p:cViewPr varScale="1">
        <p:scale>
          <a:sx n="87" d="100"/>
          <a:sy n="87" d="100"/>
        </p:scale>
        <p:origin x="906" y="90"/>
      </p:cViewPr>
      <p:guideLst>
        <p:guide orient="horz" pos="1620"/>
        <p:guide pos="2880"/>
      </p:guideLst>
    </p:cSldViewPr>
  </p:slideViewPr>
  <p:outlineViewPr>
    <p:cViewPr>
      <p:scale>
        <a:sx n="33" d="100"/>
        <a:sy n="33" d="100"/>
      </p:scale>
      <p:origin x="30" y="14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i, Roberto" userId="f7e0d9b4-f29e-4fe4-ba7c-2fdf1dcea1a4" providerId="ADAL" clId="{B0C3669F-42BA-4B69-A910-02C0BB39416A}"/>
    <pc:docChg chg="undo custSel addSld modSld sldOrd">
      <pc:chgData name="Gaui, Roberto" userId="f7e0d9b4-f29e-4fe4-ba7c-2fdf1dcea1a4" providerId="ADAL" clId="{B0C3669F-42BA-4B69-A910-02C0BB39416A}" dt="2023-04-26T17:59:20.807" v="205" actId="1035"/>
      <pc:docMkLst>
        <pc:docMk/>
      </pc:docMkLst>
      <pc:sldChg chg="addSp delSp modSp mod">
        <pc:chgData name="Gaui, Roberto" userId="f7e0d9b4-f29e-4fe4-ba7c-2fdf1dcea1a4" providerId="ADAL" clId="{B0C3669F-42BA-4B69-A910-02C0BB39416A}" dt="2023-04-26T17:11:20.121" v="26" actId="1076"/>
        <pc:sldMkLst>
          <pc:docMk/>
          <pc:sldMk cId="1180625536" sldId="382"/>
        </pc:sldMkLst>
        <pc:picChg chg="del">
          <ac:chgData name="Gaui, Roberto" userId="f7e0d9b4-f29e-4fe4-ba7c-2fdf1dcea1a4" providerId="ADAL" clId="{B0C3669F-42BA-4B69-A910-02C0BB39416A}" dt="2023-04-26T17:09:41.280" v="2" actId="478"/>
          <ac:picMkLst>
            <pc:docMk/>
            <pc:sldMk cId="1180625536" sldId="382"/>
            <ac:picMk id="6" creationId="{69D487E6-B061-E8EE-C5AA-96046EF9FE02}"/>
          </ac:picMkLst>
        </pc:picChg>
        <pc:picChg chg="add del mod">
          <ac:chgData name="Gaui, Roberto" userId="f7e0d9b4-f29e-4fe4-ba7c-2fdf1dcea1a4" providerId="ADAL" clId="{B0C3669F-42BA-4B69-A910-02C0BB39416A}" dt="2023-04-26T17:09:40.036" v="1" actId="478"/>
          <ac:picMkLst>
            <pc:docMk/>
            <pc:sldMk cId="1180625536" sldId="382"/>
            <ac:picMk id="7" creationId="{0BF5D54C-F1E4-87DF-9900-3584FAE1BCF5}"/>
          </ac:picMkLst>
        </pc:picChg>
        <pc:picChg chg="add mod">
          <ac:chgData name="Gaui, Roberto" userId="f7e0d9b4-f29e-4fe4-ba7c-2fdf1dcea1a4" providerId="ADAL" clId="{B0C3669F-42BA-4B69-A910-02C0BB39416A}" dt="2023-04-26T17:11:20.121" v="26" actId="1076"/>
          <ac:picMkLst>
            <pc:docMk/>
            <pc:sldMk cId="1180625536" sldId="382"/>
            <ac:picMk id="9" creationId="{9933BECC-9E31-AF22-4CBF-F74206FFC7FB}"/>
          </ac:picMkLst>
        </pc:picChg>
        <pc:picChg chg="add mod">
          <ac:chgData name="Gaui, Roberto" userId="f7e0d9b4-f29e-4fe4-ba7c-2fdf1dcea1a4" providerId="ADAL" clId="{B0C3669F-42BA-4B69-A910-02C0BB39416A}" dt="2023-04-26T17:11:09.937" v="24" actId="14100"/>
          <ac:picMkLst>
            <pc:docMk/>
            <pc:sldMk cId="1180625536" sldId="382"/>
            <ac:picMk id="11" creationId="{0EDCF4D2-8412-76A2-868B-115DC9598714}"/>
          </ac:picMkLst>
        </pc:picChg>
      </pc:sldChg>
      <pc:sldChg chg="addSp delSp modSp add mod ord">
        <pc:chgData name="Gaui, Roberto" userId="f7e0d9b4-f29e-4fe4-ba7c-2fdf1dcea1a4" providerId="ADAL" clId="{B0C3669F-42BA-4B69-A910-02C0BB39416A}" dt="2023-04-26T17:16:41.450" v="99" actId="1076"/>
        <pc:sldMkLst>
          <pc:docMk/>
          <pc:sldMk cId="626236281" sldId="383"/>
        </pc:sldMkLst>
        <pc:spChg chg="mod">
          <ac:chgData name="Gaui, Roberto" userId="f7e0d9b4-f29e-4fe4-ba7c-2fdf1dcea1a4" providerId="ADAL" clId="{B0C3669F-42BA-4B69-A910-02C0BB39416A}" dt="2023-04-26T17:12:14.312" v="46" actId="6549"/>
          <ac:spMkLst>
            <pc:docMk/>
            <pc:sldMk cId="626236281" sldId="383"/>
            <ac:spMk id="2" creationId="{00000000-0000-0000-0000-000000000000}"/>
          </ac:spMkLst>
        </pc:spChg>
        <pc:spChg chg="del">
          <ac:chgData name="Gaui, Roberto" userId="f7e0d9b4-f29e-4fe4-ba7c-2fdf1dcea1a4" providerId="ADAL" clId="{B0C3669F-42BA-4B69-A910-02C0BB39416A}" dt="2023-04-26T17:12:20.238" v="47" actId="478"/>
          <ac:spMkLst>
            <pc:docMk/>
            <pc:sldMk cId="626236281" sldId="383"/>
            <ac:spMk id="3" creationId="{00000000-0000-0000-0000-000000000000}"/>
          </ac:spMkLst>
        </pc:spChg>
        <pc:spChg chg="add del mod">
          <ac:chgData name="Gaui, Roberto" userId="f7e0d9b4-f29e-4fe4-ba7c-2fdf1dcea1a4" providerId="ADAL" clId="{B0C3669F-42BA-4B69-A910-02C0BB39416A}" dt="2023-04-26T17:12:22.852" v="48" actId="478"/>
          <ac:spMkLst>
            <pc:docMk/>
            <pc:sldMk cId="626236281" sldId="383"/>
            <ac:spMk id="5" creationId="{3BAB796E-5358-B493-7983-C8CB41D2B151}"/>
          </ac:spMkLst>
        </pc:spChg>
        <pc:spChg chg="add mod">
          <ac:chgData name="Gaui, Roberto" userId="f7e0d9b4-f29e-4fe4-ba7c-2fdf1dcea1a4" providerId="ADAL" clId="{B0C3669F-42BA-4B69-A910-02C0BB39416A}" dt="2023-04-26T17:16:23.915" v="93" actId="6549"/>
          <ac:spMkLst>
            <pc:docMk/>
            <pc:sldMk cId="626236281" sldId="383"/>
            <ac:spMk id="6" creationId="{F5E6523F-1A5F-9A3F-F9D4-EE1B33031969}"/>
          </ac:spMkLst>
        </pc:spChg>
        <pc:spChg chg="add del mod">
          <ac:chgData name="Gaui, Roberto" userId="f7e0d9b4-f29e-4fe4-ba7c-2fdf1dcea1a4" providerId="ADAL" clId="{B0C3669F-42BA-4B69-A910-02C0BB39416A}" dt="2023-04-26T17:16:07.036" v="90"/>
          <ac:spMkLst>
            <pc:docMk/>
            <pc:sldMk cId="626236281" sldId="383"/>
            <ac:spMk id="7" creationId="{089DBEDD-0BB5-6599-E021-9F0398AB6262}"/>
          </ac:spMkLst>
        </pc:spChg>
        <pc:spChg chg="add mod">
          <ac:chgData name="Gaui, Roberto" userId="f7e0d9b4-f29e-4fe4-ba7c-2fdf1dcea1a4" providerId="ADAL" clId="{B0C3669F-42BA-4B69-A910-02C0BB39416A}" dt="2023-04-26T17:16:41.450" v="99" actId="1076"/>
          <ac:spMkLst>
            <pc:docMk/>
            <pc:sldMk cId="626236281" sldId="383"/>
            <ac:spMk id="8" creationId="{076353C3-36B4-D320-7A35-20AF8CC307A0}"/>
          </ac:spMkLst>
        </pc:spChg>
      </pc:sldChg>
      <pc:sldChg chg="modSp add mod">
        <pc:chgData name="Gaui, Roberto" userId="f7e0d9b4-f29e-4fe4-ba7c-2fdf1dcea1a4" providerId="ADAL" clId="{B0C3669F-42BA-4B69-A910-02C0BB39416A}" dt="2023-04-26T17:16:57.669" v="108" actId="20577"/>
        <pc:sldMkLst>
          <pc:docMk/>
          <pc:sldMk cId="1666173901" sldId="384"/>
        </pc:sldMkLst>
        <pc:spChg chg="mod">
          <ac:chgData name="Gaui, Roberto" userId="f7e0d9b4-f29e-4fe4-ba7c-2fdf1dcea1a4" providerId="ADAL" clId="{B0C3669F-42BA-4B69-A910-02C0BB39416A}" dt="2023-04-26T17:16:57.669" v="108" actId="20577"/>
          <ac:spMkLst>
            <pc:docMk/>
            <pc:sldMk cId="1666173901" sldId="384"/>
            <ac:spMk id="6" creationId="{F5E6523F-1A5F-9A3F-F9D4-EE1B33031969}"/>
          </ac:spMkLst>
        </pc:spChg>
      </pc:sldChg>
      <pc:sldChg chg="addSp delSp modSp add mod">
        <pc:chgData name="Gaui, Roberto" userId="f7e0d9b4-f29e-4fe4-ba7c-2fdf1dcea1a4" providerId="ADAL" clId="{B0C3669F-42BA-4B69-A910-02C0BB39416A}" dt="2023-04-26T17:59:20.807" v="205" actId="1035"/>
        <pc:sldMkLst>
          <pc:docMk/>
          <pc:sldMk cId="2303053355" sldId="385"/>
        </pc:sldMkLst>
        <pc:spChg chg="add del mod">
          <ac:chgData name="Gaui, Roberto" userId="f7e0d9b4-f29e-4fe4-ba7c-2fdf1dcea1a4" providerId="ADAL" clId="{B0C3669F-42BA-4B69-A910-02C0BB39416A}" dt="2023-04-26T17:54:11.002" v="113"/>
          <ac:spMkLst>
            <pc:docMk/>
            <pc:sldMk cId="2303053355" sldId="385"/>
            <ac:spMk id="3" creationId="{B32F2B9D-9AFB-7FFE-DF7F-EAD1E62F7170}"/>
          </ac:spMkLst>
        </pc:spChg>
        <pc:spChg chg="add mod">
          <ac:chgData name="Gaui, Roberto" userId="f7e0d9b4-f29e-4fe4-ba7c-2fdf1dcea1a4" providerId="ADAL" clId="{B0C3669F-42BA-4B69-A910-02C0BB39416A}" dt="2023-04-26T17:55:46.224" v="144" actId="20577"/>
          <ac:spMkLst>
            <pc:docMk/>
            <pc:sldMk cId="2303053355" sldId="385"/>
            <ac:spMk id="4" creationId="{78AF2118-2B40-31E6-F985-47D33D641C09}"/>
          </ac:spMkLst>
        </pc:spChg>
        <pc:spChg chg="del mod">
          <ac:chgData name="Gaui, Roberto" userId="f7e0d9b4-f29e-4fe4-ba7c-2fdf1dcea1a4" providerId="ADAL" clId="{B0C3669F-42BA-4B69-A910-02C0BB39416A}" dt="2023-04-26T17:54:06.304" v="111" actId="478"/>
          <ac:spMkLst>
            <pc:docMk/>
            <pc:sldMk cId="2303053355" sldId="385"/>
            <ac:spMk id="6" creationId="{F5E6523F-1A5F-9A3F-F9D4-EE1B33031969}"/>
          </ac:spMkLst>
        </pc:spChg>
        <pc:picChg chg="add mod">
          <ac:chgData name="Gaui, Roberto" userId="f7e0d9b4-f29e-4fe4-ba7c-2fdf1dcea1a4" providerId="ADAL" clId="{B0C3669F-42BA-4B69-A910-02C0BB39416A}" dt="2023-04-26T17:59:20.807" v="205" actId="1035"/>
          <ac:picMkLst>
            <pc:docMk/>
            <pc:sldMk cId="2303053355" sldId="385"/>
            <ac:picMk id="5" creationId="{10DDD7A1-4ECF-1849-8F37-E6D509B6CD42}"/>
          </ac:picMkLst>
        </pc:picChg>
      </pc:sldChg>
      <pc:sldChg chg="addSp delSp modSp add mod">
        <pc:chgData name="Gaui, Roberto" userId="f7e0d9b4-f29e-4fe4-ba7c-2fdf1dcea1a4" providerId="ADAL" clId="{B0C3669F-42BA-4B69-A910-02C0BB39416A}" dt="2023-04-26T17:56:26.826" v="151" actId="1076"/>
        <pc:sldMkLst>
          <pc:docMk/>
          <pc:sldMk cId="2125105947" sldId="386"/>
        </pc:sldMkLst>
        <pc:spChg chg="del">
          <ac:chgData name="Gaui, Roberto" userId="f7e0d9b4-f29e-4fe4-ba7c-2fdf1dcea1a4" providerId="ADAL" clId="{B0C3669F-42BA-4B69-A910-02C0BB39416A}" dt="2023-04-26T17:56:14.525" v="146" actId="478"/>
          <ac:spMkLst>
            <pc:docMk/>
            <pc:sldMk cId="2125105947" sldId="386"/>
            <ac:spMk id="4" creationId="{78AF2118-2B40-31E6-F985-47D33D641C09}"/>
          </ac:spMkLst>
        </pc:spChg>
        <pc:picChg chg="add mod">
          <ac:chgData name="Gaui, Roberto" userId="f7e0d9b4-f29e-4fe4-ba7c-2fdf1dcea1a4" providerId="ADAL" clId="{B0C3669F-42BA-4B69-A910-02C0BB39416A}" dt="2023-04-26T17:56:26.826" v="151" actId="1076"/>
          <ac:picMkLst>
            <pc:docMk/>
            <pc:sldMk cId="2125105947" sldId="386"/>
            <ac:picMk id="3" creationId="{C780128D-B71E-CDAA-81F3-A3C2A99A234D}"/>
          </ac:picMkLst>
        </pc:picChg>
        <pc:picChg chg="del">
          <ac:chgData name="Gaui, Roberto" userId="f7e0d9b4-f29e-4fe4-ba7c-2fdf1dcea1a4" providerId="ADAL" clId="{B0C3669F-42BA-4B69-A910-02C0BB39416A}" dt="2023-04-26T17:56:18.485" v="148" actId="478"/>
          <ac:picMkLst>
            <pc:docMk/>
            <pc:sldMk cId="2125105947" sldId="386"/>
            <ac:picMk id="5" creationId="{10DDD7A1-4ECF-1849-8F37-E6D509B6CD42}"/>
          </ac:picMkLst>
        </pc:picChg>
      </pc:sldChg>
      <pc:sldChg chg="addSp delSp modSp add mod">
        <pc:chgData name="Gaui, Roberto" userId="f7e0d9b4-f29e-4fe4-ba7c-2fdf1dcea1a4" providerId="ADAL" clId="{B0C3669F-42BA-4B69-A910-02C0BB39416A}" dt="2023-04-26T17:58:33.673" v="200" actId="1076"/>
        <pc:sldMkLst>
          <pc:docMk/>
          <pc:sldMk cId="2708414391" sldId="387"/>
        </pc:sldMkLst>
        <pc:spChg chg="add del">
          <ac:chgData name="Gaui, Roberto" userId="f7e0d9b4-f29e-4fe4-ba7c-2fdf1dcea1a4" providerId="ADAL" clId="{B0C3669F-42BA-4B69-A910-02C0BB39416A}" dt="2023-04-26T17:57:33.100" v="162" actId="22"/>
          <ac:spMkLst>
            <pc:docMk/>
            <pc:sldMk cId="2708414391" sldId="387"/>
            <ac:spMk id="6" creationId="{2B1EE9F0-833B-05B4-C29E-75ED0B30C06F}"/>
          </ac:spMkLst>
        </pc:spChg>
        <pc:spChg chg="add mod">
          <ac:chgData name="Gaui, Roberto" userId="f7e0d9b4-f29e-4fe4-ba7c-2fdf1dcea1a4" providerId="ADAL" clId="{B0C3669F-42BA-4B69-A910-02C0BB39416A}" dt="2023-04-26T17:58:33.673" v="200" actId="1076"/>
          <ac:spMkLst>
            <pc:docMk/>
            <pc:sldMk cId="2708414391" sldId="387"/>
            <ac:spMk id="7" creationId="{5B35D4DB-668E-7A81-0399-94E926D5562A}"/>
          </ac:spMkLst>
        </pc:spChg>
        <pc:picChg chg="del">
          <ac:chgData name="Gaui, Roberto" userId="f7e0d9b4-f29e-4fe4-ba7c-2fdf1dcea1a4" providerId="ADAL" clId="{B0C3669F-42BA-4B69-A910-02C0BB39416A}" dt="2023-04-26T17:56:47.752" v="153" actId="478"/>
          <ac:picMkLst>
            <pc:docMk/>
            <pc:sldMk cId="2708414391" sldId="387"/>
            <ac:picMk id="3" creationId="{C780128D-B71E-CDAA-81F3-A3C2A99A234D}"/>
          </ac:picMkLst>
        </pc:picChg>
        <pc:picChg chg="add del mod">
          <ac:chgData name="Gaui, Roberto" userId="f7e0d9b4-f29e-4fe4-ba7c-2fdf1dcea1a4" providerId="ADAL" clId="{B0C3669F-42BA-4B69-A910-02C0BB39416A}" dt="2023-04-26T17:57:29.411" v="160" actId="478"/>
          <ac:picMkLst>
            <pc:docMk/>
            <pc:sldMk cId="2708414391" sldId="387"/>
            <ac:picMk id="4" creationId="{45B1519A-4DDF-0716-CDD4-CD76E66EAF82}"/>
          </ac:picMkLst>
        </pc:picChg>
      </pc:sldChg>
      <pc:sldChg chg="add">
        <pc:chgData name="Gaui, Roberto" userId="f7e0d9b4-f29e-4fe4-ba7c-2fdf1dcea1a4" providerId="ADAL" clId="{B0C3669F-42BA-4B69-A910-02C0BB39416A}" dt="2023-04-26T17:57:01.569" v="159" actId="2890"/>
        <pc:sldMkLst>
          <pc:docMk/>
          <pc:sldMk cId="2477911372" sldId="3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3B3F95-1CA6-4C0A-857A-67D0EA7C2BC2}" type="datetimeFigureOut">
              <a:rPr lang="en-US" smtClean="0"/>
              <a:pPr/>
              <a:t>4/26/2023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09D849-5CF8-4DF1-8028-A4B26066DB56}" type="slidenum">
              <a:rPr lang="en-US" smtClean="0"/>
              <a:pPr/>
              <a:t>‹#›</a:t>
            </a:fld>
            <a:endParaRPr lang="en-US"/>
          </a:p>
        </p:txBody>
      </p:sp>
    </p:spTree>
    <p:extLst>
      <p:ext uri="{BB962C8B-B14F-4D97-AF65-F5344CB8AC3E}">
        <p14:creationId xmlns:p14="http://schemas.microsoft.com/office/powerpoint/2010/main" val="3359965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09D849-5CF8-4DF1-8028-A4B26066DB5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0" y="2800350"/>
            <a:ext cx="9144000" cy="2343150"/>
          </a:xfrm>
          <a:prstGeom prst="rect">
            <a:avLst/>
          </a:prstGeom>
          <a:gradFill flip="none" rotWithShape="1">
            <a:gsLst>
              <a:gs pos="30000">
                <a:srgbClr val="CBCBCB">
                  <a:alpha val="0"/>
                </a:srgbClr>
              </a:gs>
              <a:gs pos="0">
                <a:srgbClr val="5F5F5F">
                  <a:alpha val="14000"/>
                </a:srgbClr>
              </a:gs>
              <a:gs pos="63000">
                <a:srgbClr val="FFFFFF">
                  <a:alpha val="0"/>
                </a:srgbClr>
              </a:gs>
            </a:gsLst>
            <a:lin ang="5400000" scaled="0"/>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3893392"/>
            <a:ext cx="7772400" cy="458115"/>
          </a:xfrm>
        </p:spPr>
        <p:txBody>
          <a:bodyPr/>
          <a:lstStyle>
            <a:lvl1pPr algn="ctr">
              <a:defRPr lang="en-US" sz="3000" kern="1200" smtClean="0">
                <a:solidFill>
                  <a:schemeClr val="accent6"/>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371600" y="4284420"/>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162" indent="0" algn="ctr">
              <a:buNone/>
              <a:defRPr>
                <a:solidFill>
                  <a:schemeClr val="tx1">
                    <a:tint val="75000"/>
                  </a:schemeClr>
                </a:solidFill>
              </a:defRPr>
            </a:lvl2pPr>
            <a:lvl3pPr marL="914324" indent="0" algn="ctr">
              <a:buNone/>
              <a:defRPr>
                <a:solidFill>
                  <a:schemeClr val="tx1">
                    <a:tint val="75000"/>
                  </a:schemeClr>
                </a:solidFill>
              </a:defRPr>
            </a:lvl3pPr>
            <a:lvl4pPr marL="1371486" indent="0" algn="ctr">
              <a:buNone/>
              <a:defRPr>
                <a:solidFill>
                  <a:schemeClr val="tx1">
                    <a:tint val="75000"/>
                  </a:schemeClr>
                </a:solidFill>
              </a:defRPr>
            </a:lvl4pPr>
            <a:lvl5pPr marL="1828648" indent="0" algn="ctr">
              <a:buNone/>
              <a:defRPr>
                <a:solidFill>
                  <a:schemeClr val="tx1">
                    <a:tint val="75000"/>
                  </a:schemeClr>
                </a:solidFill>
              </a:defRPr>
            </a:lvl5pPr>
            <a:lvl6pPr marL="2285810" indent="0" algn="ctr">
              <a:buNone/>
              <a:defRPr>
                <a:solidFill>
                  <a:schemeClr val="tx1">
                    <a:tint val="75000"/>
                  </a:schemeClr>
                </a:solidFill>
              </a:defRPr>
            </a:lvl6pPr>
            <a:lvl7pPr marL="2742972" indent="0" algn="ctr">
              <a:buNone/>
              <a:defRPr>
                <a:solidFill>
                  <a:schemeClr val="tx1">
                    <a:tint val="75000"/>
                  </a:schemeClr>
                </a:solidFill>
              </a:defRPr>
            </a:lvl7pPr>
            <a:lvl8pPr marL="3200133" indent="0" algn="ctr">
              <a:buNone/>
              <a:defRPr>
                <a:solidFill>
                  <a:schemeClr val="tx1">
                    <a:tint val="75000"/>
                  </a:schemeClr>
                </a:solidFill>
              </a:defRPr>
            </a:lvl8pPr>
            <a:lvl9pPr marL="36572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1" indent="0">
              <a:buNone/>
              <a:defRPr sz="2800"/>
            </a:lvl2pPr>
            <a:lvl3pPr marL="914362" indent="0">
              <a:buNone/>
              <a:defRPr sz="2400"/>
            </a:lvl3pPr>
            <a:lvl4pPr marL="1371543" indent="0">
              <a:buNone/>
              <a:defRPr sz="2000"/>
            </a:lvl4pPr>
            <a:lvl5pPr marL="1828724" indent="0">
              <a:buNone/>
              <a:defRPr sz="2000"/>
            </a:lvl5pPr>
            <a:lvl6pPr marL="2285905" indent="0">
              <a:buNone/>
              <a:defRPr sz="2000"/>
            </a:lvl6pPr>
            <a:lvl7pPr marL="2743086" indent="0">
              <a:buNone/>
              <a:defRPr sz="2000"/>
            </a:lvl7pPr>
            <a:lvl8pPr marL="3200266" indent="0">
              <a:buNone/>
              <a:defRPr sz="2000"/>
            </a:lvl8pPr>
            <a:lvl9pPr marL="3657448"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1176A7-B091-469C-82C8-89C693043C40}" type="datetimeFigureOut">
              <a:rPr lang="en-US" smtClean="0"/>
              <a:pPr/>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14004" y="2152975"/>
            <a:ext cx="4449167" cy="533311"/>
          </a:xfrm>
        </p:spPr>
        <p:txBody>
          <a:bodyPr>
            <a:normAutofit/>
          </a:bodyPr>
          <a:lstStyle>
            <a:lvl1pPr algn="ctr">
              <a:defRPr sz="27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FD1176A7-B091-469C-82C8-89C693043C40}" type="datetimeFigureOut">
              <a:rPr lang="en-US" smtClean="0"/>
              <a:pPr/>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78997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1" indent="0">
              <a:buNone/>
              <a:defRPr sz="1800">
                <a:solidFill>
                  <a:schemeClr val="tx1">
                    <a:tint val="75000"/>
                  </a:schemeClr>
                </a:solidFill>
              </a:defRPr>
            </a:lvl2pPr>
            <a:lvl3pPr marL="914362"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5" indent="0">
              <a:buNone/>
              <a:defRPr sz="1400">
                <a:solidFill>
                  <a:schemeClr val="tx1">
                    <a:tint val="75000"/>
                  </a:schemeClr>
                </a:solidFill>
              </a:defRPr>
            </a:lvl6pPr>
            <a:lvl7pPr marL="2743086" indent="0">
              <a:buNone/>
              <a:defRPr sz="1400">
                <a:solidFill>
                  <a:schemeClr val="tx1">
                    <a:tint val="75000"/>
                  </a:schemeClr>
                </a:solidFill>
              </a:defRPr>
            </a:lvl7pPr>
            <a:lvl8pPr marL="3200266" indent="0">
              <a:buNone/>
              <a:defRPr sz="1400">
                <a:solidFill>
                  <a:schemeClr val="tx1">
                    <a:tint val="75000"/>
                  </a:schemeClr>
                </a:solidFill>
              </a:defRPr>
            </a:lvl8pPr>
            <a:lvl9pPr marL="365744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pPr/>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683681"/>
            <a:ext cx="8229600" cy="381000"/>
          </a:xfr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accent6"/>
                </a:solidFill>
              </a:defRPr>
            </a:lvl1pPr>
          </a:lstStyle>
          <a:p>
            <a:r>
              <a:rPr lang="en-US" dirty="0"/>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25426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25426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2000">
              <a:srgbClr val="EEEEEE"/>
            </a:gs>
            <a:gs pos="4100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457200" y="853819"/>
            <a:ext cx="8229600" cy="3740804"/>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fld id="{FD1176A7-B091-469C-82C8-89C693043C40}" type="datetimeFigureOut">
              <a:rPr lang="en-US" smtClean="0"/>
              <a:pPr/>
              <a:t>4/26/2023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fld id="{5939B1FA-81F2-4940-9AF3-5EAFB5D6669B}"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81" r:id="rId9"/>
    <p:sldLayoutId id="2147483672" r:id="rId10"/>
    <p:sldLayoutId id="2147483673" r:id="rId11"/>
    <p:sldLayoutId id="2147483674" r:id="rId12"/>
    <p:sldLayoutId id="2147483675" r:id="rId13"/>
    <p:sldLayoutId id="2147483676" r:id="rId14"/>
    <p:sldLayoutId id="2147483678" r:id="rId15"/>
    <p:sldLayoutId id="2147483680" r:id="rId16"/>
  </p:sldLayoutIdLst>
  <p:txStyles>
    <p:titleStyle>
      <a:lvl1pPr algn="l" defTabSz="914362" rtl="0" eaLnBrk="1" latinLnBrk="0" hangingPunct="1">
        <a:spcBef>
          <a:spcPct val="0"/>
        </a:spcBef>
        <a:buNone/>
        <a:defRPr sz="2400" kern="1200">
          <a:solidFill>
            <a:schemeClr val="accent6"/>
          </a:solidFill>
          <a:latin typeface="+mj-lt"/>
          <a:ea typeface="+mj-ea"/>
          <a:cs typeface="+mj-cs"/>
        </a:defRPr>
      </a:lvl1pPr>
    </p:titleStyle>
    <p:body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p:nvPr/>
        </p:nvGrpSpPr>
        <p:grpSpPr>
          <a:xfrm>
            <a:off x="1058641" y="159642"/>
            <a:ext cx="7026718" cy="3402708"/>
            <a:chOff x="685800" y="1125538"/>
            <a:chExt cx="7156451" cy="3465512"/>
          </a:xfrm>
          <a:solidFill>
            <a:schemeClr val="bg1">
              <a:lumMod val="85000"/>
              <a:alpha val="34000"/>
            </a:schemeClr>
          </a:solidFill>
        </p:grpSpPr>
        <p:sp>
          <p:nvSpPr>
            <p:cNvPr id="96" name="Freeform 6"/>
            <p:cNvSpPr>
              <a:spLocks/>
            </p:cNvSpPr>
            <p:nvPr/>
          </p:nvSpPr>
          <p:spPr bwMode="auto">
            <a:xfrm>
              <a:off x="808038" y="1968500"/>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7"/>
            <p:cNvSpPr>
              <a:spLocks/>
            </p:cNvSpPr>
            <p:nvPr/>
          </p:nvSpPr>
          <p:spPr bwMode="auto">
            <a:xfrm>
              <a:off x="685800" y="2012950"/>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8"/>
            <p:cNvSpPr>
              <a:spLocks/>
            </p:cNvSpPr>
            <p:nvPr/>
          </p:nvSpPr>
          <p:spPr bwMode="auto">
            <a:xfrm>
              <a:off x="841375" y="1830388"/>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9"/>
            <p:cNvSpPr>
              <a:spLocks noEditPoints="1"/>
            </p:cNvSpPr>
            <p:nvPr/>
          </p:nvSpPr>
          <p:spPr bwMode="auto">
            <a:xfrm>
              <a:off x="828675" y="1482725"/>
              <a:ext cx="2687638" cy="3108325"/>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10"/>
            <p:cNvSpPr>
              <a:spLocks/>
            </p:cNvSpPr>
            <p:nvPr/>
          </p:nvSpPr>
          <p:spPr bwMode="auto">
            <a:xfrm>
              <a:off x="2528888" y="1765300"/>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1"/>
            <p:cNvSpPr>
              <a:spLocks/>
            </p:cNvSpPr>
            <p:nvPr/>
          </p:nvSpPr>
          <p:spPr bwMode="auto">
            <a:xfrm>
              <a:off x="2587625" y="1785938"/>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2"/>
            <p:cNvSpPr>
              <a:spLocks/>
            </p:cNvSpPr>
            <p:nvPr/>
          </p:nvSpPr>
          <p:spPr bwMode="auto">
            <a:xfrm>
              <a:off x="1744663" y="1409700"/>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
            <p:cNvSpPr>
              <a:spLocks/>
            </p:cNvSpPr>
            <p:nvPr/>
          </p:nvSpPr>
          <p:spPr bwMode="auto">
            <a:xfrm>
              <a:off x="1931988" y="1377950"/>
              <a:ext cx="69850" cy="44450"/>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4"/>
            <p:cNvSpPr>
              <a:spLocks/>
            </p:cNvSpPr>
            <p:nvPr/>
          </p:nvSpPr>
          <p:spPr bwMode="auto">
            <a:xfrm>
              <a:off x="2092325" y="1365250"/>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5"/>
            <p:cNvSpPr>
              <a:spLocks/>
            </p:cNvSpPr>
            <p:nvPr/>
          </p:nvSpPr>
          <p:spPr bwMode="auto">
            <a:xfrm>
              <a:off x="2111375" y="1439863"/>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6"/>
            <p:cNvSpPr>
              <a:spLocks/>
            </p:cNvSpPr>
            <p:nvPr/>
          </p:nvSpPr>
          <p:spPr bwMode="auto">
            <a:xfrm>
              <a:off x="2155825" y="1509713"/>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7"/>
            <p:cNvSpPr>
              <a:spLocks/>
            </p:cNvSpPr>
            <p:nvPr/>
          </p:nvSpPr>
          <p:spPr bwMode="auto">
            <a:xfrm>
              <a:off x="2287588" y="1498600"/>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8"/>
            <p:cNvSpPr>
              <a:spLocks/>
            </p:cNvSpPr>
            <p:nvPr/>
          </p:nvSpPr>
          <p:spPr bwMode="auto">
            <a:xfrm>
              <a:off x="2282825" y="1463675"/>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9"/>
            <p:cNvSpPr>
              <a:spLocks/>
            </p:cNvSpPr>
            <p:nvPr/>
          </p:nvSpPr>
          <p:spPr bwMode="auto">
            <a:xfrm>
              <a:off x="2251075" y="1389063"/>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0"/>
            <p:cNvSpPr>
              <a:spLocks/>
            </p:cNvSpPr>
            <p:nvPr/>
          </p:nvSpPr>
          <p:spPr bwMode="auto">
            <a:xfrm>
              <a:off x="3713163" y="1681163"/>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1"/>
            <p:cNvSpPr>
              <a:spLocks/>
            </p:cNvSpPr>
            <p:nvPr/>
          </p:nvSpPr>
          <p:spPr bwMode="auto">
            <a:xfrm>
              <a:off x="2747963" y="1125538"/>
              <a:ext cx="1104900" cy="711200"/>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2"/>
            <p:cNvSpPr>
              <a:spLocks/>
            </p:cNvSpPr>
            <p:nvPr/>
          </p:nvSpPr>
          <p:spPr bwMode="auto">
            <a:xfrm>
              <a:off x="2517775" y="2711450"/>
              <a:ext cx="182563"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3"/>
            <p:cNvSpPr>
              <a:spLocks/>
            </p:cNvSpPr>
            <p:nvPr/>
          </p:nvSpPr>
          <p:spPr bwMode="auto">
            <a:xfrm>
              <a:off x="2632075" y="2670175"/>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4"/>
            <p:cNvSpPr>
              <a:spLocks/>
            </p:cNvSpPr>
            <p:nvPr/>
          </p:nvSpPr>
          <p:spPr bwMode="auto">
            <a:xfrm>
              <a:off x="2641600" y="2838450"/>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5"/>
            <p:cNvSpPr>
              <a:spLocks/>
            </p:cNvSpPr>
            <p:nvPr/>
          </p:nvSpPr>
          <p:spPr bwMode="auto">
            <a:xfrm>
              <a:off x="2867025" y="2816225"/>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6"/>
            <p:cNvSpPr>
              <a:spLocks/>
            </p:cNvSpPr>
            <p:nvPr/>
          </p:nvSpPr>
          <p:spPr bwMode="auto">
            <a:xfrm>
              <a:off x="2722563" y="2787650"/>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7"/>
            <p:cNvSpPr>
              <a:spLocks/>
            </p:cNvSpPr>
            <p:nvPr/>
          </p:nvSpPr>
          <p:spPr bwMode="auto">
            <a:xfrm>
              <a:off x="5089525" y="3557588"/>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
            <p:cNvSpPr>
              <a:spLocks/>
            </p:cNvSpPr>
            <p:nvPr/>
          </p:nvSpPr>
          <p:spPr bwMode="auto">
            <a:xfrm>
              <a:off x="5816600" y="3038475"/>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9"/>
            <p:cNvSpPr>
              <a:spLocks/>
            </p:cNvSpPr>
            <p:nvPr/>
          </p:nvSpPr>
          <p:spPr bwMode="auto">
            <a:xfrm>
              <a:off x="4373563" y="2282825"/>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30"/>
            <p:cNvSpPr>
              <a:spLocks/>
            </p:cNvSpPr>
            <p:nvPr/>
          </p:nvSpPr>
          <p:spPr bwMode="auto">
            <a:xfrm>
              <a:off x="4262438" y="2305050"/>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31"/>
            <p:cNvSpPr>
              <a:spLocks/>
            </p:cNvSpPr>
            <p:nvPr/>
          </p:nvSpPr>
          <p:spPr bwMode="auto">
            <a:xfrm>
              <a:off x="4462463" y="2347913"/>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32"/>
            <p:cNvSpPr>
              <a:spLocks/>
            </p:cNvSpPr>
            <p:nvPr/>
          </p:nvSpPr>
          <p:spPr bwMode="auto">
            <a:xfrm>
              <a:off x="4006850" y="1941513"/>
              <a:ext cx="88900"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33"/>
            <p:cNvSpPr>
              <a:spLocks/>
            </p:cNvSpPr>
            <p:nvPr/>
          </p:nvSpPr>
          <p:spPr bwMode="auto">
            <a:xfrm>
              <a:off x="4067175" y="1862138"/>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34"/>
            <p:cNvSpPr>
              <a:spLocks noEditPoints="1"/>
            </p:cNvSpPr>
            <p:nvPr/>
          </p:nvSpPr>
          <p:spPr bwMode="auto">
            <a:xfrm>
              <a:off x="3859213" y="1409700"/>
              <a:ext cx="3976688" cy="2686050"/>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35"/>
            <p:cNvSpPr>
              <a:spLocks/>
            </p:cNvSpPr>
            <p:nvPr/>
          </p:nvSpPr>
          <p:spPr bwMode="auto">
            <a:xfrm>
              <a:off x="6270625" y="1398588"/>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36"/>
            <p:cNvSpPr>
              <a:spLocks/>
            </p:cNvSpPr>
            <p:nvPr/>
          </p:nvSpPr>
          <p:spPr bwMode="auto">
            <a:xfrm>
              <a:off x="5248275" y="1422400"/>
              <a:ext cx="352425"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37"/>
            <p:cNvSpPr>
              <a:spLocks/>
            </p:cNvSpPr>
            <p:nvPr/>
          </p:nvSpPr>
          <p:spPr bwMode="auto">
            <a:xfrm>
              <a:off x="7021513" y="2189163"/>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8"/>
            <p:cNvSpPr>
              <a:spLocks/>
            </p:cNvSpPr>
            <p:nvPr/>
          </p:nvSpPr>
          <p:spPr bwMode="auto">
            <a:xfrm>
              <a:off x="6818313" y="2265363"/>
              <a:ext cx="254000" cy="250825"/>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9"/>
            <p:cNvSpPr>
              <a:spLocks/>
            </p:cNvSpPr>
            <p:nvPr/>
          </p:nvSpPr>
          <p:spPr bwMode="auto">
            <a:xfrm>
              <a:off x="6629400" y="2668588"/>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40"/>
            <p:cNvSpPr>
              <a:spLocks/>
            </p:cNvSpPr>
            <p:nvPr/>
          </p:nvSpPr>
          <p:spPr bwMode="auto">
            <a:xfrm>
              <a:off x="7707313" y="4097338"/>
              <a:ext cx="95250" cy="153988"/>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1"/>
            <p:cNvSpPr>
              <a:spLocks/>
            </p:cNvSpPr>
            <p:nvPr/>
          </p:nvSpPr>
          <p:spPr bwMode="auto">
            <a:xfrm>
              <a:off x="7569200" y="4230688"/>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42"/>
            <p:cNvSpPr>
              <a:spLocks/>
            </p:cNvSpPr>
            <p:nvPr/>
          </p:nvSpPr>
          <p:spPr bwMode="auto">
            <a:xfrm>
              <a:off x="7123113" y="4233863"/>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43"/>
            <p:cNvSpPr>
              <a:spLocks/>
            </p:cNvSpPr>
            <p:nvPr/>
          </p:nvSpPr>
          <p:spPr bwMode="auto">
            <a:xfrm>
              <a:off x="6470650" y="3516313"/>
              <a:ext cx="857250" cy="690563"/>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44"/>
            <p:cNvSpPr>
              <a:spLocks/>
            </p:cNvSpPr>
            <p:nvPr/>
          </p:nvSpPr>
          <p:spPr bwMode="auto">
            <a:xfrm>
              <a:off x="7793038" y="3649663"/>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45"/>
            <p:cNvSpPr>
              <a:spLocks/>
            </p:cNvSpPr>
            <p:nvPr/>
          </p:nvSpPr>
          <p:spPr bwMode="auto">
            <a:xfrm>
              <a:off x="7524750" y="3757613"/>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46"/>
            <p:cNvSpPr>
              <a:spLocks/>
            </p:cNvSpPr>
            <p:nvPr/>
          </p:nvSpPr>
          <p:spPr bwMode="auto">
            <a:xfrm>
              <a:off x="6129338" y="3133725"/>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47"/>
            <p:cNvSpPr>
              <a:spLocks/>
            </p:cNvSpPr>
            <p:nvPr/>
          </p:nvSpPr>
          <p:spPr bwMode="auto">
            <a:xfrm>
              <a:off x="6189663" y="3025775"/>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48"/>
            <p:cNvSpPr>
              <a:spLocks/>
            </p:cNvSpPr>
            <p:nvPr/>
          </p:nvSpPr>
          <p:spPr bwMode="auto">
            <a:xfrm>
              <a:off x="6340475" y="3402013"/>
              <a:ext cx="182563"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49"/>
            <p:cNvSpPr>
              <a:spLocks/>
            </p:cNvSpPr>
            <p:nvPr/>
          </p:nvSpPr>
          <p:spPr bwMode="auto">
            <a:xfrm>
              <a:off x="6611938" y="3481388"/>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50"/>
            <p:cNvSpPr>
              <a:spLocks/>
            </p:cNvSpPr>
            <p:nvPr/>
          </p:nvSpPr>
          <p:spPr bwMode="auto">
            <a:xfrm>
              <a:off x="6702425" y="3451225"/>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51"/>
            <p:cNvSpPr>
              <a:spLocks/>
            </p:cNvSpPr>
            <p:nvPr/>
          </p:nvSpPr>
          <p:spPr bwMode="auto">
            <a:xfrm>
              <a:off x="6605588" y="3279775"/>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52"/>
            <p:cNvSpPr>
              <a:spLocks/>
            </p:cNvSpPr>
            <p:nvPr/>
          </p:nvSpPr>
          <p:spPr bwMode="auto">
            <a:xfrm>
              <a:off x="6630988" y="3228975"/>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53"/>
            <p:cNvSpPr>
              <a:spLocks/>
            </p:cNvSpPr>
            <p:nvPr/>
          </p:nvSpPr>
          <p:spPr bwMode="auto">
            <a:xfrm>
              <a:off x="6780213" y="3209925"/>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54"/>
            <p:cNvSpPr>
              <a:spLocks/>
            </p:cNvSpPr>
            <p:nvPr/>
          </p:nvSpPr>
          <p:spPr bwMode="auto">
            <a:xfrm>
              <a:off x="6410325" y="3098800"/>
              <a:ext cx="198438" cy="257175"/>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55"/>
            <p:cNvSpPr>
              <a:spLocks/>
            </p:cNvSpPr>
            <p:nvPr/>
          </p:nvSpPr>
          <p:spPr bwMode="auto">
            <a:xfrm>
              <a:off x="6618288" y="2817813"/>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56"/>
            <p:cNvSpPr>
              <a:spLocks/>
            </p:cNvSpPr>
            <p:nvPr/>
          </p:nvSpPr>
          <p:spPr bwMode="auto">
            <a:xfrm>
              <a:off x="6665913" y="2994025"/>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57"/>
            <p:cNvSpPr>
              <a:spLocks/>
            </p:cNvSpPr>
            <p:nvPr/>
          </p:nvSpPr>
          <p:spPr bwMode="auto">
            <a:xfrm>
              <a:off x="6718300" y="2963863"/>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58"/>
            <p:cNvSpPr>
              <a:spLocks/>
            </p:cNvSpPr>
            <p:nvPr/>
          </p:nvSpPr>
          <p:spPr bwMode="auto">
            <a:xfrm>
              <a:off x="6659563" y="3038475"/>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59"/>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ctrTitle"/>
          </p:nvPr>
        </p:nvSpPr>
        <p:spPr/>
        <p:txBody>
          <a:bodyPr>
            <a:noAutofit/>
          </a:bodyPr>
          <a:lstStyle/>
          <a:p>
            <a:r>
              <a:rPr lang="en-US" sz="2700" dirty="0" err="1"/>
              <a:t>Computação</a:t>
            </a:r>
            <a:r>
              <a:rPr lang="en-US" sz="2700" dirty="0"/>
              <a:t> </a:t>
            </a:r>
            <a:r>
              <a:rPr lang="en-US" sz="2700" dirty="0" err="1"/>
              <a:t>na</a:t>
            </a:r>
            <a:r>
              <a:rPr lang="en-US" sz="2700" dirty="0"/>
              <a:t> </a:t>
            </a:r>
            <a:r>
              <a:rPr lang="en-US" sz="2700" dirty="0" err="1"/>
              <a:t>Nuvem</a:t>
            </a:r>
            <a:endParaRPr lang="en-US" sz="2700" dirty="0">
              <a:solidFill>
                <a:schemeClr val="accent6"/>
              </a:solidFill>
            </a:endParaRPr>
          </a:p>
        </p:txBody>
      </p:sp>
      <p:grpSp>
        <p:nvGrpSpPr>
          <p:cNvPr id="188" name="Group 187"/>
          <p:cNvGrpSpPr/>
          <p:nvPr/>
        </p:nvGrpSpPr>
        <p:grpSpPr>
          <a:xfrm>
            <a:off x="2441619" y="590549"/>
            <a:ext cx="4197548" cy="1584140"/>
            <a:chOff x="2441619" y="590549"/>
            <a:chExt cx="4197548" cy="1584140"/>
          </a:xfrm>
          <a:effectLst/>
        </p:grpSpPr>
        <p:grpSp>
          <p:nvGrpSpPr>
            <p:cNvPr id="87" name="Group 86"/>
            <p:cNvGrpSpPr/>
            <p:nvPr/>
          </p:nvGrpSpPr>
          <p:grpSpPr>
            <a:xfrm>
              <a:off x="4583686" y="590549"/>
              <a:ext cx="2055481" cy="1279339"/>
              <a:chOff x="5267570" y="343916"/>
              <a:chExt cx="2422768" cy="1507939"/>
            </a:xfrm>
            <a:scene3d>
              <a:camera prst="perspectiveContrastingLeftFacing" fov="2100000">
                <a:rot lat="0" lon="1800000" rev="21594000"/>
              </a:camera>
              <a:lightRig rig="balanced" dir="t"/>
            </a:scene3d>
          </p:grpSpPr>
          <p:sp>
            <p:nvSpPr>
              <p:cNvPr id="88" name="Freeform 6"/>
              <p:cNvSpPr>
                <a:spLocks/>
              </p:cNvSpPr>
              <p:nvPr/>
            </p:nvSpPr>
            <p:spPr bwMode="auto">
              <a:xfrm>
                <a:off x="5267570" y="343916"/>
                <a:ext cx="2420471" cy="1502400"/>
              </a:xfrm>
              <a:custGeom>
                <a:avLst/>
                <a:gdLst/>
                <a:ahLst/>
                <a:cxnLst>
                  <a:cxn ang="0">
                    <a:pos x="1041" y="7"/>
                  </a:cxn>
                  <a:cxn ang="0">
                    <a:pos x="1146" y="44"/>
                  </a:cxn>
                  <a:cxn ang="0">
                    <a:pos x="1234" y="105"/>
                  </a:cxn>
                  <a:cxn ang="0">
                    <a:pos x="1303" y="188"/>
                  </a:cxn>
                  <a:cxn ang="0">
                    <a:pos x="1347" y="288"/>
                  </a:cxn>
                  <a:cxn ang="0">
                    <a:pos x="1412" y="319"/>
                  </a:cxn>
                  <a:cxn ang="0">
                    <a:pos x="1517" y="335"/>
                  </a:cxn>
                  <a:cxn ang="0">
                    <a:pos x="1609" y="379"/>
                  </a:cxn>
                  <a:cxn ang="0">
                    <a:pos x="1685" y="447"/>
                  </a:cxn>
                  <a:cxn ang="0">
                    <a:pos x="1752" y="499"/>
                  </a:cxn>
                  <a:cxn ang="0">
                    <a:pos x="1854" y="505"/>
                  </a:cxn>
                  <a:cxn ang="0">
                    <a:pos x="1954" y="545"/>
                  </a:cxn>
                  <a:cxn ang="0">
                    <a:pos x="2036" y="611"/>
                  </a:cxn>
                  <a:cxn ang="0">
                    <a:pos x="2094" y="700"/>
                  </a:cxn>
                  <a:cxn ang="0">
                    <a:pos x="2123" y="806"/>
                  </a:cxn>
                  <a:cxn ang="0">
                    <a:pos x="2117" y="917"/>
                  </a:cxn>
                  <a:cxn ang="0">
                    <a:pos x="2078" y="1017"/>
                  </a:cxn>
                  <a:cxn ang="0">
                    <a:pos x="2011" y="1099"/>
                  </a:cxn>
                  <a:cxn ang="0">
                    <a:pos x="1923" y="1157"/>
                  </a:cxn>
                  <a:cxn ang="0">
                    <a:pos x="1817" y="1186"/>
                  </a:cxn>
                  <a:cxn ang="0">
                    <a:pos x="1716" y="1182"/>
                  </a:cxn>
                  <a:cxn ang="0">
                    <a:pos x="1629" y="1153"/>
                  </a:cxn>
                  <a:cxn ang="0">
                    <a:pos x="1535" y="1207"/>
                  </a:cxn>
                  <a:cxn ang="0">
                    <a:pos x="1427" y="1233"/>
                  </a:cxn>
                  <a:cxn ang="0">
                    <a:pos x="1310" y="1227"/>
                  </a:cxn>
                  <a:cxn ang="0">
                    <a:pos x="1203" y="1189"/>
                  </a:cxn>
                  <a:cxn ang="0">
                    <a:pos x="1121" y="1258"/>
                  </a:cxn>
                  <a:cxn ang="0">
                    <a:pos x="1022" y="1303"/>
                  </a:cxn>
                  <a:cxn ang="0">
                    <a:pos x="911" y="1319"/>
                  </a:cxn>
                  <a:cxn ang="0">
                    <a:pos x="795" y="1302"/>
                  </a:cxn>
                  <a:cxn ang="0">
                    <a:pos x="693" y="1253"/>
                  </a:cxn>
                  <a:cxn ang="0">
                    <a:pos x="610" y="1178"/>
                  </a:cxn>
                  <a:cxn ang="0">
                    <a:pos x="497" y="1202"/>
                  </a:cxn>
                  <a:cxn ang="0">
                    <a:pos x="374" y="1197"/>
                  </a:cxn>
                  <a:cxn ang="0">
                    <a:pos x="261" y="1160"/>
                  </a:cxn>
                  <a:cxn ang="0">
                    <a:pos x="162" y="1096"/>
                  </a:cxn>
                  <a:cxn ang="0">
                    <a:pos x="84" y="1010"/>
                  </a:cxn>
                  <a:cxn ang="0">
                    <a:pos x="28" y="906"/>
                  </a:cxn>
                  <a:cxn ang="0">
                    <a:pos x="2" y="788"/>
                  </a:cxn>
                  <a:cxn ang="0">
                    <a:pos x="7" y="664"/>
                  </a:cxn>
                  <a:cxn ang="0">
                    <a:pos x="44" y="550"/>
                  </a:cxn>
                  <a:cxn ang="0">
                    <a:pos x="108" y="451"/>
                  </a:cxn>
                  <a:cxn ang="0">
                    <a:pos x="193" y="372"/>
                  </a:cxn>
                  <a:cxn ang="0">
                    <a:pos x="297" y="317"/>
                  </a:cxn>
                  <a:cxn ang="0">
                    <a:pos x="415" y="290"/>
                  </a:cxn>
                  <a:cxn ang="0">
                    <a:pos x="520" y="293"/>
                  </a:cxn>
                  <a:cxn ang="0">
                    <a:pos x="591" y="268"/>
                  </a:cxn>
                  <a:cxn ang="0">
                    <a:pos x="642" y="168"/>
                  </a:cxn>
                  <a:cxn ang="0">
                    <a:pos x="718" y="87"/>
                  </a:cxn>
                  <a:cxn ang="0">
                    <a:pos x="815" y="30"/>
                  </a:cxn>
                  <a:cxn ang="0">
                    <a:pos x="926" y="2"/>
                  </a:cxn>
                </a:cxnLst>
                <a:rect l="0" t="0" r="r" b="b"/>
                <a:pathLst>
                  <a:path w="2125" h="1319">
                    <a:moveTo>
                      <a:pt x="966" y="0"/>
                    </a:moveTo>
                    <a:lnTo>
                      <a:pt x="1004" y="2"/>
                    </a:lnTo>
                    <a:lnTo>
                      <a:pt x="1041" y="7"/>
                    </a:lnTo>
                    <a:lnTo>
                      <a:pt x="1077" y="16"/>
                    </a:lnTo>
                    <a:lnTo>
                      <a:pt x="1112" y="28"/>
                    </a:lnTo>
                    <a:lnTo>
                      <a:pt x="1146" y="44"/>
                    </a:lnTo>
                    <a:lnTo>
                      <a:pt x="1177" y="61"/>
                    </a:lnTo>
                    <a:lnTo>
                      <a:pt x="1207" y="82"/>
                    </a:lnTo>
                    <a:lnTo>
                      <a:pt x="1234" y="105"/>
                    </a:lnTo>
                    <a:lnTo>
                      <a:pt x="1260" y="131"/>
                    </a:lnTo>
                    <a:lnTo>
                      <a:pt x="1282" y="158"/>
                    </a:lnTo>
                    <a:lnTo>
                      <a:pt x="1303" y="188"/>
                    </a:lnTo>
                    <a:lnTo>
                      <a:pt x="1321" y="219"/>
                    </a:lnTo>
                    <a:lnTo>
                      <a:pt x="1336" y="253"/>
                    </a:lnTo>
                    <a:lnTo>
                      <a:pt x="1347" y="288"/>
                    </a:lnTo>
                    <a:lnTo>
                      <a:pt x="1356" y="324"/>
                    </a:lnTo>
                    <a:lnTo>
                      <a:pt x="1384" y="321"/>
                    </a:lnTo>
                    <a:lnTo>
                      <a:pt x="1412" y="319"/>
                    </a:lnTo>
                    <a:lnTo>
                      <a:pt x="1448" y="321"/>
                    </a:lnTo>
                    <a:lnTo>
                      <a:pt x="1483" y="326"/>
                    </a:lnTo>
                    <a:lnTo>
                      <a:pt x="1517" y="335"/>
                    </a:lnTo>
                    <a:lnTo>
                      <a:pt x="1549" y="346"/>
                    </a:lnTo>
                    <a:lnTo>
                      <a:pt x="1580" y="361"/>
                    </a:lnTo>
                    <a:lnTo>
                      <a:pt x="1609" y="379"/>
                    </a:lnTo>
                    <a:lnTo>
                      <a:pt x="1636" y="399"/>
                    </a:lnTo>
                    <a:lnTo>
                      <a:pt x="1662" y="421"/>
                    </a:lnTo>
                    <a:lnTo>
                      <a:pt x="1685" y="447"/>
                    </a:lnTo>
                    <a:lnTo>
                      <a:pt x="1706" y="473"/>
                    </a:lnTo>
                    <a:lnTo>
                      <a:pt x="1724" y="502"/>
                    </a:lnTo>
                    <a:lnTo>
                      <a:pt x="1752" y="499"/>
                    </a:lnTo>
                    <a:lnTo>
                      <a:pt x="1780" y="498"/>
                    </a:lnTo>
                    <a:lnTo>
                      <a:pt x="1817" y="500"/>
                    </a:lnTo>
                    <a:lnTo>
                      <a:pt x="1854" y="505"/>
                    </a:lnTo>
                    <a:lnTo>
                      <a:pt x="1889" y="515"/>
                    </a:lnTo>
                    <a:lnTo>
                      <a:pt x="1923" y="529"/>
                    </a:lnTo>
                    <a:lnTo>
                      <a:pt x="1954" y="545"/>
                    </a:lnTo>
                    <a:lnTo>
                      <a:pt x="1984" y="564"/>
                    </a:lnTo>
                    <a:lnTo>
                      <a:pt x="2011" y="587"/>
                    </a:lnTo>
                    <a:lnTo>
                      <a:pt x="2036" y="611"/>
                    </a:lnTo>
                    <a:lnTo>
                      <a:pt x="2058" y="639"/>
                    </a:lnTo>
                    <a:lnTo>
                      <a:pt x="2078" y="669"/>
                    </a:lnTo>
                    <a:lnTo>
                      <a:pt x="2094" y="700"/>
                    </a:lnTo>
                    <a:lnTo>
                      <a:pt x="2107" y="734"/>
                    </a:lnTo>
                    <a:lnTo>
                      <a:pt x="2117" y="769"/>
                    </a:lnTo>
                    <a:lnTo>
                      <a:pt x="2123" y="806"/>
                    </a:lnTo>
                    <a:lnTo>
                      <a:pt x="2125" y="843"/>
                    </a:lnTo>
                    <a:lnTo>
                      <a:pt x="2123" y="881"/>
                    </a:lnTo>
                    <a:lnTo>
                      <a:pt x="2117" y="917"/>
                    </a:lnTo>
                    <a:lnTo>
                      <a:pt x="2107" y="952"/>
                    </a:lnTo>
                    <a:lnTo>
                      <a:pt x="2094" y="986"/>
                    </a:lnTo>
                    <a:lnTo>
                      <a:pt x="2078" y="1017"/>
                    </a:lnTo>
                    <a:lnTo>
                      <a:pt x="2058" y="1047"/>
                    </a:lnTo>
                    <a:lnTo>
                      <a:pt x="2036" y="1074"/>
                    </a:lnTo>
                    <a:lnTo>
                      <a:pt x="2011" y="1099"/>
                    </a:lnTo>
                    <a:lnTo>
                      <a:pt x="1984" y="1121"/>
                    </a:lnTo>
                    <a:lnTo>
                      <a:pt x="1954" y="1141"/>
                    </a:lnTo>
                    <a:lnTo>
                      <a:pt x="1923" y="1157"/>
                    </a:lnTo>
                    <a:lnTo>
                      <a:pt x="1889" y="1171"/>
                    </a:lnTo>
                    <a:lnTo>
                      <a:pt x="1854" y="1180"/>
                    </a:lnTo>
                    <a:lnTo>
                      <a:pt x="1817" y="1186"/>
                    </a:lnTo>
                    <a:lnTo>
                      <a:pt x="1780" y="1188"/>
                    </a:lnTo>
                    <a:lnTo>
                      <a:pt x="1748" y="1187"/>
                    </a:lnTo>
                    <a:lnTo>
                      <a:pt x="1716" y="1182"/>
                    </a:lnTo>
                    <a:lnTo>
                      <a:pt x="1686" y="1175"/>
                    </a:lnTo>
                    <a:lnTo>
                      <a:pt x="1657" y="1165"/>
                    </a:lnTo>
                    <a:lnTo>
                      <a:pt x="1629" y="1153"/>
                    </a:lnTo>
                    <a:lnTo>
                      <a:pt x="1599" y="1174"/>
                    </a:lnTo>
                    <a:lnTo>
                      <a:pt x="1568" y="1192"/>
                    </a:lnTo>
                    <a:lnTo>
                      <a:pt x="1535" y="1207"/>
                    </a:lnTo>
                    <a:lnTo>
                      <a:pt x="1501" y="1219"/>
                    </a:lnTo>
                    <a:lnTo>
                      <a:pt x="1464" y="1228"/>
                    </a:lnTo>
                    <a:lnTo>
                      <a:pt x="1427" y="1233"/>
                    </a:lnTo>
                    <a:lnTo>
                      <a:pt x="1388" y="1235"/>
                    </a:lnTo>
                    <a:lnTo>
                      <a:pt x="1348" y="1233"/>
                    </a:lnTo>
                    <a:lnTo>
                      <a:pt x="1310" y="1227"/>
                    </a:lnTo>
                    <a:lnTo>
                      <a:pt x="1273" y="1218"/>
                    </a:lnTo>
                    <a:lnTo>
                      <a:pt x="1237" y="1205"/>
                    </a:lnTo>
                    <a:lnTo>
                      <a:pt x="1203" y="1189"/>
                    </a:lnTo>
                    <a:lnTo>
                      <a:pt x="1178" y="1214"/>
                    </a:lnTo>
                    <a:lnTo>
                      <a:pt x="1151" y="1238"/>
                    </a:lnTo>
                    <a:lnTo>
                      <a:pt x="1121" y="1258"/>
                    </a:lnTo>
                    <a:lnTo>
                      <a:pt x="1090" y="1276"/>
                    </a:lnTo>
                    <a:lnTo>
                      <a:pt x="1057" y="1291"/>
                    </a:lnTo>
                    <a:lnTo>
                      <a:pt x="1022" y="1303"/>
                    </a:lnTo>
                    <a:lnTo>
                      <a:pt x="986" y="1312"/>
                    </a:lnTo>
                    <a:lnTo>
                      <a:pt x="949" y="1317"/>
                    </a:lnTo>
                    <a:lnTo>
                      <a:pt x="911" y="1319"/>
                    </a:lnTo>
                    <a:lnTo>
                      <a:pt x="871" y="1317"/>
                    </a:lnTo>
                    <a:lnTo>
                      <a:pt x="832" y="1311"/>
                    </a:lnTo>
                    <a:lnTo>
                      <a:pt x="795" y="1302"/>
                    </a:lnTo>
                    <a:lnTo>
                      <a:pt x="759" y="1289"/>
                    </a:lnTo>
                    <a:lnTo>
                      <a:pt x="725" y="1272"/>
                    </a:lnTo>
                    <a:lnTo>
                      <a:pt x="693" y="1253"/>
                    </a:lnTo>
                    <a:lnTo>
                      <a:pt x="663" y="1231"/>
                    </a:lnTo>
                    <a:lnTo>
                      <a:pt x="635" y="1205"/>
                    </a:lnTo>
                    <a:lnTo>
                      <a:pt x="610" y="1178"/>
                    </a:lnTo>
                    <a:lnTo>
                      <a:pt x="573" y="1189"/>
                    </a:lnTo>
                    <a:lnTo>
                      <a:pt x="535" y="1197"/>
                    </a:lnTo>
                    <a:lnTo>
                      <a:pt x="497" y="1202"/>
                    </a:lnTo>
                    <a:lnTo>
                      <a:pt x="457" y="1204"/>
                    </a:lnTo>
                    <a:lnTo>
                      <a:pt x="415" y="1202"/>
                    </a:lnTo>
                    <a:lnTo>
                      <a:pt x="374" y="1197"/>
                    </a:lnTo>
                    <a:lnTo>
                      <a:pt x="335" y="1188"/>
                    </a:lnTo>
                    <a:lnTo>
                      <a:pt x="297" y="1176"/>
                    </a:lnTo>
                    <a:lnTo>
                      <a:pt x="261" y="1160"/>
                    </a:lnTo>
                    <a:lnTo>
                      <a:pt x="226" y="1141"/>
                    </a:lnTo>
                    <a:lnTo>
                      <a:pt x="193" y="1120"/>
                    </a:lnTo>
                    <a:lnTo>
                      <a:pt x="162" y="1096"/>
                    </a:lnTo>
                    <a:lnTo>
                      <a:pt x="133" y="1070"/>
                    </a:lnTo>
                    <a:lnTo>
                      <a:pt x="108" y="1041"/>
                    </a:lnTo>
                    <a:lnTo>
                      <a:pt x="84" y="1010"/>
                    </a:lnTo>
                    <a:lnTo>
                      <a:pt x="63" y="977"/>
                    </a:lnTo>
                    <a:lnTo>
                      <a:pt x="44" y="943"/>
                    </a:lnTo>
                    <a:lnTo>
                      <a:pt x="28" y="906"/>
                    </a:lnTo>
                    <a:lnTo>
                      <a:pt x="16" y="868"/>
                    </a:lnTo>
                    <a:lnTo>
                      <a:pt x="7" y="828"/>
                    </a:lnTo>
                    <a:lnTo>
                      <a:pt x="2" y="788"/>
                    </a:lnTo>
                    <a:lnTo>
                      <a:pt x="0" y="746"/>
                    </a:lnTo>
                    <a:lnTo>
                      <a:pt x="2" y="704"/>
                    </a:lnTo>
                    <a:lnTo>
                      <a:pt x="7" y="664"/>
                    </a:lnTo>
                    <a:lnTo>
                      <a:pt x="16" y="624"/>
                    </a:lnTo>
                    <a:lnTo>
                      <a:pt x="28" y="586"/>
                    </a:lnTo>
                    <a:lnTo>
                      <a:pt x="44" y="550"/>
                    </a:lnTo>
                    <a:lnTo>
                      <a:pt x="63" y="515"/>
                    </a:lnTo>
                    <a:lnTo>
                      <a:pt x="84" y="482"/>
                    </a:lnTo>
                    <a:lnTo>
                      <a:pt x="108" y="451"/>
                    </a:lnTo>
                    <a:lnTo>
                      <a:pt x="133" y="422"/>
                    </a:lnTo>
                    <a:lnTo>
                      <a:pt x="162" y="396"/>
                    </a:lnTo>
                    <a:lnTo>
                      <a:pt x="193" y="372"/>
                    </a:lnTo>
                    <a:lnTo>
                      <a:pt x="226" y="351"/>
                    </a:lnTo>
                    <a:lnTo>
                      <a:pt x="261" y="332"/>
                    </a:lnTo>
                    <a:lnTo>
                      <a:pt x="297" y="317"/>
                    </a:lnTo>
                    <a:lnTo>
                      <a:pt x="335" y="305"/>
                    </a:lnTo>
                    <a:lnTo>
                      <a:pt x="374" y="295"/>
                    </a:lnTo>
                    <a:lnTo>
                      <a:pt x="415" y="290"/>
                    </a:lnTo>
                    <a:lnTo>
                      <a:pt x="457" y="288"/>
                    </a:lnTo>
                    <a:lnTo>
                      <a:pt x="488" y="290"/>
                    </a:lnTo>
                    <a:lnTo>
                      <a:pt x="520" y="293"/>
                    </a:lnTo>
                    <a:lnTo>
                      <a:pt x="550" y="298"/>
                    </a:lnTo>
                    <a:lnTo>
                      <a:pt x="580" y="305"/>
                    </a:lnTo>
                    <a:lnTo>
                      <a:pt x="591" y="268"/>
                    </a:lnTo>
                    <a:lnTo>
                      <a:pt x="604" y="233"/>
                    </a:lnTo>
                    <a:lnTo>
                      <a:pt x="622" y="200"/>
                    </a:lnTo>
                    <a:lnTo>
                      <a:pt x="642" y="168"/>
                    </a:lnTo>
                    <a:lnTo>
                      <a:pt x="665" y="139"/>
                    </a:lnTo>
                    <a:lnTo>
                      <a:pt x="691" y="111"/>
                    </a:lnTo>
                    <a:lnTo>
                      <a:pt x="718" y="87"/>
                    </a:lnTo>
                    <a:lnTo>
                      <a:pt x="749" y="65"/>
                    </a:lnTo>
                    <a:lnTo>
                      <a:pt x="781" y="46"/>
                    </a:lnTo>
                    <a:lnTo>
                      <a:pt x="815" y="30"/>
                    </a:lnTo>
                    <a:lnTo>
                      <a:pt x="850" y="17"/>
                    </a:lnTo>
                    <a:lnTo>
                      <a:pt x="888" y="8"/>
                    </a:lnTo>
                    <a:lnTo>
                      <a:pt x="926" y="2"/>
                    </a:lnTo>
                    <a:lnTo>
                      <a:pt x="966" y="0"/>
                    </a:lnTo>
                    <a:close/>
                  </a:path>
                </a:pathLst>
              </a:custGeom>
              <a:solidFill>
                <a:schemeClr val="accent1"/>
              </a:solidFill>
              <a:ln w="57150">
                <a:noFill/>
                <a:prstDash val="solid"/>
                <a:round/>
                <a:headEnd/>
                <a:tailEnd/>
              </a:ln>
              <a:effectLst/>
              <a:sp3d prstMaterial="plastic">
                <a:bevelT w="38100" h="254000"/>
              </a:sp3d>
            </p:spPr>
            <p:txBody>
              <a:bodyPr vert="horz" wrap="square" lIns="91440" tIns="45720" rIns="91440" bIns="45720" numCol="1" anchor="t" anchorCtr="0" compatLnSpc="1">
                <a:prstTxWarp prst="textNoShape">
                  <a:avLst/>
                </a:prstTxWarp>
              </a:bodyPr>
              <a:lstStyle/>
              <a:p>
                <a:endParaRPr lang="en-US"/>
              </a:p>
            </p:txBody>
          </p:sp>
          <p:sp>
            <p:nvSpPr>
              <p:cNvPr id="89" name="Freeform 6"/>
              <p:cNvSpPr>
                <a:spLocks/>
              </p:cNvSpPr>
              <p:nvPr/>
            </p:nvSpPr>
            <p:spPr bwMode="auto">
              <a:xfrm>
                <a:off x="6002215" y="653409"/>
                <a:ext cx="1688123" cy="1198446"/>
              </a:xfrm>
              <a:custGeom>
                <a:avLst/>
                <a:gdLst/>
                <a:ahLst/>
                <a:cxnLst>
                  <a:cxn ang="0">
                    <a:pos x="606" y="21"/>
                  </a:cxn>
                  <a:cxn ang="0">
                    <a:pos x="635" y="38"/>
                  </a:cxn>
                  <a:cxn ang="0">
                    <a:pos x="703" y="40"/>
                  </a:cxn>
                  <a:cxn ang="0">
                    <a:pos x="782" y="63"/>
                  </a:cxn>
                  <a:cxn ang="0">
                    <a:pos x="852" y="105"/>
                  </a:cxn>
                  <a:cxn ang="0">
                    <a:pos x="909" y="163"/>
                  </a:cxn>
                  <a:cxn ang="0">
                    <a:pos x="955" y="193"/>
                  </a:cxn>
                  <a:cxn ang="0">
                    <a:pos x="1021" y="195"/>
                  </a:cxn>
                  <a:cxn ang="0">
                    <a:pos x="1096" y="216"/>
                  </a:cxn>
                  <a:cxn ang="0">
                    <a:pos x="1163" y="255"/>
                  </a:cxn>
                  <a:cxn ang="0">
                    <a:pos x="1217" y="310"/>
                  </a:cxn>
                  <a:cxn ang="0">
                    <a:pos x="1256" y="376"/>
                  </a:cxn>
                  <a:cxn ang="0">
                    <a:pos x="1276" y="453"/>
                  </a:cxn>
                  <a:cxn ang="0">
                    <a:pos x="1276" y="534"/>
                  </a:cxn>
                  <a:cxn ang="0">
                    <a:pos x="1256" y="610"/>
                  </a:cxn>
                  <a:cxn ang="0">
                    <a:pos x="1217" y="677"/>
                  </a:cxn>
                  <a:cxn ang="0">
                    <a:pos x="1163" y="732"/>
                  </a:cxn>
                  <a:cxn ang="0">
                    <a:pos x="1096" y="770"/>
                  </a:cxn>
                  <a:cxn ang="0">
                    <a:pos x="1021" y="791"/>
                  </a:cxn>
                  <a:cxn ang="0">
                    <a:pos x="944" y="792"/>
                  </a:cxn>
                  <a:cxn ang="0">
                    <a:pos x="878" y="776"/>
                  </a:cxn>
                  <a:cxn ang="0">
                    <a:pos x="818" y="784"/>
                  </a:cxn>
                  <a:cxn ang="0">
                    <a:pos x="752" y="816"/>
                  </a:cxn>
                  <a:cxn ang="0">
                    <a:pos x="678" y="833"/>
                  </a:cxn>
                  <a:cxn ang="0">
                    <a:pos x="597" y="832"/>
                  </a:cxn>
                  <a:cxn ang="0">
                    <a:pos x="515" y="811"/>
                  </a:cxn>
                  <a:cxn ang="0">
                    <a:pos x="449" y="822"/>
                  </a:cxn>
                  <a:cxn ang="0">
                    <a:pos x="383" y="868"/>
                  </a:cxn>
                  <a:cxn ang="0">
                    <a:pos x="308" y="897"/>
                  </a:cxn>
                  <a:cxn ang="0">
                    <a:pos x="224" y="908"/>
                  </a:cxn>
                  <a:cxn ang="0">
                    <a:pos x="142" y="898"/>
                  </a:cxn>
                  <a:cxn ang="0">
                    <a:pos x="66" y="870"/>
                  </a:cxn>
                  <a:cxn ang="0">
                    <a:pos x="0" y="824"/>
                  </a:cxn>
                </a:cxnLst>
                <a:rect l="0" t="0" r="r" b="b"/>
                <a:pathLst>
                  <a:path w="1279" h="908">
                    <a:moveTo>
                      <a:pt x="601" y="0"/>
                    </a:moveTo>
                    <a:lnTo>
                      <a:pt x="606" y="21"/>
                    </a:lnTo>
                    <a:lnTo>
                      <a:pt x="610" y="41"/>
                    </a:lnTo>
                    <a:lnTo>
                      <a:pt x="635" y="38"/>
                    </a:lnTo>
                    <a:lnTo>
                      <a:pt x="659" y="38"/>
                    </a:lnTo>
                    <a:lnTo>
                      <a:pt x="703" y="40"/>
                    </a:lnTo>
                    <a:lnTo>
                      <a:pt x="744" y="49"/>
                    </a:lnTo>
                    <a:lnTo>
                      <a:pt x="782" y="63"/>
                    </a:lnTo>
                    <a:lnTo>
                      <a:pt x="819" y="82"/>
                    </a:lnTo>
                    <a:lnTo>
                      <a:pt x="852" y="105"/>
                    </a:lnTo>
                    <a:lnTo>
                      <a:pt x="882" y="131"/>
                    </a:lnTo>
                    <a:lnTo>
                      <a:pt x="909" y="163"/>
                    </a:lnTo>
                    <a:lnTo>
                      <a:pt x="931" y="196"/>
                    </a:lnTo>
                    <a:lnTo>
                      <a:pt x="955" y="193"/>
                    </a:lnTo>
                    <a:lnTo>
                      <a:pt x="980" y="192"/>
                    </a:lnTo>
                    <a:lnTo>
                      <a:pt x="1021" y="195"/>
                    </a:lnTo>
                    <a:lnTo>
                      <a:pt x="1059" y="203"/>
                    </a:lnTo>
                    <a:lnTo>
                      <a:pt x="1096" y="216"/>
                    </a:lnTo>
                    <a:lnTo>
                      <a:pt x="1131" y="234"/>
                    </a:lnTo>
                    <a:lnTo>
                      <a:pt x="1163" y="255"/>
                    </a:lnTo>
                    <a:lnTo>
                      <a:pt x="1192" y="281"/>
                    </a:lnTo>
                    <a:lnTo>
                      <a:pt x="1217" y="310"/>
                    </a:lnTo>
                    <a:lnTo>
                      <a:pt x="1238" y="341"/>
                    </a:lnTo>
                    <a:lnTo>
                      <a:pt x="1256" y="376"/>
                    </a:lnTo>
                    <a:lnTo>
                      <a:pt x="1268" y="413"/>
                    </a:lnTo>
                    <a:lnTo>
                      <a:pt x="1276" y="453"/>
                    </a:lnTo>
                    <a:lnTo>
                      <a:pt x="1279" y="493"/>
                    </a:lnTo>
                    <a:lnTo>
                      <a:pt x="1276" y="534"/>
                    </a:lnTo>
                    <a:lnTo>
                      <a:pt x="1268" y="573"/>
                    </a:lnTo>
                    <a:lnTo>
                      <a:pt x="1256" y="610"/>
                    </a:lnTo>
                    <a:lnTo>
                      <a:pt x="1238" y="645"/>
                    </a:lnTo>
                    <a:lnTo>
                      <a:pt x="1217" y="677"/>
                    </a:lnTo>
                    <a:lnTo>
                      <a:pt x="1192" y="706"/>
                    </a:lnTo>
                    <a:lnTo>
                      <a:pt x="1163" y="732"/>
                    </a:lnTo>
                    <a:lnTo>
                      <a:pt x="1131" y="752"/>
                    </a:lnTo>
                    <a:lnTo>
                      <a:pt x="1096" y="770"/>
                    </a:lnTo>
                    <a:lnTo>
                      <a:pt x="1059" y="783"/>
                    </a:lnTo>
                    <a:lnTo>
                      <a:pt x="1021" y="791"/>
                    </a:lnTo>
                    <a:lnTo>
                      <a:pt x="980" y="794"/>
                    </a:lnTo>
                    <a:lnTo>
                      <a:pt x="944" y="792"/>
                    </a:lnTo>
                    <a:lnTo>
                      <a:pt x="911" y="786"/>
                    </a:lnTo>
                    <a:lnTo>
                      <a:pt x="878" y="776"/>
                    </a:lnTo>
                    <a:lnTo>
                      <a:pt x="848" y="763"/>
                    </a:lnTo>
                    <a:lnTo>
                      <a:pt x="818" y="784"/>
                    </a:lnTo>
                    <a:lnTo>
                      <a:pt x="786" y="802"/>
                    </a:lnTo>
                    <a:lnTo>
                      <a:pt x="752" y="816"/>
                    </a:lnTo>
                    <a:lnTo>
                      <a:pt x="715" y="826"/>
                    </a:lnTo>
                    <a:lnTo>
                      <a:pt x="678" y="833"/>
                    </a:lnTo>
                    <a:lnTo>
                      <a:pt x="640" y="835"/>
                    </a:lnTo>
                    <a:lnTo>
                      <a:pt x="597" y="832"/>
                    </a:lnTo>
                    <a:lnTo>
                      <a:pt x="554" y="824"/>
                    </a:lnTo>
                    <a:lnTo>
                      <a:pt x="515" y="811"/>
                    </a:lnTo>
                    <a:lnTo>
                      <a:pt x="478" y="794"/>
                    </a:lnTo>
                    <a:lnTo>
                      <a:pt x="449" y="822"/>
                    </a:lnTo>
                    <a:lnTo>
                      <a:pt x="418" y="847"/>
                    </a:lnTo>
                    <a:lnTo>
                      <a:pt x="383" y="868"/>
                    </a:lnTo>
                    <a:lnTo>
                      <a:pt x="347" y="885"/>
                    </a:lnTo>
                    <a:lnTo>
                      <a:pt x="308" y="897"/>
                    </a:lnTo>
                    <a:lnTo>
                      <a:pt x="267" y="905"/>
                    </a:lnTo>
                    <a:lnTo>
                      <a:pt x="224" y="908"/>
                    </a:lnTo>
                    <a:lnTo>
                      <a:pt x="182" y="905"/>
                    </a:lnTo>
                    <a:lnTo>
                      <a:pt x="142" y="898"/>
                    </a:lnTo>
                    <a:lnTo>
                      <a:pt x="103" y="885"/>
                    </a:lnTo>
                    <a:lnTo>
                      <a:pt x="66" y="870"/>
                    </a:lnTo>
                    <a:lnTo>
                      <a:pt x="32" y="849"/>
                    </a:lnTo>
                    <a:lnTo>
                      <a:pt x="0" y="824"/>
                    </a:lnTo>
                    <a:lnTo>
                      <a:pt x="601" y="0"/>
                    </a:lnTo>
                    <a:close/>
                  </a:path>
                </a:pathLst>
              </a:custGeom>
              <a:gradFill flip="none" rotWithShape="1">
                <a:gsLst>
                  <a:gs pos="0">
                    <a:schemeClr val="bg1">
                      <a:lumMod val="95000"/>
                      <a:shade val="30000"/>
                      <a:satMod val="115000"/>
                      <a:alpha val="0"/>
                    </a:schemeClr>
                  </a:gs>
                  <a:gs pos="100000">
                    <a:schemeClr val="bg1">
                      <a:alpha val="52000"/>
                    </a:schemeClr>
                  </a:gs>
                </a:gsLst>
                <a:path path="circle">
                  <a:fillToRect t="100000" r="100000"/>
                </a:path>
                <a:tileRect l="-100000" b="-100000"/>
              </a:gradFill>
              <a:ln w="0">
                <a:noFill/>
                <a:prstDash val="solid"/>
                <a:round/>
                <a:headEnd/>
                <a:tailEnd/>
              </a:ln>
              <a:sp3d prstMaterial="plastic">
                <a:bevelT w="38100" h="254000"/>
              </a:sp3d>
            </p:spPr>
            <p:txBody>
              <a:bodyPr vert="horz" wrap="square" lIns="91440" tIns="45720" rIns="91440" bIns="45720" numCol="1" anchor="t" anchorCtr="0" compatLnSpc="1">
                <a:prstTxWarp prst="textNoShape">
                  <a:avLst/>
                </a:prstTxWarp>
              </a:bodyPr>
              <a:lstStyle/>
              <a:p>
                <a:endParaRPr lang="en-US"/>
              </a:p>
            </p:txBody>
          </p:sp>
        </p:grpSp>
        <p:grpSp>
          <p:nvGrpSpPr>
            <p:cNvPr id="90" name="Group 89"/>
            <p:cNvGrpSpPr/>
            <p:nvPr/>
          </p:nvGrpSpPr>
          <p:grpSpPr>
            <a:xfrm>
              <a:off x="2441619" y="590549"/>
              <a:ext cx="2055481" cy="1279339"/>
              <a:chOff x="5267570" y="343916"/>
              <a:chExt cx="2422768" cy="1507939"/>
            </a:xfrm>
            <a:scene3d>
              <a:camera prst="perspectiveContrastingLeftFacing" fov="2100000">
                <a:rot lat="0" lon="1800000" rev="21594000"/>
              </a:camera>
              <a:lightRig rig="balanced" dir="t"/>
            </a:scene3d>
          </p:grpSpPr>
          <p:sp>
            <p:nvSpPr>
              <p:cNvPr id="91" name="Freeform 6"/>
              <p:cNvSpPr>
                <a:spLocks/>
              </p:cNvSpPr>
              <p:nvPr/>
            </p:nvSpPr>
            <p:spPr bwMode="auto">
              <a:xfrm>
                <a:off x="5267570" y="343916"/>
                <a:ext cx="2420471" cy="1502400"/>
              </a:xfrm>
              <a:custGeom>
                <a:avLst/>
                <a:gdLst/>
                <a:ahLst/>
                <a:cxnLst>
                  <a:cxn ang="0">
                    <a:pos x="1041" y="7"/>
                  </a:cxn>
                  <a:cxn ang="0">
                    <a:pos x="1146" y="44"/>
                  </a:cxn>
                  <a:cxn ang="0">
                    <a:pos x="1234" y="105"/>
                  </a:cxn>
                  <a:cxn ang="0">
                    <a:pos x="1303" y="188"/>
                  </a:cxn>
                  <a:cxn ang="0">
                    <a:pos x="1347" y="288"/>
                  </a:cxn>
                  <a:cxn ang="0">
                    <a:pos x="1412" y="319"/>
                  </a:cxn>
                  <a:cxn ang="0">
                    <a:pos x="1517" y="335"/>
                  </a:cxn>
                  <a:cxn ang="0">
                    <a:pos x="1609" y="379"/>
                  </a:cxn>
                  <a:cxn ang="0">
                    <a:pos x="1685" y="447"/>
                  </a:cxn>
                  <a:cxn ang="0">
                    <a:pos x="1752" y="499"/>
                  </a:cxn>
                  <a:cxn ang="0">
                    <a:pos x="1854" y="505"/>
                  </a:cxn>
                  <a:cxn ang="0">
                    <a:pos x="1954" y="545"/>
                  </a:cxn>
                  <a:cxn ang="0">
                    <a:pos x="2036" y="611"/>
                  </a:cxn>
                  <a:cxn ang="0">
                    <a:pos x="2094" y="700"/>
                  </a:cxn>
                  <a:cxn ang="0">
                    <a:pos x="2123" y="806"/>
                  </a:cxn>
                  <a:cxn ang="0">
                    <a:pos x="2117" y="917"/>
                  </a:cxn>
                  <a:cxn ang="0">
                    <a:pos x="2078" y="1017"/>
                  </a:cxn>
                  <a:cxn ang="0">
                    <a:pos x="2011" y="1099"/>
                  </a:cxn>
                  <a:cxn ang="0">
                    <a:pos x="1923" y="1157"/>
                  </a:cxn>
                  <a:cxn ang="0">
                    <a:pos x="1817" y="1186"/>
                  </a:cxn>
                  <a:cxn ang="0">
                    <a:pos x="1716" y="1182"/>
                  </a:cxn>
                  <a:cxn ang="0">
                    <a:pos x="1629" y="1153"/>
                  </a:cxn>
                  <a:cxn ang="0">
                    <a:pos x="1535" y="1207"/>
                  </a:cxn>
                  <a:cxn ang="0">
                    <a:pos x="1427" y="1233"/>
                  </a:cxn>
                  <a:cxn ang="0">
                    <a:pos x="1310" y="1227"/>
                  </a:cxn>
                  <a:cxn ang="0">
                    <a:pos x="1203" y="1189"/>
                  </a:cxn>
                  <a:cxn ang="0">
                    <a:pos x="1121" y="1258"/>
                  </a:cxn>
                  <a:cxn ang="0">
                    <a:pos x="1022" y="1303"/>
                  </a:cxn>
                  <a:cxn ang="0">
                    <a:pos x="911" y="1319"/>
                  </a:cxn>
                  <a:cxn ang="0">
                    <a:pos x="795" y="1302"/>
                  </a:cxn>
                  <a:cxn ang="0">
                    <a:pos x="693" y="1253"/>
                  </a:cxn>
                  <a:cxn ang="0">
                    <a:pos x="610" y="1178"/>
                  </a:cxn>
                  <a:cxn ang="0">
                    <a:pos x="497" y="1202"/>
                  </a:cxn>
                  <a:cxn ang="0">
                    <a:pos x="374" y="1197"/>
                  </a:cxn>
                  <a:cxn ang="0">
                    <a:pos x="261" y="1160"/>
                  </a:cxn>
                  <a:cxn ang="0">
                    <a:pos x="162" y="1096"/>
                  </a:cxn>
                  <a:cxn ang="0">
                    <a:pos x="84" y="1010"/>
                  </a:cxn>
                  <a:cxn ang="0">
                    <a:pos x="28" y="906"/>
                  </a:cxn>
                  <a:cxn ang="0">
                    <a:pos x="2" y="788"/>
                  </a:cxn>
                  <a:cxn ang="0">
                    <a:pos x="7" y="664"/>
                  </a:cxn>
                  <a:cxn ang="0">
                    <a:pos x="44" y="550"/>
                  </a:cxn>
                  <a:cxn ang="0">
                    <a:pos x="108" y="451"/>
                  </a:cxn>
                  <a:cxn ang="0">
                    <a:pos x="193" y="372"/>
                  </a:cxn>
                  <a:cxn ang="0">
                    <a:pos x="297" y="317"/>
                  </a:cxn>
                  <a:cxn ang="0">
                    <a:pos x="415" y="290"/>
                  </a:cxn>
                  <a:cxn ang="0">
                    <a:pos x="520" y="293"/>
                  </a:cxn>
                  <a:cxn ang="0">
                    <a:pos x="591" y="268"/>
                  </a:cxn>
                  <a:cxn ang="0">
                    <a:pos x="642" y="168"/>
                  </a:cxn>
                  <a:cxn ang="0">
                    <a:pos x="718" y="87"/>
                  </a:cxn>
                  <a:cxn ang="0">
                    <a:pos x="815" y="30"/>
                  </a:cxn>
                  <a:cxn ang="0">
                    <a:pos x="926" y="2"/>
                  </a:cxn>
                </a:cxnLst>
                <a:rect l="0" t="0" r="r" b="b"/>
                <a:pathLst>
                  <a:path w="2125" h="1319">
                    <a:moveTo>
                      <a:pt x="966" y="0"/>
                    </a:moveTo>
                    <a:lnTo>
                      <a:pt x="1004" y="2"/>
                    </a:lnTo>
                    <a:lnTo>
                      <a:pt x="1041" y="7"/>
                    </a:lnTo>
                    <a:lnTo>
                      <a:pt x="1077" y="16"/>
                    </a:lnTo>
                    <a:lnTo>
                      <a:pt x="1112" y="28"/>
                    </a:lnTo>
                    <a:lnTo>
                      <a:pt x="1146" y="44"/>
                    </a:lnTo>
                    <a:lnTo>
                      <a:pt x="1177" y="61"/>
                    </a:lnTo>
                    <a:lnTo>
                      <a:pt x="1207" y="82"/>
                    </a:lnTo>
                    <a:lnTo>
                      <a:pt x="1234" y="105"/>
                    </a:lnTo>
                    <a:lnTo>
                      <a:pt x="1260" y="131"/>
                    </a:lnTo>
                    <a:lnTo>
                      <a:pt x="1282" y="158"/>
                    </a:lnTo>
                    <a:lnTo>
                      <a:pt x="1303" y="188"/>
                    </a:lnTo>
                    <a:lnTo>
                      <a:pt x="1321" y="219"/>
                    </a:lnTo>
                    <a:lnTo>
                      <a:pt x="1336" y="253"/>
                    </a:lnTo>
                    <a:lnTo>
                      <a:pt x="1347" y="288"/>
                    </a:lnTo>
                    <a:lnTo>
                      <a:pt x="1356" y="324"/>
                    </a:lnTo>
                    <a:lnTo>
                      <a:pt x="1384" y="321"/>
                    </a:lnTo>
                    <a:lnTo>
                      <a:pt x="1412" y="319"/>
                    </a:lnTo>
                    <a:lnTo>
                      <a:pt x="1448" y="321"/>
                    </a:lnTo>
                    <a:lnTo>
                      <a:pt x="1483" y="326"/>
                    </a:lnTo>
                    <a:lnTo>
                      <a:pt x="1517" y="335"/>
                    </a:lnTo>
                    <a:lnTo>
                      <a:pt x="1549" y="346"/>
                    </a:lnTo>
                    <a:lnTo>
                      <a:pt x="1580" y="361"/>
                    </a:lnTo>
                    <a:lnTo>
                      <a:pt x="1609" y="379"/>
                    </a:lnTo>
                    <a:lnTo>
                      <a:pt x="1636" y="399"/>
                    </a:lnTo>
                    <a:lnTo>
                      <a:pt x="1662" y="421"/>
                    </a:lnTo>
                    <a:lnTo>
                      <a:pt x="1685" y="447"/>
                    </a:lnTo>
                    <a:lnTo>
                      <a:pt x="1706" y="473"/>
                    </a:lnTo>
                    <a:lnTo>
                      <a:pt x="1724" y="502"/>
                    </a:lnTo>
                    <a:lnTo>
                      <a:pt x="1752" y="499"/>
                    </a:lnTo>
                    <a:lnTo>
                      <a:pt x="1780" y="498"/>
                    </a:lnTo>
                    <a:lnTo>
                      <a:pt x="1817" y="500"/>
                    </a:lnTo>
                    <a:lnTo>
                      <a:pt x="1854" y="505"/>
                    </a:lnTo>
                    <a:lnTo>
                      <a:pt x="1889" y="515"/>
                    </a:lnTo>
                    <a:lnTo>
                      <a:pt x="1923" y="529"/>
                    </a:lnTo>
                    <a:lnTo>
                      <a:pt x="1954" y="545"/>
                    </a:lnTo>
                    <a:lnTo>
                      <a:pt x="1984" y="564"/>
                    </a:lnTo>
                    <a:lnTo>
                      <a:pt x="2011" y="587"/>
                    </a:lnTo>
                    <a:lnTo>
                      <a:pt x="2036" y="611"/>
                    </a:lnTo>
                    <a:lnTo>
                      <a:pt x="2058" y="639"/>
                    </a:lnTo>
                    <a:lnTo>
                      <a:pt x="2078" y="669"/>
                    </a:lnTo>
                    <a:lnTo>
                      <a:pt x="2094" y="700"/>
                    </a:lnTo>
                    <a:lnTo>
                      <a:pt x="2107" y="734"/>
                    </a:lnTo>
                    <a:lnTo>
                      <a:pt x="2117" y="769"/>
                    </a:lnTo>
                    <a:lnTo>
                      <a:pt x="2123" y="806"/>
                    </a:lnTo>
                    <a:lnTo>
                      <a:pt x="2125" y="843"/>
                    </a:lnTo>
                    <a:lnTo>
                      <a:pt x="2123" y="881"/>
                    </a:lnTo>
                    <a:lnTo>
                      <a:pt x="2117" y="917"/>
                    </a:lnTo>
                    <a:lnTo>
                      <a:pt x="2107" y="952"/>
                    </a:lnTo>
                    <a:lnTo>
                      <a:pt x="2094" y="986"/>
                    </a:lnTo>
                    <a:lnTo>
                      <a:pt x="2078" y="1017"/>
                    </a:lnTo>
                    <a:lnTo>
                      <a:pt x="2058" y="1047"/>
                    </a:lnTo>
                    <a:lnTo>
                      <a:pt x="2036" y="1074"/>
                    </a:lnTo>
                    <a:lnTo>
                      <a:pt x="2011" y="1099"/>
                    </a:lnTo>
                    <a:lnTo>
                      <a:pt x="1984" y="1121"/>
                    </a:lnTo>
                    <a:lnTo>
                      <a:pt x="1954" y="1141"/>
                    </a:lnTo>
                    <a:lnTo>
                      <a:pt x="1923" y="1157"/>
                    </a:lnTo>
                    <a:lnTo>
                      <a:pt x="1889" y="1171"/>
                    </a:lnTo>
                    <a:lnTo>
                      <a:pt x="1854" y="1180"/>
                    </a:lnTo>
                    <a:lnTo>
                      <a:pt x="1817" y="1186"/>
                    </a:lnTo>
                    <a:lnTo>
                      <a:pt x="1780" y="1188"/>
                    </a:lnTo>
                    <a:lnTo>
                      <a:pt x="1748" y="1187"/>
                    </a:lnTo>
                    <a:lnTo>
                      <a:pt x="1716" y="1182"/>
                    </a:lnTo>
                    <a:lnTo>
                      <a:pt x="1686" y="1175"/>
                    </a:lnTo>
                    <a:lnTo>
                      <a:pt x="1657" y="1165"/>
                    </a:lnTo>
                    <a:lnTo>
                      <a:pt x="1629" y="1153"/>
                    </a:lnTo>
                    <a:lnTo>
                      <a:pt x="1599" y="1174"/>
                    </a:lnTo>
                    <a:lnTo>
                      <a:pt x="1568" y="1192"/>
                    </a:lnTo>
                    <a:lnTo>
                      <a:pt x="1535" y="1207"/>
                    </a:lnTo>
                    <a:lnTo>
                      <a:pt x="1501" y="1219"/>
                    </a:lnTo>
                    <a:lnTo>
                      <a:pt x="1464" y="1228"/>
                    </a:lnTo>
                    <a:lnTo>
                      <a:pt x="1427" y="1233"/>
                    </a:lnTo>
                    <a:lnTo>
                      <a:pt x="1388" y="1235"/>
                    </a:lnTo>
                    <a:lnTo>
                      <a:pt x="1348" y="1233"/>
                    </a:lnTo>
                    <a:lnTo>
                      <a:pt x="1310" y="1227"/>
                    </a:lnTo>
                    <a:lnTo>
                      <a:pt x="1273" y="1218"/>
                    </a:lnTo>
                    <a:lnTo>
                      <a:pt x="1237" y="1205"/>
                    </a:lnTo>
                    <a:lnTo>
                      <a:pt x="1203" y="1189"/>
                    </a:lnTo>
                    <a:lnTo>
                      <a:pt x="1178" y="1214"/>
                    </a:lnTo>
                    <a:lnTo>
                      <a:pt x="1151" y="1238"/>
                    </a:lnTo>
                    <a:lnTo>
                      <a:pt x="1121" y="1258"/>
                    </a:lnTo>
                    <a:lnTo>
                      <a:pt x="1090" y="1276"/>
                    </a:lnTo>
                    <a:lnTo>
                      <a:pt x="1057" y="1291"/>
                    </a:lnTo>
                    <a:lnTo>
                      <a:pt x="1022" y="1303"/>
                    </a:lnTo>
                    <a:lnTo>
                      <a:pt x="986" y="1312"/>
                    </a:lnTo>
                    <a:lnTo>
                      <a:pt x="949" y="1317"/>
                    </a:lnTo>
                    <a:lnTo>
                      <a:pt x="911" y="1319"/>
                    </a:lnTo>
                    <a:lnTo>
                      <a:pt x="871" y="1317"/>
                    </a:lnTo>
                    <a:lnTo>
                      <a:pt x="832" y="1311"/>
                    </a:lnTo>
                    <a:lnTo>
                      <a:pt x="795" y="1302"/>
                    </a:lnTo>
                    <a:lnTo>
                      <a:pt x="759" y="1289"/>
                    </a:lnTo>
                    <a:lnTo>
                      <a:pt x="725" y="1272"/>
                    </a:lnTo>
                    <a:lnTo>
                      <a:pt x="693" y="1253"/>
                    </a:lnTo>
                    <a:lnTo>
                      <a:pt x="663" y="1231"/>
                    </a:lnTo>
                    <a:lnTo>
                      <a:pt x="635" y="1205"/>
                    </a:lnTo>
                    <a:lnTo>
                      <a:pt x="610" y="1178"/>
                    </a:lnTo>
                    <a:lnTo>
                      <a:pt x="573" y="1189"/>
                    </a:lnTo>
                    <a:lnTo>
                      <a:pt x="535" y="1197"/>
                    </a:lnTo>
                    <a:lnTo>
                      <a:pt x="497" y="1202"/>
                    </a:lnTo>
                    <a:lnTo>
                      <a:pt x="457" y="1204"/>
                    </a:lnTo>
                    <a:lnTo>
                      <a:pt x="415" y="1202"/>
                    </a:lnTo>
                    <a:lnTo>
                      <a:pt x="374" y="1197"/>
                    </a:lnTo>
                    <a:lnTo>
                      <a:pt x="335" y="1188"/>
                    </a:lnTo>
                    <a:lnTo>
                      <a:pt x="297" y="1176"/>
                    </a:lnTo>
                    <a:lnTo>
                      <a:pt x="261" y="1160"/>
                    </a:lnTo>
                    <a:lnTo>
                      <a:pt x="226" y="1141"/>
                    </a:lnTo>
                    <a:lnTo>
                      <a:pt x="193" y="1120"/>
                    </a:lnTo>
                    <a:lnTo>
                      <a:pt x="162" y="1096"/>
                    </a:lnTo>
                    <a:lnTo>
                      <a:pt x="133" y="1070"/>
                    </a:lnTo>
                    <a:lnTo>
                      <a:pt x="108" y="1041"/>
                    </a:lnTo>
                    <a:lnTo>
                      <a:pt x="84" y="1010"/>
                    </a:lnTo>
                    <a:lnTo>
                      <a:pt x="63" y="977"/>
                    </a:lnTo>
                    <a:lnTo>
                      <a:pt x="44" y="943"/>
                    </a:lnTo>
                    <a:lnTo>
                      <a:pt x="28" y="906"/>
                    </a:lnTo>
                    <a:lnTo>
                      <a:pt x="16" y="868"/>
                    </a:lnTo>
                    <a:lnTo>
                      <a:pt x="7" y="828"/>
                    </a:lnTo>
                    <a:lnTo>
                      <a:pt x="2" y="788"/>
                    </a:lnTo>
                    <a:lnTo>
                      <a:pt x="0" y="746"/>
                    </a:lnTo>
                    <a:lnTo>
                      <a:pt x="2" y="704"/>
                    </a:lnTo>
                    <a:lnTo>
                      <a:pt x="7" y="664"/>
                    </a:lnTo>
                    <a:lnTo>
                      <a:pt x="16" y="624"/>
                    </a:lnTo>
                    <a:lnTo>
                      <a:pt x="28" y="586"/>
                    </a:lnTo>
                    <a:lnTo>
                      <a:pt x="44" y="550"/>
                    </a:lnTo>
                    <a:lnTo>
                      <a:pt x="63" y="515"/>
                    </a:lnTo>
                    <a:lnTo>
                      <a:pt x="84" y="482"/>
                    </a:lnTo>
                    <a:lnTo>
                      <a:pt x="108" y="451"/>
                    </a:lnTo>
                    <a:lnTo>
                      <a:pt x="133" y="422"/>
                    </a:lnTo>
                    <a:lnTo>
                      <a:pt x="162" y="396"/>
                    </a:lnTo>
                    <a:lnTo>
                      <a:pt x="193" y="372"/>
                    </a:lnTo>
                    <a:lnTo>
                      <a:pt x="226" y="351"/>
                    </a:lnTo>
                    <a:lnTo>
                      <a:pt x="261" y="332"/>
                    </a:lnTo>
                    <a:lnTo>
                      <a:pt x="297" y="317"/>
                    </a:lnTo>
                    <a:lnTo>
                      <a:pt x="335" y="305"/>
                    </a:lnTo>
                    <a:lnTo>
                      <a:pt x="374" y="295"/>
                    </a:lnTo>
                    <a:lnTo>
                      <a:pt x="415" y="290"/>
                    </a:lnTo>
                    <a:lnTo>
                      <a:pt x="457" y="288"/>
                    </a:lnTo>
                    <a:lnTo>
                      <a:pt x="488" y="290"/>
                    </a:lnTo>
                    <a:lnTo>
                      <a:pt x="520" y="293"/>
                    </a:lnTo>
                    <a:lnTo>
                      <a:pt x="550" y="298"/>
                    </a:lnTo>
                    <a:lnTo>
                      <a:pt x="580" y="305"/>
                    </a:lnTo>
                    <a:lnTo>
                      <a:pt x="591" y="268"/>
                    </a:lnTo>
                    <a:lnTo>
                      <a:pt x="604" y="233"/>
                    </a:lnTo>
                    <a:lnTo>
                      <a:pt x="622" y="200"/>
                    </a:lnTo>
                    <a:lnTo>
                      <a:pt x="642" y="168"/>
                    </a:lnTo>
                    <a:lnTo>
                      <a:pt x="665" y="139"/>
                    </a:lnTo>
                    <a:lnTo>
                      <a:pt x="691" y="111"/>
                    </a:lnTo>
                    <a:lnTo>
                      <a:pt x="718" y="87"/>
                    </a:lnTo>
                    <a:lnTo>
                      <a:pt x="749" y="65"/>
                    </a:lnTo>
                    <a:lnTo>
                      <a:pt x="781" y="46"/>
                    </a:lnTo>
                    <a:lnTo>
                      <a:pt x="815" y="30"/>
                    </a:lnTo>
                    <a:lnTo>
                      <a:pt x="850" y="17"/>
                    </a:lnTo>
                    <a:lnTo>
                      <a:pt x="888" y="8"/>
                    </a:lnTo>
                    <a:lnTo>
                      <a:pt x="926" y="2"/>
                    </a:lnTo>
                    <a:lnTo>
                      <a:pt x="966" y="0"/>
                    </a:lnTo>
                    <a:close/>
                  </a:path>
                </a:pathLst>
              </a:custGeom>
              <a:solidFill>
                <a:schemeClr val="accent3"/>
              </a:solidFill>
              <a:ln w="57150">
                <a:noFill/>
                <a:prstDash val="solid"/>
                <a:round/>
                <a:headEnd/>
                <a:tailEnd/>
              </a:ln>
              <a:effectLst/>
              <a:sp3d prstMaterial="plastic">
                <a:bevelT w="38100" h="254000"/>
              </a:sp3d>
            </p:spPr>
            <p:txBody>
              <a:bodyPr vert="horz" wrap="square" lIns="91440" tIns="45720" rIns="91440" bIns="45720" numCol="1" anchor="t" anchorCtr="0" compatLnSpc="1">
                <a:prstTxWarp prst="textNoShape">
                  <a:avLst/>
                </a:prstTxWarp>
              </a:bodyPr>
              <a:lstStyle/>
              <a:p>
                <a:endParaRPr lang="en-US"/>
              </a:p>
            </p:txBody>
          </p:sp>
          <p:sp>
            <p:nvSpPr>
              <p:cNvPr id="92" name="Freeform 6"/>
              <p:cNvSpPr>
                <a:spLocks/>
              </p:cNvSpPr>
              <p:nvPr/>
            </p:nvSpPr>
            <p:spPr bwMode="auto">
              <a:xfrm>
                <a:off x="6002215" y="653409"/>
                <a:ext cx="1688123" cy="1198446"/>
              </a:xfrm>
              <a:custGeom>
                <a:avLst/>
                <a:gdLst/>
                <a:ahLst/>
                <a:cxnLst>
                  <a:cxn ang="0">
                    <a:pos x="606" y="21"/>
                  </a:cxn>
                  <a:cxn ang="0">
                    <a:pos x="635" y="38"/>
                  </a:cxn>
                  <a:cxn ang="0">
                    <a:pos x="703" y="40"/>
                  </a:cxn>
                  <a:cxn ang="0">
                    <a:pos x="782" y="63"/>
                  </a:cxn>
                  <a:cxn ang="0">
                    <a:pos x="852" y="105"/>
                  </a:cxn>
                  <a:cxn ang="0">
                    <a:pos x="909" y="163"/>
                  </a:cxn>
                  <a:cxn ang="0">
                    <a:pos x="955" y="193"/>
                  </a:cxn>
                  <a:cxn ang="0">
                    <a:pos x="1021" y="195"/>
                  </a:cxn>
                  <a:cxn ang="0">
                    <a:pos x="1096" y="216"/>
                  </a:cxn>
                  <a:cxn ang="0">
                    <a:pos x="1163" y="255"/>
                  </a:cxn>
                  <a:cxn ang="0">
                    <a:pos x="1217" y="310"/>
                  </a:cxn>
                  <a:cxn ang="0">
                    <a:pos x="1256" y="376"/>
                  </a:cxn>
                  <a:cxn ang="0">
                    <a:pos x="1276" y="453"/>
                  </a:cxn>
                  <a:cxn ang="0">
                    <a:pos x="1276" y="534"/>
                  </a:cxn>
                  <a:cxn ang="0">
                    <a:pos x="1256" y="610"/>
                  </a:cxn>
                  <a:cxn ang="0">
                    <a:pos x="1217" y="677"/>
                  </a:cxn>
                  <a:cxn ang="0">
                    <a:pos x="1163" y="732"/>
                  </a:cxn>
                  <a:cxn ang="0">
                    <a:pos x="1096" y="770"/>
                  </a:cxn>
                  <a:cxn ang="0">
                    <a:pos x="1021" y="791"/>
                  </a:cxn>
                  <a:cxn ang="0">
                    <a:pos x="944" y="792"/>
                  </a:cxn>
                  <a:cxn ang="0">
                    <a:pos x="878" y="776"/>
                  </a:cxn>
                  <a:cxn ang="0">
                    <a:pos x="818" y="784"/>
                  </a:cxn>
                  <a:cxn ang="0">
                    <a:pos x="752" y="816"/>
                  </a:cxn>
                  <a:cxn ang="0">
                    <a:pos x="678" y="833"/>
                  </a:cxn>
                  <a:cxn ang="0">
                    <a:pos x="597" y="832"/>
                  </a:cxn>
                  <a:cxn ang="0">
                    <a:pos x="515" y="811"/>
                  </a:cxn>
                  <a:cxn ang="0">
                    <a:pos x="449" y="822"/>
                  </a:cxn>
                  <a:cxn ang="0">
                    <a:pos x="383" y="868"/>
                  </a:cxn>
                  <a:cxn ang="0">
                    <a:pos x="308" y="897"/>
                  </a:cxn>
                  <a:cxn ang="0">
                    <a:pos x="224" y="908"/>
                  </a:cxn>
                  <a:cxn ang="0">
                    <a:pos x="142" y="898"/>
                  </a:cxn>
                  <a:cxn ang="0">
                    <a:pos x="66" y="870"/>
                  </a:cxn>
                  <a:cxn ang="0">
                    <a:pos x="0" y="824"/>
                  </a:cxn>
                </a:cxnLst>
                <a:rect l="0" t="0" r="r" b="b"/>
                <a:pathLst>
                  <a:path w="1279" h="908">
                    <a:moveTo>
                      <a:pt x="601" y="0"/>
                    </a:moveTo>
                    <a:lnTo>
                      <a:pt x="606" y="21"/>
                    </a:lnTo>
                    <a:lnTo>
                      <a:pt x="610" y="41"/>
                    </a:lnTo>
                    <a:lnTo>
                      <a:pt x="635" y="38"/>
                    </a:lnTo>
                    <a:lnTo>
                      <a:pt x="659" y="38"/>
                    </a:lnTo>
                    <a:lnTo>
                      <a:pt x="703" y="40"/>
                    </a:lnTo>
                    <a:lnTo>
                      <a:pt x="744" y="49"/>
                    </a:lnTo>
                    <a:lnTo>
                      <a:pt x="782" y="63"/>
                    </a:lnTo>
                    <a:lnTo>
                      <a:pt x="819" y="82"/>
                    </a:lnTo>
                    <a:lnTo>
                      <a:pt x="852" y="105"/>
                    </a:lnTo>
                    <a:lnTo>
                      <a:pt x="882" y="131"/>
                    </a:lnTo>
                    <a:lnTo>
                      <a:pt x="909" y="163"/>
                    </a:lnTo>
                    <a:lnTo>
                      <a:pt x="931" y="196"/>
                    </a:lnTo>
                    <a:lnTo>
                      <a:pt x="955" y="193"/>
                    </a:lnTo>
                    <a:lnTo>
                      <a:pt x="980" y="192"/>
                    </a:lnTo>
                    <a:lnTo>
                      <a:pt x="1021" y="195"/>
                    </a:lnTo>
                    <a:lnTo>
                      <a:pt x="1059" y="203"/>
                    </a:lnTo>
                    <a:lnTo>
                      <a:pt x="1096" y="216"/>
                    </a:lnTo>
                    <a:lnTo>
                      <a:pt x="1131" y="234"/>
                    </a:lnTo>
                    <a:lnTo>
                      <a:pt x="1163" y="255"/>
                    </a:lnTo>
                    <a:lnTo>
                      <a:pt x="1192" y="281"/>
                    </a:lnTo>
                    <a:lnTo>
                      <a:pt x="1217" y="310"/>
                    </a:lnTo>
                    <a:lnTo>
                      <a:pt x="1238" y="341"/>
                    </a:lnTo>
                    <a:lnTo>
                      <a:pt x="1256" y="376"/>
                    </a:lnTo>
                    <a:lnTo>
                      <a:pt x="1268" y="413"/>
                    </a:lnTo>
                    <a:lnTo>
                      <a:pt x="1276" y="453"/>
                    </a:lnTo>
                    <a:lnTo>
                      <a:pt x="1279" y="493"/>
                    </a:lnTo>
                    <a:lnTo>
                      <a:pt x="1276" y="534"/>
                    </a:lnTo>
                    <a:lnTo>
                      <a:pt x="1268" y="573"/>
                    </a:lnTo>
                    <a:lnTo>
                      <a:pt x="1256" y="610"/>
                    </a:lnTo>
                    <a:lnTo>
                      <a:pt x="1238" y="645"/>
                    </a:lnTo>
                    <a:lnTo>
                      <a:pt x="1217" y="677"/>
                    </a:lnTo>
                    <a:lnTo>
                      <a:pt x="1192" y="706"/>
                    </a:lnTo>
                    <a:lnTo>
                      <a:pt x="1163" y="732"/>
                    </a:lnTo>
                    <a:lnTo>
                      <a:pt x="1131" y="752"/>
                    </a:lnTo>
                    <a:lnTo>
                      <a:pt x="1096" y="770"/>
                    </a:lnTo>
                    <a:lnTo>
                      <a:pt x="1059" y="783"/>
                    </a:lnTo>
                    <a:lnTo>
                      <a:pt x="1021" y="791"/>
                    </a:lnTo>
                    <a:lnTo>
                      <a:pt x="980" y="794"/>
                    </a:lnTo>
                    <a:lnTo>
                      <a:pt x="944" y="792"/>
                    </a:lnTo>
                    <a:lnTo>
                      <a:pt x="911" y="786"/>
                    </a:lnTo>
                    <a:lnTo>
                      <a:pt x="878" y="776"/>
                    </a:lnTo>
                    <a:lnTo>
                      <a:pt x="848" y="763"/>
                    </a:lnTo>
                    <a:lnTo>
                      <a:pt x="818" y="784"/>
                    </a:lnTo>
                    <a:lnTo>
                      <a:pt x="786" y="802"/>
                    </a:lnTo>
                    <a:lnTo>
                      <a:pt x="752" y="816"/>
                    </a:lnTo>
                    <a:lnTo>
                      <a:pt x="715" y="826"/>
                    </a:lnTo>
                    <a:lnTo>
                      <a:pt x="678" y="833"/>
                    </a:lnTo>
                    <a:lnTo>
                      <a:pt x="640" y="835"/>
                    </a:lnTo>
                    <a:lnTo>
                      <a:pt x="597" y="832"/>
                    </a:lnTo>
                    <a:lnTo>
                      <a:pt x="554" y="824"/>
                    </a:lnTo>
                    <a:lnTo>
                      <a:pt x="515" y="811"/>
                    </a:lnTo>
                    <a:lnTo>
                      <a:pt x="478" y="794"/>
                    </a:lnTo>
                    <a:lnTo>
                      <a:pt x="449" y="822"/>
                    </a:lnTo>
                    <a:lnTo>
                      <a:pt x="418" y="847"/>
                    </a:lnTo>
                    <a:lnTo>
                      <a:pt x="383" y="868"/>
                    </a:lnTo>
                    <a:lnTo>
                      <a:pt x="347" y="885"/>
                    </a:lnTo>
                    <a:lnTo>
                      <a:pt x="308" y="897"/>
                    </a:lnTo>
                    <a:lnTo>
                      <a:pt x="267" y="905"/>
                    </a:lnTo>
                    <a:lnTo>
                      <a:pt x="224" y="908"/>
                    </a:lnTo>
                    <a:lnTo>
                      <a:pt x="182" y="905"/>
                    </a:lnTo>
                    <a:lnTo>
                      <a:pt x="142" y="898"/>
                    </a:lnTo>
                    <a:lnTo>
                      <a:pt x="103" y="885"/>
                    </a:lnTo>
                    <a:lnTo>
                      <a:pt x="66" y="870"/>
                    </a:lnTo>
                    <a:lnTo>
                      <a:pt x="32" y="849"/>
                    </a:lnTo>
                    <a:lnTo>
                      <a:pt x="0" y="824"/>
                    </a:lnTo>
                    <a:lnTo>
                      <a:pt x="601" y="0"/>
                    </a:lnTo>
                    <a:close/>
                  </a:path>
                </a:pathLst>
              </a:custGeom>
              <a:gradFill flip="none" rotWithShape="1">
                <a:gsLst>
                  <a:gs pos="0">
                    <a:schemeClr val="bg1">
                      <a:lumMod val="95000"/>
                      <a:shade val="30000"/>
                      <a:satMod val="115000"/>
                      <a:alpha val="0"/>
                    </a:schemeClr>
                  </a:gs>
                  <a:gs pos="100000">
                    <a:schemeClr val="bg1">
                      <a:alpha val="52000"/>
                    </a:schemeClr>
                  </a:gs>
                </a:gsLst>
                <a:path path="circle">
                  <a:fillToRect t="100000" r="100000"/>
                </a:path>
                <a:tileRect l="-100000" b="-100000"/>
              </a:gradFill>
              <a:ln w="0">
                <a:noFill/>
                <a:prstDash val="solid"/>
                <a:round/>
                <a:headEnd/>
                <a:tailEnd/>
              </a:ln>
              <a:sp3d prstMaterial="plastic">
                <a:bevelT w="38100" h="254000"/>
              </a:sp3d>
            </p:spPr>
            <p:txBody>
              <a:bodyPr vert="horz" wrap="square" lIns="91440" tIns="45720" rIns="91440" bIns="45720" numCol="1" anchor="t" anchorCtr="0" compatLnSpc="1">
                <a:prstTxWarp prst="textNoShape">
                  <a:avLst/>
                </a:prstTxWarp>
              </a:bodyPr>
              <a:lstStyle/>
              <a:p>
                <a:endParaRPr lang="en-US"/>
              </a:p>
            </p:txBody>
          </p:sp>
        </p:grpSp>
        <p:grpSp>
          <p:nvGrpSpPr>
            <p:cNvPr id="179" name="Group 178"/>
            <p:cNvGrpSpPr/>
            <p:nvPr/>
          </p:nvGrpSpPr>
          <p:grpSpPr>
            <a:xfrm>
              <a:off x="3200400" y="666750"/>
              <a:ext cx="2422768" cy="1507939"/>
              <a:chOff x="5267570" y="343916"/>
              <a:chExt cx="2422768" cy="1507939"/>
            </a:xfrm>
            <a:scene3d>
              <a:camera prst="perspectiveContrastingLeftFacing" fov="2100000">
                <a:rot lat="0" lon="1800000" rev="21594000"/>
              </a:camera>
              <a:lightRig rig="balanced" dir="t"/>
            </a:scene3d>
          </p:grpSpPr>
          <p:sp>
            <p:nvSpPr>
              <p:cNvPr id="78" name="Freeform 6"/>
              <p:cNvSpPr>
                <a:spLocks/>
              </p:cNvSpPr>
              <p:nvPr/>
            </p:nvSpPr>
            <p:spPr bwMode="auto">
              <a:xfrm>
                <a:off x="5267570" y="343916"/>
                <a:ext cx="2420471" cy="1502400"/>
              </a:xfrm>
              <a:custGeom>
                <a:avLst/>
                <a:gdLst/>
                <a:ahLst/>
                <a:cxnLst>
                  <a:cxn ang="0">
                    <a:pos x="1041" y="7"/>
                  </a:cxn>
                  <a:cxn ang="0">
                    <a:pos x="1146" y="44"/>
                  </a:cxn>
                  <a:cxn ang="0">
                    <a:pos x="1234" y="105"/>
                  </a:cxn>
                  <a:cxn ang="0">
                    <a:pos x="1303" y="188"/>
                  </a:cxn>
                  <a:cxn ang="0">
                    <a:pos x="1347" y="288"/>
                  </a:cxn>
                  <a:cxn ang="0">
                    <a:pos x="1412" y="319"/>
                  </a:cxn>
                  <a:cxn ang="0">
                    <a:pos x="1517" y="335"/>
                  </a:cxn>
                  <a:cxn ang="0">
                    <a:pos x="1609" y="379"/>
                  </a:cxn>
                  <a:cxn ang="0">
                    <a:pos x="1685" y="447"/>
                  </a:cxn>
                  <a:cxn ang="0">
                    <a:pos x="1752" y="499"/>
                  </a:cxn>
                  <a:cxn ang="0">
                    <a:pos x="1854" y="505"/>
                  </a:cxn>
                  <a:cxn ang="0">
                    <a:pos x="1954" y="545"/>
                  </a:cxn>
                  <a:cxn ang="0">
                    <a:pos x="2036" y="611"/>
                  </a:cxn>
                  <a:cxn ang="0">
                    <a:pos x="2094" y="700"/>
                  </a:cxn>
                  <a:cxn ang="0">
                    <a:pos x="2123" y="806"/>
                  </a:cxn>
                  <a:cxn ang="0">
                    <a:pos x="2117" y="917"/>
                  </a:cxn>
                  <a:cxn ang="0">
                    <a:pos x="2078" y="1017"/>
                  </a:cxn>
                  <a:cxn ang="0">
                    <a:pos x="2011" y="1099"/>
                  </a:cxn>
                  <a:cxn ang="0">
                    <a:pos x="1923" y="1157"/>
                  </a:cxn>
                  <a:cxn ang="0">
                    <a:pos x="1817" y="1186"/>
                  </a:cxn>
                  <a:cxn ang="0">
                    <a:pos x="1716" y="1182"/>
                  </a:cxn>
                  <a:cxn ang="0">
                    <a:pos x="1629" y="1153"/>
                  </a:cxn>
                  <a:cxn ang="0">
                    <a:pos x="1535" y="1207"/>
                  </a:cxn>
                  <a:cxn ang="0">
                    <a:pos x="1427" y="1233"/>
                  </a:cxn>
                  <a:cxn ang="0">
                    <a:pos x="1310" y="1227"/>
                  </a:cxn>
                  <a:cxn ang="0">
                    <a:pos x="1203" y="1189"/>
                  </a:cxn>
                  <a:cxn ang="0">
                    <a:pos x="1121" y="1258"/>
                  </a:cxn>
                  <a:cxn ang="0">
                    <a:pos x="1022" y="1303"/>
                  </a:cxn>
                  <a:cxn ang="0">
                    <a:pos x="911" y="1319"/>
                  </a:cxn>
                  <a:cxn ang="0">
                    <a:pos x="795" y="1302"/>
                  </a:cxn>
                  <a:cxn ang="0">
                    <a:pos x="693" y="1253"/>
                  </a:cxn>
                  <a:cxn ang="0">
                    <a:pos x="610" y="1178"/>
                  </a:cxn>
                  <a:cxn ang="0">
                    <a:pos x="497" y="1202"/>
                  </a:cxn>
                  <a:cxn ang="0">
                    <a:pos x="374" y="1197"/>
                  </a:cxn>
                  <a:cxn ang="0">
                    <a:pos x="261" y="1160"/>
                  </a:cxn>
                  <a:cxn ang="0">
                    <a:pos x="162" y="1096"/>
                  </a:cxn>
                  <a:cxn ang="0">
                    <a:pos x="84" y="1010"/>
                  </a:cxn>
                  <a:cxn ang="0">
                    <a:pos x="28" y="906"/>
                  </a:cxn>
                  <a:cxn ang="0">
                    <a:pos x="2" y="788"/>
                  </a:cxn>
                  <a:cxn ang="0">
                    <a:pos x="7" y="664"/>
                  </a:cxn>
                  <a:cxn ang="0">
                    <a:pos x="44" y="550"/>
                  </a:cxn>
                  <a:cxn ang="0">
                    <a:pos x="108" y="451"/>
                  </a:cxn>
                  <a:cxn ang="0">
                    <a:pos x="193" y="372"/>
                  </a:cxn>
                  <a:cxn ang="0">
                    <a:pos x="297" y="317"/>
                  </a:cxn>
                  <a:cxn ang="0">
                    <a:pos x="415" y="290"/>
                  </a:cxn>
                  <a:cxn ang="0">
                    <a:pos x="520" y="293"/>
                  </a:cxn>
                  <a:cxn ang="0">
                    <a:pos x="591" y="268"/>
                  </a:cxn>
                  <a:cxn ang="0">
                    <a:pos x="642" y="168"/>
                  </a:cxn>
                  <a:cxn ang="0">
                    <a:pos x="718" y="87"/>
                  </a:cxn>
                  <a:cxn ang="0">
                    <a:pos x="815" y="30"/>
                  </a:cxn>
                  <a:cxn ang="0">
                    <a:pos x="926" y="2"/>
                  </a:cxn>
                </a:cxnLst>
                <a:rect l="0" t="0" r="r" b="b"/>
                <a:pathLst>
                  <a:path w="2125" h="1319">
                    <a:moveTo>
                      <a:pt x="966" y="0"/>
                    </a:moveTo>
                    <a:lnTo>
                      <a:pt x="1004" y="2"/>
                    </a:lnTo>
                    <a:lnTo>
                      <a:pt x="1041" y="7"/>
                    </a:lnTo>
                    <a:lnTo>
                      <a:pt x="1077" y="16"/>
                    </a:lnTo>
                    <a:lnTo>
                      <a:pt x="1112" y="28"/>
                    </a:lnTo>
                    <a:lnTo>
                      <a:pt x="1146" y="44"/>
                    </a:lnTo>
                    <a:lnTo>
                      <a:pt x="1177" y="61"/>
                    </a:lnTo>
                    <a:lnTo>
                      <a:pt x="1207" y="82"/>
                    </a:lnTo>
                    <a:lnTo>
                      <a:pt x="1234" y="105"/>
                    </a:lnTo>
                    <a:lnTo>
                      <a:pt x="1260" y="131"/>
                    </a:lnTo>
                    <a:lnTo>
                      <a:pt x="1282" y="158"/>
                    </a:lnTo>
                    <a:lnTo>
                      <a:pt x="1303" y="188"/>
                    </a:lnTo>
                    <a:lnTo>
                      <a:pt x="1321" y="219"/>
                    </a:lnTo>
                    <a:lnTo>
                      <a:pt x="1336" y="253"/>
                    </a:lnTo>
                    <a:lnTo>
                      <a:pt x="1347" y="288"/>
                    </a:lnTo>
                    <a:lnTo>
                      <a:pt x="1356" y="324"/>
                    </a:lnTo>
                    <a:lnTo>
                      <a:pt x="1384" y="321"/>
                    </a:lnTo>
                    <a:lnTo>
                      <a:pt x="1412" y="319"/>
                    </a:lnTo>
                    <a:lnTo>
                      <a:pt x="1448" y="321"/>
                    </a:lnTo>
                    <a:lnTo>
                      <a:pt x="1483" y="326"/>
                    </a:lnTo>
                    <a:lnTo>
                      <a:pt x="1517" y="335"/>
                    </a:lnTo>
                    <a:lnTo>
                      <a:pt x="1549" y="346"/>
                    </a:lnTo>
                    <a:lnTo>
                      <a:pt x="1580" y="361"/>
                    </a:lnTo>
                    <a:lnTo>
                      <a:pt x="1609" y="379"/>
                    </a:lnTo>
                    <a:lnTo>
                      <a:pt x="1636" y="399"/>
                    </a:lnTo>
                    <a:lnTo>
                      <a:pt x="1662" y="421"/>
                    </a:lnTo>
                    <a:lnTo>
                      <a:pt x="1685" y="447"/>
                    </a:lnTo>
                    <a:lnTo>
                      <a:pt x="1706" y="473"/>
                    </a:lnTo>
                    <a:lnTo>
                      <a:pt x="1724" y="502"/>
                    </a:lnTo>
                    <a:lnTo>
                      <a:pt x="1752" y="499"/>
                    </a:lnTo>
                    <a:lnTo>
                      <a:pt x="1780" y="498"/>
                    </a:lnTo>
                    <a:lnTo>
                      <a:pt x="1817" y="500"/>
                    </a:lnTo>
                    <a:lnTo>
                      <a:pt x="1854" y="505"/>
                    </a:lnTo>
                    <a:lnTo>
                      <a:pt x="1889" y="515"/>
                    </a:lnTo>
                    <a:lnTo>
                      <a:pt x="1923" y="529"/>
                    </a:lnTo>
                    <a:lnTo>
                      <a:pt x="1954" y="545"/>
                    </a:lnTo>
                    <a:lnTo>
                      <a:pt x="1984" y="564"/>
                    </a:lnTo>
                    <a:lnTo>
                      <a:pt x="2011" y="587"/>
                    </a:lnTo>
                    <a:lnTo>
                      <a:pt x="2036" y="611"/>
                    </a:lnTo>
                    <a:lnTo>
                      <a:pt x="2058" y="639"/>
                    </a:lnTo>
                    <a:lnTo>
                      <a:pt x="2078" y="669"/>
                    </a:lnTo>
                    <a:lnTo>
                      <a:pt x="2094" y="700"/>
                    </a:lnTo>
                    <a:lnTo>
                      <a:pt x="2107" y="734"/>
                    </a:lnTo>
                    <a:lnTo>
                      <a:pt x="2117" y="769"/>
                    </a:lnTo>
                    <a:lnTo>
                      <a:pt x="2123" y="806"/>
                    </a:lnTo>
                    <a:lnTo>
                      <a:pt x="2125" y="843"/>
                    </a:lnTo>
                    <a:lnTo>
                      <a:pt x="2123" y="881"/>
                    </a:lnTo>
                    <a:lnTo>
                      <a:pt x="2117" y="917"/>
                    </a:lnTo>
                    <a:lnTo>
                      <a:pt x="2107" y="952"/>
                    </a:lnTo>
                    <a:lnTo>
                      <a:pt x="2094" y="986"/>
                    </a:lnTo>
                    <a:lnTo>
                      <a:pt x="2078" y="1017"/>
                    </a:lnTo>
                    <a:lnTo>
                      <a:pt x="2058" y="1047"/>
                    </a:lnTo>
                    <a:lnTo>
                      <a:pt x="2036" y="1074"/>
                    </a:lnTo>
                    <a:lnTo>
                      <a:pt x="2011" y="1099"/>
                    </a:lnTo>
                    <a:lnTo>
                      <a:pt x="1984" y="1121"/>
                    </a:lnTo>
                    <a:lnTo>
                      <a:pt x="1954" y="1141"/>
                    </a:lnTo>
                    <a:lnTo>
                      <a:pt x="1923" y="1157"/>
                    </a:lnTo>
                    <a:lnTo>
                      <a:pt x="1889" y="1171"/>
                    </a:lnTo>
                    <a:lnTo>
                      <a:pt x="1854" y="1180"/>
                    </a:lnTo>
                    <a:lnTo>
                      <a:pt x="1817" y="1186"/>
                    </a:lnTo>
                    <a:lnTo>
                      <a:pt x="1780" y="1188"/>
                    </a:lnTo>
                    <a:lnTo>
                      <a:pt x="1748" y="1187"/>
                    </a:lnTo>
                    <a:lnTo>
                      <a:pt x="1716" y="1182"/>
                    </a:lnTo>
                    <a:lnTo>
                      <a:pt x="1686" y="1175"/>
                    </a:lnTo>
                    <a:lnTo>
                      <a:pt x="1657" y="1165"/>
                    </a:lnTo>
                    <a:lnTo>
                      <a:pt x="1629" y="1153"/>
                    </a:lnTo>
                    <a:lnTo>
                      <a:pt x="1599" y="1174"/>
                    </a:lnTo>
                    <a:lnTo>
                      <a:pt x="1568" y="1192"/>
                    </a:lnTo>
                    <a:lnTo>
                      <a:pt x="1535" y="1207"/>
                    </a:lnTo>
                    <a:lnTo>
                      <a:pt x="1501" y="1219"/>
                    </a:lnTo>
                    <a:lnTo>
                      <a:pt x="1464" y="1228"/>
                    </a:lnTo>
                    <a:lnTo>
                      <a:pt x="1427" y="1233"/>
                    </a:lnTo>
                    <a:lnTo>
                      <a:pt x="1388" y="1235"/>
                    </a:lnTo>
                    <a:lnTo>
                      <a:pt x="1348" y="1233"/>
                    </a:lnTo>
                    <a:lnTo>
                      <a:pt x="1310" y="1227"/>
                    </a:lnTo>
                    <a:lnTo>
                      <a:pt x="1273" y="1218"/>
                    </a:lnTo>
                    <a:lnTo>
                      <a:pt x="1237" y="1205"/>
                    </a:lnTo>
                    <a:lnTo>
                      <a:pt x="1203" y="1189"/>
                    </a:lnTo>
                    <a:lnTo>
                      <a:pt x="1178" y="1214"/>
                    </a:lnTo>
                    <a:lnTo>
                      <a:pt x="1151" y="1238"/>
                    </a:lnTo>
                    <a:lnTo>
                      <a:pt x="1121" y="1258"/>
                    </a:lnTo>
                    <a:lnTo>
                      <a:pt x="1090" y="1276"/>
                    </a:lnTo>
                    <a:lnTo>
                      <a:pt x="1057" y="1291"/>
                    </a:lnTo>
                    <a:lnTo>
                      <a:pt x="1022" y="1303"/>
                    </a:lnTo>
                    <a:lnTo>
                      <a:pt x="986" y="1312"/>
                    </a:lnTo>
                    <a:lnTo>
                      <a:pt x="949" y="1317"/>
                    </a:lnTo>
                    <a:lnTo>
                      <a:pt x="911" y="1319"/>
                    </a:lnTo>
                    <a:lnTo>
                      <a:pt x="871" y="1317"/>
                    </a:lnTo>
                    <a:lnTo>
                      <a:pt x="832" y="1311"/>
                    </a:lnTo>
                    <a:lnTo>
                      <a:pt x="795" y="1302"/>
                    </a:lnTo>
                    <a:lnTo>
                      <a:pt x="759" y="1289"/>
                    </a:lnTo>
                    <a:lnTo>
                      <a:pt x="725" y="1272"/>
                    </a:lnTo>
                    <a:lnTo>
                      <a:pt x="693" y="1253"/>
                    </a:lnTo>
                    <a:lnTo>
                      <a:pt x="663" y="1231"/>
                    </a:lnTo>
                    <a:lnTo>
                      <a:pt x="635" y="1205"/>
                    </a:lnTo>
                    <a:lnTo>
                      <a:pt x="610" y="1178"/>
                    </a:lnTo>
                    <a:lnTo>
                      <a:pt x="573" y="1189"/>
                    </a:lnTo>
                    <a:lnTo>
                      <a:pt x="535" y="1197"/>
                    </a:lnTo>
                    <a:lnTo>
                      <a:pt x="497" y="1202"/>
                    </a:lnTo>
                    <a:lnTo>
                      <a:pt x="457" y="1204"/>
                    </a:lnTo>
                    <a:lnTo>
                      <a:pt x="415" y="1202"/>
                    </a:lnTo>
                    <a:lnTo>
                      <a:pt x="374" y="1197"/>
                    </a:lnTo>
                    <a:lnTo>
                      <a:pt x="335" y="1188"/>
                    </a:lnTo>
                    <a:lnTo>
                      <a:pt x="297" y="1176"/>
                    </a:lnTo>
                    <a:lnTo>
                      <a:pt x="261" y="1160"/>
                    </a:lnTo>
                    <a:lnTo>
                      <a:pt x="226" y="1141"/>
                    </a:lnTo>
                    <a:lnTo>
                      <a:pt x="193" y="1120"/>
                    </a:lnTo>
                    <a:lnTo>
                      <a:pt x="162" y="1096"/>
                    </a:lnTo>
                    <a:lnTo>
                      <a:pt x="133" y="1070"/>
                    </a:lnTo>
                    <a:lnTo>
                      <a:pt x="108" y="1041"/>
                    </a:lnTo>
                    <a:lnTo>
                      <a:pt x="84" y="1010"/>
                    </a:lnTo>
                    <a:lnTo>
                      <a:pt x="63" y="977"/>
                    </a:lnTo>
                    <a:lnTo>
                      <a:pt x="44" y="943"/>
                    </a:lnTo>
                    <a:lnTo>
                      <a:pt x="28" y="906"/>
                    </a:lnTo>
                    <a:lnTo>
                      <a:pt x="16" y="868"/>
                    </a:lnTo>
                    <a:lnTo>
                      <a:pt x="7" y="828"/>
                    </a:lnTo>
                    <a:lnTo>
                      <a:pt x="2" y="788"/>
                    </a:lnTo>
                    <a:lnTo>
                      <a:pt x="0" y="746"/>
                    </a:lnTo>
                    <a:lnTo>
                      <a:pt x="2" y="704"/>
                    </a:lnTo>
                    <a:lnTo>
                      <a:pt x="7" y="664"/>
                    </a:lnTo>
                    <a:lnTo>
                      <a:pt x="16" y="624"/>
                    </a:lnTo>
                    <a:lnTo>
                      <a:pt x="28" y="586"/>
                    </a:lnTo>
                    <a:lnTo>
                      <a:pt x="44" y="550"/>
                    </a:lnTo>
                    <a:lnTo>
                      <a:pt x="63" y="515"/>
                    </a:lnTo>
                    <a:lnTo>
                      <a:pt x="84" y="482"/>
                    </a:lnTo>
                    <a:lnTo>
                      <a:pt x="108" y="451"/>
                    </a:lnTo>
                    <a:lnTo>
                      <a:pt x="133" y="422"/>
                    </a:lnTo>
                    <a:lnTo>
                      <a:pt x="162" y="396"/>
                    </a:lnTo>
                    <a:lnTo>
                      <a:pt x="193" y="372"/>
                    </a:lnTo>
                    <a:lnTo>
                      <a:pt x="226" y="351"/>
                    </a:lnTo>
                    <a:lnTo>
                      <a:pt x="261" y="332"/>
                    </a:lnTo>
                    <a:lnTo>
                      <a:pt x="297" y="317"/>
                    </a:lnTo>
                    <a:lnTo>
                      <a:pt x="335" y="305"/>
                    </a:lnTo>
                    <a:lnTo>
                      <a:pt x="374" y="295"/>
                    </a:lnTo>
                    <a:lnTo>
                      <a:pt x="415" y="290"/>
                    </a:lnTo>
                    <a:lnTo>
                      <a:pt x="457" y="288"/>
                    </a:lnTo>
                    <a:lnTo>
                      <a:pt x="488" y="290"/>
                    </a:lnTo>
                    <a:lnTo>
                      <a:pt x="520" y="293"/>
                    </a:lnTo>
                    <a:lnTo>
                      <a:pt x="550" y="298"/>
                    </a:lnTo>
                    <a:lnTo>
                      <a:pt x="580" y="305"/>
                    </a:lnTo>
                    <a:lnTo>
                      <a:pt x="591" y="268"/>
                    </a:lnTo>
                    <a:lnTo>
                      <a:pt x="604" y="233"/>
                    </a:lnTo>
                    <a:lnTo>
                      <a:pt x="622" y="200"/>
                    </a:lnTo>
                    <a:lnTo>
                      <a:pt x="642" y="168"/>
                    </a:lnTo>
                    <a:lnTo>
                      <a:pt x="665" y="139"/>
                    </a:lnTo>
                    <a:lnTo>
                      <a:pt x="691" y="111"/>
                    </a:lnTo>
                    <a:lnTo>
                      <a:pt x="718" y="87"/>
                    </a:lnTo>
                    <a:lnTo>
                      <a:pt x="749" y="65"/>
                    </a:lnTo>
                    <a:lnTo>
                      <a:pt x="781" y="46"/>
                    </a:lnTo>
                    <a:lnTo>
                      <a:pt x="815" y="30"/>
                    </a:lnTo>
                    <a:lnTo>
                      <a:pt x="850" y="17"/>
                    </a:lnTo>
                    <a:lnTo>
                      <a:pt x="888" y="8"/>
                    </a:lnTo>
                    <a:lnTo>
                      <a:pt x="926" y="2"/>
                    </a:lnTo>
                    <a:lnTo>
                      <a:pt x="966" y="0"/>
                    </a:lnTo>
                    <a:close/>
                  </a:path>
                </a:pathLst>
              </a:custGeom>
              <a:solidFill>
                <a:schemeClr val="accent2"/>
              </a:solidFill>
              <a:ln w="57150">
                <a:noFill/>
                <a:prstDash val="solid"/>
                <a:round/>
                <a:headEnd/>
                <a:tailEnd/>
              </a:ln>
              <a:effectLst/>
              <a:sp3d prstMaterial="plastic">
                <a:bevelT w="38100" h="254000"/>
              </a:sp3d>
            </p:spPr>
            <p:txBody>
              <a:bodyPr vert="horz" wrap="square" lIns="91440" tIns="45720" rIns="91440" bIns="45720" numCol="1" anchor="t" anchorCtr="0" compatLnSpc="1">
                <a:prstTxWarp prst="textNoShape">
                  <a:avLst/>
                </a:prstTxWarp>
              </a:bodyPr>
              <a:lstStyle/>
              <a:p>
                <a:endParaRPr lang="en-US"/>
              </a:p>
            </p:txBody>
          </p:sp>
          <p:sp>
            <p:nvSpPr>
              <p:cNvPr id="2054" name="Freeform 6"/>
              <p:cNvSpPr>
                <a:spLocks/>
              </p:cNvSpPr>
              <p:nvPr/>
            </p:nvSpPr>
            <p:spPr bwMode="auto">
              <a:xfrm>
                <a:off x="6002215" y="653409"/>
                <a:ext cx="1688123" cy="1198446"/>
              </a:xfrm>
              <a:custGeom>
                <a:avLst/>
                <a:gdLst/>
                <a:ahLst/>
                <a:cxnLst>
                  <a:cxn ang="0">
                    <a:pos x="606" y="21"/>
                  </a:cxn>
                  <a:cxn ang="0">
                    <a:pos x="635" y="38"/>
                  </a:cxn>
                  <a:cxn ang="0">
                    <a:pos x="703" y="40"/>
                  </a:cxn>
                  <a:cxn ang="0">
                    <a:pos x="782" y="63"/>
                  </a:cxn>
                  <a:cxn ang="0">
                    <a:pos x="852" y="105"/>
                  </a:cxn>
                  <a:cxn ang="0">
                    <a:pos x="909" y="163"/>
                  </a:cxn>
                  <a:cxn ang="0">
                    <a:pos x="955" y="193"/>
                  </a:cxn>
                  <a:cxn ang="0">
                    <a:pos x="1021" y="195"/>
                  </a:cxn>
                  <a:cxn ang="0">
                    <a:pos x="1096" y="216"/>
                  </a:cxn>
                  <a:cxn ang="0">
                    <a:pos x="1163" y="255"/>
                  </a:cxn>
                  <a:cxn ang="0">
                    <a:pos x="1217" y="310"/>
                  </a:cxn>
                  <a:cxn ang="0">
                    <a:pos x="1256" y="376"/>
                  </a:cxn>
                  <a:cxn ang="0">
                    <a:pos x="1276" y="453"/>
                  </a:cxn>
                  <a:cxn ang="0">
                    <a:pos x="1276" y="534"/>
                  </a:cxn>
                  <a:cxn ang="0">
                    <a:pos x="1256" y="610"/>
                  </a:cxn>
                  <a:cxn ang="0">
                    <a:pos x="1217" y="677"/>
                  </a:cxn>
                  <a:cxn ang="0">
                    <a:pos x="1163" y="732"/>
                  </a:cxn>
                  <a:cxn ang="0">
                    <a:pos x="1096" y="770"/>
                  </a:cxn>
                  <a:cxn ang="0">
                    <a:pos x="1021" y="791"/>
                  </a:cxn>
                  <a:cxn ang="0">
                    <a:pos x="944" y="792"/>
                  </a:cxn>
                  <a:cxn ang="0">
                    <a:pos x="878" y="776"/>
                  </a:cxn>
                  <a:cxn ang="0">
                    <a:pos x="818" y="784"/>
                  </a:cxn>
                  <a:cxn ang="0">
                    <a:pos x="752" y="816"/>
                  </a:cxn>
                  <a:cxn ang="0">
                    <a:pos x="678" y="833"/>
                  </a:cxn>
                  <a:cxn ang="0">
                    <a:pos x="597" y="832"/>
                  </a:cxn>
                  <a:cxn ang="0">
                    <a:pos x="515" y="811"/>
                  </a:cxn>
                  <a:cxn ang="0">
                    <a:pos x="449" y="822"/>
                  </a:cxn>
                  <a:cxn ang="0">
                    <a:pos x="383" y="868"/>
                  </a:cxn>
                  <a:cxn ang="0">
                    <a:pos x="308" y="897"/>
                  </a:cxn>
                  <a:cxn ang="0">
                    <a:pos x="224" y="908"/>
                  </a:cxn>
                  <a:cxn ang="0">
                    <a:pos x="142" y="898"/>
                  </a:cxn>
                  <a:cxn ang="0">
                    <a:pos x="66" y="870"/>
                  </a:cxn>
                  <a:cxn ang="0">
                    <a:pos x="0" y="824"/>
                  </a:cxn>
                </a:cxnLst>
                <a:rect l="0" t="0" r="r" b="b"/>
                <a:pathLst>
                  <a:path w="1279" h="908">
                    <a:moveTo>
                      <a:pt x="601" y="0"/>
                    </a:moveTo>
                    <a:lnTo>
                      <a:pt x="606" y="21"/>
                    </a:lnTo>
                    <a:lnTo>
                      <a:pt x="610" y="41"/>
                    </a:lnTo>
                    <a:lnTo>
                      <a:pt x="635" y="38"/>
                    </a:lnTo>
                    <a:lnTo>
                      <a:pt x="659" y="38"/>
                    </a:lnTo>
                    <a:lnTo>
                      <a:pt x="703" y="40"/>
                    </a:lnTo>
                    <a:lnTo>
                      <a:pt x="744" y="49"/>
                    </a:lnTo>
                    <a:lnTo>
                      <a:pt x="782" y="63"/>
                    </a:lnTo>
                    <a:lnTo>
                      <a:pt x="819" y="82"/>
                    </a:lnTo>
                    <a:lnTo>
                      <a:pt x="852" y="105"/>
                    </a:lnTo>
                    <a:lnTo>
                      <a:pt x="882" y="131"/>
                    </a:lnTo>
                    <a:lnTo>
                      <a:pt x="909" y="163"/>
                    </a:lnTo>
                    <a:lnTo>
                      <a:pt x="931" y="196"/>
                    </a:lnTo>
                    <a:lnTo>
                      <a:pt x="955" y="193"/>
                    </a:lnTo>
                    <a:lnTo>
                      <a:pt x="980" y="192"/>
                    </a:lnTo>
                    <a:lnTo>
                      <a:pt x="1021" y="195"/>
                    </a:lnTo>
                    <a:lnTo>
                      <a:pt x="1059" y="203"/>
                    </a:lnTo>
                    <a:lnTo>
                      <a:pt x="1096" y="216"/>
                    </a:lnTo>
                    <a:lnTo>
                      <a:pt x="1131" y="234"/>
                    </a:lnTo>
                    <a:lnTo>
                      <a:pt x="1163" y="255"/>
                    </a:lnTo>
                    <a:lnTo>
                      <a:pt x="1192" y="281"/>
                    </a:lnTo>
                    <a:lnTo>
                      <a:pt x="1217" y="310"/>
                    </a:lnTo>
                    <a:lnTo>
                      <a:pt x="1238" y="341"/>
                    </a:lnTo>
                    <a:lnTo>
                      <a:pt x="1256" y="376"/>
                    </a:lnTo>
                    <a:lnTo>
                      <a:pt x="1268" y="413"/>
                    </a:lnTo>
                    <a:lnTo>
                      <a:pt x="1276" y="453"/>
                    </a:lnTo>
                    <a:lnTo>
                      <a:pt x="1279" y="493"/>
                    </a:lnTo>
                    <a:lnTo>
                      <a:pt x="1276" y="534"/>
                    </a:lnTo>
                    <a:lnTo>
                      <a:pt x="1268" y="573"/>
                    </a:lnTo>
                    <a:lnTo>
                      <a:pt x="1256" y="610"/>
                    </a:lnTo>
                    <a:lnTo>
                      <a:pt x="1238" y="645"/>
                    </a:lnTo>
                    <a:lnTo>
                      <a:pt x="1217" y="677"/>
                    </a:lnTo>
                    <a:lnTo>
                      <a:pt x="1192" y="706"/>
                    </a:lnTo>
                    <a:lnTo>
                      <a:pt x="1163" y="732"/>
                    </a:lnTo>
                    <a:lnTo>
                      <a:pt x="1131" y="752"/>
                    </a:lnTo>
                    <a:lnTo>
                      <a:pt x="1096" y="770"/>
                    </a:lnTo>
                    <a:lnTo>
                      <a:pt x="1059" y="783"/>
                    </a:lnTo>
                    <a:lnTo>
                      <a:pt x="1021" y="791"/>
                    </a:lnTo>
                    <a:lnTo>
                      <a:pt x="980" y="794"/>
                    </a:lnTo>
                    <a:lnTo>
                      <a:pt x="944" y="792"/>
                    </a:lnTo>
                    <a:lnTo>
                      <a:pt x="911" y="786"/>
                    </a:lnTo>
                    <a:lnTo>
                      <a:pt x="878" y="776"/>
                    </a:lnTo>
                    <a:lnTo>
                      <a:pt x="848" y="763"/>
                    </a:lnTo>
                    <a:lnTo>
                      <a:pt x="818" y="784"/>
                    </a:lnTo>
                    <a:lnTo>
                      <a:pt x="786" y="802"/>
                    </a:lnTo>
                    <a:lnTo>
                      <a:pt x="752" y="816"/>
                    </a:lnTo>
                    <a:lnTo>
                      <a:pt x="715" y="826"/>
                    </a:lnTo>
                    <a:lnTo>
                      <a:pt x="678" y="833"/>
                    </a:lnTo>
                    <a:lnTo>
                      <a:pt x="640" y="835"/>
                    </a:lnTo>
                    <a:lnTo>
                      <a:pt x="597" y="832"/>
                    </a:lnTo>
                    <a:lnTo>
                      <a:pt x="554" y="824"/>
                    </a:lnTo>
                    <a:lnTo>
                      <a:pt x="515" y="811"/>
                    </a:lnTo>
                    <a:lnTo>
                      <a:pt x="478" y="794"/>
                    </a:lnTo>
                    <a:lnTo>
                      <a:pt x="449" y="822"/>
                    </a:lnTo>
                    <a:lnTo>
                      <a:pt x="418" y="847"/>
                    </a:lnTo>
                    <a:lnTo>
                      <a:pt x="383" y="868"/>
                    </a:lnTo>
                    <a:lnTo>
                      <a:pt x="347" y="885"/>
                    </a:lnTo>
                    <a:lnTo>
                      <a:pt x="308" y="897"/>
                    </a:lnTo>
                    <a:lnTo>
                      <a:pt x="267" y="905"/>
                    </a:lnTo>
                    <a:lnTo>
                      <a:pt x="224" y="908"/>
                    </a:lnTo>
                    <a:lnTo>
                      <a:pt x="182" y="905"/>
                    </a:lnTo>
                    <a:lnTo>
                      <a:pt x="142" y="898"/>
                    </a:lnTo>
                    <a:lnTo>
                      <a:pt x="103" y="885"/>
                    </a:lnTo>
                    <a:lnTo>
                      <a:pt x="66" y="870"/>
                    </a:lnTo>
                    <a:lnTo>
                      <a:pt x="32" y="849"/>
                    </a:lnTo>
                    <a:lnTo>
                      <a:pt x="0" y="824"/>
                    </a:lnTo>
                    <a:lnTo>
                      <a:pt x="601" y="0"/>
                    </a:lnTo>
                    <a:close/>
                  </a:path>
                </a:pathLst>
              </a:custGeom>
              <a:gradFill flip="none" rotWithShape="1">
                <a:gsLst>
                  <a:gs pos="0">
                    <a:schemeClr val="bg1">
                      <a:lumMod val="95000"/>
                      <a:shade val="30000"/>
                      <a:satMod val="115000"/>
                      <a:alpha val="0"/>
                    </a:schemeClr>
                  </a:gs>
                  <a:gs pos="100000">
                    <a:schemeClr val="bg1">
                      <a:alpha val="52000"/>
                    </a:schemeClr>
                  </a:gs>
                </a:gsLst>
                <a:path path="circle">
                  <a:fillToRect t="100000" r="100000"/>
                </a:path>
                <a:tileRect l="-100000" b="-100000"/>
              </a:gradFill>
              <a:ln w="0">
                <a:noFill/>
                <a:prstDash val="solid"/>
                <a:round/>
                <a:headEnd/>
                <a:tailEnd/>
              </a:ln>
              <a:sp3d prstMaterial="plastic">
                <a:bevelT w="38100" h="254000"/>
              </a:sp3d>
            </p:spPr>
            <p:txBody>
              <a:bodyPr vert="horz" wrap="square" lIns="91440" tIns="45720" rIns="91440" bIns="45720" numCol="1" anchor="t" anchorCtr="0" compatLnSpc="1">
                <a:prstTxWarp prst="textNoShape">
                  <a:avLst/>
                </a:prstTxWarp>
              </a:bodyPr>
              <a:lstStyle/>
              <a:p>
                <a:endParaRPr lang="en-US"/>
              </a:p>
            </p:txBody>
          </p:sp>
        </p:grpSp>
      </p:grpSp>
      <p:grpSp>
        <p:nvGrpSpPr>
          <p:cNvPr id="160" name="Group 159"/>
          <p:cNvGrpSpPr/>
          <p:nvPr/>
        </p:nvGrpSpPr>
        <p:grpSpPr>
          <a:xfrm>
            <a:off x="1645339" y="2737044"/>
            <a:ext cx="448733" cy="540421"/>
            <a:chOff x="762000" y="2571750"/>
            <a:chExt cx="660400" cy="795338"/>
          </a:xfrm>
          <a:solidFill>
            <a:srgbClr val="FF0000"/>
          </a:solidFill>
          <a:effectLst>
            <a:reflection blurRad="6350" stA="52000" endA="300" endPos="35000" dir="5400000" sy="-100000" algn="bl" rotWithShape="0"/>
          </a:effectLst>
        </p:grpSpPr>
        <p:sp>
          <p:nvSpPr>
            <p:cNvPr id="1046" name="Freeform 22"/>
            <p:cNvSpPr>
              <a:spLocks/>
            </p:cNvSpPr>
            <p:nvPr/>
          </p:nvSpPr>
          <p:spPr bwMode="auto">
            <a:xfrm>
              <a:off x="1050925" y="2992438"/>
              <a:ext cx="73025" cy="95250"/>
            </a:xfrm>
            <a:custGeom>
              <a:avLst/>
              <a:gdLst/>
              <a:ahLst/>
              <a:cxnLst>
                <a:cxn ang="0">
                  <a:pos x="34" y="0"/>
                </a:cxn>
                <a:cxn ang="0">
                  <a:pos x="42" y="12"/>
                </a:cxn>
                <a:cxn ang="0">
                  <a:pos x="46" y="22"/>
                </a:cxn>
                <a:cxn ang="0">
                  <a:pos x="46" y="33"/>
                </a:cxn>
                <a:cxn ang="0">
                  <a:pos x="42" y="43"/>
                </a:cxn>
                <a:cxn ang="0">
                  <a:pos x="38" y="48"/>
                </a:cxn>
                <a:cxn ang="0">
                  <a:pos x="34" y="52"/>
                </a:cxn>
                <a:cxn ang="0">
                  <a:pos x="24" y="57"/>
                </a:cxn>
                <a:cxn ang="0">
                  <a:pos x="13" y="60"/>
                </a:cxn>
                <a:cxn ang="0">
                  <a:pos x="0" y="57"/>
                </a:cxn>
                <a:cxn ang="0">
                  <a:pos x="34" y="0"/>
                </a:cxn>
              </a:cxnLst>
              <a:rect l="0" t="0" r="r" b="b"/>
              <a:pathLst>
                <a:path w="46" h="60">
                  <a:moveTo>
                    <a:pt x="34" y="0"/>
                  </a:moveTo>
                  <a:lnTo>
                    <a:pt x="42" y="12"/>
                  </a:lnTo>
                  <a:lnTo>
                    <a:pt x="46" y="22"/>
                  </a:lnTo>
                  <a:lnTo>
                    <a:pt x="46" y="33"/>
                  </a:lnTo>
                  <a:lnTo>
                    <a:pt x="42" y="43"/>
                  </a:lnTo>
                  <a:lnTo>
                    <a:pt x="38" y="48"/>
                  </a:lnTo>
                  <a:lnTo>
                    <a:pt x="34" y="52"/>
                  </a:lnTo>
                  <a:lnTo>
                    <a:pt x="24" y="57"/>
                  </a:lnTo>
                  <a:lnTo>
                    <a:pt x="13" y="60"/>
                  </a:lnTo>
                  <a:lnTo>
                    <a:pt x="0" y="57"/>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p:cNvSpPr>
            <p:nvPr/>
          </p:nvSpPr>
          <p:spPr bwMode="auto">
            <a:xfrm>
              <a:off x="1103313" y="2814638"/>
              <a:ext cx="61913" cy="82550"/>
            </a:xfrm>
            <a:custGeom>
              <a:avLst/>
              <a:gdLst/>
              <a:ahLst/>
              <a:cxnLst>
                <a:cxn ang="0">
                  <a:pos x="28" y="0"/>
                </a:cxn>
                <a:cxn ang="0">
                  <a:pos x="39" y="1"/>
                </a:cxn>
                <a:cxn ang="0">
                  <a:pos x="8" y="52"/>
                </a:cxn>
                <a:cxn ang="0">
                  <a:pos x="3" y="41"/>
                </a:cxn>
                <a:cxn ang="0">
                  <a:pos x="0" y="32"/>
                </a:cxn>
                <a:cxn ang="0">
                  <a:pos x="0" y="26"/>
                </a:cxn>
                <a:cxn ang="0">
                  <a:pos x="1" y="21"/>
                </a:cxn>
                <a:cxn ang="0">
                  <a:pos x="4" y="15"/>
                </a:cxn>
                <a:cxn ang="0">
                  <a:pos x="6" y="11"/>
                </a:cxn>
                <a:cxn ang="0">
                  <a:pos x="10" y="8"/>
                </a:cxn>
                <a:cxn ang="0">
                  <a:pos x="18" y="2"/>
                </a:cxn>
                <a:cxn ang="0">
                  <a:pos x="28" y="0"/>
                </a:cxn>
              </a:cxnLst>
              <a:rect l="0" t="0" r="r" b="b"/>
              <a:pathLst>
                <a:path w="39" h="52">
                  <a:moveTo>
                    <a:pt x="28" y="0"/>
                  </a:moveTo>
                  <a:lnTo>
                    <a:pt x="39" y="1"/>
                  </a:lnTo>
                  <a:lnTo>
                    <a:pt x="8" y="52"/>
                  </a:lnTo>
                  <a:lnTo>
                    <a:pt x="3" y="41"/>
                  </a:lnTo>
                  <a:lnTo>
                    <a:pt x="0" y="32"/>
                  </a:lnTo>
                  <a:lnTo>
                    <a:pt x="0" y="26"/>
                  </a:lnTo>
                  <a:lnTo>
                    <a:pt x="1" y="21"/>
                  </a:lnTo>
                  <a:lnTo>
                    <a:pt x="4" y="15"/>
                  </a:lnTo>
                  <a:lnTo>
                    <a:pt x="6" y="11"/>
                  </a:lnTo>
                  <a:lnTo>
                    <a:pt x="10" y="8"/>
                  </a:lnTo>
                  <a:lnTo>
                    <a:pt x="18" y="2"/>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noEditPoints="1"/>
            </p:cNvSpPr>
            <p:nvPr/>
          </p:nvSpPr>
          <p:spPr bwMode="auto">
            <a:xfrm>
              <a:off x="762000" y="2571750"/>
              <a:ext cx="660400" cy="795338"/>
            </a:xfrm>
            <a:custGeom>
              <a:avLst/>
              <a:gdLst/>
              <a:ahLst/>
              <a:cxnLst>
                <a:cxn ang="0">
                  <a:pos x="271" y="122"/>
                </a:cxn>
                <a:cxn ang="0">
                  <a:pos x="238" y="114"/>
                </a:cxn>
                <a:cxn ang="0">
                  <a:pos x="206" y="123"/>
                </a:cxn>
                <a:cxn ang="0">
                  <a:pos x="182" y="148"/>
                </a:cxn>
                <a:cxn ang="0">
                  <a:pos x="172" y="197"/>
                </a:cxn>
                <a:cxn ang="0">
                  <a:pos x="186" y="229"/>
                </a:cxn>
                <a:cxn ang="0">
                  <a:pos x="163" y="308"/>
                </a:cxn>
                <a:cxn ang="0">
                  <a:pos x="155" y="286"/>
                </a:cxn>
                <a:cxn ang="0">
                  <a:pos x="159" y="262"/>
                </a:cxn>
                <a:cxn ang="0">
                  <a:pos x="113" y="263"/>
                </a:cxn>
                <a:cxn ang="0">
                  <a:pos x="113" y="299"/>
                </a:cxn>
                <a:cxn ang="0">
                  <a:pos x="128" y="330"/>
                </a:cxn>
                <a:cxn ang="0">
                  <a:pos x="125" y="369"/>
                </a:cxn>
                <a:cxn ang="0">
                  <a:pos x="163" y="355"/>
                </a:cxn>
                <a:cxn ang="0">
                  <a:pos x="202" y="363"/>
                </a:cxn>
                <a:cxn ang="0">
                  <a:pos x="237" y="351"/>
                </a:cxn>
                <a:cxn ang="0">
                  <a:pos x="262" y="324"/>
                </a:cxn>
                <a:cxn ang="0">
                  <a:pos x="273" y="277"/>
                </a:cxn>
                <a:cxn ang="0">
                  <a:pos x="257" y="243"/>
                </a:cxn>
                <a:cxn ang="0">
                  <a:pos x="274" y="167"/>
                </a:cxn>
                <a:cxn ang="0">
                  <a:pos x="280" y="188"/>
                </a:cxn>
                <a:cxn ang="0">
                  <a:pos x="318" y="218"/>
                </a:cxn>
                <a:cxn ang="0">
                  <a:pos x="320" y="172"/>
                </a:cxn>
                <a:cxn ang="0">
                  <a:pos x="306" y="146"/>
                </a:cxn>
                <a:cxn ang="0">
                  <a:pos x="301" y="120"/>
                </a:cxn>
                <a:cxn ang="0">
                  <a:pos x="261" y="0"/>
                </a:cxn>
                <a:cxn ang="0">
                  <a:pos x="325" y="18"/>
                </a:cxn>
                <a:cxn ang="0">
                  <a:pos x="378" y="60"/>
                </a:cxn>
                <a:cxn ang="0">
                  <a:pos x="408" y="117"/>
                </a:cxn>
                <a:cxn ang="0">
                  <a:pos x="416" y="181"/>
                </a:cxn>
                <a:cxn ang="0">
                  <a:pos x="398" y="246"/>
                </a:cxn>
                <a:cxn ang="0">
                  <a:pos x="301" y="434"/>
                </a:cxn>
                <a:cxn ang="0">
                  <a:pos x="259" y="474"/>
                </a:cxn>
                <a:cxn ang="0">
                  <a:pos x="206" y="496"/>
                </a:cxn>
                <a:cxn ang="0">
                  <a:pos x="149" y="500"/>
                </a:cxn>
                <a:cxn ang="0">
                  <a:pos x="92" y="483"/>
                </a:cxn>
                <a:cxn ang="0">
                  <a:pos x="45" y="447"/>
                </a:cxn>
                <a:cxn ang="0">
                  <a:pos x="14" y="398"/>
                </a:cxn>
                <a:cxn ang="0">
                  <a:pos x="0" y="342"/>
                </a:cxn>
                <a:cxn ang="0">
                  <a:pos x="6" y="284"/>
                </a:cxn>
                <a:cxn ang="0">
                  <a:pos x="100" y="92"/>
                </a:cxn>
                <a:cxn ang="0">
                  <a:pos x="141" y="39"/>
                </a:cxn>
                <a:cxn ang="0">
                  <a:pos x="197" y="8"/>
                </a:cxn>
                <a:cxn ang="0">
                  <a:pos x="261" y="0"/>
                </a:cxn>
              </a:cxnLst>
              <a:rect l="0" t="0" r="r" b="b"/>
              <a:pathLst>
                <a:path w="416" h="501">
                  <a:moveTo>
                    <a:pt x="280" y="108"/>
                  </a:moveTo>
                  <a:lnTo>
                    <a:pt x="271" y="122"/>
                  </a:lnTo>
                  <a:lnTo>
                    <a:pt x="255" y="115"/>
                  </a:lnTo>
                  <a:lnTo>
                    <a:pt x="238" y="114"/>
                  </a:lnTo>
                  <a:lnTo>
                    <a:pt x="221" y="117"/>
                  </a:lnTo>
                  <a:lnTo>
                    <a:pt x="206" y="123"/>
                  </a:lnTo>
                  <a:lnTo>
                    <a:pt x="193" y="133"/>
                  </a:lnTo>
                  <a:lnTo>
                    <a:pt x="182" y="148"/>
                  </a:lnTo>
                  <a:lnTo>
                    <a:pt x="173" y="172"/>
                  </a:lnTo>
                  <a:lnTo>
                    <a:pt x="172" y="197"/>
                  </a:lnTo>
                  <a:lnTo>
                    <a:pt x="177" y="212"/>
                  </a:lnTo>
                  <a:lnTo>
                    <a:pt x="186" y="229"/>
                  </a:lnTo>
                  <a:lnTo>
                    <a:pt x="198" y="246"/>
                  </a:lnTo>
                  <a:lnTo>
                    <a:pt x="163" y="308"/>
                  </a:lnTo>
                  <a:lnTo>
                    <a:pt x="157" y="298"/>
                  </a:lnTo>
                  <a:lnTo>
                    <a:pt x="155" y="286"/>
                  </a:lnTo>
                  <a:lnTo>
                    <a:pt x="156" y="275"/>
                  </a:lnTo>
                  <a:lnTo>
                    <a:pt x="159" y="262"/>
                  </a:lnTo>
                  <a:lnTo>
                    <a:pt x="119" y="242"/>
                  </a:lnTo>
                  <a:lnTo>
                    <a:pt x="113" y="263"/>
                  </a:lnTo>
                  <a:lnTo>
                    <a:pt x="110" y="282"/>
                  </a:lnTo>
                  <a:lnTo>
                    <a:pt x="113" y="299"/>
                  </a:lnTo>
                  <a:lnTo>
                    <a:pt x="119" y="315"/>
                  </a:lnTo>
                  <a:lnTo>
                    <a:pt x="128" y="330"/>
                  </a:lnTo>
                  <a:lnTo>
                    <a:pt x="142" y="343"/>
                  </a:lnTo>
                  <a:lnTo>
                    <a:pt x="125" y="369"/>
                  </a:lnTo>
                  <a:lnTo>
                    <a:pt x="147" y="382"/>
                  </a:lnTo>
                  <a:lnTo>
                    <a:pt x="163" y="355"/>
                  </a:lnTo>
                  <a:lnTo>
                    <a:pt x="183" y="361"/>
                  </a:lnTo>
                  <a:lnTo>
                    <a:pt x="202" y="363"/>
                  </a:lnTo>
                  <a:lnTo>
                    <a:pt x="220" y="359"/>
                  </a:lnTo>
                  <a:lnTo>
                    <a:pt x="237" y="351"/>
                  </a:lnTo>
                  <a:lnTo>
                    <a:pt x="251" y="339"/>
                  </a:lnTo>
                  <a:lnTo>
                    <a:pt x="262" y="324"/>
                  </a:lnTo>
                  <a:lnTo>
                    <a:pt x="271" y="300"/>
                  </a:lnTo>
                  <a:lnTo>
                    <a:pt x="273" y="277"/>
                  </a:lnTo>
                  <a:lnTo>
                    <a:pt x="268" y="262"/>
                  </a:lnTo>
                  <a:lnTo>
                    <a:pt x="257" y="243"/>
                  </a:lnTo>
                  <a:lnTo>
                    <a:pt x="241" y="224"/>
                  </a:lnTo>
                  <a:lnTo>
                    <a:pt x="274" y="167"/>
                  </a:lnTo>
                  <a:lnTo>
                    <a:pt x="279" y="177"/>
                  </a:lnTo>
                  <a:lnTo>
                    <a:pt x="280" y="188"/>
                  </a:lnTo>
                  <a:lnTo>
                    <a:pt x="278" y="201"/>
                  </a:lnTo>
                  <a:lnTo>
                    <a:pt x="318" y="218"/>
                  </a:lnTo>
                  <a:lnTo>
                    <a:pt x="323" y="194"/>
                  </a:lnTo>
                  <a:lnTo>
                    <a:pt x="320" y="172"/>
                  </a:lnTo>
                  <a:lnTo>
                    <a:pt x="315" y="158"/>
                  </a:lnTo>
                  <a:lnTo>
                    <a:pt x="306" y="146"/>
                  </a:lnTo>
                  <a:lnTo>
                    <a:pt x="293" y="135"/>
                  </a:lnTo>
                  <a:lnTo>
                    <a:pt x="301" y="120"/>
                  </a:lnTo>
                  <a:lnTo>
                    <a:pt x="280" y="108"/>
                  </a:lnTo>
                  <a:close/>
                  <a:moveTo>
                    <a:pt x="261" y="0"/>
                  </a:moveTo>
                  <a:lnTo>
                    <a:pt x="293" y="5"/>
                  </a:lnTo>
                  <a:lnTo>
                    <a:pt x="325" y="18"/>
                  </a:lnTo>
                  <a:lnTo>
                    <a:pt x="353" y="36"/>
                  </a:lnTo>
                  <a:lnTo>
                    <a:pt x="378" y="60"/>
                  </a:lnTo>
                  <a:lnTo>
                    <a:pt x="396" y="87"/>
                  </a:lnTo>
                  <a:lnTo>
                    <a:pt x="408" y="117"/>
                  </a:lnTo>
                  <a:lnTo>
                    <a:pt x="415" y="149"/>
                  </a:lnTo>
                  <a:lnTo>
                    <a:pt x="416" y="181"/>
                  </a:lnTo>
                  <a:lnTo>
                    <a:pt x="411" y="214"/>
                  </a:lnTo>
                  <a:lnTo>
                    <a:pt x="398" y="246"/>
                  </a:lnTo>
                  <a:lnTo>
                    <a:pt x="316" y="408"/>
                  </a:lnTo>
                  <a:lnTo>
                    <a:pt x="301" y="434"/>
                  </a:lnTo>
                  <a:lnTo>
                    <a:pt x="280" y="456"/>
                  </a:lnTo>
                  <a:lnTo>
                    <a:pt x="259" y="474"/>
                  </a:lnTo>
                  <a:lnTo>
                    <a:pt x="233" y="487"/>
                  </a:lnTo>
                  <a:lnTo>
                    <a:pt x="206" y="496"/>
                  </a:lnTo>
                  <a:lnTo>
                    <a:pt x="178" y="501"/>
                  </a:lnTo>
                  <a:lnTo>
                    <a:pt x="149" y="500"/>
                  </a:lnTo>
                  <a:lnTo>
                    <a:pt x="120" y="495"/>
                  </a:lnTo>
                  <a:lnTo>
                    <a:pt x="92" y="483"/>
                  </a:lnTo>
                  <a:lnTo>
                    <a:pt x="67" y="466"/>
                  </a:lnTo>
                  <a:lnTo>
                    <a:pt x="45" y="447"/>
                  </a:lnTo>
                  <a:lnTo>
                    <a:pt x="27" y="423"/>
                  </a:lnTo>
                  <a:lnTo>
                    <a:pt x="14" y="398"/>
                  </a:lnTo>
                  <a:lnTo>
                    <a:pt x="5" y="370"/>
                  </a:lnTo>
                  <a:lnTo>
                    <a:pt x="0" y="342"/>
                  </a:lnTo>
                  <a:lnTo>
                    <a:pt x="1" y="312"/>
                  </a:lnTo>
                  <a:lnTo>
                    <a:pt x="6" y="284"/>
                  </a:lnTo>
                  <a:lnTo>
                    <a:pt x="18" y="255"/>
                  </a:lnTo>
                  <a:lnTo>
                    <a:pt x="100" y="92"/>
                  </a:lnTo>
                  <a:lnTo>
                    <a:pt x="118" y="63"/>
                  </a:lnTo>
                  <a:lnTo>
                    <a:pt x="141" y="39"/>
                  </a:lnTo>
                  <a:lnTo>
                    <a:pt x="168" y="21"/>
                  </a:lnTo>
                  <a:lnTo>
                    <a:pt x="197" y="8"/>
                  </a:lnTo>
                  <a:lnTo>
                    <a:pt x="228" y="1"/>
                  </a:lnTo>
                  <a:lnTo>
                    <a:pt x="2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3" name="Group 162"/>
          <p:cNvGrpSpPr/>
          <p:nvPr/>
        </p:nvGrpSpPr>
        <p:grpSpPr>
          <a:xfrm>
            <a:off x="3695248" y="2732616"/>
            <a:ext cx="813856" cy="549276"/>
            <a:chOff x="2886075" y="2738438"/>
            <a:chExt cx="835025" cy="563563"/>
          </a:xfrm>
          <a:solidFill>
            <a:srgbClr val="FFC000"/>
          </a:solidFill>
          <a:effectLst>
            <a:reflection blurRad="6350" stA="52000" endA="300" endPos="35000" dir="5400000" sy="-100000" algn="bl" rotWithShape="0"/>
          </a:effectLst>
        </p:grpSpPr>
        <p:sp>
          <p:nvSpPr>
            <p:cNvPr id="1049" name="Freeform 25"/>
            <p:cNvSpPr>
              <a:spLocks noEditPoints="1"/>
            </p:cNvSpPr>
            <p:nvPr/>
          </p:nvSpPr>
          <p:spPr bwMode="auto">
            <a:xfrm>
              <a:off x="2886075" y="2738438"/>
              <a:ext cx="835025" cy="563563"/>
            </a:xfrm>
            <a:custGeom>
              <a:avLst/>
              <a:gdLst/>
              <a:ahLst/>
              <a:cxnLst>
                <a:cxn ang="0">
                  <a:pos x="81" y="35"/>
                </a:cxn>
                <a:cxn ang="0">
                  <a:pos x="63" y="39"/>
                </a:cxn>
                <a:cxn ang="0">
                  <a:pos x="47" y="49"/>
                </a:cxn>
                <a:cxn ang="0">
                  <a:pos x="38" y="63"/>
                </a:cxn>
                <a:cxn ang="0">
                  <a:pos x="35" y="81"/>
                </a:cxn>
                <a:cxn ang="0">
                  <a:pos x="35" y="272"/>
                </a:cxn>
                <a:cxn ang="0">
                  <a:pos x="38" y="290"/>
                </a:cxn>
                <a:cxn ang="0">
                  <a:pos x="47" y="306"/>
                </a:cxn>
                <a:cxn ang="0">
                  <a:pos x="63" y="315"/>
                </a:cxn>
                <a:cxn ang="0">
                  <a:pos x="81" y="318"/>
                </a:cxn>
                <a:cxn ang="0">
                  <a:pos x="446" y="318"/>
                </a:cxn>
                <a:cxn ang="0">
                  <a:pos x="464" y="315"/>
                </a:cxn>
                <a:cxn ang="0">
                  <a:pos x="478" y="306"/>
                </a:cxn>
                <a:cxn ang="0">
                  <a:pos x="488" y="290"/>
                </a:cxn>
                <a:cxn ang="0">
                  <a:pos x="492" y="272"/>
                </a:cxn>
                <a:cxn ang="0">
                  <a:pos x="492" y="81"/>
                </a:cxn>
                <a:cxn ang="0">
                  <a:pos x="488" y="63"/>
                </a:cxn>
                <a:cxn ang="0">
                  <a:pos x="478" y="49"/>
                </a:cxn>
                <a:cxn ang="0">
                  <a:pos x="464" y="39"/>
                </a:cxn>
                <a:cxn ang="0">
                  <a:pos x="446" y="35"/>
                </a:cxn>
                <a:cxn ang="0">
                  <a:pos x="81" y="35"/>
                </a:cxn>
                <a:cxn ang="0">
                  <a:pos x="81" y="0"/>
                </a:cxn>
                <a:cxn ang="0">
                  <a:pos x="446" y="0"/>
                </a:cxn>
                <a:cxn ang="0">
                  <a:pos x="467" y="3"/>
                </a:cxn>
                <a:cxn ang="0">
                  <a:pos x="487" y="12"/>
                </a:cxn>
                <a:cxn ang="0">
                  <a:pos x="503" y="23"/>
                </a:cxn>
                <a:cxn ang="0">
                  <a:pos x="515" y="40"/>
                </a:cxn>
                <a:cxn ang="0">
                  <a:pos x="524" y="59"/>
                </a:cxn>
                <a:cxn ang="0">
                  <a:pos x="526" y="81"/>
                </a:cxn>
                <a:cxn ang="0">
                  <a:pos x="526" y="272"/>
                </a:cxn>
                <a:cxn ang="0">
                  <a:pos x="524" y="294"/>
                </a:cxn>
                <a:cxn ang="0">
                  <a:pos x="515" y="313"/>
                </a:cxn>
                <a:cxn ang="0">
                  <a:pos x="503" y="330"/>
                </a:cxn>
                <a:cxn ang="0">
                  <a:pos x="487" y="343"/>
                </a:cxn>
                <a:cxn ang="0">
                  <a:pos x="467" y="352"/>
                </a:cxn>
                <a:cxn ang="0">
                  <a:pos x="446" y="355"/>
                </a:cxn>
                <a:cxn ang="0">
                  <a:pos x="81" y="355"/>
                </a:cxn>
                <a:cxn ang="0">
                  <a:pos x="59" y="352"/>
                </a:cxn>
                <a:cxn ang="0">
                  <a:pos x="40" y="343"/>
                </a:cxn>
                <a:cxn ang="0">
                  <a:pos x="23" y="330"/>
                </a:cxn>
                <a:cxn ang="0">
                  <a:pos x="12" y="313"/>
                </a:cxn>
                <a:cxn ang="0">
                  <a:pos x="3" y="294"/>
                </a:cxn>
                <a:cxn ang="0">
                  <a:pos x="0" y="272"/>
                </a:cxn>
                <a:cxn ang="0">
                  <a:pos x="0" y="81"/>
                </a:cxn>
                <a:cxn ang="0">
                  <a:pos x="3" y="59"/>
                </a:cxn>
                <a:cxn ang="0">
                  <a:pos x="12" y="40"/>
                </a:cxn>
                <a:cxn ang="0">
                  <a:pos x="23" y="23"/>
                </a:cxn>
                <a:cxn ang="0">
                  <a:pos x="40" y="12"/>
                </a:cxn>
                <a:cxn ang="0">
                  <a:pos x="59" y="3"/>
                </a:cxn>
                <a:cxn ang="0">
                  <a:pos x="81" y="0"/>
                </a:cxn>
              </a:cxnLst>
              <a:rect l="0" t="0" r="r" b="b"/>
              <a:pathLst>
                <a:path w="526" h="355">
                  <a:moveTo>
                    <a:pt x="81" y="35"/>
                  </a:moveTo>
                  <a:lnTo>
                    <a:pt x="63" y="39"/>
                  </a:lnTo>
                  <a:lnTo>
                    <a:pt x="47" y="49"/>
                  </a:lnTo>
                  <a:lnTo>
                    <a:pt x="38" y="63"/>
                  </a:lnTo>
                  <a:lnTo>
                    <a:pt x="35" y="81"/>
                  </a:lnTo>
                  <a:lnTo>
                    <a:pt x="35" y="272"/>
                  </a:lnTo>
                  <a:lnTo>
                    <a:pt x="38" y="290"/>
                  </a:lnTo>
                  <a:lnTo>
                    <a:pt x="47" y="306"/>
                  </a:lnTo>
                  <a:lnTo>
                    <a:pt x="63" y="315"/>
                  </a:lnTo>
                  <a:lnTo>
                    <a:pt x="81" y="318"/>
                  </a:lnTo>
                  <a:lnTo>
                    <a:pt x="446" y="318"/>
                  </a:lnTo>
                  <a:lnTo>
                    <a:pt x="464" y="315"/>
                  </a:lnTo>
                  <a:lnTo>
                    <a:pt x="478" y="306"/>
                  </a:lnTo>
                  <a:lnTo>
                    <a:pt x="488" y="290"/>
                  </a:lnTo>
                  <a:lnTo>
                    <a:pt x="492" y="272"/>
                  </a:lnTo>
                  <a:lnTo>
                    <a:pt x="492" y="81"/>
                  </a:lnTo>
                  <a:lnTo>
                    <a:pt x="488" y="63"/>
                  </a:lnTo>
                  <a:lnTo>
                    <a:pt x="478" y="49"/>
                  </a:lnTo>
                  <a:lnTo>
                    <a:pt x="464" y="39"/>
                  </a:lnTo>
                  <a:lnTo>
                    <a:pt x="446" y="35"/>
                  </a:lnTo>
                  <a:lnTo>
                    <a:pt x="81" y="35"/>
                  </a:lnTo>
                  <a:close/>
                  <a:moveTo>
                    <a:pt x="81" y="0"/>
                  </a:moveTo>
                  <a:lnTo>
                    <a:pt x="446" y="0"/>
                  </a:lnTo>
                  <a:lnTo>
                    <a:pt x="467" y="3"/>
                  </a:lnTo>
                  <a:lnTo>
                    <a:pt x="487" y="12"/>
                  </a:lnTo>
                  <a:lnTo>
                    <a:pt x="503" y="23"/>
                  </a:lnTo>
                  <a:lnTo>
                    <a:pt x="515" y="40"/>
                  </a:lnTo>
                  <a:lnTo>
                    <a:pt x="524" y="59"/>
                  </a:lnTo>
                  <a:lnTo>
                    <a:pt x="526" y="81"/>
                  </a:lnTo>
                  <a:lnTo>
                    <a:pt x="526" y="272"/>
                  </a:lnTo>
                  <a:lnTo>
                    <a:pt x="524" y="294"/>
                  </a:lnTo>
                  <a:lnTo>
                    <a:pt x="515" y="313"/>
                  </a:lnTo>
                  <a:lnTo>
                    <a:pt x="503" y="330"/>
                  </a:lnTo>
                  <a:lnTo>
                    <a:pt x="487" y="343"/>
                  </a:lnTo>
                  <a:lnTo>
                    <a:pt x="467" y="352"/>
                  </a:lnTo>
                  <a:lnTo>
                    <a:pt x="446" y="355"/>
                  </a:lnTo>
                  <a:lnTo>
                    <a:pt x="81" y="355"/>
                  </a:lnTo>
                  <a:lnTo>
                    <a:pt x="59" y="352"/>
                  </a:lnTo>
                  <a:lnTo>
                    <a:pt x="40" y="343"/>
                  </a:lnTo>
                  <a:lnTo>
                    <a:pt x="23" y="330"/>
                  </a:lnTo>
                  <a:lnTo>
                    <a:pt x="12" y="313"/>
                  </a:lnTo>
                  <a:lnTo>
                    <a:pt x="3" y="294"/>
                  </a:lnTo>
                  <a:lnTo>
                    <a:pt x="0" y="272"/>
                  </a:lnTo>
                  <a:lnTo>
                    <a:pt x="0" y="81"/>
                  </a:lnTo>
                  <a:lnTo>
                    <a:pt x="3" y="59"/>
                  </a:lnTo>
                  <a:lnTo>
                    <a:pt x="12" y="40"/>
                  </a:lnTo>
                  <a:lnTo>
                    <a:pt x="23" y="23"/>
                  </a:lnTo>
                  <a:lnTo>
                    <a:pt x="40" y="12"/>
                  </a:lnTo>
                  <a:lnTo>
                    <a:pt x="59"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p:cNvSpPr>
            <p:nvPr/>
          </p:nvSpPr>
          <p:spPr bwMode="auto">
            <a:xfrm>
              <a:off x="3006725" y="2894013"/>
              <a:ext cx="568325" cy="250825"/>
            </a:xfrm>
            <a:custGeom>
              <a:avLst/>
              <a:gdLst/>
              <a:ahLst/>
              <a:cxnLst>
                <a:cxn ang="0">
                  <a:pos x="19" y="0"/>
                </a:cxn>
                <a:cxn ang="0">
                  <a:pos x="184" y="113"/>
                </a:cxn>
                <a:cxn ang="0">
                  <a:pos x="339" y="6"/>
                </a:cxn>
                <a:cxn ang="0">
                  <a:pos x="358" y="34"/>
                </a:cxn>
                <a:cxn ang="0">
                  <a:pos x="188" y="154"/>
                </a:cxn>
                <a:cxn ang="0">
                  <a:pos x="185" y="158"/>
                </a:cxn>
                <a:cxn ang="0">
                  <a:pos x="184" y="157"/>
                </a:cxn>
                <a:cxn ang="0">
                  <a:pos x="183" y="157"/>
                </a:cxn>
                <a:cxn ang="0">
                  <a:pos x="181" y="154"/>
                </a:cxn>
                <a:cxn ang="0">
                  <a:pos x="0" y="30"/>
                </a:cxn>
                <a:cxn ang="0">
                  <a:pos x="19" y="0"/>
                </a:cxn>
              </a:cxnLst>
              <a:rect l="0" t="0" r="r" b="b"/>
              <a:pathLst>
                <a:path w="358" h="158">
                  <a:moveTo>
                    <a:pt x="19" y="0"/>
                  </a:moveTo>
                  <a:lnTo>
                    <a:pt x="184" y="113"/>
                  </a:lnTo>
                  <a:lnTo>
                    <a:pt x="339" y="6"/>
                  </a:lnTo>
                  <a:lnTo>
                    <a:pt x="358" y="34"/>
                  </a:lnTo>
                  <a:lnTo>
                    <a:pt x="188" y="154"/>
                  </a:lnTo>
                  <a:lnTo>
                    <a:pt x="185" y="158"/>
                  </a:lnTo>
                  <a:lnTo>
                    <a:pt x="184" y="157"/>
                  </a:lnTo>
                  <a:lnTo>
                    <a:pt x="183" y="157"/>
                  </a:lnTo>
                  <a:lnTo>
                    <a:pt x="181" y="154"/>
                  </a:lnTo>
                  <a:lnTo>
                    <a:pt x="0" y="30"/>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51" name="Freeform 27"/>
          <p:cNvSpPr>
            <a:spLocks/>
          </p:cNvSpPr>
          <p:nvPr/>
        </p:nvSpPr>
        <p:spPr bwMode="auto">
          <a:xfrm>
            <a:off x="2663386" y="2732616"/>
            <a:ext cx="462548" cy="549276"/>
          </a:xfrm>
          <a:custGeom>
            <a:avLst/>
            <a:gdLst/>
            <a:ahLst/>
            <a:cxnLst>
              <a:cxn ang="0">
                <a:pos x="337" y="0"/>
              </a:cxn>
              <a:cxn ang="0">
                <a:pos x="350" y="4"/>
              </a:cxn>
              <a:cxn ang="0">
                <a:pos x="360" y="13"/>
              </a:cxn>
              <a:cxn ang="0">
                <a:pos x="367" y="25"/>
              </a:cxn>
              <a:cxn ang="0">
                <a:pos x="368" y="38"/>
              </a:cxn>
              <a:cxn ang="0">
                <a:pos x="364" y="51"/>
              </a:cxn>
              <a:cxn ang="0">
                <a:pos x="355" y="61"/>
              </a:cxn>
              <a:cxn ang="0">
                <a:pos x="344" y="68"/>
              </a:cxn>
              <a:cxn ang="0">
                <a:pos x="303" y="81"/>
              </a:cxn>
              <a:cxn ang="0">
                <a:pos x="303" y="290"/>
              </a:cxn>
              <a:cxn ang="0">
                <a:pos x="308" y="301"/>
              </a:cxn>
              <a:cxn ang="0">
                <a:pos x="310" y="314"/>
              </a:cxn>
              <a:cxn ang="0">
                <a:pos x="306" y="328"/>
              </a:cxn>
              <a:cxn ang="0">
                <a:pos x="297" y="341"/>
              </a:cxn>
              <a:cxn ang="0">
                <a:pos x="283" y="351"/>
              </a:cxn>
              <a:cxn ang="0">
                <a:pos x="267" y="358"/>
              </a:cxn>
              <a:cxn ang="0">
                <a:pos x="246" y="360"/>
              </a:cxn>
              <a:cxn ang="0">
                <a:pos x="226" y="358"/>
              </a:cxn>
              <a:cxn ang="0">
                <a:pos x="208" y="351"/>
              </a:cxn>
              <a:cxn ang="0">
                <a:pos x="195" y="341"/>
              </a:cxn>
              <a:cxn ang="0">
                <a:pos x="186" y="328"/>
              </a:cxn>
              <a:cxn ang="0">
                <a:pos x="182" y="314"/>
              </a:cxn>
              <a:cxn ang="0">
                <a:pos x="186" y="298"/>
              </a:cxn>
              <a:cxn ang="0">
                <a:pos x="195" y="285"/>
              </a:cxn>
              <a:cxn ang="0">
                <a:pos x="208" y="275"/>
              </a:cxn>
              <a:cxn ang="0">
                <a:pos x="226" y="268"/>
              </a:cxn>
              <a:cxn ang="0">
                <a:pos x="246" y="266"/>
              </a:cxn>
              <a:cxn ang="0">
                <a:pos x="258" y="267"/>
              </a:cxn>
              <a:cxn ang="0">
                <a:pos x="269" y="270"/>
              </a:cxn>
              <a:cxn ang="0">
                <a:pos x="269" y="90"/>
              </a:cxn>
              <a:cxn ang="0">
                <a:pos x="121" y="134"/>
              </a:cxn>
              <a:cxn ang="0">
                <a:pos x="121" y="367"/>
              </a:cxn>
              <a:cxn ang="0">
                <a:pos x="127" y="377"/>
              </a:cxn>
              <a:cxn ang="0">
                <a:pos x="130" y="389"/>
              </a:cxn>
              <a:cxn ang="0">
                <a:pos x="126" y="404"/>
              </a:cxn>
              <a:cxn ang="0">
                <a:pos x="117" y="417"/>
              </a:cxn>
              <a:cxn ang="0">
                <a:pos x="103" y="428"/>
              </a:cxn>
              <a:cxn ang="0">
                <a:pos x="85" y="434"/>
              </a:cxn>
              <a:cxn ang="0">
                <a:pos x="64" y="437"/>
              </a:cxn>
              <a:cxn ang="0">
                <a:pos x="44" y="434"/>
              </a:cxn>
              <a:cxn ang="0">
                <a:pos x="27" y="428"/>
              </a:cxn>
              <a:cxn ang="0">
                <a:pos x="13" y="417"/>
              </a:cxn>
              <a:cxn ang="0">
                <a:pos x="4" y="404"/>
              </a:cxn>
              <a:cxn ang="0">
                <a:pos x="0" y="389"/>
              </a:cxn>
              <a:cxn ang="0">
                <a:pos x="4" y="373"/>
              </a:cxn>
              <a:cxn ang="0">
                <a:pos x="13" y="360"/>
              </a:cxn>
              <a:cxn ang="0">
                <a:pos x="27" y="350"/>
              </a:cxn>
              <a:cxn ang="0">
                <a:pos x="44" y="343"/>
              </a:cxn>
              <a:cxn ang="0">
                <a:pos x="64" y="341"/>
              </a:cxn>
              <a:cxn ang="0">
                <a:pos x="77" y="342"/>
              </a:cxn>
              <a:cxn ang="0">
                <a:pos x="89" y="345"/>
              </a:cxn>
              <a:cxn ang="0">
                <a:pos x="89" y="144"/>
              </a:cxn>
              <a:cxn ang="0">
                <a:pos x="61" y="152"/>
              </a:cxn>
              <a:cxn ang="0">
                <a:pos x="48" y="153"/>
              </a:cxn>
              <a:cxn ang="0">
                <a:pos x="35" y="149"/>
              </a:cxn>
              <a:cxn ang="0">
                <a:pos x="25" y="140"/>
              </a:cxn>
              <a:cxn ang="0">
                <a:pos x="18" y="128"/>
              </a:cxn>
              <a:cxn ang="0">
                <a:pos x="17" y="114"/>
              </a:cxn>
              <a:cxn ang="0">
                <a:pos x="21" y="103"/>
              </a:cxn>
              <a:cxn ang="0">
                <a:pos x="30" y="92"/>
              </a:cxn>
              <a:cxn ang="0">
                <a:pos x="41" y="86"/>
              </a:cxn>
              <a:cxn ang="0">
                <a:pos x="324" y="2"/>
              </a:cxn>
              <a:cxn ang="0">
                <a:pos x="337" y="0"/>
              </a:cxn>
            </a:cxnLst>
            <a:rect l="0" t="0" r="r" b="b"/>
            <a:pathLst>
              <a:path w="368" h="437">
                <a:moveTo>
                  <a:pt x="337" y="0"/>
                </a:moveTo>
                <a:lnTo>
                  <a:pt x="350" y="4"/>
                </a:lnTo>
                <a:lnTo>
                  <a:pt x="360" y="13"/>
                </a:lnTo>
                <a:lnTo>
                  <a:pt x="367" y="25"/>
                </a:lnTo>
                <a:lnTo>
                  <a:pt x="368" y="38"/>
                </a:lnTo>
                <a:lnTo>
                  <a:pt x="364" y="51"/>
                </a:lnTo>
                <a:lnTo>
                  <a:pt x="355" y="61"/>
                </a:lnTo>
                <a:lnTo>
                  <a:pt x="344" y="68"/>
                </a:lnTo>
                <a:lnTo>
                  <a:pt x="303" y="81"/>
                </a:lnTo>
                <a:lnTo>
                  <a:pt x="303" y="290"/>
                </a:lnTo>
                <a:lnTo>
                  <a:pt x="308" y="301"/>
                </a:lnTo>
                <a:lnTo>
                  <a:pt x="310" y="314"/>
                </a:lnTo>
                <a:lnTo>
                  <a:pt x="306" y="328"/>
                </a:lnTo>
                <a:lnTo>
                  <a:pt x="297" y="341"/>
                </a:lnTo>
                <a:lnTo>
                  <a:pt x="283" y="351"/>
                </a:lnTo>
                <a:lnTo>
                  <a:pt x="267" y="358"/>
                </a:lnTo>
                <a:lnTo>
                  <a:pt x="246" y="360"/>
                </a:lnTo>
                <a:lnTo>
                  <a:pt x="226" y="358"/>
                </a:lnTo>
                <a:lnTo>
                  <a:pt x="208" y="351"/>
                </a:lnTo>
                <a:lnTo>
                  <a:pt x="195" y="341"/>
                </a:lnTo>
                <a:lnTo>
                  <a:pt x="186" y="328"/>
                </a:lnTo>
                <a:lnTo>
                  <a:pt x="182" y="314"/>
                </a:lnTo>
                <a:lnTo>
                  <a:pt x="186" y="298"/>
                </a:lnTo>
                <a:lnTo>
                  <a:pt x="195" y="285"/>
                </a:lnTo>
                <a:lnTo>
                  <a:pt x="208" y="275"/>
                </a:lnTo>
                <a:lnTo>
                  <a:pt x="226" y="268"/>
                </a:lnTo>
                <a:lnTo>
                  <a:pt x="246" y="266"/>
                </a:lnTo>
                <a:lnTo>
                  <a:pt x="258" y="267"/>
                </a:lnTo>
                <a:lnTo>
                  <a:pt x="269" y="270"/>
                </a:lnTo>
                <a:lnTo>
                  <a:pt x="269" y="90"/>
                </a:lnTo>
                <a:lnTo>
                  <a:pt x="121" y="134"/>
                </a:lnTo>
                <a:lnTo>
                  <a:pt x="121" y="367"/>
                </a:lnTo>
                <a:lnTo>
                  <a:pt x="127" y="377"/>
                </a:lnTo>
                <a:lnTo>
                  <a:pt x="130" y="389"/>
                </a:lnTo>
                <a:lnTo>
                  <a:pt x="126" y="404"/>
                </a:lnTo>
                <a:lnTo>
                  <a:pt x="117" y="417"/>
                </a:lnTo>
                <a:lnTo>
                  <a:pt x="103" y="428"/>
                </a:lnTo>
                <a:lnTo>
                  <a:pt x="85" y="434"/>
                </a:lnTo>
                <a:lnTo>
                  <a:pt x="64" y="437"/>
                </a:lnTo>
                <a:lnTo>
                  <a:pt x="44" y="434"/>
                </a:lnTo>
                <a:lnTo>
                  <a:pt x="27" y="428"/>
                </a:lnTo>
                <a:lnTo>
                  <a:pt x="13" y="417"/>
                </a:lnTo>
                <a:lnTo>
                  <a:pt x="4" y="404"/>
                </a:lnTo>
                <a:lnTo>
                  <a:pt x="0" y="389"/>
                </a:lnTo>
                <a:lnTo>
                  <a:pt x="4" y="373"/>
                </a:lnTo>
                <a:lnTo>
                  <a:pt x="13" y="360"/>
                </a:lnTo>
                <a:lnTo>
                  <a:pt x="27" y="350"/>
                </a:lnTo>
                <a:lnTo>
                  <a:pt x="44" y="343"/>
                </a:lnTo>
                <a:lnTo>
                  <a:pt x="64" y="341"/>
                </a:lnTo>
                <a:lnTo>
                  <a:pt x="77" y="342"/>
                </a:lnTo>
                <a:lnTo>
                  <a:pt x="89" y="345"/>
                </a:lnTo>
                <a:lnTo>
                  <a:pt x="89" y="144"/>
                </a:lnTo>
                <a:lnTo>
                  <a:pt x="61" y="152"/>
                </a:lnTo>
                <a:lnTo>
                  <a:pt x="48" y="153"/>
                </a:lnTo>
                <a:lnTo>
                  <a:pt x="35" y="149"/>
                </a:lnTo>
                <a:lnTo>
                  <a:pt x="25" y="140"/>
                </a:lnTo>
                <a:lnTo>
                  <a:pt x="18" y="128"/>
                </a:lnTo>
                <a:lnTo>
                  <a:pt x="17" y="114"/>
                </a:lnTo>
                <a:lnTo>
                  <a:pt x="21" y="103"/>
                </a:lnTo>
                <a:lnTo>
                  <a:pt x="30" y="92"/>
                </a:lnTo>
                <a:lnTo>
                  <a:pt x="41" y="86"/>
                </a:lnTo>
                <a:lnTo>
                  <a:pt x="324" y="2"/>
                </a:lnTo>
                <a:lnTo>
                  <a:pt x="337" y="0"/>
                </a:lnTo>
                <a:close/>
              </a:path>
            </a:pathLst>
          </a:custGeom>
          <a:solidFill>
            <a:schemeClr val="accent3"/>
          </a:solidFill>
          <a:ln w="0">
            <a:noFill/>
            <a:prstDash val="solid"/>
            <a:round/>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noEditPoints="1"/>
          </p:cNvSpPr>
          <p:nvPr/>
        </p:nvSpPr>
        <p:spPr bwMode="auto">
          <a:xfrm>
            <a:off x="6212178" y="2732617"/>
            <a:ext cx="457507" cy="549275"/>
          </a:xfrm>
          <a:custGeom>
            <a:avLst/>
            <a:gdLst/>
            <a:ahLst/>
            <a:cxnLst>
              <a:cxn ang="0">
                <a:pos x="133" y="55"/>
              </a:cxn>
              <a:cxn ang="0">
                <a:pos x="93" y="71"/>
              </a:cxn>
              <a:cxn ang="0">
                <a:pos x="64" y="104"/>
              </a:cxn>
              <a:cxn ang="0">
                <a:pos x="52" y="145"/>
              </a:cxn>
              <a:cxn ang="0">
                <a:pos x="60" y="188"/>
              </a:cxn>
              <a:cxn ang="0">
                <a:pos x="86" y="224"/>
              </a:cxn>
              <a:cxn ang="0">
                <a:pos x="123" y="245"/>
              </a:cxn>
              <a:cxn ang="0">
                <a:pos x="165" y="248"/>
              </a:cxn>
              <a:cxn ang="0">
                <a:pos x="205" y="231"/>
              </a:cxn>
              <a:cxn ang="0">
                <a:pos x="234" y="198"/>
              </a:cxn>
              <a:cxn ang="0">
                <a:pos x="246" y="157"/>
              </a:cxn>
              <a:cxn ang="0">
                <a:pos x="238" y="114"/>
              </a:cxn>
              <a:cxn ang="0">
                <a:pos x="212" y="78"/>
              </a:cxn>
              <a:cxn ang="0">
                <a:pos x="175" y="57"/>
              </a:cxn>
              <a:cxn ang="0">
                <a:pos x="144" y="0"/>
              </a:cxn>
              <a:cxn ang="0">
                <a:pos x="201" y="9"/>
              </a:cxn>
              <a:cxn ang="0">
                <a:pos x="251" y="40"/>
              </a:cxn>
              <a:cxn ang="0">
                <a:pos x="285" y="90"/>
              </a:cxn>
              <a:cxn ang="0">
                <a:pos x="298" y="144"/>
              </a:cxn>
              <a:cxn ang="0">
                <a:pos x="290" y="200"/>
              </a:cxn>
              <a:cxn ang="0">
                <a:pos x="264" y="249"/>
              </a:cxn>
              <a:cxn ang="0">
                <a:pos x="344" y="367"/>
              </a:cxn>
              <a:cxn ang="0">
                <a:pos x="339" y="395"/>
              </a:cxn>
              <a:cxn ang="0">
                <a:pos x="315" y="413"/>
              </a:cxn>
              <a:cxn ang="0">
                <a:pos x="287" y="408"/>
              </a:cxn>
              <a:cxn ang="0">
                <a:pos x="202" y="293"/>
              </a:cxn>
              <a:cxn ang="0">
                <a:pos x="147" y="302"/>
              </a:cxn>
              <a:cxn ang="0">
                <a:pos x="93" y="292"/>
              </a:cxn>
              <a:cxn ang="0">
                <a:pos x="46" y="260"/>
              </a:cxn>
              <a:cxn ang="0">
                <a:pos x="11" y="213"/>
              </a:cxn>
              <a:cxn ang="0">
                <a:pos x="0" y="156"/>
              </a:cxn>
              <a:cxn ang="0">
                <a:pos x="9" y="99"/>
              </a:cxn>
              <a:cxn ang="0">
                <a:pos x="39" y="48"/>
              </a:cxn>
              <a:cxn ang="0">
                <a:pos x="88" y="12"/>
              </a:cxn>
              <a:cxn ang="0">
                <a:pos x="144" y="0"/>
              </a:cxn>
            </a:cxnLst>
            <a:rect l="0" t="0" r="r" b="b"/>
            <a:pathLst>
              <a:path w="344" h="413">
                <a:moveTo>
                  <a:pt x="155" y="53"/>
                </a:moveTo>
                <a:lnTo>
                  <a:pt x="133" y="55"/>
                </a:lnTo>
                <a:lnTo>
                  <a:pt x="112" y="61"/>
                </a:lnTo>
                <a:lnTo>
                  <a:pt x="93" y="71"/>
                </a:lnTo>
                <a:lnTo>
                  <a:pt x="77" y="87"/>
                </a:lnTo>
                <a:lnTo>
                  <a:pt x="64" y="104"/>
                </a:lnTo>
                <a:lnTo>
                  <a:pt x="56" y="125"/>
                </a:lnTo>
                <a:lnTo>
                  <a:pt x="52" y="145"/>
                </a:lnTo>
                <a:lnTo>
                  <a:pt x="54" y="167"/>
                </a:lnTo>
                <a:lnTo>
                  <a:pt x="60" y="188"/>
                </a:lnTo>
                <a:lnTo>
                  <a:pt x="70" y="207"/>
                </a:lnTo>
                <a:lnTo>
                  <a:pt x="86" y="224"/>
                </a:lnTo>
                <a:lnTo>
                  <a:pt x="102" y="237"/>
                </a:lnTo>
                <a:lnTo>
                  <a:pt x="123" y="245"/>
                </a:lnTo>
                <a:lnTo>
                  <a:pt x="143" y="249"/>
                </a:lnTo>
                <a:lnTo>
                  <a:pt x="165" y="248"/>
                </a:lnTo>
                <a:lnTo>
                  <a:pt x="185" y="241"/>
                </a:lnTo>
                <a:lnTo>
                  <a:pt x="205" y="231"/>
                </a:lnTo>
                <a:lnTo>
                  <a:pt x="221" y="215"/>
                </a:lnTo>
                <a:lnTo>
                  <a:pt x="234" y="198"/>
                </a:lnTo>
                <a:lnTo>
                  <a:pt x="242" y="178"/>
                </a:lnTo>
                <a:lnTo>
                  <a:pt x="246" y="157"/>
                </a:lnTo>
                <a:lnTo>
                  <a:pt x="244" y="135"/>
                </a:lnTo>
                <a:lnTo>
                  <a:pt x="238" y="114"/>
                </a:lnTo>
                <a:lnTo>
                  <a:pt x="228" y="95"/>
                </a:lnTo>
                <a:lnTo>
                  <a:pt x="212" y="78"/>
                </a:lnTo>
                <a:lnTo>
                  <a:pt x="196" y="65"/>
                </a:lnTo>
                <a:lnTo>
                  <a:pt x="175" y="57"/>
                </a:lnTo>
                <a:lnTo>
                  <a:pt x="155" y="53"/>
                </a:lnTo>
                <a:close/>
                <a:moveTo>
                  <a:pt x="144" y="0"/>
                </a:moveTo>
                <a:lnTo>
                  <a:pt x="174" y="2"/>
                </a:lnTo>
                <a:lnTo>
                  <a:pt x="201" y="9"/>
                </a:lnTo>
                <a:lnTo>
                  <a:pt x="228" y="22"/>
                </a:lnTo>
                <a:lnTo>
                  <a:pt x="251" y="40"/>
                </a:lnTo>
                <a:lnTo>
                  <a:pt x="271" y="64"/>
                </a:lnTo>
                <a:lnTo>
                  <a:pt x="285" y="90"/>
                </a:lnTo>
                <a:lnTo>
                  <a:pt x="294" y="117"/>
                </a:lnTo>
                <a:lnTo>
                  <a:pt x="298" y="144"/>
                </a:lnTo>
                <a:lnTo>
                  <a:pt x="297" y="172"/>
                </a:lnTo>
                <a:lnTo>
                  <a:pt x="290" y="200"/>
                </a:lnTo>
                <a:lnTo>
                  <a:pt x="279" y="226"/>
                </a:lnTo>
                <a:lnTo>
                  <a:pt x="264" y="249"/>
                </a:lnTo>
                <a:lnTo>
                  <a:pt x="338" y="354"/>
                </a:lnTo>
                <a:lnTo>
                  <a:pt x="344" y="367"/>
                </a:lnTo>
                <a:lnTo>
                  <a:pt x="344" y="382"/>
                </a:lnTo>
                <a:lnTo>
                  <a:pt x="339" y="395"/>
                </a:lnTo>
                <a:lnTo>
                  <a:pt x="329" y="407"/>
                </a:lnTo>
                <a:lnTo>
                  <a:pt x="315" y="413"/>
                </a:lnTo>
                <a:lnTo>
                  <a:pt x="301" y="413"/>
                </a:lnTo>
                <a:lnTo>
                  <a:pt x="287" y="408"/>
                </a:lnTo>
                <a:lnTo>
                  <a:pt x="276" y="398"/>
                </a:lnTo>
                <a:lnTo>
                  <a:pt x="202" y="293"/>
                </a:lnTo>
                <a:lnTo>
                  <a:pt x="175" y="301"/>
                </a:lnTo>
                <a:lnTo>
                  <a:pt x="147" y="302"/>
                </a:lnTo>
                <a:lnTo>
                  <a:pt x="120" y="299"/>
                </a:lnTo>
                <a:lnTo>
                  <a:pt x="93" y="292"/>
                </a:lnTo>
                <a:lnTo>
                  <a:pt x="69" y="279"/>
                </a:lnTo>
                <a:lnTo>
                  <a:pt x="46" y="260"/>
                </a:lnTo>
                <a:lnTo>
                  <a:pt x="27" y="238"/>
                </a:lnTo>
                <a:lnTo>
                  <a:pt x="11" y="213"/>
                </a:lnTo>
                <a:lnTo>
                  <a:pt x="2" y="184"/>
                </a:lnTo>
                <a:lnTo>
                  <a:pt x="0" y="156"/>
                </a:lnTo>
                <a:lnTo>
                  <a:pt x="1" y="126"/>
                </a:lnTo>
                <a:lnTo>
                  <a:pt x="9" y="99"/>
                </a:lnTo>
                <a:lnTo>
                  <a:pt x="22" y="71"/>
                </a:lnTo>
                <a:lnTo>
                  <a:pt x="39" y="48"/>
                </a:lnTo>
                <a:lnTo>
                  <a:pt x="62" y="27"/>
                </a:lnTo>
                <a:lnTo>
                  <a:pt x="88" y="12"/>
                </a:lnTo>
                <a:lnTo>
                  <a:pt x="116" y="3"/>
                </a:lnTo>
                <a:lnTo>
                  <a:pt x="144" y="0"/>
                </a:lnTo>
                <a:close/>
              </a:path>
            </a:pathLst>
          </a:custGeom>
          <a:solidFill>
            <a:srgbClr val="67A300"/>
          </a:solidFill>
          <a:ln w="0">
            <a:noFill/>
            <a:prstDash val="solid"/>
            <a:round/>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p>
            <a:endParaRPr lang="en-US"/>
          </a:p>
        </p:txBody>
      </p:sp>
      <p:grpSp>
        <p:nvGrpSpPr>
          <p:cNvPr id="161" name="Group 160"/>
          <p:cNvGrpSpPr/>
          <p:nvPr/>
        </p:nvGrpSpPr>
        <p:grpSpPr>
          <a:xfrm>
            <a:off x="5078418" y="2724150"/>
            <a:ext cx="564446" cy="566209"/>
            <a:chOff x="4248150" y="2709863"/>
            <a:chExt cx="508000" cy="509587"/>
          </a:xfrm>
          <a:solidFill>
            <a:srgbClr val="D2A000"/>
          </a:solidFill>
          <a:effectLst>
            <a:reflection blurRad="6350" stA="52000" endA="300" endPos="35000" dir="5400000" sy="-100000" algn="bl" rotWithShape="0"/>
          </a:effectLst>
        </p:grpSpPr>
        <p:sp>
          <p:nvSpPr>
            <p:cNvPr id="1053" name="Freeform 29"/>
            <p:cNvSpPr>
              <a:spLocks/>
            </p:cNvSpPr>
            <p:nvPr/>
          </p:nvSpPr>
          <p:spPr bwMode="auto">
            <a:xfrm>
              <a:off x="4292600" y="2884488"/>
              <a:ext cx="290513" cy="292100"/>
            </a:xfrm>
            <a:custGeom>
              <a:avLst/>
              <a:gdLst/>
              <a:ahLst/>
              <a:cxnLst>
                <a:cxn ang="0">
                  <a:pos x="0" y="0"/>
                </a:cxn>
                <a:cxn ang="0">
                  <a:pos x="37" y="4"/>
                </a:cxn>
                <a:cxn ang="0">
                  <a:pos x="72" y="14"/>
                </a:cxn>
                <a:cxn ang="0">
                  <a:pos x="103" y="31"/>
                </a:cxn>
                <a:cxn ang="0">
                  <a:pos x="129" y="54"/>
                </a:cxn>
                <a:cxn ang="0">
                  <a:pos x="152" y="81"/>
                </a:cxn>
                <a:cxn ang="0">
                  <a:pos x="169" y="113"/>
                </a:cxn>
                <a:cxn ang="0">
                  <a:pos x="179" y="147"/>
                </a:cxn>
                <a:cxn ang="0">
                  <a:pos x="183" y="184"/>
                </a:cxn>
                <a:cxn ang="0">
                  <a:pos x="119" y="184"/>
                </a:cxn>
                <a:cxn ang="0">
                  <a:pos x="117" y="157"/>
                </a:cxn>
                <a:cxn ang="0">
                  <a:pos x="108" y="131"/>
                </a:cxn>
                <a:cxn ang="0">
                  <a:pos x="94" y="109"/>
                </a:cxn>
                <a:cxn ang="0">
                  <a:pos x="74" y="90"/>
                </a:cxn>
                <a:cxn ang="0">
                  <a:pos x="53" y="76"/>
                </a:cxn>
                <a:cxn ang="0">
                  <a:pos x="28" y="66"/>
                </a:cxn>
                <a:cxn ang="0">
                  <a:pos x="0" y="63"/>
                </a:cxn>
                <a:cxn ang="0">
                  <a:pos x="0" y="0"/>
                </a:cxn>
              </a:cxnLst>
              <a:rect l="0" t="0" r="r" b="b"/>
              <a:pathLst>
                <a:path w="183" h="184">
                  <a:moveTo>
                    <a:pt x="0" y="0"/>
                  </a:moveTo>
                  <a:lnTo>
                    <a:pt x="37" y="4"/>
                  </a:lnTo>
                  <a:lnTo>
                    <a:pt x="72" y="14"/>
                  </a:lnTo>
                  <a:lnTo>
                    <a:pt x="103" y="31"/>
                  </a:lnTo>
                  <a:lnTo>
                    <a:pt x="129" y="54"/>
                  </a:lnTo>
                  <a:lnTo>
                    <a:pt x="152" y="81"/>
                  </a:lnTo>
                  <a:lnTo>
                    <a:pt x="169" y="113"/>
                  </a:lnTo>
                  <a:lnTo>
                    <a:pt x="179" y="147"/>
                  </a:lnTo>
                  <a:lnTo>
                    <a:pt x="183" y="184"/>
                  </a:lnTo>
                  <a:lnTo>
                    <a:pt x="119" y="184"/>
                  </a:lnTo>
                  <a:lnTo>
                    <a:pt x="117" y="157"/>
                  </a:lnTo>
                  <a:lnTo>
                    <a:pt x="108" y="131"/>
                  </a:lnTo>
                  <a:lnTo>
                    <a:pt x="94" y="109"/>
                  </a:lnTo>
                  <a:lnTo>
                    <a:pt x="74" y="90"/>
                  </a:lnTo>
                  <a:lnTo>
                    <a:pt x="53" y="76"/>
                  </a:lnTo>
                  <a:lnTo>
                    <a:pt x="28" y="66"/>
                  </a:lnTo>
                  <a:lnTo>
                    <a:pt x="0" y="6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4292600" y="2709863"/>
              <a:ext cx="463550" cy="466725"/>
            </a:xfrm>
            <a:custGeom>
              <a:avLst/>
              <a:gdLst/>
              <a:ahLst/>
              <a:cxnLst>
                <a:cxn ang="0">
                  <a:pos x="0" y="0"/>
                </a:cxn>
                <a:cxn ang="0">
                  <a:pos x="47" y="4"/>
                </a:cxn>
                <a:cxn ang="0">
                  <a:pos x="92" y="15"/>
                </a:cxn>
                <a:cxn ang="0">
                  <a:pos x="135" y="32"/>
                </a:cxn>
                <a:cxn ang="0">
                  <a:pos x="173" y="57"/>
                </a:cxn>
                <a:cxn ang="0">
                  <a:pos x="206" y="87"/>
                </a:cxn>
                <a:cxn ang="0">
                  <a:pos x="236" y="120"/>
                </a:cxn>
                <a:cxn ang="0">
                  <a:pos x="260" y="159"/>
                </a:cxn>
                <a:cxn ang="0">
                  <a:pos x="277" y="200"/>
                </a:cxn>
                <a:cxn ang="0">
                  <a:pos x="288" y="246"/>
                </a:cxn>
                <a:cxn ang="0">
                  <a:pos x="292" y="294"/>
                </a:cxn>
                <a:cxn ang="0">
                  <a:pos x="229" y="294"/>
                </a:cxn>
                <a:cxn ang="0">
                  <a:pos x="225" y="252"/>
                </a:cxn>
                <a:cxn ang="0">
                  <a:pos x="215" y="213"/>
                </a:cxn>
                <a:cxn ang="0">
                  <a:pos x="199" y="177"/>
                </a:cxn>
                <a:cxn ang="0">
                  <a:pos x="176" y="145"/>
                </a:cxn>
                <a:cxn ang="0">
                  <a:pos x="147" y="118"/>
                </a:cxn>
                <a:cxn ang="0">
                  <a:pos x="115" y="94"/>
                </a:cxn>
                <a:cxn ang="0">
                  <a:pos x="81" y="77"/>
                </a:cxn>
                <a:cxn ang="0">
                  <a:pos x="41" y="67"/>
                </a:cxn>
                <a:cxn ang="0">
                  <a:pos x="0" y="63"/>
                </a:cxn>
                <a:cxn ang="0">
                  <a:pos x="0" y="0"/>
                </a:cxn>
              </a:cxnLst>
              <a:rect l="0" t="0" r="r" b="b"/>
              <a:pathLst>
                <a:path w="292" h="294">
                  <a:moveTo>
                    <a:pt x="0" y="0"/>
                  </a:moveTo>
                  <a:lnTo>
                    <a:pt x="47" y="4"/>
                  </a:lnTo>
                  <a:lnTo>
                    <a:pt x="92" y="15"/>
                  </a:lnTo>
                  <a:lnTo>
                    <a:pt x="135" y="32"/>
                  </a:lnTo>
                  <a:lnTo>
                    <a:pt x="173" y="57"/>
                  </a:lnTo>
                  <a:lnTo>
                    <a:pt x="206" y="87"/>
                  </a:lnTo>
                  <a:lnTo>
                    <a:pt x="236" y="120"/>
                  </a:lnTo>
                  <a:lnTo>
                    <a:pt x="260" y="159"/>
                  </a:lnTo>
                  <a:lnTo>
                    <a:pt x="277" y="200"/>
                  </a:lnTo>
                  <a:lnTo>
                    <a:pt x="288" y="246"/>
                  </a:lnTo>
                  <a:lnTo>
                    <a:pt x="292" y="294"/>
                  </a:lnTo>
                  <a:lnTo>
                    <a:pt x="229" y="294"/>
                  </a:lnTo>
                  <a:lnTo>
                    <a:pt x="225" y="252"/>
                  </a:lnTo>
                  <a:lnTo>
                    <a:pt x="215" y="213"/>
                  </a:lnTo>
                  <a:lnTo>
                    <a:pt x="199" y="177"/>
                  </a:lnTo>
                  <a:lnTo>
                    <a:pt x="176" y="145"/>
                  </a:lnTo>
                  <a:lnTo>
                    <a:pt x="147" y="118"/>
                  </a:lnTo>
                  <a:lnTo>
                    <a:pt x="115" y="94"/>
                  </a:lnTo>
                  <a:lnTo>
                    <a:pt x="81" y="77"/>
                  </a:lnTo>
                  <a:lnTo>
                    <a:pt x="41" y="67"/>
                  </a:lnTo>
                  <a:lnTo>
                    <a:pt x="0" y="6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p:cNvSpPr>
            <p:nvPr/>
          </p:nvSpPr>
          <p:spPr bwMode="auto">
            <a:xfrm>
              <a:off x="4248150" y="3082925"/>
              <a:ext cx="133350" cy="136525"/>
            </a:xfrm>
            <a:custGeom>
              <a:avLst/>
              <a:gdLst/>
              <a:ahLst/>
              <a:cxnLst>
                <a:cxn ang="0">
                  <a:pos x="42" y="0"/>
                </a:cxn>
                <a:cxn ang="0">
                  <a:pos x="59" y="4"/>
                </a:cxn>
                <a:cxn ang="0">
                  <a:pos x="72" y="13"/>
                </a:cxn>
                <a:cxn ang="0">
                  <a:pos x="81" y="26"/>
                </a:cxn>
                <a:cxn ang="0">
                  <a:pos x="84" y="43"/>
                </a:cxn>
                <a:cxn ang="0">
                  <a:pos x="81" y="60"/>
                </a:cxn>
                <a:cxn ang="0">
                  <a:pos x="72" y="73"/>
                </a:cxn>
                <a:cxn ang="0">
                  <a:pos x="59" y="82"/>
                </a:cxn>
                <a:cxn ang="0">
                  <a:pos x="42" y="86"/>
                </a:cxn>
                <a:cxn ang="0">
                  <a:pos x="26" y="82"/>
                </a:cxn>
                <a:cxn ang="0">
                  <a:pos x="13" y="73"/>
                </a:cxn>
                <a:cxn ang="0">
                  <a:pos x="4" y="60"/>
                </a:cxn>
                <a:cxn ang="0">
                  <a:pos x="0" y="43"/>
                </a:cxn>
                <a:cxn ang="0">
                  <a:pos x="4" y="26"/>
                </a:cxn>
                <a:cxn ang="0">
                  <a:pos x="13" y="13"/>
                </a:cxn>
                <a:cxn ang="0">
                  <a:pos x="26" y="4"/>
                </a:cxn>
                <a:cxn ang="0">
                  <a:pos x="42" y="0"/>
                </a:cxn>
              </a:cxnLst>
              <a:rect l="0" t="0" r="r" b="b"/>
              <a:pathLst>
                <a:path w="84" h="86">
                  <a:moveTo>
                    <a:pt x="42" y="0"/>
                  </a:moveTo>
                  <a:lnTo>
                    <a:pt x="59" y="4"/>
                  </a:lnTo>
                  <a:lnTo>
                    <a:pt x="72" y="13"/>
                  </a:lnTo>
                  <a:lnTo>
                    <a:pt x="81" y="26"/>
                  </a:lnTo>
                  <a:lnTo>
                    <a:pt x="84" y="43"/>
                  </a:lnTo>
                  <a:lnTo>
                    <a:pt x="81" y="60"/>
                  </a:lnTo>
                  <a:lnTo>
                    <a:pt x="72" y="73"/>
                  </a:lnTo>
                  <a:lnTo>
                    <a:pt x="59" y="82"/>
                  </a:lnTo>
                  <a:lnTo>
                    <a:pt x="42" y="86"/>
                  </a:lnTo>
                  <a:lnTo>
                    <a:pt x="26" y="82"/>
                  </a:lnTo>
                  <a:lnTo>
                    <a:pt x="13" y="73"/>
                  </a:lnTo>
                  <a:lnTo>
                    <a:pt x="4" y="60"/>
                  </a:lnTo>
                  <a:lnTo>
                    <a:pt x="0" y="43"/>
                  </a:lnTo>
                  <a:lnTo>
                    <a:pt x="4" y="26"/>
                  </a:lnTo>
                  <a:lnTo>
                    <a:pt x="13" y="13"/>
                  </a:lnTo>
                  <a:lnTo>
                    <a:pt x="26" y="4"/>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177" name="Straight Connector 176"/>
          <p:cNvCxnSpPr/>
          <p:nvPr/>
        </p:nvCxnSpPr>
        <p:spPr>
          <a:xfrm rot="5400000">
            <a:off x="2362199" y="1885950"/>
            <a:ext cx="457200" cy="457200"/>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5400000">
            <a:off x="3238499" y="2228850"/>
            <a:ext cx="304800" cy="76200"/>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5400000">
            <a:off x="4267199" y="2343150"/>
            <a:ext cx="152400" cy="1588"/>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5372099" y="2152650"/>
            <a:ext cx="228600" cy="152400"/>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6286499" y="2000250"/>
            <a:ext cx="381000" cy="304800"/>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2" name="Freeform 49"/>
          <p:cNvSpPr>
            <a:spLocks/>
          </p:cNvSpPr>
          <p:nvPr/>
        </p:nvSpPr>
        <p:spPr bwMode="auto">
          <a:xfrm>
            <a:off x="7010400" y="2724150"/>
            <a:ext cx="628350" cy="552450"/>
          </a:xfrm>
          <a:custGeom>
            <a:avLst/>
            <a:gdLst/>
            <a:ahLst/>
            <a:cxnLst>
              <a:cxn ang="0">
                <a:pos x="138" y="0"/>
              </a:cxn>
              <a:cxn ang="0">
                <a:pos x="173" y="6"/>
              </a:cxn>
              <a:cxn ang="0">
                <a:pos x="206" y="20"/>
              </a:cxn>
              <a:cxn ang="0">
                <a:pos x="232" y="43"/>
              </a:cxn>
              <a:cxn ang="0">
                <a:pos x="255" y="75"/>
              </a:cxn>
              <a:cxn ang="0">
                <a:pos x="271" y="110"/>
              </a:cxn>
              <a:cxn ang="0">
                <a:pos x="278" y="151"/>
              </a:cxn>
              <a:cxn ang="0">
                <a:pos x="473" y="151"/>
              </a:cxn>
              <a:cxn ang="0">
                <a:pos x="489" y="154"/>
              </a:cxn>
              <a:cxn ang="0">
                <a:pos x="501" y="165"/>
              </a:cxn>
              <a:cxn ang="0">
                <a:pos x="505" y="179"/>
              </a:cxn>
              <a:cxn ang="0">
                <a:pos x="505" y="414"/>
              </a:cxn>
              <a:cxn ang="0">
                <a:pos x="501" y="428"/>
              </a:cxn>
              <a:cxn ang="0">
                <a:pos x="489" y="440"/>
              </a:cxn>
              <a:cxn ang="0">
                <a:pos x="473" y="444"/>
              </a:cxn>
              <a:cxn ang="0">
                <a:pos x="224" y="444"/>
              </a:cxn>
              <a:cxn ang="0">
                <a:pos x="208" y="440"/>
              </a:cxn>
              <a:cxn ang="0">
                <a:pos x="196" y="428"/>
              </a:cxn>
              <a:cxn ang="0">
                <a:pos x="191" y="414"/>
              </a:cxn>
              <a:cxn ang="0">
                <a:pos x="191" y="179"/>
              </a:cxn>
              <a:cxn ang="0">
                <a:pos x="196" y="165"/>
              </a:cxn>
              <a:cxn ang="0">
                <a:pos x="208" y="154"/>
              </a:cxn>
              <a:cxn ang="0">
                <a:pos x="224" y="151"/>
              </a:cxn>
              <a:cxn ang="0">
                <a:pos x="232" y="151"/>
              </a:cxn>
              <a:cxn ang="0">
                <a:pos x="225" y="117"/>
              </a:cxn>
              <a:cxn ang="0">
                <a:pos x="212" y="89"/>
              </a:cxn>
              <a:cxn ang="0">
                <a:pos x="191" y="66"/>
              </a:cxn>
              <a:cxn ang="0">
                <a:pos x="168" y="52"/>
              </a:cxn>
              <a:cxn ang="0">
                <a:pos x="140" y="46"/>
              </a:cxn>
              <a:cxn ang="0">
                <a:pos x="115" y="50"/>
              </a:cxn>
              <a:cxn ang="0">
                <a:pos x="91" y="62"/>
              </a:cxn>
              <a:cxn ang="0">
                <a:pos x="72" y="82"/>
              </a:cxn>
              <a:cxn ang="0">
                <a:pos x="58" y="105"/>
              </a:cxn>
              <a:cxn ang="0">
                <a:pos x="47" y="133"/>
              </a:cxn>
              <a:cxn ang="0">
                <a:pos x="44" y="165"/>
              </a:cxn>
              <a:cxn ang="0">
                <a:pos x="0" y="165"/>
              </a:cxn>
              <a:cxn ang="0">
                <a:pos x="4" y="128"/>
              </a:cxn>
              <a:cxn ang="0">
                <a:pos x="14" y="92"/>
              </a:cxn>
              <a:cxn ang="0">
                <a:pos x="32" y="62"/>
              </a:cxn>
              <a:cxn ang="0">
                <a:pos x="53" y="38"/>
              </a:cxn>
              <a:cxn ang="0">
                <a:pos x="79" y="18"/>
              </a:cxn>
              <a:cxn ang="0">
                <a:pos x="107" y="4"/>
              </a:cxn>
              <a:cxn ang="0">
                <a:pos x="138" y="0"/>
              </a:cxn>
            </a:cxnLst>
            <a:rect l="0" t="0" r="r" b="b"/>
            <a:pathLst>
              <a:path w="505" h="444">
                <a:moveTo>
                  <a:pt x="138" y="0"/>
                </a:moveTo>
                <a:lnTo>
                  <a:pt x="173" y="6"/>
                </a:lnTo>
                <a:lnTo>
                  <a:pt x="206" y="20"/>
                </a:lnTo>
                <a:lnTo>
                  <a:pt x="232" y="43"/>
                </a:lnTo>
                <a:lnTo>
                  <a:pt x="255" y="75"/>
                </a:lnTo>
                <a:lnTo>
                  <a:pt x="271" y="110"/>
                </a:lnTo>
                <a:lnTo>
                  <a:pt x="278" y="151"/>
                </a:lnTo>
                <a:lnTo>
                  <a:pt x="473" y="151"/>
                </a:lnTo>
                <a:lnTo>
                  <a:pt x="489" y="154"/>
                </a:lnTo>
                <a:lnTo>
                  <a:pt x="501" y="165"/>
                </a:lnTo>
                <a:lnTo>
                  <a:pt x="505" y="179"/>
                </a:lnTo>
                <a:lnTo>
                  <a:pt x="505" y="414"/>
                </a:lnTo>
                <a:lnTo>
                  <a:pt x="501" y="428"/>
                </a:lnTo>
                <a:lnTo>
                  <a:pt x="489" y="440"/>
                </a:lnTo>
                <a:lnTo>
                  <a:pt x="473" y="444"/>
                </a:lnTo>
                <a:lnTo>
                  <a:pt x="224" y="444"/>
                </a:lnTo>
                <a:lnTo>
                  <a:pt x="208" y="440"/>
                </a:lnTo>
                <a:lnTo>
                  <a:pt x="196" y="428"/>
                </a:lnTo>
                <a:lnTo>
                  <a:pt x="191" y="414"/>
                </a:lnTo>
                <a:lnTo>
                  <a:pt x="191" y="179"/>
                </a:lnTo>
                <a:lnTo>
                  <a:pt x="196" y="165"/>
                </a:lnTo>
                <a:lnTo>
                  <a:pt x="208" y="154"/>
                </a:lnTo>
                <a:lnTo>
                  <a:pt x="224" y="151"/>
                </a:lnTo>
                <a:lnTo>
                  <a:pt x="232" y="151"/>
                </a:lnTo>
                <a:lnTo>
                  <a:pt x="225" y="117"/>
                </a:lnTo>
                <a:lnTo>
                  <a:pt x="212" y="89"/>
                </a:lnTo>
                <a:lnTo>
                  <a:pt x="191" y="66"/>
                </a:lnTo>
                <a:lnTo>
                  <a:pt x="168" y="52"/>
                </a:lnTo>
                <a:lnTo>
                  <a:pt x="140" y="46"/>
                </a:lnTo>
                <a:lnTo>
                  <a:pt x="115" y="50"/>
                </a:lnTo>
                <a:lnTo>
                  <a:pt x="91" y="62"/>
                </a:lnTo>
                <a:lnTo>
                  <a:pt x="72" y="82"/>
                </a:lnTo>
                <a:lnTo>
                  <a:pt x="58" y="105"/>
                </a:lnTo>
                <a:lnTo>
                  <a:pt x="47" y="133"/>
                </a:lnTo>
                <a:lnTo>
                  <a:pt x="44" y="165"/>
                </a:lnTo>
                <a:lnTo>
                  <a:pt x="0" y="165"/>
                </a:lnTo>
                <a:lnTo>
                  <a:pt x="4" y="128"/>
                </a:lnTo>
                <a:lnTo>
                  <a:pt x="14" y="92"/>
                </a:lnTo>
                <a:lnTo>
                  <a:pt x="32" y="62"/>
                </a:lnTo>
                <a:lnTo>
                  <a:pt x="53" y="38"/>
                </a:lnTo>
                <a:lnTo>
                  <a:pt x="79" y="18"/>
                </a:lnTo>
                <a:lnTo>
                  <a:pt x="107" y="4"/>
                </a:lnTo>
                <a:lnTo>
                  <a:pt x="138" y="0"/>
                </a:lnTo>
                <a:close/>
              </a:path>
            </a:pathLst>
          </a:custGeom>
          <a:solidFill>
            <a:srgbClr val="FF7401"/>
          </a:solidFill>
          <a:ln w="0">
            <a:noFill/>
            <a:prstDash val="solid"/>
            <a:round/>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Entendendo a computação na nuvem</a:t>
            </a:r>
          </a:p>
        </p:txBody>
      </p:sp>
      <p:sp>
        <p:nvSpPr>
          <p:cNvPr id="3" name="Subtítulo 2"/>
          <p:cNvSpPr>
            <a:spLocks noGrp="1"/>
          </p:cNvSpPr>
          <p:nvPr>
            <p:ph type="subTitle" idx="1"/>
          </p:nvPr>
        </p:nvSpPr>
        <p:spPr>
          <a:xfrm>
            <a:off x="381000" y="1047750"/>
            <a:ext cx="8229600" cy="3810000"/>
          </a:xfrm>
        </p:spPr>
        <p:txBody>
          <a:bodyPr>
            <a:normAutofit/>
          </a:bodyPr>
          <a:lstStyle/>
          <a:p>
            <a:pPr marL="342900" indent="-342900" algn="just">
              <a:buFont typeface="Arial" panose="020B0604020202020204" pitchFamily="34" charset="0"/>
              <a:buChar char="•"/>
            </a:pPr>
            <a:r>
              <a:rPr lang="pt-BR" sz="2200" dirty="0">
                <a:latin typeface="+mn-lt"/>
              </a:rPr>
              <a:t>Um exemplo prático desta nova realidade é o </a:t>
            </a:r>
            <a:r>
              <a:rPr lang="pt-BR" sz="2200" i="1" dirty="0">
                <a:latin typeface="+mn-lt"/>
              </a:rPr>
              <a:t>Google</a:t>
            </a:r>
            <a:r>
              <a:rPr lang="pt-BR" sz="2200" dirty="0">
                <a:latin typeface="+mn-lt"/>
              </a:rPr>
              <a:t> </a:t>
            </a:r>
            <a:r>
              <a:rPr lang="pt-BR" sz="2200" i="1" dirty="0" err="1">
                <a:latin typeface="+mn-lt"/>
              </a:rPr>
              <a:t>Docs</a:t>
            </a:r>
            <a:r>
              <a:rPr lang="pt-BR" sz="2200" dirty="0">
                <a:latin typeface="+mn-lt"/>
              </a:rPr>
              <a:t>, serviço onde os usuários podem editar textos, fazer planilhas, elaborar apresentações de slides, armazenar arquivos, entre outros, tudo pela internet, sem necessidade de ter programas como </a:t>
            </a:r>
            <a:r>
              <a:rPr lang="pt-BR" sz="2200" i="1" dirty="0">
                <a:latin typeface="+mn-lt"/>
              </a:rPr>
              <a:t>Microsoft Office</a:t>
            </a:r>
            <a:r>
              <a:rPr lang="pt-BR" sz="2200" dirty="0">
                <a:latin typeface="+mn-lt"/>
              </a:rPr>
              <a:t> ou </a:t>
            </a:r>
            <a:r>
              <a:rPr lang="pt-BR" sz="2200" i="1" dirty="0">
                <a:latin typeface="+mn-lt"/>
              </a:rPr>
              <a:t>OpenOffice.org</a:t>
            </a:r>
            <a:r>
              <a:rPr lang="pt-BR" sz="2200" dirty="0">
                <a:latin typeface="+mn-lt"/>
              </a:rPr>
              <a:t> instalados em suas máquinas.</a:t>
            </a:r>
          </a:p>
        </p:txBody>
      </p:sp>
    </p:spTree>
    <p:extLst>
      <p:ext uri="{BB962C8B-B14F-4D97-AF65-F5344CB8AC3E}">
        <p14:creationId xmlns:p14="http://schemas.microsoft.com/office/powerpoint/2010/main" val="347283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Entendendo a computação na nuvem</a:t>
            </a:r>
          </a:p>
        </p:txBody>
      </p:sp>
      <p:sp>
        <p:nvSpPr>
          <p:cNvPr id="6" name="Espaço Reservado para Conteúdo 2">
            <a:extLst>
              <a:ext uri="{FF2B5EF4-FFF2-40B4-BE49-F238E27FC236}">
                <a16:creationId xmlns:a16="http://schemas.microsoft.com/office/drawing/2014/main" id="{D0F3C991-6F54-26D9-D612-E2B2EEE91DBA}"/>
              </a:ext>
            </a:extLst>
          </p:cNvPr>
          <p:cNvSpPr txBox="1">
            <a:spLocks/>
          </p:cNvSpPr>
          <p:nvPr/>
        </p:nvSpPr>
        <p:spPr>
          <a:xfrm>
            <a:off x="457200" y="857250"/>
            <a:ext cx="8229600" cy="3429000"/>
          </a:xfrm>
          <a:prstGeom prst="rect">
            <a:avLst/>
          </a:prstGeom>
        </p:spPr>
        <p:txBody>
          <a:bodyPr vert="horz" lIns="91436" tIns="45718" rIns="91436" bIns="45718" rtlCol="0">
            <a:normAutofit/>
          </a:bodyPr>
          <a:lstStyle>
            <a:lvl1pPr marL="0" indent="0" algn="ctr" defTabSz="914362" rtl="0" eaLnBrk="1" latinLnBrk="0" hangingPunct="1">
              <a:spcBef>
                <a:spcPct val="20000"/>
              </a:spcBef>
              <a:buFont typeface="Arial" pitchFamily="34" charset="0"/>
              <a:buNone/>
              <a:defRPr sz="2700" kern="1200">
                <a:solidFill>
                  <a:schemeClr val="tx1">
                    <a:tint val="75000"/>
                  </a:schemeClr>
                </a:solidFill>
                <a:latin typeface="+mj-lt"/>
                <a:ea typeface="+mn-ea"/>
                <a:cs typeface="+mn-cs"/>
              </a:defRPr>
            </a:lvl1pPr>
            <a:lvl2pPr marL="457181" indent="0" algn="ctr" defTabSz="914362"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2pPr>
            <a:lvl3pPr marL="914362" indent="0" algn="ctr" defTabSz="914362" rtl="0" eaLnBrk="1" latinLnBrk="0" hangingPunct="1">
              <a:spcBef>
                <a:spcPct val="20000"/>
              </a:spcBef>
              <a:buFont typeface="Arial" pitchFamily="34" charset="0"/>
              <a:buNone/>
              <a:defRPr sz="1800" kern="1200">
                <a:solidFill>
                  <a:schemeClr val="tx1">
                    <a:tint val="75000"/>
                  </a:schemeClr>
                </a:solidFill>
                <a:latin typeface="+mj-lt"/>
                <a:ea typeface="+mn-ea"/>
                <a:cs typeface="+mn-cs"/>
              </a:defRPr>
            </a:lvl3pPr>
            <a:lvl4pPr marL="1371543"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4pPr>
            <a:lvl5pPr marL="1828724"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5pPr>
            <a:lvl6pPr marL="2285905"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8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6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48"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38912" indent="-320040">
              <a:spcBef>
                <a:spcPts val="600"/>
              </a:spcBef>
              <a:buFont typeface="Wingdings 2"/>
              <a:buChar char=""/>
              <a:defRPr/>
            </a:pPr>
            <a:r>
              <a:rPr lang="pt-BR" dirty="0"/>
              <a:t>Virtualização</a:t>
            </a:r>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Criação de máquinas virtuais</a:t>
            </a:r>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Abstração do </a:t>
            </a:r>
            <a:r>
              <a:rPr lang="pt-BR" i="1" dirty="0">
                <a:solidFill>
                  <a:schemeClr val="accent2">
                    <a:lumMod val="75000"/>
                  </a:schemeClr>
                </a:solidFill>
              </a:rPr>
              <a:t>hardware</a:t>
            </a:r>
            <a:endParaRPr lang="pt-BR" dirty="0">
              <a:solidFill>
                <a:schemeClr val="accent2">
                  <a:lumMod val="75000"/>
                </a:schemeClr>
              </a:solidFill>
            </a:endParaRPr>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Na computação em nuvem:</a:t>
            </a:r>
          </a:p>
          <a:p>
            <a:pPr marL="996696" lvl="2" algn="just">
              <a:spcBef>
                <a:spcPts val="600"/>
              </a:spcBef>
              <a:buClr>
                <a:schemeClr val="accent2"/>
              </a:buClr>
              <a:buFont typeface="Arial"/>
              <a:buChar char="▪"/>
              <a:defRPr/>
            </a:pPr>
            <a:r>
              <a:rPr lang="pt-BR" dirty="0">
                <a:solidFill>
                  <a:schemeClr val="accent2"/>
                </a:solidFill>
              </a:rPr>
              <a:t>Escalabilidade</a:t>
            </a:r>
          </a:p>
          <a:p>
            <a:pPr marL="1216152" lvl="3" indent="-182880" algn="just">
              <a:spcBef>
                <a:spcPts val="600"/>
              </a:spcBef>
              <a:buClr>
                <a:schemeClr val="accent2"/>
              </a:buClr>
              <a:buFont typeface="Arial"/>
              <a:buChar char="▪"/>
              <a:defRPr/>
            </a:pPr>
            <a:r>
              <a:rPr lang="pt-BR" dirty="0">
                <a:solidFill>
                  <a:schemeClr val="accent2"/>
                </a:solidFill>
              </a:rPr>
              <a:t>Adição de recursos é feita de forma automática</a:t>
            </a:r>
          </a:p>
          <a:p>
            <a:pPr marL="996696" lvl="2" algn="just">
              <a:spcBef>
                <a:spcPts val="600"/>
              </a:spcBef>
              <a:buClr>
                <a:schemeClr val="accent2"/>
              </a:buClr>
              <a:buFont typeface="Arial"/>
              <a:buChar char="▪"/>
              <a:defRPr/>
            </a:pPr>
            <a:r>
              <a:rPr lang="pt-BR" dirty="0">
                <a:solidFill>
                  <a:schemeClr val="accent2"/>
                </a:solidFill>
              </a:rPr>
              <a:t>Abstração da infraestrutura da nuvem</a:t>
            </a:r>
          </a:p>
          <a:p>
            <a:pPr marL="1216152" lvl="3" indent="-182880" algn="just">
              <a:spcBef>
                <a:spcPts val="600"/>
              </a:spcBef>
              <a:buClr>
                <a:schemeClr val="accent2"/>
              </a:buClr>
              <a:buFont typeface="Arial"/>
              <a:buChar char="▪"/>
              <a:defRPr/>
            </a:pPr>
            <a:r>
              <a:rPr lang="pt-BR" i="1" dirty="0">
                <a:solidFill>
                  <a:schemeClr val="accent2"/>
                </a:solidFill>
              </a:rPr>
              <a:t>Data centers</a:t>
            </a:r>
            <a:r>
              <a:rPr lang="pt-BR" dirty="0">
                <a:solidFill>
                  <a:schemeClr val="accent2"/>
                </a:solidFill>
              </a:rPr>
              <a:t> não são tratados como sistemas discretos</a:t>
            </a:r>
            <a:endParaRPr lang="pt-BR" i="1" dirty="0">
              <a:solidFill>
                <a:schemeClr val="accent2"/>
              </a:solidFill>
            </a:endParaRPr>
          </a:p>
        </p:txBody>
      </p:sp>
    </p:spTree>
    <p:extLst>
      <p:ext uri="{BB962C8B-B14F-4D97-AF65-F5344CB8AC3E}">
        <p14:creationId xmlns:p14="http://schemas.microsoft.com/office/powerpoint/2010/main" val="2710041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Entendendo a computação na nuvem</a:t>
            </a:r>
          </a:p>
        </p:txBody>
      </p:sp>
      <p:sp>
        <p:nvSpPr>
          <p:cNvPr id="3" name="Espaço Reservado para Conteúdo 2">
            <a:extLst>
              <a:ext uri="{FF2B5EF4-FFF2-40B4-BE49-F238E27FC236}">
                <a16:creationId xmlns:a16="http://schemas.microsoft.com/office/drawing/2014/main" id="{02328F77-DF55-5F4B-F2CC-4C97816310E4}"/>
              </a:ext>
            </a:extLst>
          </p:cNvPr>
          <p:cNvSpPr txBox="1">
            <a:spLocks/>
          </p:cNvSpPr>
          <p:nvPr/>
        </p:nvSpPr>
        <p:spPr>
          <a:xfrm>
            <a:off x="457200" y="895350"/>
            <a:ext cx="8229600" cy="2701925"/>
          </a:xfrm>
          <a:prstGeom prst="rect">
            <a:avLst/>
          </a:prstGeom>
        </p:spPr>
        <p:txBody>
          <a:bodyPr vert="horz" lIns="91436" tIns="45718" rIns="91436" bIns="45718" rtlCol="0">
            <a:normAutofit lnSpcReduction="10000"/>
          </a:bodyPr>
          <a:lstStyle>
            <a:lvl1pPr marL="0" indent="0" algn="ctr" defTabSz="914362" rtl="0" eaLnBrk="1" latinLnBrk="0" hangingPunct="1">
              <a:spcBef>
                <a:spcPct val="20000"/>
              </a:spcBef>
              <a:buFont typeface="Arial" pitchFamily="34" charset="0"/>
              <a:buNone/>
              <a:defRPr sz="2700" kern="1200">
                <a:solidFill>
                  <a:schemeClr val="tx1">
                    <a:tint val="75000"/>
                  </a:schemeClr>
                </a:solidFill>
                <a:latin typeface="+mj-lt"/>
                <a:ea typeface="+mn-ea"/>
                <a:cs typeface="+mn-cs"/>
              </a:defRPr>
            </a:lvl1pPr>
            <a:lvl2pPr marL="457181" indent="0" algn="ctr" defTabSz="914362"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2pPr>
            <a:lvl3pPr marL="914362" indent="0" algn="ctr" defTabSz="914362" rtl="0" eaLnBrk="1" latinLnBrk="0" hangingPunct="1">
              <a:spcBef>
                <a:spcPct val="20000"/>
              </a:spcBef>
              <a:buFont typeface="Arial" pitchFamily="34" charset="0"/>
              <a:buNone/>
              <a:defRPr sz="1800" kern="1200">
                <a:solidFill>
                  <a:schemeClr val="tx1">
                    <a:tint val="75000"/>
                  </a:schemeClr>
                </a:solidFill>
                <a:latin typeface="+mj-lt"/>
                <a:ea typeface="+mn-ea"/>
                <a:cs typeface="+mn-cs"/>
              </a:defRPr>
            </a:lvl3pPr>
            <a:lvl4pPr marL="1371543"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4pPr>
            <a:lvl5pPr marL="1828724"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5pPr>
            <a:lvl6pPr marL="2285905"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8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6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48"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38912" indent="-320040">
              <a:spcBef>
                <a:spcPts val="600"/>
              </a:spcBef>
              <a:buFont typeface="Wingdings 2"/>
              <a:buChar char=""/>
              <a:defRPr/>
            </a:pPr>
            <a:r>
              <a:rPr lang="pt-BR" dirty="0"/>
              <a:t>Serviços baseados na Internet</a:t>
            </a:r>
          </a:p>
          <a:p>
            <a:pPr marL="438912" indent="-320040">
              <a:spcBef>
                <a:spcPts val="600"/>
              </a:spcBef>
              <a:buFont typeface="Wingdings 2"/>
              <a:buChar char=""/>
              <a:defRPr/>
            </a:pPr>
            <a:endParaRPr lang="pt-BR" dirty="0"/>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Aplicações e recursos fornecidos na forma de serviços</a:t>
            </a:r>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Acessados de qualquer lugar e a qualquer hora</a:t>
            </a:r>
          </a:p>
          <a:p>
            <a:pPr marL="731520" lvl="1" indent="-274320" algn="just">
              <a:spcBef>
                <a:spcPts val="600"/>
              </a:spcBef>
              <a:buClr>
                <a:schemeClr val="accent2">
                  <a:lumMod val="75000"/>
                </a:schemeClr>
              </a:buClr>
              <a:buFont typeface="Wingdings"/>
              <a:buChar char=""/>
              <a:defRPr/>
            </a:pPr>
            <a:endParaRPr lang="pt-BR" dirty="0">
              <a:solidFill>
                <a:schemeClr val="accent2">
                  <a:lumMod val="75000"/>
                </a:schemeClr>
              </a:solidFill>
            </a:endParaRPr>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A </a:t>
            </a:r>
            <a:r>
              <a:rPr lang="pt-BR" b="1" dirty="0">
                <a:solidFill>
                  <a:schemeClr val="accent2">
                    <a:lumMod val="75000"/>
                  </a:schemeClr>
                </a:solidFill>
              </a:rPr>
              <a:t>segurança</a:t>
            </a:r>
            <a:r>
              <a:rPr lang="pt-BR" dirty="0">
                <a:solidFill>
                  <a:schemeClr val="accent2">
                    <a:lumMod val="75000"/>
                  </a:schemeClr>
                </a:solidFill>
              </a:rPr>
              <a:t> é um desafio</a:t>
            </a:r>
          </a:p>
        </p:txBody>
      </p:sp>
    </p:spTree>
    <p:extLst>
      <p:ext uri="{BB962C8B-B14F-4D97-AF65-F5344CB8AC3E}">
        <p14:creationId xmlns:p14="http://schemas.microsoft.com/office/powerpoint/2010/main" val="369588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Entendendo a computação na nuvem</a:t>
            </a:r>
          </a:p>
        </p:txBody>
      </p:sp>
      <p:sp>
        <p:nvSpPr>
          <p:cNvPr id="4" name="Espaço Reservado para Conteúdo 2">
            <a:extLst>
              <a:ext uri="{FF2B5EF4-FFF2-40B4-BE49-F238E27FC236}">
                <a16:creationId xmlns:a16="http://schemas.microsoft.com/office/drawing/2014/main" id="{6224D3AD-86D2-2946-8C57-E51C4D380D08}"/>
              </a:ext>
            </a:extLst>
          </p:cNvPr>
          <p:cNvSpPr txBox="1">
            <a:spLocks/>
          </p:cNvSpPr>
          <p:nvPr/>
        </p:nvSpPr>
        <p:spPr>
          <a:xfrm>
            <a:off x="557270" y="895351"/>
            <a:ext cx="8229600" cy="3200400"/>
          </a:xfrm>
          <a:prstGeom prst="rect">
            <a:avLst/>
          </a:prstGeom>
        </p:spPr>
        <p:txBody>
          <a:bodyPr vert="horz" lIns="91436" tIns="45718" rIns="91436" bIns="45718" rtlCol="0">
            <a:normAutofit/>
          </a:bodyPr>
          <a:lstStyle>
            <a:lvl1pPr marL="0" indent="0" algn="ctr" defTabSz="914362" rtl="0" eaLnBrk="1" latinLnBrk="0" hangingPunct="1">
              <a:spcBef>
                <a:spcPct val="20000"/>
              </a:spcBef>
              <a:buFont typeface="Arial" pitchFamily="34" charset="0"/>
              <a:buNone/>
              <a:defRPr sz="2700" kern="1200">
                <a:solidFill>
                  <a:schemeClr val="tx1">
                    <a:tint val="75000"/>
                  </a:schemeClr>
                </a:solidFill>
                <a:latin typeface="+mj-lt"/>
                <a:ea typeface="+mn-ea"/>
                <a:cs typeface="+mn-cs"/>
              </a:defRPr>
            </a:lvl1pPr>
            <a:lvl2pPr marL="457181" indent="0" algn="ctr" defTabSz="914362"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2pPr>
            <a:lvl3pPr marL="914362" indent="0" algn="ctr" defTabSz="914362" rtl="0" eaLnBrk="1" latinLnBrk="0" hangingPunct="1">
              <a:spcBef>
                <a:spcPct val="20000"/>
              </a:spcBef>
              <a:buFont typeface="Arial" pitchFamily="34" charset="0"/>
              <a:buNone/>
              <a:defRPr sz="1800" kern="1200">
                <a:solidFill>
                  <a:schemeClr val="tx1">
                    <a:tint val="75000"/>
                  </a:schemeClr>
                </a:solidFill>
                <a:latin typeface="+mj-lt"/>
                <a:ea typeface="+mn-ea"/>
                <a:cs typeface="+mn-cs"/>
              </a:defRPr>
            </a:lvl3pPr>
            <a:lvl4pPr marL="1371543"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4pPr>
            <a:lvl5pPr marL="1828724"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5pPr>
            <a:lvl6pPr marL="2285905"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8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6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48"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38912" indent="-320040" algn="just">
              <a:spcBef>
                <a:spcPts val="600"/>
              </a:spcBef>
              <a:buFont typeface="Wingdings 2"/>
              <a:buChar char=""/>
              <a:defRPr/>
            </a:pPr>
            <a:r>
              <a:rPr lang="pt-BR" dirty="0"/>
              <a:t>Modelo </a:t>
            </a:r>
            <a:r>
              <a:rPr lang="pt-BR" i="1" dirty="0"/>
              <a:t>pay-per-use</a:t>
            </a:r>
          </a:p>
          <a:p>
            <a:pPr marL="438912" indent="-320040" algn="just">
              <a:spcBef>
                <a:spcPts val="600"/>
              </a:spcBef>
              <a:buFont typeface="Wingdings 2"/>
              <a:buChar char=""/>
              <a:defRPr/>
            </a:pPr>
            <a:endParaRPr lang="pt-BR" dirty="0"/>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Usuário paga somente por aquilo que usa</a:t>
            </a:r>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Não há comprometimento em reservar uma quantidade exata de recursos</a:t>
            </a:r>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Escalabilidade automática permite seu uso</a:t>
            </a:r>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Cobrança baseada no consumo dos recursos</a:t>
            </a:r>
          </a:p>
        </p:txBody>
      </p:sp>
    </p:spTree>
    <p:extLst>
      <p:ext uri="{BB962C8B-B14F-4D97-AF65-F5344CB8AC3E}">
        <p14:creationId xmlns:p14="http://schemas.microsoft.com/office/powerpoint/2010/main" val="386896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Entendendo a computação na nuvem</a:t>
            </a:r>
          </a:p>
        </p:txBody>
      </p:sp>
      <p:sp>
        <p:nvSpPr>
          <p:cNvPr id="3" name="Espaço Reservado para Conteúdo 2">
            <a:extLst>
              <a:ext uri="{FF2B5EF4-FFF2-40B4-BE49-F238E27FC236}">
                <a16:creationId xmlns:a16="http://schemas.microsoft.com/office/drawing/2014/main" id="{C4735DDD-DA84-E187-907F-78343B4A47CB}"/>
              </a:ext>
            </a:extLst>
          </p:cNvPr>
          <p:cNvSpPr txBox="1">
            <a:spLocks/>
          </p:cNvSpPr>
          <p:nvPr/>
        </p:nvSpPr>
        <p:spPr>
          <a:xfrm>
            <a:off x="726195" y="895351"/>
            <a:ext cx="8229600" cy="3124199"/>
          </a:xfrm>
          <a:prstGeom prst="rect">
            <a:avLst/>
          </a:prstGeom>
        </p:spPr>
        <p:txBody>
          <a:bodyPr vert="horz" lIns="91436" tIns="45718" rIns="91436" bIns="45718" rtlCol="0">
            <a:normAutofit lnSpcReduction="10000"/>
          </a:bodyPr>
          <a:lstStyle>
            <a:lvl1pPr marL="0" indent="0" algn="ctr" defTabSz="914362" rtl="0" eaLnBrk="1" latinLnBrk="0" hangingPunct="1">
              <a:spcBef>
                <a:spcPct val="20000"/>
              </a:spcBef>
              <a:buFont typeface="Arial" pitchFamily="34" charset="0"/>
              <a:buNone/>
              <a:defRPr sz="2700" kern="1200">
                <a:solidFill>
                  <a:schemeClr val="tx1">
                    <a:tint val="75000"/>
                  </a:schemeClr>
                </a:solidFill>
                <a:latin typeface="+mj-lt"/>
                <a:ea typeface="+mn-ea"/>
                <a:cs typeface="+mn-cs"/>
              </a:defRPr>
            </a:lvl1pPr>
            <a:lvl2pPr marL="457181" indent="0" algn="ctr" defTabSz="914362"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2pPr>
            <a:lvl3pPr marL="914362" indent="0" algn="ctr" defTabSz="914362" rtl="0" eaLnBrk="1" latinLnBrk="0" hangingPunct="1">
              <a:spcBef>
                <a:spcPct val="20000"/>
              </a:spcBef>
              <a:buFont typeface="Arial" pitchFamily="34" charset="0"/>
              <a:buNone/>
              <a:defRPr sz="1800" kern="1200">
                <a:solidFill>
                  <a:schemeClr val="tx1">
                    <a:tint val="75000"/>
                  </a:schemeClr>
                </a:solidFill>
                <a:latin typeface="+mj-lt"/>
                <a:ea typeface="+mn-ea"/>
                <a:cs typeface="+mn-cs"/>
              </a:defRPr>
            </a:lvl3pPr>
            <a:lvl4pPr marL="1371543"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4pPr>
            <a:lvl5pPr marL="1828724"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5pPr>
            <a:lvl6pPr marL="2285905"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8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6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48"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38912" indent="-320040" algn="just">
              <a:spcBef>
                <a:spcPts val="600"/>
              </a:spcBef>
              <a:buFont typeface="Wingdings 2"/>
              <a:buChar char=""/>
              <a:defRPr/>
            </a:pPr>
            <a:r>
              <a:rPr lang="pt-BR" dirty="0"/>
              <a:t>Modelo </a:t>
            </a:r>
            <a:r>
              <a:rPr lang="pt-BR" i="1" dirty="0"/>
              <a:t>pay-per-use</a:t>
            </a:r>
          </a:p>
          <a:p>
            <a:pPr marL="438912" indent="-320040" algn="just">
              <a:spcBef>
                <a:spcPts val="600"/>
              </a:spcBef>
              <a:buFont typeface="Wingdings 2"/>
              <a:buChar char=""/>
              <a:defRPr/>
            </a:pPr>
            <a:endParaRPr lang="pt-BR" dirty="0"/>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Uso mais eficiente dos recursos</a:t>
            </a:r>
          </a:p>
          <a:p>
            <a:pPr marL="996696" lvl="2" algn="just">
              <a:spcBef>
                <a:spcPts val="600"/>
              </a:spcBef>
              <a:buClr>
                <a:schemeClr val="accent2"/>
              </a:buClr>
              <a:buFont typeface="Arial"/>
              <a:buChar char="▪"/>
              <a:defRPr/>
            </a:pPr>
            <a:r>
              <a:rPr lang="pt-BR" dirty="0">
                <a:solidFill>
                  <a:schemeClr val="accent2"/>
                </a:solidFill>
              </a:rPr>
              <a:t>Não há desperdício</a:t>
            </a:r>
          </a:p>
          <a:p>
            <a:pPr marL="996696" lvl="2" algn="just">
              <a:spcBef>
                <a:spcPts val="600"/>
              </a:spcBef>
              <a:buClr>
                <a:schemeClr val="accent2"/>
              </a:buClr>
              <a:buFont typeface="Arial"/>
              <a:buChar char="▪"/>
              <a:defRPr/>
            </a:pPr>
            <a:endParaRPr lang="pt-BR" dirty="0">
              <a:solidFill>
                <a:schemeClr val="accent2">
                  <a:lumMod val="75000"/>
                </a:schemeClr>
              </a:solidFill>
            </a:endParaRPr>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Permite a redução de dois riscos</a:t>
            </a:r>
          </a:p>
          <a:p>
            <a:pPr marL="996696" lvl="2" algn="just">
              <a:spcBef>
                <a:spcPts val="600"/>
              </a:spcBef>
              <a:buClr>
                <a:schemeClr val="accent2"/>
              </a:buClr>
              <a:buFont typeface="Arial"/>
              <a:buChar char="▪"/>
              <a:defRPr/>
            </a:pPr>
            <a:r>
              <a:rPr lang="pt-BR" dirty="0">
                <a:solidFill>
                  <a:schemeClr val="accent2"/>
                </a:solidFill>
              </a:rPr>
              <a:t>Subutilização</a:t>
            </a:r>
          </a:p>
          <a:p>
            <a:pPr marL="996696" lvl="2" algn="just">
              <a:spcBef>
                <a:spcPts val="600"/>
              </a:spcBef>
              <a:buClr>
                <a:schemeClr val="accent2"/>
              </a:buClr>
              <a:buFont typeface="Arial"/>
              <a:buChar char="▪"/>
              <a:defRPr/>
            </a:pPr>
            <a:r>
              <a:rPr lang="pt-BR" dirty="0">
                <a:solidFill>
                  <a:schemeClr val="accent2"/>
                </a:solidFill>
              </a:rPr>
              <a:t>Saturação</a:t>
            </a:r>
          </a:p>
        </p:txBody>
      </p:sp>
    </p:spTree>
    <p:extLst>
      <p:ext uri="{BB962C8B-B14F-4D97-AF65-F5344CB8AC3E}">
        <p14:creationId xmlns:p14="http://schemas.microsoft.com/office/powerpoint/2010/main" val="221561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Entendendo a computação na nuvem</a:t>
            </a:r>
          </a:p>
        </p:txBody>
      </p:sp>
      <p:sp>
        <p:nvSpPr>
          <p:cNvPr id="4" name="Espaço Reservado para Conteúdo 1">
            <a:extLst>
              <a:ext uri="{FF2B5EF4-FFF2-40B4-BE49-F238E27FC236}">
                <a16:creationId xmlns:a16="http://schemas.microsoft.com/office/drawing/2014/main" id="{5660D4C4-C2E2-BD88-C6EF-464A41020266}"/>
              </a:ext>
            </a:extLst>
          </p:cNvPr>
          <p:cNvSpPr txBox="1">
            <a:spLocks/>
          </p:cNvSpPr>
          <p:nvPr/>
        </p:nvSpPr>
        <p:spPr>
          <a:xfrm>
            <a:off x="228600" y="895350"/>
            <a:ext cx="8382000" cy="3886200"/>
          </a:xfrm>
          <a:prstGeom prst="rect">
            <a:avLst/>
          </a:prstGeom>
        </p:spPr>
        <p:txBody>
          <a:bodyPr vert="horz" lIns="91436" tIns="45718" rIns="91436" bIns="45718" rtlCol="0">
            <a:normAutofit fontScale="92500" lnSpcReduction="10000"/>
          </a:bodyPr>
          <a:lstStyle>
            <a:lvl1pPr marL="0" indent="0" algn="ctr" defTabSz="914362" rtl="0" eaLnBrk="1" latinLnBrk="0" hangingPunct="1">
              <a:spcBef>
                <a:spcPct val="20000"/>
              </a:spcBef>
              <a:buFont typeface="Arial" pitchFamily="34" charset="0"/>
              <a:buNone/>
              <a:defRPr sz="2700" kern="1200">
                <a:solidFill>
                  <a:schemeClr val="tx1">
                    <a:tint val="75000"/>
                  </a:schemeClr>
                </a:solidFill>
                <a:latin typeface="+mj-lt"/>
                <a:ea typeface="+mn-ea"/>
                <a:cs typeface="+mn-cs"/>
              </a:defRPr>
            </a:lvl1pPr>
            <a:lvl2pPr marL="457181" indent="0" algn="ctr" defTabSz="914362"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2pPr>
            <a:lvl3pPr marL="914362" indent="0" algn="ctr" defTabSz="914362" rtl="0" eaLnBrk="1" latinLnBrk="0" hangingPunct="1">
              <a:spcBef>
                <a:spcPct val="20000"/>
              </a:spcBef>
              <a:buFont typeface="Arial" pitchFamily="34" charset="0"/>
              <a:buNone/>
              <a:defRPr sz="1800" kern="1200">
                <a:solidFill>
                  <a:schemeClr val="tx1">
                    <a:tint val="75000"/>
                  </a:schemeClr>
                </a:solidFill>
                <a:latin typeface="+mj-lt"/>
                <a:ea typeface="+mn-ea"/>
                <a:cs typeface="+mn-cs"/>
              </a:defRPr>
            </a:lvl3pPr>
            <a:lvl4pPr marL="1371543"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4pPr>
            <a:lvl5pPr marL="1828724"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5pPr>
            <a:lvl6pPr marL="2285905"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8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6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48"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65760" indent="-256032">
              <a:buFont typeface="Wingdings 3"/>
              <a:buChar char=""/>
              <a:defRPr/>
            </a:pPr>
            <a:r>
              <a:rPr lang="pt-BR" i="1" dirty="0"/>
              <a:t>Elasticidade e Escalonamento</a:t>
            </a:r>
          </a:p>
          <a:p>
            <a:pPr marL="621792" lvl="1">
              <a:spcBef>
                <a:spcPts val="324"/>
              </a:spcBef>
              <a:buFont typeface="Verdana"/>
              <a:buChar char="◦"/>
              <a:defRPr/>
            </a:pPr>
            <a:r>
              <a:rPr lang="pt-BR" dirty="0">
                <a:solidFill>
                  <a:schemeClr val="accent3">
                    <a:lumMod val="50000"/>
                  </a:schemeClr>
                </a:solidFill>
              </a:rPr>
              <a:t>ilusão de recursos computacionais infinitos disponíveis para o uso. </a:t>
            </a:r>
          </a:p>
          <a:p>
            <a:pPr marL="621792" lvl="1">
              <a:spcBef>
                <a:spcPts val="324"/>
              </a:spcBef>
              <a:buFont typeface="Verdana"/>
              <a:buChar char="◦"/>
              <a:defRPr/>
            </a:pPr>
            <a:r>
              <a:rPr lang="pt-BR" dirty="0">
                <a:solidFill>
                  <a:schemeClr val="accent3">
                    <a:lumMod val="50000"/>
                  </a:schemeClr>
                </a:solidFill>
              </a:rPr>
              <a:t>capaz de fornecer rapidamente recursos em qualquer quantidade e a qualquer momento.</a:t>
            </a:r>
          </a:p>
          <a:p>
            <a:pPr marL="365760" indent="-256032">
              <a:buFont typeface="Wingdings 3"/>
              <a:buChar char=""/>
              <a:defRPr/>
            </a:pPr>
            <a:endParaRPr lang="pt-BR" i="1" dirty="0"/>
          </a:p>
          <a:p>
            <a:pPr marL="365760" indent="-256032">
              <a:buFont typeface="Wingdings 3"/>
              <a:buChar char=""/>
              <a:defRPr/>
            </a:pPr>
            <a:r>
              <a:rPr lang="pt-BR" i="1" dirty="0"/>
              <a:t>Self-Service(Auto-atendimento)</a:t>
            </a:r>
          </a:p>
          <a:p>
            <a:pPr marL="621792" lvl="1">
              <a:spcBef>
                <a:spcPts val="324"/>
              </a:spcBef>
              <a:buFont typeface="Verdana"/>
              <a:buChar char="◦"/>
              <a:defRPr/>
            </a:pPr>
            <a:r>
              <a:rPr lang="pt-BR" dirty="0">
                <a:solidFill>
                  <a:schemeClr val="accent3">
                    <a:lumMod val="50000"/>
                  </a:schemeClr>
                </a:solidFill>
              </a:rPr>
              <a:t>adquirir recursos computacionais de acordo com sua necessidade e de forma instantânea. </a:t>
            </a:r>
          </a:p>
          <a:p>
            <a:pPr marL="621792" lvl="1">
              <a:spcBef>
                <a:spcPts val="324"/>
              </a:spcBef>
              <a:buFont typeface="Verdana"/>
              <a:buChar char="◦"/>
              <a:defRPr/>
            </a:pPr>
            <a:r>
              <a:rPr lang="pt-BR" dirty="0">
                <a:solidFill>
                  <a:schemeClr val="accent3">
                    <a:lumMod val="50000"/>
                  </a:schemeClr>
                </a:solidFill>
              </a:rPr>
              <a:t>acesso em auto-atendimento </a:t>
            </a:r>
          </a:p>
          <a:p>
            <a:pPr marL="859536" lvl="2">
              <a:buFont typeface="Wingdings 2"/>
              <a:buChar char=""/>
              <a:defRPr/>
            </a:pPr>
            <a:r>
              <a:rPr lang="pt-BR" dirty="0">
                <a:solidFill>
                  <a:schemeClr val="accent3">
                    <a:lumMod val="50000"/>
                  </a:schemeClr>
                </a:solidFill>
              </a:rPr>
              <a:t>solicitar, personalizar, pagar e usar os serviços desejados sem intervenção humana</a:t>
            </a:r>
          </a:p>
          <a:p>
            <a:pPr marL="365760" indent="-256032">
              <a:buFont typeface="Wingdings 3"/>
              <a:buChar char=""/>
              <a:defRPr/>
            </a:pPr>
            <a:endParaRPr lang="pt-BR" dirty="0"/>
          </a:p>
        </p:txBody>
      </p:sp>
    </p:spTree>
    <p:extLst>
      <p:ext uri="{BB962C8B-B14F-4D97-AF65-F5344CB8AC3E}">
        <p14:creationId xmlns:p14="http://schemas.microsoft.com/office/powerpoint/2010/main" val="2581320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Entendendo a computação na nuvem</a:t>
            </a:r>
          </a:p>
        </p:txBody>
      </p:sp>
      <p:sp>
        <p:nvSpPr>
          <p:cNvPr id="4" name="Espaço Reservado para Conteúdo 2">
            <a:extLst>
              <a:ext uri="{FF2B5EF4-FFF2-40B4-BE49-F238E27FC236}">
                <a16:creationId xmlns:a16="http://schemas.microsoft.com/office/drawing/2014/main" id="{9FBC4192-7D8F-C1F0-278B-731C20C7B566}"/>
              </a:ext>
            </a:extLst>
          </p:cNvPr>
          <p:cNvSpPr txBox="1">
            <a:spLocks/>
          </p:cNvSpPr>
          <p:nvPr/>
        </p:nvSpPr>
        <p:spPr>
          <a:xfrm>
            <a:off x="457200" y="819151"/>
            <a:ext cx="8229600" cy="2514600"/>
          </a:xfrm>
          <a:prstGeom prst="rect">
            <a:avLst/>
          </a:prstGeom>
        </p:spPr>
        <p:txBody>
          <a:bodyPr vert="horz" lIns="91436" tIns="45718" rIns="91436" bIns="45718" rtlCol="0">
            <a:normAutofit/>
          </a:bodyPr>
          <a:lstStyle>
            <a:lvl1pPr marL="0" indent="0" algn="ctr" defTabSz="914362" rtl="0" eaLnBrk="1" latinLnBrk="0" hangingPunct="1">
              <a:spcBef>
                <a:spcPct val="20000"/>
              </a:spcBef>
              <a:buFont typeface="Arial" pitchFamily="34" charset="0"/>
              <a:buNone/>
              <a:defRPr sz="2700" kern="1200">
                <a:solidFill>
                  <a:schemeClr val="tx1">
                    <a:tint val="75000"/>
                  </a:schemeClr>
                </a:solidFill>
                <a:latin typeface="+mj-lt"/>
                <a:ea typeface="+mn-ea"/>
                <a:cs typeface="+mn-cs"/>
              </a:defRPr>
            </a:lvl1pPr>
            <a:lvl2pPr marL="457181" indent="0" algn="ctr" defTabSz="914362"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2pPr>
            <a:lvl3pPr marL="914362" indent="0" algn="ctr" defTabSz="914362" rtl="0" eaLnBrk="1" latinLnBrk="0" hangingPunct="1">
              <a:spcBef>
                <a:spcPct val="20000"/>
              </a:spcBef>
              <a:buFont typeface="Arial" pitchFamily="34" charset="0"/>
              <a:buNone/>
              <a:defRPr sz="1800" kern="1200">
                <a:solidFill>
                  <a:schemeClr val="tx1">
                    <a:tint val="75000"/>
                  </a:schemeClr>
                </a:solidFill>
                <a:latin typeface="+mj-lt"/>
                <a:ea typeface="+mn-ea"/>
                <a:cs typeface="+mn-cs"/>
              </a:defRPr>
            </a:lvl3pPr>
            <a:lvl4pPr marL="1371543"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4pPr>
            <a:lvl5pPr marL="1828724"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5pPr>
            <a:lvl6pPr marL="2285905"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8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6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48"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38912" indent="-320040">
              <a:spcBef>
                <a:spcPts val="600"/>
              </a:spcBef>
              <a:buFont typeface="Wingdings 2"/>
              <a:buChar char=""/>
              <a:defRPr/>
            </a:pPr>
            <a:r>
              <a:rPr lang="pt-BR" i="1" dirty="0"/>
              <a:t>Software </a:t>
            </a:r>
            <a:r>
              <a:rPr lang="pt-BR" dirty="0"/>
              <a:t>Livre</a:t>
            </a:r>
          </a:p>
          <a:p>
            <a:pPr marL="438912" indent="-320040">
              <a:spcBef>
                <a:spcPts val="600"/>
              </a:spcBef>
              <a:buFont typeface="Wingdings 2"/>
              <a:buChar char=""/>
              <a:defRPr/>
            </a:pPr>
            <a:endParaRPr lang="pt-BR" dirty="0"/>
          </a:p>
          <a:p>
            <a:pPr marL="731520" lvl="1" indent="-274320">
              <a:spcBef>
                <a:spcPts val="600"/>
              </a:spcBef>
              <a:buClr>
                <a:schemeClr val="accent2">
                  <a:lumMod val="75000"/>
                </a:schemeClr>
              </a:buClr>
              <a:buFont typeface="Wingdings"/>
              <a:buChar char=""/>
              <a:defRPr/>
            </a:pPr>
            <a:r>
              <a:rPr lang="pt-BR" dirty="0">
                <a:solidFill>
                  <a:schemeClr val="accent2">
                    <a:lumMod val="75000"/>
                  </a:schemeClr>
                </a:solidFill>
              </a:rPr>
              <a:t>Papel fundamental</a:t>
            </a:r>
          </a:p>
          <a:p>
            <a:pPr marL="731520" lvl="1" indent="-274320">
              <a:spcBef>
                <a:spcPts val="600"/>
              </a:spcBef>
              <a:buClr>
                <a:schemeClr val="accent2">
                  <a:lumMod val="75000"/>
                </a:schemeClr>
              </a:buClr>
              <a:buFont typeface="Wingdings"/>
              <a:buChar char=""/>
              <a:defRPr/>
            </a:pPr>
            <a:r>
              <a:rPr lang="pt-BR" dirty="0">
                <a:solidFill>
                  <a:schemeClr val="accent2">
                    <a:lumMod val="75000"/>
                  </a:schemeClr>
                </a:solidFill>
              </a:rPr>
              <a:t>Criação de ferramentas acessíveis</a:t>
            </a:r>
          </a:p>
          <a:p>
            <a:pPr marL="731520" lvl="1" indent="-274320">
              <a:spcBef>
                <a:spcPts val="600"/>
              </a:spcBef>
              <a:buClr>
                <a:schemeClr val="accent2">
                  <a:lumMod val="75000"/>
                </a:schemeClr>
              </a:buClr>
              <a:buFont typeface="Wingdings"/>
              <a:buChar char=""/>
              <a:defRPr/>
            </a:pPr>
            <a:r>
              <a:rPr lang="pt-BR" dirty="0">
                <a:solidFill>
                  <a:schemeClr val="accent2">
                    <a:lumMod val="75000"/>
                  </a:schemeClr>
                </a:solidFill>
              </a:rPr>
              <a:t>Facilita e amplia desenvolvimento de aplicações</a:t>
            </a:r>
          </a:p>
        </p:txBody>
      </p:sp>
      <p:pic>
        <p:nvPicPr>
          <p:cNvPr id="5" name="Picture 2" descr="opensource.png image by jonathasonline">
            <a:extLst>
              <a:ext uri="{FF2B5EF4-FFF2-40B4-BE49-F238E27FC236}">
                <a16:creationId xmlns:a16="http://schemas.microsoft.com/office/drawing/2014/main" id="{76D9B8E1-714F-5356-2451-A0F53738360C}"/>
              </a:ext>
            </a:extLst>
          </p:cNvPr>
          <p:cNvPicPr>
            <a:picLocks noChangeAspect="1" noChangeArrowheads="1"/>
          </p:cNvPicPr>
          <p:nvPr/>
        </p:nvPicPr>
        <p:blipFill>
          <a:blip r:embed="rId2"/>
          <a:srcRect/>
          <a:stretch>
            <a:fillRect/>
          </a:stretch>
        </p:blipFill>
        <p:spPr bwMode="auto">
          <a:xfrm>
            <a:off x="3810000" y="3257550"/>
            <a:ext cx="1440379" cy="12954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32659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Agentes da computação na nuvem</a:t>
            </a:r>
          </a:p>
        </p:txBody>
      </p:sp>
      <p:pic>
        <p:nvPicPr>
          <p:cNvPr id="7" name="Imagem 3" descr="camadas.png">
            <a:extLst>
              <a:ext uri="{FF2B5EF4-FFF2-40B4-BE49-F238E27FC236}">
                <a16:creationId xmlns:a16="http://schemas.microsoft.com/office/drawing/2014/main" id="{1D6A6DF7-E3DB-D3EF-9D73-82A6E22097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14437"/>
            <a:ext cx="7076759"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604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Tipos de Nuvens: pública, privada ou híbrida</a:t>
            </a:r>
          </a:p>
        </p:txBody>
      </p:sp>
      <p:sp>
        <p:nvSpPr>
          <p:cNvPr id="3" name="Subtítulo 2"/>
          <p:cNvSpPr>
            <a:spLocks noGrp="1"/>
          </p:cNvSpPr>
          <p:nvPr>
            <p:ph type="subTitle" idx="1"/>
          </p:nvPr>
        </p:nvSpPr>
        <p:spPr>
          <a:xfrm>
            <a:off x="381000" y="1047750"/>
            <a:ext cx="8229600" cy="3962400"/>
          </a:xfrm>
        </p:spPr>
        <p:txBody>
          <a:bodyPr>
            <a:normAutofit fontScale="92500" lnSpcReduction="10000"/>
          </a:bodyPr>
          <a:lstStyle/>
          <a:p>
            <a:pPr algn="just"/>
            <a:r>
              <a:rPr lang="pt-BR" sz="2200" b="1" dirty="0">
                <a:latin typeface="+mn-lt"/>
              </a:rPr>
              <a:t>Nuvem pública: </a:t>
            </a:r>
            <a:r>
              <a:rPr lang="pt-BR" sz="2200" dirty="0">
                <a:latin typeface="+mn-lt"/>
              </a:rPr>
              <a:t>o fornecedor é, geralmente, uma empresa como </a:t>
            </a:r>
            <a:r>
              <a:rPr lang="pt-BR" sz="2200" i="1" dirty="0">
                <a:latin typeface="+mn-lt"/>
              </a:rPr>
              <a:t>Microsoft </a:t>
            </a:r>
            <a:r>
              <a:rPr lang="pt-BR" sz="2200" i="1" dirty="0" err="1">
                <a:latin typeface="+mn-lt"/>
              </a:rPr>
              <a:t>One</a:t>
            </a:r>
            <a:r>
              <a:rPr lang="pt-BR" sz="2200" i="1" dirty="0">
                <a:latin typeface="+mn-lt"/>
              </a:rPr>
              <a:t> Drive</a:t>
            </a:r>
            <a:r>
              <a:rPr lang="pt-BR" sz="2200" dirty="0">
                <a:latin typeface="+mn-lt"/>
              </a:rPr>
              <a:t>, </a:t>
            </a:r>
            <a:r>
              <a:rPr lang="pt-BR" sz="2200" i="1" dirty="0">
                <a:latin typeface="+mn-lt"/>
              </a:rPr>
              <a:t>Google Drive, Dropbox </a:t>
            </a:r>
            <a:r>
              <a:rPr lang="pt-BR" sz="2200" i="1" dirty="0" err="1">
                <a:latin typeface="+mn-lt"/>
              </a:rPr>
              <a:t>Amazon</a:t>
            </a:r>
            <a:r>
              <a:rPr lang="pt-BR" sz="2200" i="1" dirty="0">
                <a:latin typeface="+mn-lt"/>
              </a:rPr>
              <a:t>, etc.</a:t>
            </a:r>
          </a:p>
          <a:p>
            <a:pPr algn="just"/>
            <a:endParaRPr lang="pt-BR" sz="2200" b="1" dirty="0">
              <a:latin typeface="+mn-lt"/>
            </a:endParaRPr>
          </a:p>
          <a:p>
            <a:pPr algn="just"/>
            <a:r>
              <a:rPr lang="pt-BR" sz="2200" b="1" dirty="0"/>
              <a:t>Nuvem privada:</a:t>
            </a:r>
            <a:r>
              <a:rPr lang="pt-BR" sz="2200" dirty="0"/>
              <a:t> o fornecedor é o departamento de TI de uma organização e os clientes são os clientes internos (e em alguns casos, externos) deste departamento de TI. Exemplos de serviços de Nuvem Pública são </a:t>
            </a:r>
            <a:r>
              <a:rPr lang="pt-BR" sz="2200" i="1" dirty="0"/>
              <a:t>Windows Azure</a:t>
            </a:r>
            <a:r>
              <a:rPr lang="pt-BR" sz="2200" dirty="0"/>
              <a:t>.</a:t>
            </a:r>
          </a:p>
          <a:p>
            <a:pPr algn="just"/>
            <a:endParaRPr lang="pt-BR" sz="2200" b="1" dirty="0">
              <a:latin typeface="+mn-lt"/>
            </a:endParaRPr>
          </a:p>
          <a:p>
            <a:pPr algn="just"/>
            <a:r>
              <a:rPr lang="pt-BR" sz="2200" b="1" dirty="0">
                <a:latin typeface="+mn-lt"/>
              </a:rPr>
              <a:t>Nuvem híbrida: </a:t>
            </a:r>
            <a:r>
              <a:rPr lang="pt-BR" sz="2200" dirty="0">
                <a:latin typeface="+mn-lt"/>
              </a:rPr>
              <a:t>O modelo de Nuvem Híbrida possibilita manter sistemas na nuvem privada e outros na nuvem pública, simultaneamente. Por exemplo, sistemas críticos ou que manipulam informações confidenciais podem ser hospedados internamente enquanto outros sistemas, que não lidam com dados sigilosos, podem ser utilizados em uma rede pública.</a:t>
            </a:r>
          </a:p>
        </p:txBody>
      </p:sp>
    </p:spTree>
    <p:extLst>
      <p:ext uri="{BB962C8B-B14F-4D97-AF65-F5344CB8AC3E}">
        <p14:creationId xmlns:p14="http://schemas.microsoft.com/office/powerpoint/2010/main" val="3948283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Tipologia da computação na nuvem</a:t>
            </a:r>
          </a:p>
        </p:txBody>
      </p:sp>
      <p:pic>
        <p:nvPicPr>
          <p:cNvPr id="6" name="Imagem 3" descr="cenarios.png">
            <a:extLst>
              <a:ext uri="{FF2B5EF4-FFF2-40B4-BE49-F238E27FC236}">
                <a16:creationId xmlns:a16="http://schemas.microsoft.com/office/drawing/2014/main" id="{713F84B9-654F-1EDB-57EA-FAC2BA4502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895350"/>
            <a:ext cx="36861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28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O Conceito</a:t>
            </a:r>
          </a:p>
        </p:txBody>
      </p:sp>
      <p:sp>
        <p:nvSpPr>
          <p:cNvPr id="3" name="Subtítulo 2"/>
          <p:cNvSpPr>
            <a:spLocks noGrp="1"/>
          </p:cNvSpPr>
          <p:nvPr>
            <p:ph type="subTitle" idx="1"/>
          </p:nvPr>
        </p:nvSpPr>
        <p:spPr>
          <a:xfrm>
            <a:off x="381000" y="742950"/>
            <a:ext cx="8229600" cy="4114800"/>
          </a:xfrm>
        </p:spPr>
        <p:txBody>
          <a:bodyPr>
            <a:normAutofit/>
          </a:bodyPr>
          <a:lstStyle/>
          <a:p>
            <a:pPr marL="342900" indent="-342900" algn="just">
              <a:buFont typeface="Arial" panose="020B0604020202020204" pitchFamily="34" charset="0"/>
              <a:buChar char="•"/>
            </a:pPr>
            <a:r>
              <a:rPr lang="pt-BR" sz="2200" dirty="0">
                <a:latin typeface="+mn-lt"/>
              </a:rPr>
              <a:t>Dados acessíveis  em qualquer lugar.</a:t>
            </a:r>
          </a:p>
          <a:p>
            <a:pPr marL="342900" indent="-342900" algn="just">
              <a:buFontTx/>
              <a:buChar char="-"/>
            </a:pPr>
            <a:endParaRPr lang="pt-BR" sz="2200" dirty="0">
              <a:latin typeface="+mn-lt"/>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123950"/>
            <a:ext cx="6400800" cy="3886200"/>
          </a:xfrm>
          <a:prstGeom prst="rect">
            <a:avLst/>
          </a:prstGeom>
        </p:spPr>
      </p:pic>
    </p:spTree>
    <p:extLst>
      <p:ext uri="{BB962C8B-B14F-4D97-AF65-F5344CB8AC3E}">
        <p14:creationId xmlns:p14="http://schemas.microsoft.com/office/powerpoint/2010/main" val="3567960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Tipologia da computação na nuvem</a:t>
            </a:r>
          </a:p>
        </p:txBody>
      </p:sp>
      <p:sp>
        <p:nvSpPr>
          <p:cNvPr id="3" name="Subtítulo 2"/>
          <p:cNvSpPr>
            <a:spLocks noGrp="1"/>
          </p:cNvSpPr>
          <p:nvPr>
            <p:ph type="subTitle" idx="1"/>
          </p:nvPr>
        </p:nvSpPr>
        <p:spPr>
          <a:xfrm>
            <a:off x="381000" y="1047750"/>
            <a:ext cx="8229600" cy="3810000"/>
          </a:xfrm>
        </p:spPr>
        <p:txBody>
          <a:bodyPr>
            <a:normAutofit/>
          </a:bodyPr>
          <a:lstStyle/>
          <a:p>
            <a:pPr marL="342900" indent="-342900" algn="just">
              <a:buFont typeface="Arial" panose="020B0604020202020204" pitchFamily="34" charset="0"/>
              <a:buChar char="•"/>
            </a:pPr>
            <a:r>
              <a:rPr lang="pt-BR" sz="2200" b="1" dirty="0" err="1">
                <a:latin typeface="+mn-lt"/>
              </a:rPr>
              <a:t>IaaS</a:t>
            </a:r>
            <a:r>
              <a:rPr lang="pt-BR" sz="2200" b="1" dirty="0">
                <a:latin typeface="+mn-lt"/>
              </a:rPr>
              <a:t> – </a:t>
            </a:r>
            <a:r>
              <a:rPr lang="pt-BR" sz="2200" b="1" i="1" dirty="0" err="1">
                <a:latin typeface="+mn-lt"/>
              </a:rPr>
              <a:t>Infrastructure</a:t>
            </a:r>
            <a:r>
              <a:rPr lang="pt-BR" sz="2200" b="1" i="1" dirty="0">
                <a:latin typeface="+mn-lt"/>
              </a:rPr>
              <a:t> as a Service </a:t>
            </a:r>
            <a:r>
              <a:rPr lang="pt-BR" sz="2200" b="1" dirty="0">
                <a:latin typeface="+mn-lt"/>
              </a:rPr>
              <a:t>(Infraestrutura como um Serviço):</a:t>
            </a:r>
            <a:r>
              <a:rPr lang="pt-BR" sz="2200" dirty="0">
                <a:latin typeface="+mn-lt"/>
              </a:rPr>
              <a:t> o foco deste serviço é a estrutura de hardware ou de máquinas virtuais, com o usuário tendo inclusive acesso a recursos do sistema operacional.</a:t>
            </a:r>
          </a:p>
          <a:p>
            <a:pPr marL="342900" indent="-342900" algn="just">
              <a:buFont typeface="Arial" panose="020B0604020202020204" pitchFamily="34" charset="0"/>
              <a:buChar char="•"/>
            </a:pPr>
            <a:endParaRPr lang="pt-BR" sz="2200" b="1" dirty="0">
              <a:latin typeface="+mn-lt"/>
            </a:endParaRPr>
          </a:p>
        </p:txBody>
      </p:sp>
    </p:spTree>
    <p:extLst>
      <p:ext uri="{BB962C8B-B14F-4D97-AF65-F5344CB8AC3E}">
        <p14:creationId xmlns:p14="http://schemas.microsoft.com/office/powerpoint/2010/main" val="418084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Tipologia da computação na nuvem</a:t>
            </a:r>
          </a:p>
        </p:txBody>
      </p:sp>
      <p:sp>
        <p:nvSpPr>
          <p:cNvPr id="3" name="Subtítulo 2"/>
          <p:cNvSpPr>
            <a:spLocks noGrp="1"/>
          </p:cNvSpPr>
          <p:nvPr>
            <p:ph type="subTitle" idx="1"/>
          </p:nvPr>
        </p:nvSpPr>
        <p:spPr>
          <a:xfrm>
            <a:off x="381000" y="1047750"/>
            <a:ext cx="8229600" cy="3810000"/>
          </a:xfrm>
        </p:spPr>
        <p:txBody>
          <a:bodyPr>
            <a:normAutofit fontScale="92500"/>
          </a:bodyPr>
          <a:lstStyle/>
          <a:p>
            <a:pPr marL="342900" indent="-342900" algn="just">
              <a:buFont typeface="Arial" panose="020B0604020202020204" pitchFamily="34" charset="0"/>
              <a:buChar char="•"/>
            </a:pPr>
            <a:r>
              <a:rPr lang="pt-BR" sz="2200" b="1" dirty="0">
                <a:latin typeface="+mn-lt"/>
              </a:rPr>
              <a:t>IaaS – </a:t>
            </a:r>
            <a:r>
              <a:rPr lang="pt-BR" sz="2200" b="1" i="1" dirty="0">
                <a:latin typeface="+mn-lt"/>
              </a:rPr>
              <a:t>Infrastructure as a Service </a:t>
            </a:r>
            <a:r>
              <a:rPr lang="pt-BR" sz="2200" b="1" dirty="0">
                <a:latin typeface="+mn-lt"/>
              </a:rPr>
              <a:t>(Infraestrutura como um Serviço):</a:t>
            </a:r>
            <a:r>
              <a:rPr lang="pt-BR" sz="2200" dirty="0">
                <a:latin typeface="+mn-lt"/>
              </a:rPr>
              <a:t> o foco deste serviço é a estrutura de hardware ou de máquinas virtuais, com o usuário tendo inclusive acesso a recursos do sistema operacional.</a:t>
            </a:r>
          </a:p>
          <a:p>
            <a:pPr marL="342900" indent="-342900" algn="just">
              <a:buFont typeface="Arial" panose="020B0604020202020204" pitchFamily="34" charset="0"/>
              <a:buChar char="•"/>
            </a:pPr>
            <a:endParaRPr lang="pt-BR" sz="2200" dirty="0">
              <a:latin typeface="+mn-lt"/>
            </a:endParaRPr>
          </a:p>
          <a:p>
            <a:pPr marL="342900" indent="-342900" algn="just">
              <a:buFont typeface="Arial" panose="020B0604020202020204" pitchFamily="34" charset="0"/>
              <a:buChar char="•"/>
            </a:pPr>
            <a:r>
              <a:rPr lang="pt-BR" sz="2200" b="1" dirty="0">
                <a:latin typeface="+mn-lt"/>
              </a:rPr>
              <a:t>PaaS – </a:t>
            </a:r>
            <a:r>
              <a:rPr lang="pt-BR" sz="2200" b="1" i="1" dirty="0">
                <a:latin typeface="+mn-lt"/>
              </a:rPr>
              <a:t>Platform as a Service </a:t>
            </a:r>
            <a:r>
              <a:rPr lang="pt-BR" sz="2200" b="1" dirty="0">
                <a:latin typeface="+mn-lt"/>
              </a:rPr>
              <a:t>(Plataforma como um Serviço):</a:t>
            </a:r>
            <a:r>
              <a:rPr lang="pt-BR" sz="2200" dirty="0">
                <a:latin typeface="+mn-lt"/>
              </a:rPr>
              <a:t> trata-se de um tipo de solução mais amplo para determinadas aplicações, incluindo todos (ou quase todos) os recursos necessários à operação, como armazenamento, banco de dados, escalabilidade (aumento automático da capacidade de armazenamento ou processamento), suporte a linguagens de programação, segurança e assim por diante.</a:t>
            </a:r>
            <a:endParaRPr lang="pt-BR" sz="2200" b="1" dirty="0">
              <a:latin typeface="+mn-lt"/>
            </a:endParaRPr>
          </a:p>
          <a:p>
            <a:pPr marL="342900" indent="-342900" algn="just">
              <a:buFont typeface="Arial" panose="020B0604020202020204" pitchFamily="34" charset="0"/>
              <a:buChar char="•"/>
            </a:pPr>
            <a:endParaRPr lang="pt-BR" sz="2200" dirty="0">
              <a:latin typeface="+mn-lt"/>
            </a:endParaRPr>
          </a:p>
          <a:p>
            <a:pPr marL="342900" indent="-342900" algn="just">
              <a:buFont typeface="Arial" panose="020B0604020202020204" pitchFamily="34" charset="0"/>
              <a:buChar char="•"/>
            </a:pPr>
            <a:endParaRPr lang="pt-BR" sz="2200" b="1" dirty="0">
              <a:latin typeface="+mn-lt"/>
            </a:endParaRPr>
          </a:p>
        </p:txBody>
      </p:sp>
    </p:spTree>
    <p:extLst>
      <p:ext uri="{BB962C8B-B14F-4D97-AF65-F5344CB8AC3E}">
        <p14:creationId xmlns:p14="http://schemas.microsoft.com/office/powerpoint/2010/main" val="1724688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Tipologia da computação na nuvem</a:t>
            </a:r>
          </a:p>
        </p:txBody>
      </p:sp>
      <p:sp>
        <p:nvSpPr>
          <p:cNvPr id="3" name="Subtítulo 2"/>
          <p:cNvSpPr>
            <a:spLocks noGrp="1"/>
          </p:cNvSpPr>
          <p:nvPr>
            <p:ph type="subTitle" idx="1"/>
          </p:nvPr>
        </p:nvSpPr>
        <p:spPr>
          <a:xfrm>
            <a:off x="304800" y="895350"/>
            <a:ext cx="8229600" cy="3810000"/>
          </a:xfrm>
        </p:spPr>
        <p:txBody>
          <a:bodyPr>
            <a:normAutofit/>
          </a:bodyPr>
          <a:lstStyle/>
          <a:p>
            <a:pPr marL="342900" indent="-342900" algn="just">
              <a:buFont typeface="Arial" panose="020B0604020202020204" pitchFamily="34" charset="0"/>
              <a:buChar char="•"/>
            </a:pPr>
            <a:r>
              <a:rPr lang="pt-BR" sz="2200" b="1" dirty="0" err="1">
                <a:latin typeface="+mn-lt"/>
              </a:rPr>
              <a:t>SaaS</a:t>
            </a:r>
            <a:r>
              <a:rPr lang="pt-BR" sz="2200" b="1" dirty="0">
                <a:latin typeface="+mn-lt"/>
              </a:rPr>
              <a:t> – </a:t>
            </a:r>
            <a:r>
              <a:rPr lang="pt-BR" sz="2200" b="1" i="1" dirty="0">
                <a:latin typeface="+mn-lt"/>
              </a:rPr>
              <a:t>Software as a Service </a:t>
            </a:r>
            <a:r>
              <a:rPr lang="pt-BR" sz="2200" b="1" dirty="0">
                <a:latin typeface="+mn-lt"/>
              </a:rPr>
              <a:t>(</a:t>
            </a:r>
            <a:r>
              <a:rPr lang="pt-BR" sz="2200" b="1" i="1" dirty="0">
                <a:latin typeface="+mn-lt"/>
              </a:rPr>
              <a:t>Software</a:t>
            </a:r>
            <a:r>
              <a:rPr lang="pt-BR" sz="2200" b="1" dirty="0">
                <a:latin typeface="+mn-lt"/>
              </a:rPr>
              <a:t> como um Serviço):</a:t>
            </a:r>
            <a:r>
              <a:rPr lang="pt-BR" sz="2200" dirty="0">
                <a:latin typeface="+mn-lt"/>
              </a:rPr>
              <a:t> em sua essência, trata-se de uma forma de trabalho onde o </a:t>
            </a:r>
            <a:r>
              <a:rPr lang="pt-BR" sz="2200" i="1" dirty="0">
                <a:latin typeface="+mn-lt"/>
              </a:rPr>
              <a:t>software</a:t>
            </a:r>
            <a:r>
              <a:rPr lang="pt-BR" sz="2200" dirty="0">
                <a:latin typeface="+mn-lt"/>
              </a:rPr>
              <a:t> é oferecido como serviço. Assim, o usuário não precisa adquirir licenças de uso para instalação ou mesmo comprar computadores ou servidores para executá-lo. Nesta modalidade, no máximo, paga-se um valor periódico – como se fosse uma assinatura – somente pelos recursos utilizados e/ou pelo tempo de uso.</a:t>
            </a:r>
            <a:endParaRPr lang="pt-BR" sz="2200" b="1" dirty="0">
              <a:latin typeface="+mn-lt"/>
            </a:endParaRPr>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3682204"/>
            <a:ext cx="8382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906045"/>
            <a:ext cx="13430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152899"/>
            <a:ext cx="130175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906043"/>
            <a:ext cx="13430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027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Tipologia da computação na nuvem</a:t>
            </a:r>
          </a:p>
        </p:txBody>
      </p:sp>
      <p:sp>
        <p:nvSpPr>
          <p:cNvPr id="3" name="Subtítulo 2"/>
          <p:cNvSpPr>
            <a:spLocks noGrp="1"/>
          </p:cNvSpPr>
          <p:nvPr>
            <p:ph type="subTitle" idx="1"/>
          </p:nvPr>
        </p:nvSpPr>
        <p:spPr>
          <a:xfrm>
            <a:off x="381000" y="1047750"/>
            <a:ext cx="8229600" cy="3810000"/>
          </a:xfrm>
        </p:spPr>
        <p:txBody>
          <a:bodyPr>
            <a:normAutofit/>
          </a:bodyPr>
          <a:lstStyle/>
          <a:p>
            <a:pPr marL="342900" indent="-342900" algn="just">
              <a:buFont typeface="Arial" panose="020B0604020202020204" pitchFamily="34" charset="0"/>
              <a:buChar char="•"/>
            </a:pPr>
            <a:r>
              <a:rPr lang="pt-BR" sz="2200" b="1" dirty="0" err="1">
                <a:latin typeface="+mn-lt"/>
              </a:rPr>
              <a:t>DBaaS</a:t>
            </a:r>
            <a:r>
              <a:rPr lang="pt-BR" sz="2200" b="1" dirty="0">
                <a:latin typeface="+mn-lt"/>
              </a:rPr>
              <a:t> – </a:t>
            </a:r>
            <a:r>
              <a:rPr lang="pt-BR" sz="2200" b="1" i="1" dirty="0" err="1">
                <a:latin typeface="+mn-lt"/>
              </a:rPr>
              <a:t>Database</a:t>
            </a:r>
            <a:r>
              <a:rPr lang="pt-BR" sz="2200" b="1" i="1" dirty="0">
                <a:latin typeface="+mn-lt"/>
              </a:rPr>
              <a:t> as a Service </a:t>
            </a:r>
            <a:r>
              <a:rPr lang="pt-BR" sz="2200" b="1" dirty="0">
                <a:latin typeface="+mn-lt"/>
              </a:rPr>
              <a:t>(Banco de Dados como um Serviço):</a:t>
            </a:r>
            <a:r>
              <a:rPr lang="pt-BR" sz="2200" dirty="0">
                <a:latin typeface="+mn-lt"/>
              </a:rPr>
              <a:t> o nome já deixa claro que esta modalidade é direcionada ao fornecimento de serviços para armazenamento e acesso de volumes de dados. A vantagem aqui é que o detentor da aplicação conta com maior flexibilidade para expandir o banco de dados, compartilhar as informações com outros sistemas, facilitar o acesso remoto por usuários autorizados, entre outros.</a:t>
            </a:r>
            <a:endParaRPr lang="pt-BR" sz="2200" b="1" dirty="0">
              <a:latin typeface="+mn-lt"/>
            </a:endParaRPr>
          </a:p>
        </p:txBody>
      </p:sp>
    </p:spTree>
    <p:extLst>
      <p:ext uri="{BB962C8B-B14F-4D97-AF65-F5344CB8AC3E}">
        <p14:creationId xmlns:p14="http://schemas.microsoft.com/office/powerpoint/2010/main" val="252446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Tipologia da computação na nuvem</a:t>
            </a:r>
          </a:p>
        </p:txBody>
      </p:sp>
      <p:sp>
        <p:nvSpPr>
          <p:cNvPr id="3" name="Subtítulo 2"/>
          <p:cNvSpPr>
            <a:spLocks noGrp="1"/>
          </p:cNvSpPr>
          <p:nvPr>
            <p:ph type="subTitle" idx="1"/>
          </p:nvPr>
        </p:nvSpPr>
        <p:spPr>
          <a:xfrm>
            <a:off x="381000" y="1047750"/>
            <a:ext cx="8229600" cy="3810000"/>
          </a:xfrm>
        </p:spPr>
        <p:txBody>
          <a:bodyPr>
            <a:normAutofit/>
          </a:bodyPr>
          <a:lstStyle/>
          <a:p>
            <a:pPr marL="342900" indent="-342900" algn="just">
              <a:buFont typeface="Arial" panose="020B0604020202020204" pitchFamily="34" charset="0"/>
              <a:buChar char="•"/>
            </a:pPr>
            <a:r>
              <a:rPr lang="pt-BR" sz="2200" b="1" dirty="0" err="1">
                <a:latin typeface="+mn-lt"/>
              </a:rPr>
              <a:t>DevaaS</a:t>
            </a:r>
            <a:r>
              <a:rPr lang="pt-BR" sz="2200" b="1" dirty="0">
                <a:latin typeface="+mn-lt"/>
              </a:rPr>
              <a:t> – </a:t>
            </a:r>
            <a:r>
              <a:rPr lang="pt-BR" sz="2200" b="1" i="1" dirty="0" err="1">
                <a:latin typeface="+mn-lt"/>
              </a:rPr>
              <a:t>Development</a:t>
            </a:r>
            <a:r>
              <a:rPr lang="pt-BR" sz="2200" b="1" i="1" dirty="0">
                <a:latin typeface="+mn-lt"/>
              </a:rPr>
              <a:t> as a Service </a:t>
            </a:r>
            <a:r>
              <a:rPr lang="pt-BR" sz="2200" b="1" dirty="0">
                <a:latin typeface="+mn-lt"/>
              </a:rPr>
              <a:t>(Desenvolvimento como Serviço):</a:t>
            </a:r>
            <a:r>
              <a:rPr lang="pt-BR" sz="2200" dirty="0">
                <a:latin typeface="+mn-lt"/>
              </a:rPr>
              <a:t> as ferramentas de desenvolvimento tomam forma na computação em nuvem como ferramentas compartilhadas, ferramentas de desenvolvimento web-</a:t>
            </a:r>
            <a:r>
              <a:rPr lang="pt-BR" sz="2200" dirty="0" err="1">
                <a:latin typeface="+mn-lt"/>
              </a:rPr>
              <a:t>based</a:t>
            </a:r>
            <a:r>
              <a:rPr lang="pt-BR" sz="2200" dirty="0">
                <a:latin typeface="+mn-lt"/>
              </a:rPr>
              <a:t> e serviços baseados em </a:t>
            </a:r>
            <a:r>
              <a:rPr lang="pt-BR" sz="2200" dirty="0" err="1">
                <a:latin typeface="+mn-lt"/>
              </a:rPr>
              <a:t>mashup</a:t>
            </a:r>
            <a:r>
              <a:rPr lang="pt-BR" sz="2200" dirty="0">
                <a:latin typeface="+mn-lt"/>
              </a:rPr>
              <a:t>.</a:t>
            </a:r>
          </a:p>
          <a:p>
            <a:pPr marL="342900" indent="-342900" algn="just">
              <a:buFont typeface="Arial" panose="020B0604020202020204" pitchFamily="34" charset="0"/>
              <a:buChar char="•"/>
            </a:pPr>
            <a:endParaRPr lang="pt-BR" sz="2200" b="1" dirty="0">
              <a:latin typeface="+mn-lt"/>
            </a:endParaRPr>
          </a:p>
          <a:p>
            <a:pPr marL="342900" indent="-342900" algn="just">
              <a:buFont typeface="Arial" panose="020B0604020202020204" pitchFamily="34" charset="0"/>
              <a:buChar char="•"/>
            </a:pPr>
            <a:r>
              <a:rPr lang="pt-BR" sz="2200" b="1" dirty="0" err="1"/>
              <a:t>CaaS</a:t>
            </a:r>
            <a:r>
              <a:rPr lang="pt-BR" sz="2200" b="1" dirty="0"/>
              <a:t> – </a:t>
            </a:r>
            <a:r>
              <a:rPr lang="pt-BR" sz="2200" b="1" i="1" dirty="0"/>
              <a:t>Communication as a Service </a:t>
            </a:r>
            <a:r>
              <a:rPr lang="pt-BR" sz="2200" b="1" dirty="0"/>
              <a:t>(Comunicação como um Serviço):</a:t>
            </a:r>
            <a:r>
              <a:rPr lang="pt-BR" sz="2200" dirty="0"/>
              <a:t> uso de uma solução de Comunicação Unificada hospedada em Data Center do provedor ou fabricante.</a:t>
            </a:r>
            <a:endParaRPr lang="pt-BR" sz="2200" b="1" dirty="0">
              <a:latin typeface="+mn-lt"/>
            </a:endParaRPr>
          </a:p>
        </p:txBody>
      </p:sp>
    </p:spTree>
    <p:extLst>
      <p:ext uri="{BB962C8B-B14F-4D97-AF65-F5344CB8AC3E}">
        <p14:creationId xmlns:p14="http://schemas.microsoft.com/office/powerpoint/2010/main" val="563886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Tipologia da computação na nuvem: comparação</a:t>
            </a:r>
          </a:p>
        </p:txBody>
      </p:sp>
      <p:pic>
        <p:nvPicPr>
          <p:cNvPr id="9" name="Picture 8">
            <a:extLst>
              <a:ext uri="{FF2B5EF4-FFF2-40B4-BE49-F238E27FC236}">
                <a16:creationId xmlns:a16="http://schemas.microsoft.com/office/drawing/2014/main" id="{9933BECC-9E31-AF22-4CBF-F74206FFC7FB}"/>
              </a:ext>
            </a:extLst>
          </p:cNvPr>
          <p:cNvPicPr>
            <a:picLocks noChangeAspect="1"/>
          </p:cNvPicPr>
          <p:nvPr/>
        </p:nvPicPr>
        <p:blipFill>
          <a:blip r:embed="rId2"/>
          <a:stretch>
            <a:fillRect/>
          </a:stretch>
        </p:blipFill>
        <p:spPr>
          <a:xfrm>
            <a:off x="7019657" y="1276350"/>
            <a:ext cx="2067423" cy="618381"/>
          </a:xfrm>
          <a:prstGeom prst="rect">
            <a:avLst/>
          </a:prstGeom>
        </p:spPr>
      </p:pic>
      <p:pic>
        <p:nvPicPr>
          <p:cNvPr id="11" name="Picture 10">
            <a:extLst>
              <a:ext uri="{FF2B5EF4-FFF2-40B4-BE49-F238E27FC236}">
                <a16:creationId xmlns:a16="http://schemas.microsoft.com/office/drawing/2014/main" id="{0EDCF4D2-8412-76A2-868B-115DC9598714}"/>
              </a:ext>
            </a:extLst>
          </p:cNvPr>
          <p:cNvPicPr>
            <a:picLocks noChangeAspect="1"/>
          </p:cNvPicPr>
          <p:nvPr/>
        </p:nvPicPr>
        <p:blipFill>
          <a:blip r:embed="rId3"/>
          <a:stretch>
            <a:fillRect/>
          </a:stretch>
        </p:blipFill>
        <p:spPr>
          <a:xfrm>
            <a:off x="101026" y="971550"/>
            <a:ext cx="6918477" cy="3810000"/>
          </a:xfrm>
          <a:prstGeom prst="rect">
            <a:avLst/>
          </a:prstGeom>
        </p:spPr>
      </p:pic>
    </p:spTree>
    <p:extLst>
      <p:ext uri="{BB962C8B-B14F-4D97-AF65-F5344CB8AC3E}">
        <p14:creationId xmlns:p14="http://schemas.microsoft.com/office/powerpoint/2010/main" val="1180625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Bancos de dados na nuvem</a:t>
            </a:r>
          </a:p>
        </p:txBody>
      </p:sp>
      <p:sp>
        <p:nvSpPr>
          <p:cNvPr id="6" name="Shape 93">
            <a:extLst>
              <a:ext uri="{FF2B5EF4-FFF2-40B4-BE49-F238E27FC236}">
                <a16:creationId xmlns:a16="http://schemas.microsoft.com/office/drawing/2014/main" id="{F5E6523F-1A5F-9A3F-F9D4-EE1B33031969}"/>
              </a:ext>
            </a:extLst>
          </p:cNvPr>
          <p:cNvSpPr txBox="1"/>
          <p:nvPr/>
        </p:nvSpPr>
        <p:spPr>
          <a:xfrm>
            <a:off x="569042" y="895350"/>
            <a:ext cx="7624916" cy="3659706"/>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lvl="0" algn="just"/>
            <a:r>
              <a:rPr lang="pt-BR" sz="2400" i="1" dirty="0">
                <a:latin typeface="Cambria" panose="02040503050406030204" pitchFamily="18" charset="0"/>
              </a:rPr>
              <a:t>Características:</a:t>
            </a: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p:txBody>
      </p:sp>
      <p:sp>
        <p:nvSpPr>
          <p:cNvPr id="8" name="Shape 93">
            <a:extLst>
              <a:ext uri="{FF2B5EF4-FFF2-40B4-BE49-F238E27FC236}">
                <a16:creationId xmlns:a16="http://schemas.microsoft.com/office/drawing/2014/main" id="{076353C3-36B4-D320-7A35-20AF8CC307A0}"/>
              </a:ext>
            </a:extLst>
          </p:cNvPr>
          <p:cNvSpPr txBox="1"/>
          <p:nvPr/>
        </p:nvSpPr>
        <p:spPr>
          <a:xfrm>
            <a:off x="949124" y="1513442"/>
            <a:ext cx="7624916" cy="274320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buFont typeface="Wingdings" panose="05000000000000000000" pitchFamily="2" charset="2"/>
              <a:buChar char="§"/>
            </a:pPr>
            <a:r>
              <a:rPr lang="pt-BR" sz="1800" dirty="0">
                <a:latin typeface="Cambria" panose="02040503050406030204" pitchFamily="18" charset="0"/>
              </a:rPr>
              <a:t>API simples com pouca configuração e administração</a:t>
            </a:r>
          </a:p>
          <a:p>
            <a:pPr marL="285750" lvl="0" indent="-285750" algn="just">
              <a:buFont typeface="Wingdings" panose="05000000000000000000" pitchFamily="2" charset="2"/>
              <a:buChar char="§"/>
            </a:pPr>
            <a:r>
              <a:rPr lang="pt-BR" sz="1800" dirty="0">
                <a:latin typeface="Cambria" panose="02040503050406030204" pitchFamily="18" charset="0"/>
              </a:rPr>
              <a:t>Alto desempenho</a:t>
            </a:r>
          </a:p>
          <a:p>
            <a:pPr marL="285750" lvl="0" indent="-285750" algn="just">
              <a:buFont typeface="Wingdings" panose="05000000000000000000" pitchFamily="2" charset="2"/>
              <a:buChar char="§"/>
            </a:pPr>
            <a:r>
              <a:rPr lang="pt-BR" sz="1800" dirty="0">
                <a:latin typeface="Cambria" panose="02040503050406030204" pitchFamily="18" charset="0"/>
              </a:rPr>
              <a:t>Alta disponibilidade e confiança</a:t>
            </a:r>
          </a:p>
          <a:p>
            <a:pPr marL="285750" lvl="0" indent="-285750" algn="just">
              <a:buFont typeface="Wingdings" panose="05000000000000000000" pitchFamily="2" charset="2"/>
              <a:buChar char="§"/>
            </a:pPr>
            <a:r>
              <a:rPr lang="pt-BR" sz="1800" dirty="0">
                <a:latin typeface="Cambria" panose="02040503050406030204" pitchFamily="18" charset="0"/>
              </a:rPr>
              <a:t>Acesso fácil à características avançadas </a:t>
            </a:r>
          </a:p>
          <a:p>
            <a:pPr marL="285750" lvl="0" indent="-285750" algn="just">
              <a:buFont typeface="Wingdings" panose="05000000000000000000" pitchFamily="2" charset="2"/>
              <a:buChar char="§"/>
            </a:pPr>
            <a:r>
              <a:rPr lang="pt-BR" sz="1800" dirty="0">
                <a:latin typeface="Cambria" panose="02040503050406030204" pitchFamily="18" charset="0"/>
              </a:rPr>
              <a:t>Limitar hardware e custo de energia </a:t>
            </a:r>
          </a:p>
          <a:p>
            <a:pPr marL="285750" lvl="0" indent="-285750" algn="just">
              <a:buFont typeface="Wingdings" panose="05000000000000000000" pitchFamily="2" charset="2"/>
              <a:buChar char="§"/>
            </a:pPr>
            <a:r>
              <a:rPr lang="pt-BR" sz="1800" dirty="0">
                <a:latin typeface="Cambria" panose="02040503050406030204" pitchFamily="18" charset="0"/>
              </a:rPr>
              <a:t>Limitar custo de administração (ex. custo com pessoal) </a:t>
            </a:r>
          </a:p>
          <a:p>
            <a:pPr marL="285750" lvl="0" indent="-285750" algn="just">
              <a:buFont typeface="Wingdings" panose="05000000000000000000" pitchFamily="2" charset="2"/>
              <a:buChar char="§"/>
            </a:pPr>
            <a:r>
              <a:rPr lang="pt-BR" sz="1800" dirty="0">
                <a:latin typeface="Cambria" panose="02040503050406030204" pitchFamily="18" charset="0"/>
              </a:rPr>
              <a:t>Esquema de preço: barato, previsível e proporcional ao uso (elasticidade) </a:t>
            </a:r>
          </a:p>
          <a:p>
            <a:pPr marL="285750" lvl="0" indent="-285750" algn="just">
              <a:buFont typeface="Wingdings" panose="05000000000000000000" pitchFamily="2" charset="2"/>
              <a:buChar char="§"/>
            </a:pPr>
            <a:r>
              <a:rPr lang="pt-BR" sz="1800" dirty="0">
                <a:latin typeface="Cambria" panose="02040503050406030204" pitchFamily="18" charset="0"/>
              </a:rPr>
              <a:t>Garantias de segurança e privacidade </a:t>
            </a:r>
          </a:p>
          <a:p>
            <a:pPr marL="285750" lvl="0" indent="-285750" algn="just">
              <a:buFont typeface="Wingdings" panose="05000000000000000000" pitchFamily="2" charset="2"/>
              <a:buChar char="§"/>
            </a:pPr>
            <a:r>
              <a:rPr lang="pt-BR" sz="1800" dirty="0">
                <a:latin typeface="Cambria" panose="02040503050406030204" pitchFamily="18" charset="0"/>
              </a:rPr>
              <a:t>Baixa latência</a:t>
            </a:r>
          </a:p>
          <a:p>
            <a:pPr lvl="0" algn="just"/>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626236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Bancos de dados na nuvem</a:t>
            </a:r>
          </a:p>
        </p:txBody>
      </p:sp>
      <p:sp>
        <p:nvSpPr>
          <p:cNvPr id="6" name="Shape 93">
            <a:extLst>
              <a:ext uri="{FF2B5EF4-FFF2-40B4-BE49-F238E27FC236}">
                <a16:creationId xmlns:a16="http://schemas.microsoft.com/office/drawing/2014/main" id="{F5E6523F-1A5F-9A3F-F9D4-EE1B33031969}"/>
              </a:ext>
            </a:extLst>
          </p:cNvPr>
          <p:cNvSpPr txBox="1"/>
          <p:nvPr/>
        </p:nvSpPr>
        <p:spPr>
          <a:xfrm>
            <a:off x="569042" y="895350"/>
            <a:ext cx="7624916" cy="3659706"/>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lvl="0" algn="just"/>
            <a:r>
              <a:rPr lang="pt-BR" sz="2400" i="1" dirty="0">
                <a:latin typeface="Cambria" panose="02040503050406030204" pitchFamily="18" charset="0"/>
              </a:rPr>
              <a:t>Vantagens</a:t>
            </a: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(i) previsibilidade e custos mais baixos, proporcional à qualidade do serviço (QoS) e cargas de trabalho reais</a:t>
            </a:r>
            <a:endParaRPr lang="pt-BR"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(ii) complexidade técnica reduzida, graças a interfaces de acesso unificado e a delegação de tuning e administração de SGBDs </a:t>
            </a:r>
            <a:endParaRPr lang="pt-BR"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(iii) a elasticidade e escalabilidade, proporcionando a percepção de recursos quase infinitos. </a:t>
            </a:r>
            <a:r>
              <a:rPr lang="pt-BR" sz="1800" dirty="0"/>
              <a:t>[Curino et al. 2010]</a:t>
            </a: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1666173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Bancos de dados na nuvem</a:t>
            </a:r>
          </a:p>
        </p:txBody>
      </p:sp>
      <p:sp>
        <p:nvSpPr>
          <p:cNvPr id="4" name="Shape 93">
            <a:extLst>
              <a:ext uri="{FF2B5EF4-FFF2-40B4-BE49-F238E27FC236}">
                <a16:creationId xmlns:a16="http://schemas.microsoft.com/office/drawing/2014/main" id="{78AF2118-2B40-31E6-F985-47D33D641C09}"/>
              </a:ext>
            </a:extLst>
          </p:cNvPr>
          <p:cNvSpPr txBox="1"/>
          <p:nvPr/>
        </p:nvSpPr>
        <p:spPr>
          <a:xfrm>
            <a:off x="229674" y="878914"/>
            <a:ext cx="5104325" cy="3826436"/>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lvl="0"/>
            <a:r>
              <a:rPr lang="pt-BR" sz="1800" dirty="0">
                <a:latin typeface="Cambria" panose="02040503050406030204" pitchFamily="18" charset="0"/>
              </a:rPr>
              <a:t>Devido as necessidades de segurança, gerenciamento de recursos compartilhados e a extensibilidade.</a:t>
            </a:r>
          </a:p>
          <a:p>
            <a:pPr lvl="0" algn="just"/>
            <a:endParaRPr lang="pt-BR" sz="700" dirty="0">
              <a:latin typeface="Cambria" panose="02040503050406030204" pitchFamily="18" charset="0"/>
            </a:endParaRPr>
          </a:p>
          <a:p>
            <a:pPr lvl="0"/>
            <a:r>
              <a:rPr lang="pt-BR" sz="1800" dirty="0">
                <a:latin typeface="Cambria" panose="02040503050406030204" pitchFamily="18" charset="0"/>
              </a:rPr>
              <a:t>Surge o </a:t>
            </a:r>
            <a:r>
              <a:rPr lang="pt-BR" sz="1800" dirty="0" err="1">
                <a:latin typeface="Cambria" panose="02040503050406030204" pitchFamily="18" charset="0"/>
              </a:rPr>
              <a:t>DaaS</a:t>
            </a:r>
            <a:r>
              <a:rPr lang="pt-BR" sz="1800" dirty="0">
                <a:latin typeface="Cambria" panose="02040503050406030204" pitchFamily="18" charset="0"/>
              </a:rPr>
              <a:t> como plataforma que hospedada bancos de dados e fornece como serviço.</a:t>
            </a:r>
          </a:p>
          <a:p>
            <a:pPr lvl="0"/>
            <a:endParaRPr lang="pt-BR" sz="1050" dirty="0">
              <a:latin typeface="Cambria" panose="02040503050406030204" pitchFamily="18" charset="0"/>
            </a:endParaRPr>
          </a:p>
          <a:p>
            <a:pPr marL="285750" lvl="0" indent="-285750" algn="just">
              <a:buFont typeface="Arial" panose="020B0604020202020204" pitchFamily="34" charset="0"/>
              <a:buChar char="•"/>
            </a:pPr>
            <a:r>
              <a:rPr lang="pt-BR" sz="1800" dirty="0">
                <a:latin typeface="Cambria" panose="02040503050406030204" pitchFamily="18" charset="0"/>
              </a:rPr>
              <a:t>Multi-inquilino (mult-tenant)</a:t>
            </a:r>
          </a:p>
          <a:p>
            <a:pPr marL="285750" lvl="0" indent="-285750" algn="just">
              <a:buFont typeface="Arial" panose="020B0604020202020204" pitchFamily="34" charset="0"/>
              <a:buChar char="•"/>
            </a:pPr>
            <a:r>
              <a:rPr lang="pt-BR" sz="1800" dirty="0">
                <a:latin typeface="Cambria" panose="02040503050406030204" pitchFamily="18" charset="0"/>
              </a:rPr>
              <a:t>Instâncias independentes</a:t>
            </a:r>
          </a:p>
          <a:p>
            <a:pPr marL="285750" lvl="0" indent="-285750">
              <a:buFont typeface="Arial" panose="020B0604020202020204" pitchFamily="34" charset="0"/>
              <a:buChar char="•"/>
            </a:pPr>
            <a:r>
              <a:rPr lang="pt-BR" sz="1800" dirty="0">
                <a:latin typeface="Cambria" panose="02040503050406030204" pitchFamily="18" charset="0"/>
              </a:rPr>
              <a:t>Tabelas independentes e banco compartilhados</a:t>
            </a:r>
          </a:p>
          <a:p>
            <a:pPr marL="285750" lvl="0" indent="-285750" algn="just">
              <a:buFont typeface="Arial" panose="020B0604020202020204" pitchFamily="34" charset="0"/>
              <a:buChar char="•"/>
            </a:pPr>
            <a:r>
              <a:rPr lang="pt-BR" sz="1800" dirty="0">
                <a:latin typeface="Cambria" panose="02040503050406030204" pitchFamily="18" charset="0"/>
              </a:rPr>
              <a:t>Tabelas compartilhas</a:t>
            </a: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lvl="0" algn="just"/>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p:txBody>
      </p:sp>
      <p:pic>
        <p:nvPicPr>
          <p:cNvPr id="5" name="Imagem 1">
            <a:extLst>
              <a:ext uri="{FF2B5EF4-FFF2-40B4-BE49-F238E27FC236}">
                <a16:creationId xmlns:a16="http://schemas.microsoft.com/office/drawing/2014/main" id="{10DDD7A1-4ECF-1849-8F37-E6D509B6CD42}"/>
              </a:ext>
            </a:extLst>
          </p:cNvPr>
          <p:cNvPicPr>
            <a:picLocks noChangeAspect="1"/>
          </p:cNvPicPr>
          <p:nvPr/>
        </p:nvPicPr>
        <p:blipFill>
          <a:blip r:embed="rId2"/>
          <a:stretch>
            <a:fillRect/>
          </a:stretch>
        </p:blipFill>
        <p:spPr>
          <a:xfrm>
            <a:off x="5411276" y="742950"/>
            <a:ext cx="3503050" cy="3437162"/>
          </a:xfrm>
          <a:prstGeom prst="rect">
            <a:avLst/>
          </a:prstGeom>
        </p:spPr>
      </p:pic>
    </p:spTree>
    <p:extLst>
      <p:ext uri="{BB962C8B-B14F-4D97-AF65-F5344CB8AC3E}">
        <p14:creationId xmlns:p14="http://schemas.microsoft.com/office/powerpoint/2010/main" val="2303053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Bancos de dados na nuvem</a:t>
            </a:r>
          </a:p>
        </p:txBody>
      </p:sp>
      <p:pic>
        <p:nvPicPr>
          <p:cNvPr id="3" name="Imagem 1">
            <a:extLst>
              <a:ext uri="{FF2B5EF4-FFF2-40B4-BE49-F238E27FC236}">
                <a16:creationId xmlns:a16="http://schemas.microsoft.com/office/drawing/2014/main" id="{C780128D-B71E-CDAA-81F3-A3C2A99A234D}"/>
              </a:ext>
            </a:extLst>
          </p:cNvPr>
          <p:cNvPicPr>
            <a:picLocks noChangeAspect="1"/>
          </p:cNvPicPr>
          <p:nvPr/>
        </p:nvPicPr>
        <p:blipFill>
          <a:blip r:embed="rId2"/>
          <a:stretch>
            <a:fillRect/>
          </a:stretch>
        </p:blipFill>
        <p:spPr>
          <a:xfrm>
            <a:off x="345195" y="971550"/>
            <a:ext cx="8335925" cy="3200400"/>
          </a:xfrm>
          <a:prstGeom prst="rect">
            <a:avLst/>
          </a:prstGeom>
        </p:spPr>
      </p:pic>
    </p:spTree>
    <p:extLst>
      <p:ext uri="{BB962C8B-B14F-4D97-AF65-F5344CB8AC3E}">
        <p14:creationId xmlns:p14="http://schemas.microsoft.com/office/powerpoint/2010/main" val="212510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O Conceito</a:t>
            </a:r>
          </a:p>
        </p:txBody>
      </p:sp>
      <p:sp>
        <p:nvSpPr>
          <p:cNvPr id="7" name="Espaço Reservado para Conteúdo 2">
            <a:extLst>
              <a:ext uri="{FF2B5EF4-FFF2-40B4-BE49-F238E27FC236}">
                <a16:creationId xmlns:a16="http://schemas.microsoft.com/office/drawing/2014/main" id="{9AF28505-41A4-E6BA-EF8B-0CD9895A5305}"/>
              </a:ext>
            </a:extLst>
          </p:cNvPr>
          <p:cNvSpPr txBox="1">
            <a:spLocks/>
          </p:cNvSpPr>
          <p:nvPr/>
        </p:nvSpPr>
        <p:spPr>
          <a:xfrm>
            <a:off x="728949" y="895351"/>
            <a:ext cx="8229600" cy="3505200"/>
          </a:xfrm>
          <a:prstGeom prst="rect">
            <a:avLst/>
          </a:prstGeom>
        </p:spPr>
        <p:txBody>
          <a:bodyPr vert="horz" lIns="91436" tIns="45718" rIns="91436" bIns="45718" rtlCol="0">
            <a:normAutofit/>
          </a:bodyPr>
          <a:lstStyle>
            <a:lvl1pPr marL="0" indent="0" algn="ctr" defTabSz="914362" rtl="0" eaLnBrk="1" latinLnBrk="0" hangingPunct="1">
              <a:spcBef>
                <a:spcPct val="20000"/>
              </a:spcBef>
              <a:buFont typeface="Arial" pitchFamily="34" charset="0"/>
              <a:buNone/>
              <a:defRPr sz="2700" kern="1200">
                <a:solidFill>
                  <a:schemeClr val="tx1">
                    <a:tint val="75000"/>
                  </a:schemeClr>
                </a:solidFill>
                <a:latin typeface="+mj-lt"/>
                <a:ea typeface="+mn-ea"/>
                <a:cs typeface="+mn-cs"/>
              </a:defRPr>
            </a:lvl1pPr>
            <a:lvl2pPr marL="457181" indent="0" algn="ctr" defTabSz="914362"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2pPr>
            <a:lvl3pPr marL="914362" indent="0" algn="ctr" defTabSz="914362" rtl="0" eaLnBrk="1" latinLnBrk="0" hangingPunct="1">
              <a:spcBef>
                <a:spcPct val="20000"/>
              </a:spcBef>
              <a:buFont typeface="Arial" pitchFamily="34" charset="0"/>
              <a:buNone/>
              <a:defRPr sz="1800" kern="1200">
                <a:solidFill>
                  <a:schemeClr val="tx1">
                    <a:tint val="75000"/>
                  </a:schemeClr>
                </a:solidFill>
                <a:latin typeface="+mj-lt"/>
                <a:ea typeface="+mn-ea"/>
                <a:cs typeface="+mn-cs"/>
              </a:defRPr>
            </a:lvl3pPr>
            <a:lvl4pPr marL="1371543"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4pPr>
            <a:lvl5pPr marL="1828724"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5pPr>
            <a:lvl6pPr marL="2285905"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8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6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48"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38912" indent="-320040" algn="just">
              <a:spcBef>
                <a:spcPts val="600"/>
              </a:spcBef>
              <a:buFont typeface="Wingdings 2"/>
              <a:buChar char=""/>
              <a:defRPr/>
            </a:pPr>
            <a:r>
              <a:rPr lang="pt-BR" dirty="0"/>
              <a:t>O que é Computação em Nuvem?</a:t>
            </a:r>
          </a:p>
          <a:p>
            <a:pPr marL="118872" algn="just">
              <a:spcBef>
                <a:spcPts val="600"/>
              </a:spcBef>
              <a:defRPr/>
            </a:pPr>
            <a:endParaRPr lang="pt-BR" dirty="0"/>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A </a:t>
            </a:r>
            <a:r>
              <a:rPr lang="pt-BR" b="1" dirty="0">
                <a:solidFill>
                  <a:schemeClr val="accent2">
                    <a:lumMod val="75000"/>
                  </a:schemeClr>
                </a:solidFill>
              </a:rPr>
              <a:t>nuvem</a:t>
            </a:r>
            <a:r>
              <a:rPr lang="pt-BR" dirty="0">
                <a:solidFill>
                  <a:schemeClr val="accent2">
                    <a:lumMod val="75000"/>
                  </a:schemeClr>
                </a:solidFill>
              </a:rPr>
              <a:t> é uma camada conceitual</a:t>
            </a:r>
          </a:p>
          <a:p>
            <a:pPr marL="996696" lvl="2" algn="just">
              <a:spcBef>
                <a:spcPts val="600"/>
              </a:spcBef>
              <a:buClr>
                <a:schemeClr val="accent2"/>
              </a:buClr>
              <a:buFont typeface="Arial"/>
              <a:buChar char="▪"/>
              <a:defRPr/>
            </a:pPr>
            <a:r>
              <a:rPr lang="pt-BR" dirty="0">
                <a:solidFill>
                  <a:schemeClr val="accent2"/>
                </a:solidFill>
              </a:rPr>
              <a:t>Aplicativos e dados em </a:t>
            </a:r>
            <a:r>
              <a:rPr lang="pt-BR" i="1" dirty="0">
                <a:solidFill>
                  <a:schemeClr val="accent2"/>
                </a:solidFill>
              </a:rPr>
              <a:t>data centers</a:t>
            </a:r>
            <a:endParaRPr lang="pt-BR" dirty="0">
              <a:solidFill>
                <a:schemeClr val="accent2"/>
              </a:solidFill>
            </a:endParaRPr>
          </a:p>
          <a:p>
            <a:pPr marL="996696" lvl="2" algn="just">
              <a:spcBef>
                <a:spcPts val="600"/>
              </a:spcBef>
              <a:buClr>
                <a:schemeClr val="accent2"/>
              </a:buClr>
              <a:buFont typeface="Arial"/>
              <a:buChar char="▪"/>
              <a:defRPr/>
            </a:pPr>
            <a:r>
              <a:rPr lang="pt-BR" i="1" dirty="0">
                <a:solidFill>
                  <a:schemeClr val="accent2"/>
                </a:solidFill>
              </a:rPr>
              <a:t>Software</a:t>
            </a:r>
            <a:r>
              <a:rPr lang="pt-BR" dirty="0">
                <a:solidFill>
                  <a:schemeClr val="accent2"/>
                </a:solidFill>
              </a:rPr>
              <a:t> e </a:t>
            </a:r>
            <a:r>
              <a:rPr lang="pt-BR" i="1" dirty="0">
                <a:solidFill>
                  <a:schemeClr val="accent2"/>
                </a:solidFill>
              </a:rPr>
              <a:t>hardware</a:t>
            </a:r>
            <a:r>
              <a:rPr lang="pt-BR" dirty="0">
                <a:solidFill>
                  <a:schemeClr val="accent2"/>
                </a:solidFill>
              </a:rPr>
              <a:t> na forma de serviços</a:t>
            </a:r>
            <a:endParaRPr lang="pt-BR" i="1" dirty="0">
              <a:solidFill>
                <a:schemeClr val="accent2"/>
              </a:solidFill>
            </a:endParaRPr>
          </a:p>
          <a:p>
            <a:pPr marL="996696" lvl="2" algn="just">
              <a:spcBef>
                <a:spcPts val="600"/>
              </a:spcBef>
              <a:buClr>
                <a:schemeClr val="accent2"/>
              </a:buClr>
              <a:buFont typeface="Arial"/>
              <a:buChar char="▪"/>
              <a:defRPr/>
            </a:pPr>
            <a:r>
              <a:rPr lang="pt-BR" dirty="0">
                <a:solidFill>
                  <a:schemeClr val="accent2"/>
                </a:solidFill>
              </a:rPr>
              <a:t>Abstração da infraestrutura</a:t>
            </a:r>
          </a:p>
          <a:p>
            <a:pPr marL="996696" lvl="2" algn="just">
              <a:spcBef>
                <a:spcPts val="600"/>
              </a:spcBef>
              <a:buClr>
                <a:schemeClr val="accent2"/>
              </a:buClr>
              <a:buFont typeface="Arial"/>
              <a:buChar char="▪"/>
              <a:defRPr/>
            </a:pPr>
            <a:r>
              <a:rPr lang="pt-BR" dirty="0">
                <a:solidFill>
                  <a:schemeClr val="accent2"/>
                </a:solidFill>
              </a:rPr>
              <a:t>Ilusão de recursos infinitos</a:t>
            </a:r>
          </a:p>
        </p:txBody>
      </p:sp>
    </p:spTree>
    <p:extLst>
      <p:ext uri="{BB962C8B-B14F-4D97-AF65-F5344CB8AC3E}">
        <p14:creationId xmlns:p14="http://schemas.microsoft.com/office/powerpoint/2010/main" val="1026885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Bancos de dados na nuvem</a:t>
            </a:r>
          </a:p>
        </p:txBody>
      </p:sp>
      <p:sp>
        <p:nvSpPr>
          <p:cNvPr id="7" name="Shape 93">
            <a:extLst>
              <a:ext uri="{FF2B5EF4-FFF2-40B4-BE49-F238E27FC236}">
                <a16:creationId xmlns:a16="http://schemas.microsoft.com/office/drawing/2014/main" id="{5B35D4DB-668E-7A81-0399-94E926D5562A}"/>
              </a:ext>
            </a:extLst>
          </p:cNvPr>
          <p:cNvSpPr txBox="1"/>
          <p:nvPr/>
        </p:nvSpPr>
        <p:spPr>
          <a:xfrm>
            <a:off x="1138084" y="895350"/>
            <a:ext cx="7624916" cy="3744685"/>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lvl="0" algn="just"/>
            <a:r>
              <a:rPr lang="pt-BR" sz="1800" dirty="0">
                <a:latin typeface="Cambria" panose="02040503050406030204" pitchFamily="18" charset="0"/>
              </a:rPr>
              <a:t>Mais utilizados</a:t>
            </a:r>
          </a:p>
          <a:p>
            <a:pPr marL="285750" lvl="0" indent="-285750" algn="just">
              <a:buFont typeface="Wingdings" panose="05000000000000000000" pitchFamily="2" charset="2"/>
              <a:buChar char="§"/>
            </a:pPr>
            <a:r>
              <a:rPr lang="pt-BR" sz="1800" dirty="0" err="1">
                <a:latin typeface="Cambria" panose="02040503050406030204" pitchFamily="18" charset="0"/>
              </a:rPr>
              <a:t>Bigdata</a:t>
            </a:r>
            <a:r>
              <a:rPr lang="pt-BR" sz="1800" dirty="0">
                <a:latin typeface="Cambria" panose="02040503050406030204" pitchFamily="18" charset="0"/>
              </a:rPr>
              <a:t> da IBM</a:t>
            </a:r>
          </a:p>
          <a:p>
            <a:pPr marL="285750" indent="-285750" algn="just">
              <a:buFont typeface="Wingdings" panose="05000000000000000000" pitchFamily="2" charset="2"/>
              <a:buChar char="§"/>
            </a:pPr>
            <a:r>
              <a:rPr lang="pt-BR" sz="1800" dirty="0">
                <a:latin typeface="Cambria" panose="02040503050406030204" pitchFamily="18" charset="0"/>
              </a:rPr>
              <a:t>IBM </a:t>
            </a:r>
            <a:r>
              <a:rPr lang="pt-BR" sz="1800" dirty="0" err="1">
                <a:latin typeface="Cambria" panose="02040503050406030204" pitchFamily="18" charset="0"/>
              </a:rPr>
              <a:t>Warehouse</a:t>
            </a:r>
            <a:endParaRPr lang="pt-BR" sz="1800" dirty="0">
              <a:latin typeface="Cambria" panose="02040503050406030204" pitchFamily="18" charset="0"/>
            </a:endParaRPr>
          </a:p>
          <a:p>
            <a:pPr marL="285750" indent="-285750" algn="just">
              <a:buFont typeface="Wingdings" panose="05000000000000000000" pitchFamily="2" charset="2"/>
              <a:buChar char="§"/>
            </a:pPr>
            <a:r>
              <a:rPr lang="pt-BR" sz="1800" dirty="0" err="1">
                <a:latin typeface="Cambria" panose="02040503050406030204" pitchFamily="18" charset="0"/>
              </a:rPr>
              <a:t>Amazon</a:t>
            </a:r>
            <a:r>
              <a:rPr lang="pt-BR" sz="1800" dirty="0">
                <a:latin typeface="Cambria" panose="02040503050406030204" pitchFamily="18" charset="0"/>
              </a:rPr>
              <a:t> RDS</a:t>
            </a:r>
          </a:p>
          <a:p>
            <a:pPr marL="285750" indent="-285750" algn="just">
              <a:buFont typeface="Wingdings" panose="05000000000000000000" pitchFamily="2" charset="2"/>
              <a:buChar char="§"/>
            </a:pPr>
            <a:r>
              <a:rPr lang="pt-BR" sz="1800" dirty="0" err="1">
                <a:latin typeface="Cambria" panose="02040503050406030204" pitchFamily="18" charset="0"/>
              </a:rPr>
              <a:t>Amazon</a:t>
            </a:r>
            <a:r>
              <a:rPr lang="pt-BR" sz="1800" dirty="0">
                <a:latin typeface="Cambria" panose="02040503050406030204" pitchFamily="18" charset="0"/>
              </a:rPr>
              <a:t> </a:t>
            </a:r>
            <a:r>
              <a:rPr lang="pt-BR" sz="1800" dirty="0" err="1">
                <a:latin typeface="Cambria" panose="02040503050406030204" pitchFamily="18" charset="0"/>
              </a:rPr>
              <a:t>Redshift</a:t>
            </a:r>
            <a:r>
              <a:rPr lang="pt-BR" sz="1800" dirty="0">
                <a:latin typeface="Cambria" panose="02040503050406030204" pitchFamily="18" charset="0"/>
              </a:rPr>
              <a:t> Data </a:t>
            </a:r>
            <a:r>
              <a:rPr lang="pt-BR" sz="1800" dirty="0" err="1">
                <a:latin typeface="Cambria" panose="02040503050406030204" pitchFamily="18" charset="0"/>
              </a:rPr>
              <a:t>Warehouse</a:t>
            </a:r>
            <a:r>
              <a:rPr lang="pt-BR" sz="1800" dirty="0">
                <a:latin typeface="Cambria" panose="02040503050406030204" pitchFamily="18" charset="0"/>
              </a:rPr>
              <a:t>	</a:t>
            </a:r>
          </a:p>
          <a:p>
            <a:pPr marL="285750" lvl="0" indent="-285750" algn="just">
              <a:buFont typeface="Wingdings" panose="05000000000000000000" pitchFamily="2" charset="2"/>
              <a:buChar char="§"/>
            </a:pPr>
            <a:r>
              <a:rPr lang="pt-BR" sz="1800" dirty="0">
                <a:latin typeface="Cambria" panose="02040503050406030204" pitchFamily="18" charset="0"/>
              </a:rPr>
              <a:t>Microsoft SQL Data </a:t>
            </a:r>
            <a:r>
              <a:rPr lang="pt-BR" sz="1800" dirty="0" err="1">
                <a:latin typeface="Cambria" panose="02040503050406030204" pitchFamily="18" charset="0"/>
              </a:rPr>
              <a:t>Warehouse</a:t>
            </a:r>
            <a:endParaRPr lang="pt-BR" sz="1800" dirty="0">
              <a:latin typeface="Cambria" panose="02040503050406030204" pitchFamily="18" charset="0"/>
            </a:endParaRPr>
          </a:p>
          <a:p>
            <a:pPr marL="285750" indent="-285750" algn="just">
              <a:buFont typeface="Wingdings" panose="05000000000000000000" pitchFamily="2" charset="2"/>
              <a:buChar char="§"/>
            </a:pPr>
            <a:r>
              <a:rPr lang="pt-BR" sz="1800" dirty="0">
                <a:latin typeface="Cambria" panose="02040503050406030204" pitchFamily="18" charset="0"/>
              </a:rPr>
              <a:t>Microsoft SQL Server Web</a:t>
            </a:r>
          </a:p>
          <a:p>
            <a:pPr marL="285750" indent="-285750" algn="just">
              <a:buFont typeface="Wingdings" panose="05000000000000000000" pitchFamily="2" charset="2"/>
              <a:buChar char="§"/>
            </a:pPr>
            <a:r>
              <a:rPr lang="pt-BR" dirty="0">
                <a:latin typeface="Cambria" panose="02040503050406030204" pitchFamily="18" charset="0"/>
              </a:rPr>
              <a:t>Microsoft CosmosDB</a:t>
            </a:r>
            <a:endParaRPr lang="pt-BR" sz="1800" dirty="0">
              <a:latin typeface="Cambria" panose="02040503050406030204" pitchFamily="18" charset="0"/>
            </a:endParaRPr>
          </a:p>
          <a:p>
            <a:pPr marL="285750" indent="-285750" algn="just">
              <a:buFont typeface="Wingdings" panose="05000000000000000000" pitchFamily="2" charset="2"/>
              <a:buChar char="§"/>
            </a:pPr>
            <a:r>
              <a:rPr lang="pt-BR" sz="1800" dirty="0" err="1">
                <a:latin typeface="Cambria" panose="02040503050406030204" pitchFamily="18" charset="0"/>
              </a:rPr>
              <a:t>DynamoDB</a:t>
            </a:r>
            <a:endParaRPr lang="pt-BR" sz="1800" dirty="0">
              <a:latin typeface="Cambria" panose="02040503050406030204" pitchFamily="18" charset="0"/>
            </a:endParaRPr>
          </a:p>
          <a:p>
            <a:pPr marL="285750" indent="-285750" algn="just">
              <a:buFont typeface="Wingdings" panose="05000000000000000000" pitchFamily="2" charset="2"/>
              <a:buChar char="§"/>
            </a:pPr>
            <a:r>
              <a:rPr lang="pt-BR" sz="1800" dirty="0">
                <a:latin typeface="Cambria" panose="02040503050406030204" pitchFamily="18" charset="0"/>
              </a:rPr>
              <a:t>Cassandra</a:t>
            </a:r>
          </a:p>
          <a:p>
            <a:pPr marL="285750" indent="-285750" algn="just">
              <a:buFont typeface="Wingdings" panose="05000000000000000000" pitchFamily="2" charset="2"/>
              <a:buChar char="§"/>
            </a:pPr>
            <a:r>
              <a:rPr lang="pt-BR" sz="1800" dirty="0" err="1">
                <a:latin typeface="Cambria" panose="02040503050406030204" pitchFamily="18" charset="0"/>
              </a:rPr>
              <a:t>MongoDB</a:t>
            </a:r>
            <a:endParaRPr lang="pt-BR" sz="1800" dirty="0">
              <a:latin typeface="Cambria" panose="02040503050406030204" pitchFamily="18" charset="0"/>
            </a:endParaRPr>
          </a:p>
          <a:p>
            <a:pPr marL="285750" indent="-285750" algn="just">
              <a:buFont typeface="Wingdings" panose="05000000000000000000" pitchFamily="2" charset="2"/>
              <a:buChar char="§"/>
            </a:pPr>
            <a:r>
              <a:rPr lang="pt-BR" sz="1800" dirty="0">
                <a:latin typeface="Cambria" panose="02040503050406030204" pitchFamily="18" charset="0"/>
              </a:rPr>
              <a:t>Oracle </a:t>
            </a:r>
            <a:r>
              <a:rPr lang="pt-BR" sz="1800" dirty="0" err="1">
                <a:latin typeface="Cambria" panose="02040503050406030204" pitchFamily="18" charset="0"/>
              </a:rPr>
              <a:t>DaaS</a:t>
            </a:r>
            <a:endParaRPr lang="pt-BR" sz="1800" dirty="0">
              <a:latin typeface="Cambria" panose="02040503050406030204" pitchFamily="18" charset="0"/>
            </a:endParaRPr>
          </a:p>
          <a:p>
            <a:pPr marL="285750" lvl="0" indent="-285750" algn="just">
              <a:buFont typeface="Wingdings" panose="05000000000000000000" pitchFamily="2" charset="2"/>
              <a:buChar char="§"/>
            </a:pPr>
            <a:r>
              <a:rPr lang="pt-BR" sz="1800" dirty="0">
                <a:latin typeface="Cambria" panose="02040503050406030204" pitchFamily="18" charset="0"/>
              </a:rPr>
              <a:t>Google </a:t>
            </a:r>
            <a:r>
              <a:rPr lang="pt-BR" sz="1800" dirty="0" err="1">
                <a:latin typeface="Cambria" panose="02040503050406030204" pitchFamily="18" charset="0"/>
              </a:rPr>
              <a:t>Bigtable</a:t>
            </a:r>
            <a:r>
              <a:rPr lang="pt-BR" sz="1800" dirty="0">
                <a:latin typeface="Cambria" panose="02040503050406030204" pitchFamily="18" charset="0"/>
              </a:rPr>
              <a:t>, </a:t>
            </a:r>
            <a:r>
              <a:rPr lang="pt-BR" sz="1800" dirty="0" err="1">
                <a:latin typeface="Cambria" panose="02040503050406030204" pitchFamily="18" charset="0"/>
              </a:rPr>
              <a:t>Bigquery</a:t>
            </a:r>
            <a:r>
              <a:rPr lang="pt-BR" sz="1800" dirty="0">
                <a:latin typeface="Cambria" panose="02040503050406030204" pitchFamily="18" charset="0"/>
              </a:rPr>
              <a:t> e </a:t>
            </a:r>
            <a:r>
              <a:rPr lang="pt-BR" sz="1800" dirty="0" err="1">
                <a:latin typeface="Cambria" panose="02040503050406030204" pitchFamily="18" charset="0"/>
              </a:rPr>
              <a:t>Dataflow</a:t>
            </a:r>
            <a:endParaRPr lang="pt-BR" sz="1800" dirty="0">
              <a:latin typeface="Cambria" panose="02040503050406030204" pitchFamily="18" charset="0"/>
            </a:endParaRPr>
          </a:p>
          <a:p>
            <a:pPr marL="285750" lvl="0" indent="-285750" algn="just">
              <a:buFont typeface="Wingdings" panose="05000000000000000000" pitchFamily="2" charset="2"/>
              <a:buChar char="§"/>
            </a:pPr>
            <a:r>
              <a:rPr lang="pt-BR" sz="1800" dirty="0">
                <a:latin typeface="Cambria" panose="02040503050406030204" pitchFamily="18" charset="0"/>
              </a:rPr>
              <a:t>Google </a:t>
            </a:r>
            <a:r>
              <a:rPr lang="pt-BR" sz="1800" dirty="0" err="1">
                <a:latin typeface="Cambria" panose="02040503050406030204" pitchFamily="18" charset="0"/>
              </a:rPr>
              <a:t>Cloud</a:t>
            </a:r>
            <a:r>
              <a:rPr lang="pt-BR" sz="1800" dirty="0">
                <a:latin typeface="Cambria" panose="02040503050406030204" pitchFamily="18" charset="0"/>
              </a:rPr>
              <a:t> </a:t>
            </a:r>
            <a:r>
              <a:rPr lang="pt-BR" sz="1800" dirty="0" err="1">
                <a:latin typeface="Cambria" panose="02040503050406030204" pitchFamily="18" charset="0"/>
              </a:rPr>
              <a:t>Datastore</a:t>
            </a:r>
            <a:endParaRPr lang="pt-BR" sz="1800" dirty="0">
              <a:latin typeface="Cambria" panose="02040503050406030204" pitchFamily="18" charset="0"/>
            </a:endParaRPr>
          </a:p>
          <a:p>
            <a:pPr marL="285750" lvl="0" indent="-285750" algn="just">
              <a:buFont typeface="Wingdings" panose="05000000000000000000" pitchFamily="2" charset="2"/>
              <a:buChar char="§"/>
            </a:pPr>
            <a:endParaRPr lang="pt-BR" sz="1800" dirty="0">
              <a:latin typeface="Cambria" panose="02040503050406030204" pitchFamily="18" charset="0"/>
            </a:endParaRPr>
          </a:p>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lvl="0" algn="just"/>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a:p>
            <a:pPr marL="285750" lvl="0" indent="-285750" algn="just">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2708414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Bancos de dados na nuvem</a:t>
            </a:r>
          </a:p>
        </p:txBody>
      </p:sp>
      <p:pic>
        <p:nvPicPr>
          <p:cNvPr id="4" name="Imagem 1">
            <a:extLst>
              <a:ext uri="{FF2B5EF4-FFF2-40B4-BE49-F238E27FC236}">
                <a16:creationId xmlns:a16="http://schemas.microsoft.com/office/drawing/2014/main" id="{45B1519A-4DDF-0716-CDD4-CD76E66EAF82}"/>
              </a:ext>
            </a:extLst>
          </p:cNvPr>
          <p:cNvPicPr>
            <a:picLocks noChangeAspect="1"/>
          </p:cNvPicPr>
          <p:nvPr/>
        </p:nvPicPr>
        <p:blipFill>
          <a:blip r:embed="rId2"/>
          <a:stretch>
            <a:fillRect/>
          </a:stretch>
        </p:blipFill>
        <p:spPr>
          <a:xfrm>
            <a:off x="1600200" y="971550"/>
            <a:ext cx="5517773" cy="3928654"/>
          </a:xfrm>
          <a:prstGeom prst="rect">
            <a:avLst/>
          </a:prstGeom>
        </p:spPr>
      </p:pic>
    </p:spTree>
    <p:extLst>
      <p:ext uri="{BB962C8B-B14F-4D97-AF65-F5344CB8AC3E}">
        <p14:creationId xmlns:p14="http://schemas.microsoft.com/office/powerpoint/2010/main" val="2477911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Alguns serviços da computação na nuvem</a:t>
            </a:r>
          </a:p>
        </p:txBody>
      </p:sp>
      <p:sp>
        <p:nvSpPr>
          <p:cNvPr id="6" name="Shape 93">
            <a:extLst>
              <a:ext uri="{FF2B5EF4-FFF2-40B4-BE49-F238E27FC236}">
                <a16:creationId xmlns:a16="http://schemas.microsoft.com/office/drawing/2014/main" id="{0C645CFE-30BC-D43B-090A-5A203092AB48}"/>
              </a:ext>
            </a:extLst>
          </p:cNvPr>
          <p:cNvSpPr txBox="1"/>
          <p:nvPr/>
        </p:nvSpPr>
        <p:spPr>
          <a:xfrm>
            <a:off x="838200" y="954770"/>
            <a:ext cx="7624916" cy="3826780"/>
          </a:xfrm>
          <a:prstGeom prst="rect">
            <a:avLst/>
          </a:prstGeom>
          <a:noFill/>
          <a:ln cap="rnd">
            <a:gradFill>
              <a:gsLst>
                <a:gs pos="0">
                  <a:schemeClr val="accent1">
                    <a:lumMod val="5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lIns="91425" tIns="91425" rIns="91425" bIns="91425" anchor="t" anchorCtr="0">
            <a:noAutofit/>
          </a:bodyPr>
          <a:lstStyle/>
          <a:p>
            <a:pPr marL="285750" lvl="0" indent="-285750" algn="just">
              <a:spcBef>
                <a:spcPts val="0"/>
              </a:spcBef>
              <a:buFont typeface="Arial" panose="020B0604020202020204" pitchFamily="34" charset="0"/>
              <a:buChar char="•"/>
            </a:pPr>
            <a:r>
              <a:rPr lang="pt-BR" sz="1800" b="1" dirty="0">
                <a:solidFill>
                  <a:schemeClr val="accent3">
                    <a:lumMod val="50000"/>
                  </a:schemeClr>
                </a:solidFill>
                <a:latin typeface="Cambria" panose="02040503050406030204" pitchFamily="18" charset="0"/>
              </a:rPr>
              <a:t>Google</a:t>
            </a:r>
          </a:p>
          <a:p>
            <a:pPr marL="530225" lvl="0" indent="-265113" algn="just">
              <a:spcBef>
                <a:spcPts val="0"/>
              </a:spcBef>
              <a:buFont typeface="Wingdings" panose="05000000000000000000" pitchFamily="2" charset="2"/>
              <a:buChar char="§"/>
              <a:tabLst>
                <a:tab pos="530225" algn="l"/>
              </a:tabLst>
            </a:pPr>
            <a:r>
              <a:rPr lang="pt-BR" sz="1800" dirty="0">
                <a:latin typeface="Cambria" panose="02040503050406030204" pitchFamily="18" charset="0"/>
              </a:rPr>
              <a:t>Gmail, Drive, Google </a:t>
            </a:r>
            <a:r>
              <a:rPr lang="pt-BR" sz="1800" dirty="0" err="1">
                <a:latin typeface="Cambria" panose="02040503050406030204" pitchFamily="18" charset="0"/>
              </a:rPr>
              <a:t>Docs</a:t>
            </a:r>
            <a:r>
              <a:rPr lang="pt-BR" sz="1800" dirty="0">
                <a:latin typeface="Cambria" panose="02040503050406030204" pitchFamily="18" charset="0"/>
              </a:rPr>
              <a:t>, </a:t>
            </a:r>
            <a:r>
              <a:rPr lang="pt-BR" sz="1800" dirty="0" err="1">
                <a:latin typeface="Cambria" panose="02040503050406030204" pitchFamily="18" charset="0"/>
              </a:rPr>
              <a:t>App</a:t>
            </a:r>
            <a:r>
              <a:rPr lang="pt-BR" sz="1800" dirty="0">
                <a:latin typeface="Cambria" panose="02040503050406030204" pitchFamily="18" charset="0"/>
              </a:rPr>
              <a:t> </a:t>
            </a:r>
            <a:r>
              <a:rPr lang="pt-BR" sz="1800" dirty="0" err="1">
                <a:latin typeface="Cambria" panose="02040503050406030204" pitchFamily="18" charset="0"/>
              </a:rPr>
              <a:t>Engine</a:t>
            </a:r>
            <a:r>
              <a:rPr lang="pt-BR" sz="1800" dirty="0">
                <a:latin typeface="Cambria" panose="02040503050406030204" pitchFamily="18" charset="0"/>
              </a:rPr>
              <a:t>, Google </a:t>
            </a:r>
            <a:r>
              <a:rPr lang="pt-BR" sz="1800" dirty="0" err="1">
                <a:latin typeface="Cambria" panose="02040503050406030204" pitchFamily="18" charset="0"/>
              </a:rPr>
              <a:t>maps</a:t>
            </a:r>
            <a:endParaRPr lang="pt-BR" sz="1800" dirty="0">
              <a:latin typeface="Cambria" panose="02040503050406030204" pitchFamily="18" charset="0"/>
            </a:endParaRPr>
          </a:p>
          <a:p>
            <a:pPr marL="265112" lvl="0" algn="just">
              <a:spcBef>
                <a:spcPts val="0"/>
              </a:spcBef>
              <a:tabLst>
                <a:tab pos="530225" algn="l"/>
              </a:tabLst>
            </a:pPr>
            <a:endParaRPr lang="pt-BR" sz="500" b="1" dirty="0">
              <a:solidFill>
                <a:schemeClr val="accent3">
                  <a:lumMod val="50000"/>
                </a:schemeClr>
              </a:solidFill>
              <a:latin typeface="Cambria" panose="02040503050406030204" pitchFamily="18" charset="0"/>
            </a:endParaRPr>
          </a:p>
          <a:p>
            <a:pPr marL="285750" lvl="0" indent="-285750" algn="just">
              <a:spcBef>
                <a:spcPts val="0"/>
              </a:spcBef>
              <a:buFont typeface="Arial" panose="020B0604020202020204" pitchFamily="34" charset="0"/>
              <a:buChar char="•"/>
            </a:pPr>
            <a:r>
              <a:rPr lang="pt-BR" sz="1800" b="1" dirty="0">
                <a:solidFill>
                  <a:schemeClr val="accent3">
                    <a:lumMod val="50000"/>
                  </a:schemeClr>
                </a:solidFill>
                <a:latin typeface="Cambria" panose="02040503050406030204" pitchFamily="18" charset="0"/>
              </a:rPr>
              <a:t>Microsoft</a:t>
            </a:r>
          </a:p>
          <a:p>
            <a:pPr marL="530225" lvl="0" indent="-285750" algn="just">
              <a:spcBef>
                <a:spcPts val="0"/>
              </a:spcBef>
              <a:buFont typeface="Wingdings" panose="05000000000000000000" pitchFamily="2" charset="2"/>
              <a:buChar char="§"/>
            </a:pPr>
            <a:r>
              <a:rPr lang="pt-BR" sz="1800" dirty="0">
                <a:latin typeface="Cambria" panose="02040503050406030204" pitchFamily="18" charset="0"/>
              </a:rPr>
              <a:t>Outlook, </a:t>
            </a:r>
            <a:r>
              <a:rPr lang="pt-BR" sz="1800" dirty="0" err="1">
                <a:latin typeface="Cambria" panose="02040503050406030204" pitchFamily="18" charset="0"/>
              </a:rPr>
              <a:t>One</a:t>
            </a:r>
            <a:r>
              <a:rPr lang="pt-BR" sz="1800" dirty="0">
                <a:latin typeface="Cambria" panose="02040503050406030204" pitchFamily="18" charset="0"/>
              </a:rPr>
              <a:t> drive, </a:t>
            </a:r>
            <a:r>
              <a:rPr lang="pt-BR" sz="1800" dirty="0" err="1">
                <a:latin typeface="Cambria" panose="02040503050406030204" pitchFamily="18" charset="0"/>
              </a:rPr>
              <a:t>Azure</a:t>
            </a:r>
            <a:r>
              <a:rPr lang="pt-BR" sz="1800" dirty="0">
                <a:latin typeface="Cambria" panose="02040503050406030204" pitchFamily="18" charset="0"/>
              </a:rPr>
              <a:t>, Office 365, Visual Studio Online, TFS</a:t>
            </a:r>
          </a:p>
          <a:p>
            <a:pPr marL="244475" lvl="0" algn="just">
              <a:spcBef>
                <a:spcPts val="0"/>
              </a:spcBef>
            </a:pPr>
            <a:endParaRPr lang="pt-BR" sz="600" dirty="0">
              <a:latin typeface="Cambria" panose="02040503050406030204" pitchFamily="18" charset="0"/>
            </a:endParaRPr>
          </a:p>
          <a:p>
            <a:pPr marL="285750" lvl="0" indent="-285750" algn="just">
              <a:spcBef>
                <a:spcPts val="0"/>
              </a:spcBef>
              <a:buFont typeface="Arial" panose="020B0604020202020204" pitchFamily="34" charset="0"/>
              <a:buChar char="•"/>
            </a:pPr>
            <a:r>
              <a:rPr lang="pt-BR" sz="1800" b="1" dirty="0" err="1">
                <a:solidFill>
                  <a:schemeClr val="accent3">
                    <a:lumMod val="50000"/>
                  </a:schemeClr>
                </a:solidFill>
                <a:latin typeface="Cambria" panose="02040503050406030204" pitchFamily="18" charset="0"/>
              </a:rPr>
              <a:t>Dropbox</a:t>
            </a:r>
            <a:endParaRPr lang="pt-BR" sz="1800" b="1" dirty="0">
              <a:solidFill>
                <a:schemeClr val="accent3">
                  <a:lumMod val="50000"/>
                </a:schemeClr>
              </a:solidFill>
              <a:latin typeface="Cambria" panose="02040503050406030204" pitchFamily="18" charset="0"/>
            </a:endParaRPr>
          </a:p>
          <a:p>
            <a:pPr marL="530225" lvl="0" indent="-265113" algn="just">
              <a:spcBef>
                <a:spcPts val="0"/>
              </a:spcBef>
              <a:buFont typeface="Wingdings" panose="05000000000000000000" pitchFamily="2" charset="2"/>
              <a:buChar char="§"/>
            </a:pPr>
            <a:r>
              <a:rPr lang="pt-BR" sz="1800" dirty="0">
                <a:latin typeface="Cambria" panose="02040503050406030204" pitchFamily="18" charset="0"/>
              </a:rPr>
              <a:t>Armazenamento, serviços para desenvolvedores</a:t>
            </a:r>
          </a:p>
          <a:p>
            <a:pPr marL="530225" lvl="0" indent="-265113" algn="just">
              <a:spcBef>
                <a:spcPts val="0"/>
              </a:spcBef>
              <a:buFont typeface="Wingdings" panose="05000000000000000000" pitchFamily="2" charset="2"/>
              <a:buChar char="§"/>
            </a:pPr>
            <a:endParaRPr lang="pt-BR" sz="500" dirty="0">
              <a:latin typeface="Cambria" panose="02040503050406030204" pitchFamily="18" charset="0"/>
            </a:endParaRPr>
          </a:p>
          <a:p>
            <a:pPr marL="285750" lvl="0" indent="-285750" algn="just">
              <a:spcBef>
                <a:spcPts val="0"/>
              </a:spcBef>
              <a:buFont typeface="Arial" panose="020B0604020202020204" pitchFamily="34" charset="0"/>
              <a:buChar char="•"/>
            </a:pPr>
            <a:r>
              <a:rPr lang="pt-BR" sz="1800" b="1" dirty="0">
                <a:solidFill>
                  <a:schemeClr val="accent3">
                    <a:lumMod val="50000"/>
                  </a:schemeClr>
                </a:solidFill>
                <a:latin typeface="Cambria" panose="02040503050406030204" pitchFamily="18" charset="0"/>
              </a:rPr>
              <a:t>Apple</a:t>
            </a:r>
          </a:p>
          <a:p>
            <a:pPr marL="530225" lvl="0" indent="-285750" algn="just">
              <a:spcBef>
                <a:spcPts val="0"/>
              </a:spcBef>
              <a:buFont typeface="Wingdings" panose="05000000000000000000" pitchFamily="2" charset="2"/>
              <a:buChar char="§"/>
            </a:pPr>
            <a:r>
              <a:rPr lang="pt-BR" sz="1800" dirty="0">
                <a:latin typeface="Cambria" panose="02040503050406030204" pitchFamily="18" charset="0"/>
              </a:rPr>
              <a:t>Streaming, games</a:t>
            </a:r>
          </a:p>
          <a:p>
            <a:pPr marL="285750" lvl="0" indent="-285750" algn="just">
              <a:spcBef>
                <a:spcPts val="0"/>
              </a:spcBef>
              <a:buFont typeface="Arial" panose="020B0604020202020204" pitchFamily="34" charset="0"/>
              <a:buChar char="•"/>
            </a:pPr>
            <a:r>
              <a:rPr lang="pt-BR" sz="1800" b="1" dirty="0" err="1">
                <a:solidFill>
                  <a:schemeClr val="accent3">
                    <a:lumMod val="50000"/>
                  </a:schemeClr>
                </a:solidFill>
                <a:latin typeface="Cambria" panose="02040503050406030204" pitchFamily="18" charset="0"/>
              </a:rPr>
              <a:t>Amazon</a:t>
            </a:r>
            <a:endParaRPr lang="pt-BR" sz="1800" b="1" dirty="0">
              <a:solidFill>
                <a:schemeClr val="accent3">
                  <a:lumMod val="50000"/>
                </a:schemeClr>
              </a:solidFill>
              <a:latin typeface="Cambria" panose="02040503050406030204" pitchFamily="18" charset="0"/>
            </a:endParaRPr>
          </a:p>
          <a:p>
            <a:pPr marL="530225" lvl="0" indent="-285750" algn="just">
              <a:spcBef>
                <a:spcPts val="0"/>
              </a:spcBef>
              <a:buFont typeface="Wingdings" panose="05000000000000000000" pitchFamily="2" charset="2"/>
              <a:buChar char="§"/>
            </a:pPr>
            <a:r>
              <a:rPr lang="pt-BR" sz="1800" dirty="0">
                <a:latin typeface="Cambria" panose="02040503050406030204" pitchFamily="18" charset="0"/>
              </a:rPr>
              <a:t>Infraestrutura e serviço de TI</a:t>
            </a: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a:p>
            <a:pPr marL="285750" lvl="0" indent="-285750" algn="just">
              <a:spcBef>
                <a:spcPts val="0"/>
              </a:spcBef>
              <a:buFont typeface="Arial" panose="020B0604020202020204" pitchFamily="34" charset="0"/>
              <a:buChar char="•"/>
            </a:pPr>
            <a:endParaRPr lang="pt-BR" sz="1800" dirty="0">
              <a:latin typeface="Cambria" panose="02040503050406030204" pitchFamily="18" charset="0"/>
            </a:endParaRPr>
          </a:p>
        </p:txBody>
      </p:sp>
    </p:spTree>
    <p:extLst>
      <p:ext uri="{BB962C8B-B14F-4D97-AF65-F5344CB8AC3E}">
        <p14:creationId xmlns:p14="http://schemas.microsoft.com/office/powerpoint/2010/main" val="980175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Vantagens da computação na nuvem</a:t>
            </a:r>
          </a:p>
        </p:txBody>
      </p:sp>
      <p:sp>
        <p:nvSpPr>
          <p:cNvPr id="3" name="Subtítulo 2"/>
          <p:cNvSpPr>
            <a:spLocks noGrp="1"/>
          </p:cNvSpPr>
          <p:nvPr>
            <p:ph type="subTitle" idx="1"/>
          </p:nvPr>
        </p:nvSpPr>
        <p:spPr>
          <a:xfrm>
            <a:off x="381000" y="819150"/>
            <a:ext cx="8229600" cy="4191000"/>
          </a:xfrm>
        </p:spPr>
        <p:txBody>
          <a:bodyPr>
            <a:normAutofit/>
          </a:bodyPr>
          <a:lstStyle/>
          <a:p>
            <a:pPr marL="342900" indent="-342900" algn="just">
              <a:buFont typeface="Arial" pitchFamily="34" charset="0"/>
              <a:buChar char="•"/>
            </a:pPr>
            <a:endParaRPr lang="pt-BR" sz="2200" dirty="0">
              <a:latin typeface="+mn-lt"/>
            </a:endParaRPr>
          </a:p>
          <a:p>
            <a:pPr marL="342900" indent="-342900" algn="just">
              <a:buFont typeface="Arial" pitchFamily="34" charset="0"/>
              <a:buChar char="•"/>
            </a:pPr>
            <a:r>
              <a:rPr lang="pt-BR" sz="2200" dirty="0">
                <a:latin typeface="+mn-lt"/>
              </a:rPr>
              <a:t>As atualizações dos softwares da nuvem;</a:t>
            </a:r>
          </a:p>
          <a:p>
            <a:pPr marL="342900" indent="-342900" algn="just">
              <a:buFont typeface="Arial" pitchFamily="34" charset="0"/>
              <a:buChar char="•"/>
            </a:pPr>
            <a:endParaRPr lang="pt-BR" sz="2200" dirty="0">
              <a:latin typeface="+mn-lt"/>
            </a:endParaRPr>
          </a:p>
          <a:p>
            <a:pPr marL="342900" indent="-342900" algn="just">
              <a:buFont typeface="Arial" pitchFamily="34" charset="0"/>
              <a:buChar char="•"/>
            </a:pPr>
            <a:r>
              <a:rPr lang="pt-BR" sz="2200" dirty="0">
                <a:latin typeface="+mn-lt"/>
              </a:rPr>
              <a:t>O trabalho corporativo e o compartilhamento de arquivos;</a:t>
            </a:r>
          </a:p>
          <a:p>
            <a:pPr marL="342900" indent="-342900" algn="just">
              <a:buFont typeface="Arial" pitchFamily="34" charset="0"/>
              <a:buChar char="•"/>
            </a:pPr>
            <a:endParaRPr lang="pt-BR" sz="2200" dirty="0">
              <a:latin typeface="+mn-lt"/>
            </a:endParaRPr>
          </a:p>
          <a:p>
            <a:pPr marL="342900" indent="-342900" algn="just">
              <a:buFont typeface="Arial" pitchFamily="34" charset="0"/>
              <a:buChar char="•"/>
            </a:pPr>
            <a:r>
              <a:rPr lang="pt-BR" sz="2200" dirty="0">
                <a:latin typeface="+mn-lt"/>
              </a:rPr>
              <a:t>Acesso aos dados;</a:t>
            </a:r>
          </a:p>
          <a:p>
            <a:pPr marL="342900" indent="-342900" algn="just">
              <a:buFont typeface="Arial" pitchFamily="34" charset="0"/>
              <a:buChar char="•"/>
            </a:pPr>
            <a:endParaRPr lang="pt-BR" sz="2200" dirty="0">
              <a:latin typeface="+mn-lt"/>
            </a:endParaRPr>
          </a:p>
          <a:p>
            <a:pPr marL="342900" indent="-342900" algn="just">
              <a:buFont typeface="Arial" pitchFamily="34" charset="0"/>
              <a:buChar char="•"/>
            </a:pPr>
            <a:r>
              <a:rPr lang="pt-BR" sz="2200" dirty="0">
                <a:latin typeface="+mn-lt"/>
              </a:rPr>
              <a:t>Controle de gastos;</a:t>
            </a:r>
          </a:p>
          <a:p>
            <a:pPr marL="342900" indent="-342900" algn="just">
              <a:buFont typeface="Arial" pitchFamily="34" charset="0"/>
              <a:buChar char="•"/>
            </a:pPr>
            <a:endParaRPr lang="pt-BR" sz="2200" dirty="0">
              <a:latin typeface="+mn-lt"/>
            </a:endParaRPr>
          </a:p>
          <a:p>
            <a:pPr marL="342900" indent="-342900" algn="just">
              <a:buFont typeface="Arial" pitchFamily="34" charset="0"/>
              <a:buChar char="•"/>
            </a:pPr>
            <a:r>
              <a:rPr lang="pt-BR" sz="2200" dirty="0"/>
              <a:t>A infraestrutura necessária para uma solução de </a:t>
            </a:r>
            <a:r>
              <a:rPr lang="pt-BR" sz="2200" i="1" dirty="0" err="1"/>
              <a:t>cloud</a:t>
            </a:r>
            <a:r>
              <a:rPr lang="pt-BR" sz="2200" dirty="0"/>
              <a:t> </a:t>
            </a:r>
            <a:r>
              <a:rPr lang="pt-BR" sz="2200" i="1" dirty="0" err="1"/>
              <a:t>computing</a:t>
            </a:r>
            <a:r>
              <a:rPr lang="pt-BR" sz="2200" i="1" dirty="0"/>
              <a:t>;</a:t>
            </a:r>
            <a:endParaRPr lang="pt-BR" sz="2200" dirty="0">
              <a:latin typeface="+mn-lt"/>
            </a:endParaRPr>
          </a:p>
          <a:p>
            <a:pPr marL="342900" indent="-342900" algn="just">
              <a:buFont typeface="Arial" pitchFamily="34" charset="0"/>
              <a:buChar char="•"/>
            </a:pPr>
            <a:endParaRPr lang="pt-BR" sz="2200" dirty="0">
              <a:latin typeface="+mn-lt"/>
            </a:endParaRPr>
          </a:p>
          <a:p>
            <a:pPr marL="342900" indent="-342900" algn="just">
              <a:buFont typeface="Arial" pitchFamily="34" charset="0"/>
              <a:buChar char="•"/>
            </a:pPr>
            <a:endParaRPr lang="pt-BR" sz="2200" dirty="0">
              <a:latin typeface="+mn-lt"/>
            </a:endParaRPr>
          </a:p>
          <a:p>
            <a:pPr marL="342900" indent="-342900" algn="just">
              <a:buFont typeface="Arial" pitchFamily="34" charset="0"/>
              <a:buChar char="•"/>
            </a:pPr>
            <a:endParaRPr lang="pt-BR" sz="2200" dirty="0">
              <a:latin typeface="+mn-lt"/>
            </a:endParaRPr>
          </a:p>
          <a:p>
            <a:pPr marL="342900" indent="-342900" algn="just">
              <a:buFont typeface="Arial" pitchFamily="34" charset="0"/>
              <a:buChar char="•"/>
            </a:pPr>
            <a:endParaRPr lang="pt-BR" sz="2200" dirty="0">
              <a:latin typeface="+mn-lt"/>
            </a:endParaRPr>
          </a:p>
          <a:p>
            <a:pPr algn="just"/>
            <a:endParaRPr lang="pt-BR" sz="2200" dirty="0">
              <a:latin typeface="+mn-lt"/>
            </a:endParaRPr>
          </a:p>
        </p:txBody>
      </p:sp>
    </p:spTree>
    <p:extLst>
      <p:ext uri="{BB962C8B-B14F-4D97-AF65-F5344CB8AC3E}">
        <p14:creationId xmlns:p14="http://schemas.microsoft.com/office/powerpoint/2010/main" val="155568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Desvantagens da computação na nuvem</a:t>
            </a:r>
          </a:p>
        </p:txBody>
      </p:sp>
      <p:sp>
        <p:nvSpPr>
          <p:cNvPr id="3" name="Subtítulo 2"/>
          <p:cNvSpPr>
            <a:spLocks noGrp="1"/>
          </p:cNvSpPr>
          <p:nvPr>
            <p:ph type="subTitle" idx="1"/>
          </p:nvPr>
        </p:nvSpPr>
        <p:spPr>
          <a:xfrm>
            <a:off x="381000" y="1047750"/>
            <a:ext cx="8229600" cy="3810000"/>
          </a:xfrm>
        </p:spPr>
        <p:txBody>
          <a:bodyPr>
            <a:normAutofit/>
          </a:bodyPr>
          <a:lstStyle/>
          <a:p>
            <a:pPr marL="342900" indent="-342900" algn="just">
              <a:buFont typeface="Arial" pitchFamily="34" charset="0"/>
              <a:buChar char="•"/>
            </a:pPr>
            <a:r>
              <a:rPr lang="pt-BR" sz="2200" dirty="0">
                <a:latin typeface="+mn-lt"/>
              </a:rPr>
              <a:t>Desconfiança quanto ao armazenamento  dos dados;</a:t>
            </a:r>
          </a:p>
          <a:p>
            <a:pPr marL="342900" indent="-342900" algn="just">
              <a:buFont typeface="Arial" pitchFamily="34" charset="0"/>
              <a:buChar char="•"/>
            </a:pPr>
            <a:endParaRPr lang="pt-BR" sz="2200" dirty="0">
              <a:latin typeface="+mn-lt"/>
            </a:endParaRPr>
          </a:p>
          <a:p>
            <a:pPr marL="342900" indent="-342900" algn="just">
              <a:buFont typeface="Arial" pitchFamily="34" charset="0"/>
              <a:buChar char="•"/>
            </a:pPr>
            <a:r>
              <a:rPr lang="pt-BR" sz="2200" dirty="0">
                <a:latin typeface="+mn-lt"/>
              </a:rPr>
              <a:t>Necessidade de conexão de Internet banda larga;</a:t>
            </a:r>
          </a:p>
        </p:txBody>
      </p:sp>
    </p:spTree>
    <p:extLst>
      <p:ext uri="{BB962C8B-B14F-4D97-AF65-F5344CB8AC3E}">
        <p14:creationId xmlns:p14="http://schemas.microsoft.com/office/powerpoint/2010/main" val="123489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Cisco Global </a:t>
            </a:r>
            <a:r>
              <a:rPr lang="pt-BR" b="1" dirty="0" err="1"/>
              <a:t>Cloud</a:t>
            </a:r>
            <a:r>
              <a:rPr lang="pt-BR" b="1" dirty="0"/>
              <a:t> Index (2015-2020)</a:t>
            </a:r>
          </a:p>
        </p:txBody>
      </p:sp>
      <p:sp>
        <p:nvSpPr>
          <p:cNvPr id="3" name="Espaço Reservado para Conteúdo 2"/>
          <p:cNvSpPr>
            <a:spLocks noGrp="1"/>
          </p:cNvSpPr>
          <p:nvPr>
            <p:ph idx="1"/>
          </p:nvPr>
        </p:nvSpPr>
        <p:spPr/>
        <p:txBody>
          <a:bodyPr>
            <a:normAutofit lnSpcReduction="10000"/>
          </a:bodyPr>
          <a:lstStyle/>
          <a:p>
            <a:r>
              <a:rPr lang="pt-BR" sz="2200" dirty="0">
                <a:solidFill>
                  <a:schemeClr val="tx1">
                    <a:lumMod val="50000"/>
                    <a:lumOff val="50000"/>
                  </a:schemeClr>
                </a:solidFill>
                <a:latin typeface="+mn-lt"/>
              </a:rPr>
              <a:t>O tráfego global de </a:t>
            </a:r>
            <a:r>
              <a:rPr lang="pt-BR" sz="2200" dirty="0" err="1">
                <a:solidFill>
                  <a:schemeClr val="tx1">
                    <a:lumMod val="50000"/>
                    <a:lumOff val="50000"/>
                  </a:schemeClr>
                </a:solidFill>
                <a:latin typeface="+mn-lt"/>
              </a:rPr>
              <a:t>cloud</a:t>
            </a:r>
            <a:r>
              <a:rPr lang="pt-BR" sz="2200" dirty="0">
                <a:solidFill>
                  <a:schemeClr val="tx1">
                    <a:lumMod val="50000"/>
                    <a:lumOff val="50000"/>
                  </a:schemeClr>
                </a:solidFill>
                <a:latin typeface="+mn-lt"/>
              </a:rPr>
              <a:t> vai multiplicar-se quase por quatro nos próximos cinco anos, alcançando um total de 14,1 </a:t>
            </a:r>
            <a:r>
              <a:rPr lang="pt-BR" sz="2200" dirty="0" err="1">
                <a:solidFill>
                  <a:schemeClr val="tx1">
                    <a:lumMod val="50000"/>
                    <a:lumOff val="50000"/>
                  </a:schemeClr>
                </a:solidFill>
                <a:latin typeface="+mn-lt"/>
              </a:rPr>
              <a:t>Zettabytes</a:t>
            </a:r>
            <a:r>
              <a:rPr lang="pt-BR" sz="2200" dirty="0">
                <a:solidFill>
                  <a:schemeClr val="tx1">
                    <a:lumMod val="50000"/>
                    <a:lumOff val="50000"/>
                  </a:schemeClr>
                </a:solidFill>
                <a:latin typeface="+mn-lt"/>
              </a:rPr>
              <a:t> (ZB) anuais em 2020, desde os 3,9 </a:t>
            </a:r>
            <a:r>
              <a:rPr lang="pt-BR" sz="2200" dirty="0" err="1">
                <a:solidFill>
                  <a:schemeClr val="tx1">
                    <a:lumMod val="50000"/>
                    <a:lumOff val="50000"/>
                  </a:schemeClr>
                </a:solidFill>
                <a:latin typeface="+mn-lt"/>
              </a:rPr>
              <a:t>Zettabytes</a:t>
            </a:r>
            <a:r>
              <a:rPr lang="pt-BR" sz="2200" dirty="0">
                <a:solidFill>
                  <a:schemeClr val="tx1">
                    <a:lumMod val="50000"/>
                    <a:lumOff val="50000"/>
                  </a:schemeClr>
                </a:solidFill>
                <a:latin typeface="+mn-lt"/>
              </a:rPr>
              <a:t> registados em 2015.</a:t>
            </a:r>
          </a:p>
          <a:p>
            <a:pPr marL="0" indent="0">
              <a:buNone/>
            </a:pPr>
            <a:endParaRPr lang="pt-BR" sz="2200" dirty="0">
              <a:solidFill>
                <a:schemeClr val="tx1">
                  <a:lumMod val="50000"/>
                  <a:lumOff val="50000"/>
                </a:schemeClr>
              </a:solidFill>
              <a:latin typeface="+mn-lt"/>
            </a:endParaRPr>
          </a:p>
          <a:p>
            <a:r>
              <a:rPr lang="pt-BR" sz="2200" dirty="0">
                <a:solidFill>
                  <a:schemeClr val="tx1">
                    <a:lumMod val="50000"/>
                    <a:lumOff val="50000"/>
                  </a:schemeClr>
                </a:solidFill>
                <a:latin typeface="+mn-lt"/>
              </a:rPr>
              <a:t>Em 2020, 92% das cargas de trabalho serão processadas em Data Centers </a:t>
            </a:r>
            <a:r>
              <a:rPr lang="pt-BR" sz="2200" dirty="0" err="1">
                <a:solidFill>
                  <a:schemeClr val="tx1">
                    <a:lumMod val="50000"/>
                    <a:lumOff val="50000"/>
                  </a:schemeClr>
                </a:solidFill>
                <a:latin typeface="+mn-lt"/>
              </a:rPr>
              <a:t>Cloud</a:t>
            </a:r>
            <a:r>
              <a:rPr lang="pt-BR" sz="2200" dirty="0">
                <a:solidFill>
                  <a:schemeClr val="tx1">
                    <a:lumMod val="50000"/>
                    <a:lumOff val="50000"/>
                  </a:schemeClr>
                </a:solidFill>
                <a:latin typeface="+mn-lt"/>
              </a:rPr>
              <a:t>, ao passo que os 8% restantes serão processados em Data Centers tradicionais. </a:t>
            </a:r>
          </a:p>
          <a:p>
            <a:pPr marL="0" indent="0">
              <a:buNone/>
            </a:pPr>
            <a:endParaRPr lang="pt-BR" sz="2200" dirty="0">
              <a:solidFill>
                <a:schemeClr val="tx1">
                  <a:lumMod val="50000"/>
                  <a:lumOff val="50000"/>
                </a:schemeClr>
              </a:solidFill>
              <a:latin typeface="+mn-lt"/>
            </a:endParaRPr>
          </a:p>
          <a:p>
            <a:r>
              <a:rPr lang="pt-BR" sz="2200" dirty="0">
                <a:solidFill>
                  <a:schemeClr val="tx1">
                    <a:lumMod val="50000"/>
                    <a:lumOff val="50000"/>
                  </a:schemeClr>
                </a:solidFill>
                <a:latin typeface="+mn-lt"/>
              </a:rPr>
              <a:t>Em 2020, as cargas de trabalho de vídeo em streaming representarão 34% do total de cargas de trabalho de consumo, face a 29% em 2015.</a:t>
            </a:r>
          </a:p>
        </p:txBody>
      </p:sp>
    </p:spTree>
    <p:extLst>
      <p:ext uri="{BB962C8B-B14F-4D97-AF65-F5344CB8AC3E}">
        <p14:creationId xmlns:p14="http://schemas.microsoft.com/office/powerpoint/2010/main" val="115257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 Bibliográfica</a:t>
            </a:r>
          </a:p>
        </p:txBody>
      </p:sp>
      <p:sp>
        <p:nvSpPr>
          <p:cNvPr id="3" name="Espaço Reservado para Conteúdo 2"/>
          <p:cNvSpPr>
            <a:spLocks noGrp="1"/>
          </p:cNvSpPr>
          <p:nvPr>
            <p:ph idx="1"/>
          </p:nvPr>
        </p:nvSpPr>
        <p:spPr>
          <a:xfrm>
            <a:off x="457200" y="853818"/>
            <a:ext cx="8229600" cy="4080132"/>
          </a:xfrm>
        </p:spPr>
        <p:txBody>
          <a:bodyPr>
            <a:normAutofit lnSpcReduction="10000"/>
          </a:bodyPr>
          <a:lstStyle/>
          <a:p>
            <a:pPr>
              <a:buFontTx/>
              <a:buChar char="-"/>
            </a:pPr>
            <a:r>
              <a:rPr lang="pt-BR" sz="1800" dirty="0">
                <a:solidFill>
                  <a:schemeClr val="tx1">
                    <a:lumMod val="50000"/>
                    <a:lumOff val="50000"/>
                  </a:schemeClr>
                </a:solidFill>
                <a:latin typeface="+mn-lt"/>
              </a:rPr>
              <a:t>Info </a:t>
            </a:r>
            <a:r>
              <a:rPr lang="pt-BR" sz="1800" dirty="0" err="1">
                <a:solidFill>
                  <a:schemeClr val="tx1">
                    <a:lumMod val="50000"/>
                    <a:lumOff val="50000"/>
                  </a:schemeClr>
                </a:solidFill>
                <a:latin typeface="+mn-lt"/>
              </a:rPr>
              <a:t>Wester</a:t>
            </a:r>
            <a:r>
              <a:rPr lang="pt-BR" sz="1800" dirty="0">
                <a:solidFill>
                  <a:schemeClr val="tx1">
                    <a:lumMod val="50000"/>
                    <a:lumOff val="50000"/>
                  </a:schemeClr>
                </a:solidFill>
                <a:latin typeface="+mn-lt"/>
              </a:rPr>
              <a:t>, O que é </a:t>
            </a:r>
            <a:r>
              <a:rPr lang="pt-BR" sz="1800" dirty="0" err="1">
                <a:solidFill>
                  <a:schemeClr val="tx1">
                    <a:lumMod val="50000"/>
                    <a:lumOff val="50000"/>
                  </a:schemeClr>
                </a:solidFill>
                <a:latin typeface="+mn-lt"/>
              </a:rPr>
              <a:t>cloud</a:t>
            </a:r>
            <a:r>
              <a:rPr lang="pt-BR" sz="1800" dirty="0">
                <a:solidFill>
                  <a:schemeClr val="tx1">
                    <a:lumMod val="50000"/>
                    <a:lumOff val="50000"/>
                  </a:schemeClr>
                </a:solidFill>
                <a:latin typeface="+mn-lt"/>
              </a:rPr>
              <a:t> </a:t>
            </a:r>
            <a:r>
              <a:rPr lang="pt-BR" sz="1800" dirty="0" err="1">
                <a:solidFill>
                  <a:schemeClr val="tx1">
                    <a:lumMod val="50000"/>
                    <a:lumOff val="50000"/>
                  </a:schemeClr>
                </a:solidFill>
                <a:latin typeface="+mn-lt"/>
              </a:rPr>
              <a:t>computing</a:t>
            </a:r>
            <a:r>
              <a:rPr lang="pt-BR" sz="1800" dirty="0">
                <a:solidFill>
                  <a:schemeClr val="tx1">
                    <a:lumMod val="50000"/>
                    <a:lumOff val="50000"/>
                  </a:schemeClr>
                </a:solidFill>
                <a:latin typeface="+mn-lt"/>
              </a:rPr>
              <a:t> (computação nas nuvens)? Disponível em: &lt;http://www.infowester.com/cloudcomputing.php&gt;. </a:t>
            </a:r>
            <a:r>
              <a:rPr lang="pt-BR" sz="1800" i="1" dirty="0">
                <a:solidFill>
                  <a:schemeClr val="tx1">
                    <a:lumMod val="50000"/>
                    <a:lumOff val="50000"/>
                  </a:schemeClr>
                </a:solidFill>
                <a:latin typeface="+mn-lt"/>
              </a:rPr>
              <a:t>Acesso em 15 de novembro de 2016</a:t>
            </a:r>
            <a:r>
              <a:rPr lang="pt-BR" sz="1800" dirty="0">
                <a:solidFill>
                  <a:schemeClr val="tx1">
                    <a:lumMod val="50000"/>
                    <a:lumOff val="50000"/>
                  </a:schemeClr>
                </a:solidFill>
                <a:latin typeface="+mn-lt"/>
              </a:rPr>
              <a:t>.</a:t>
            </a:r>
          </a:p>
          <a:p>
            <a:pPr marL="0" indent="0">
              <a:buNone/>
            </a:pPr>
            <a:endParaRPr lang="pt-BR" sz="1800" dirty="0"/>
          </a:p>
          <a:p>
            <a:pPr>
              <a:buFontTx/>
              <a:buChar char="-"/>
            </a:pPr>
            <a:r>
              <a:rPr lang="pt-BR" sz="1800" dirty="0">
                <a:solidFill>
                  <a:schemeClr val="tx1">
                    <a:lumMod val="50000"/>
                    <a:lumOff val="50000"/>
                  </a:schemeClr>
                </a:solidFill>
                <a:latin typeface="+mn-lt"/>
              </a:rPr>
              <a:t>Tech Tudo G1, O que é computação na nuvem? Conheça os principais serviços grátis. Disponível em: &lt;http://www.techtudo.com.br/noticias/noticia/2013/10/o-que-e-computacao-na-nuvem-conheca-os-principais-servicos-gratis.html&gt;. </a:t>
            </a:r>
            <a:r>
              <a:rPr lang="pt-BR" sz="1800" i="1" dirty="0">
                <a:solidFill>
                  <a:schemeClr val="tx1">
                    <a:lumMod val="50000"/>
                    <a:lumOff val="50000"/>
                  </a:schemeClr>
                </a:solidFill>
                <a:latin typeface="+mn-lt"/>
              </a:rPr>
              <a:t>Acesso em 14 de novembro de 2016</a:t>
            </a:r>
            <a:r>
              <a:rPr lang="pt-BR" sz="1800" dirty="0">
                <a:solidFill>
                  <a:schemeClr val="tx1">
                    <a:lumMod val="50000"/>
                    <a:lumOff val="50000"/>
                  </a:schemeClr>
                </a:solidFill>
              </a:rPr>
              <a:t>.</a:t>
            </a:r>
          </a:p>
          <a:p>
            <a:pPr marL="0" indent="0">
              <a:buNone/>
            </a:pPr>
            <a:endParaRPr lang="pt-BR" sz="1800" dirty="0">
              <a:solidFill>
                <a:schemeClr val="tx1">
                  <a:lumMod val="50000"/>
                  <a:lumOff val="50000"/>
                </a:schemeClr>
              </a:solidFill>
            </a:endParaRPr>
          </a:p>
          <a:p>
            <a:pPr>
              <a:buFontTx/>
              <a:buChar char="-"/>
            </a:pPr>
            <a:r>
              <a:rPr lang="pt-BR" sz="1800" dirty="0">
                <a:solidFill>
                  <a:schemeClr val="tx1">
                    <a:lumMod val="50000"/>
                    <a:lumOff val="50000"/>
                  </a:schemeClr>
                </a:solidFill>
                <a:latin typeface="+mn-lt"/>
              </a:rPr>
              <a:t>Canal Tech, Estudo da Cisco indica que tráfego da nuvem deve quadruplicar até 2020. Disponível em: &lt;https://corporate.canaltech.com.br/noticia/computacao-na-nuvem/estudo-da-cisco-indica-que-trafego-da-nuvem-deve-quadruplicar-ate-2020-84209/&gt;. </a:t>
            </a:r>
            <a:r>
              <a:rPr lang="pt-BR" sz="1800" i="1" dirty="0">
                <a:solidFill>
                  <a:schemeClr val="tx1">
                    <a:lumMod val="50000"/>
                    <a:lumOff val="50000"/>
                  </a:schemeClr>
                </a:solidFill>
                <a:latin typeface="+mn-lt"/>
              </a:rPr>
              <a:t>Acesso em 16 de novembro de 2016.</a:t>
            </a:r>
            <a:br>
              <a:rPr lang="pt-BR" sz="2100" dirty="0">
                <a:solidFill>
                  <a:schemeClr val="tx1">
                    <a:lumMod val="50000"/>
                    <a:lumOff val="50000"/>
                  </a:schemeClr>
                </a:solidFill>
              </a:rPr>
            </a:br>
            <a:endParaRPr lang="pt-BR" sz="2100" dirty="0">
              <a:solidFill>
                <a:schemeClr val="tx1">
                  <a:lumMod val="50000"/>
                  <a:lumOff val="50000"/>
                </a:schemeClr>
              </a:solidFill>
            </a:endParaRPr>
          </a:p>
        </p:txBody>
      </p:sp>
    </p:spTree>
    <p:extLst>
      <p:ext uri="{BB962C8B-B14F-4D97-AF65-F5344CB8AC3E}">
        <p14:creationId xmlns:p14="http://schemas.microsoft.com/office/powerpoint/2010/main" val="2825553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A história da Computação na Nuvem</a:t>
            </a:r>
          </a:p>
        </p:txBody>
      </p:sp>
      <p:sp>
        <p:nvSpPr>
          <p:cNvPr id="10" name="Subtítulo 2"/>
          <p:cNvSpPr>
            <a:spLocks noGrp="1"/>
          </p:cNvSpPr>
          <p:nvPr>
            <p:ph type="subTitle" idx="1"/>
          </p:nvPr>
        </p:nvSpPr>
        <p:spPr>
          <a:xfrm>
            <a:off x="381000" y="971550"/>
            <a:ext cx="8229600" cy="3810000"/>
          </a:xfrm>
        </p:spPr>
        <p:txBody>
          <a:bodyPr>
            <a:normAutofit/>
          </a:bodyPr>
          <a:lstStyle/>
          <a:p>
            <a:pPr marL="342900" indent="-342900" algn="just">
              <a:buFont typeface="Arial" pitchFamily="34" charset="0"/>
              <a:buChar char="•"/>
            </a:pPr>
            <a:r>
              <a:rPr lang="pt-BR" sz="2000" dirty="0">
                <a:latin typeface="+mn-lt"/>
              </a:rPr>
              <a:t>A ideia já existia em 1960, </a:t>
            </a:r>
            <a:r>
              <a:rPr lang="sv-SE" sz="2000" dirty="0">
                <a:latin typeface="+mn-lt"/>
              </a:rPr>
              <a:t>com Joseph Carl Robnett Licklider, um dos desenvolvedores da </a:t>
            </a:r>
            <a:r>
              <a:rPr lang="pt-BR" sz="2000" dirty="0">
                <a:latin typeface="+mn-lt"/>
              </a:rPr>
              <a:t>ARPANET (</a:t>
            </a:r>
            <a:r>
              <a:rPr lang="en-US" sz="2000" dirty="0">
                <a:latin typeface="+mn-lt"/>
              </a:rPr>
              <a:t>Advanced Research and Projects Agency</a:t>
            </a:r>
            <a:r>
              <a:rPr lang="pt-BR" sz="2000" dirty="0">
                <a:latin typeface="+mn-lt"/>
              </a:rPr>
              <a:t>), que tinha o objetivo de interligar as bases militares e os departamentos de pesquisa do governo americano.</a:t>
            </a:r>
          </a:p>
          <a:p>
            <a:pPr marL="342900" indent="-342900" algn="just">
              <a:buFont typeface="Arial" pitchFamily="34" charset="0"/>
              <a:buChar char="•"/>
            </a:pPr>
            <a:endParaRPr lang="pt-BR" sz="2000" dirty="0">
              <a:latin typeface="+mn-lt"/>
            </a:endParaRPr>
          </a:p>
          <a:p>
            <a:pPr marL="342900" indent="-342900" algn="just">
              <a:buFont typeface="Arial" pitchFamily="34" charset="0"/>
              <a:buChar char="•"/>
            </a:pPr>
            <a:r>
              <a:rPr lang="pt-BR" sz="2000" dirty="0">
                <a:latin typeface="+mn-lt"/>
              </a:rPr>
              <a:t>Também na década de 1960, John McCarthy, um dos pioneiros da inteligência artificial, propôs a ideia de que a computação deveria ser organizada na forma de um serviço de utilidade pública.</a:t>
            </a:r>
          </a:p>
          <a:p>
            <a:pPr marL="342900" indent="-342900" algn="just">
              <a:buFont typeface="Arial" pitchFamily="34" charset="0"/>
              <a:buChar char="•"/>
            </a:pPr>
            <a:endParaRPr lang="pt-BR" sz="2000" dirty="0">
              <a:latin typeface="+mn-lt"/>
            </a:endParaRPr>
          </a:p>
          <a:p>
            <a:pPr marL="342900" indent="-342900" algn="just">
              <a:buFont typeface="Arial" pitchFamily="34" charset="0"/>
              <a:buChar char="•"/>
            </a:pPr>
            <a:r>
              <a:rPr lang="pt-BR" sz="2000" dirty="0">
                <a:latin typeface="+mn-lt"/>
              </a:rPr>
              <a:t>A Internet, principal agente da computação na nuvem, surgiu na década de 1970.</a:t>
            </a:r>
          </a:p>
          <a:p>
            <a:pPr marL="342900" indent="-342900" algn="just">
              <a:buFont typeface="Arial" pitchFamily="34" charset="0"/>
              <a:buChar char="•"/>
            </a:pPr>
            <a:endParaRPr lang="pt-BR" sz="2000" dirty="0">
              <a:latin typeface="+mn-lt"/>
            </a:endParaRPr>
          </a:p>
          <a:p>
            <a:pPr marL="342900" indent="-342900" algn="just">
              <a:buFont typeface="Arial" pitchFamily="34" charset="0"/>
              <a:buChar char="•"/>
            </a:pPr>
            <a:endParaRPr lang="pt-BR" sz="2000" dirty="0">
              <a:latin typeface="+mn-lt"/>
            </a:endParaRPr>
          </a:p>
        </p:txBody>
      </p:sp>
    </p:spTree>
    <p:extLst>
      <p:ext uri="{BB962C8B-B14F-4D97-AF65-F5344CB8AC3E}">
        <p14:creationId xmlns:p14="http://schemas.microsoft.com/office/powerpoint/2010/main" val="127395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A história da Computação na Nuvem</a:t>
            </a:r>
          </a:p>
        </p:txBody>
      </p:sp>
      <p:sp>
        <p:nvSpPr>
          <p:cNvPr id="10" name="Subtítulo 2"/>
          <p:cNvSpPr>
            <a:spLocks noGrp="1"/>
          </p:cNvSpPr>
          <p:nvPr>
            <p:ph type="subTitle" idx="1"/>
          </p:nvPr>
        </p:nvSpPr>
        <p:spPr>
          <a:xfrm>
            <a:off x="381000" y="1047750"/>
            <a:ext cx="8229600" cy="3810000"/>
          </a:xfrm>
        </p:spPr>
        <p:txBody>
          <a:bodyPr>
            <a:normAutofit/>
          </a:bodyPr>
          <a:lstStyle/>
          <a:p>
            <a:pPr marL="342900" indent="-342900" algn="just">
              <a:buFont typeface="Arial" pitchFamily="34" charset="0"/>
              <a:buChar char="•"/>
            </a:pPr>
            <a:r>
              <a:rPr lang="pt-BR" sz="2000" dirty="0"/>
              <a:t>Na década de 1990, a Internet atingiu o auge, e começou a ser moldada da forma como a conhecemos atualmente.</a:t>
            </a:r>
          </a:p>
          <a:p>
            <a:pPr marL="342900" indent="-342900" algn="just">
              <a:buFont typeface="Arial" pitchFamily="34" charset="0"/>
              <a:buChar char="•"/>
            </a:pPr>
            <a:endParaRPr lang="pt-BR" sz="2000" dirty="0"/>
          </a:p>
          <a:p>
            <a:pPr marL="342900" indent="-342900" algn="just">
              <a:buFont typeface="Arial" pitchFamily="34" charset="0"/>
              <a:buChar char="•"/>
            </a:pPr>
            <a:r>
              <a:rPr lang="pt-BR" sz="2000" dirty="0"/>
              <a:t>O termo foi utilizado pela primeira vez em 1997, por </a:t>
            </a:r>
            <a:r>
              <a:rPr lang="pt-BR" sz="2000" dirty="0" err="1"/>
              <a:t>Ramath</a:t>
            </a:r>
            <a:r>
              <a:rPr lang="pt-BR" sz="2000" dirty="0"/>
              <a:t> </a:t>
            </a:r>
            <a:r>
              <a:rPr lang="pt-BR" sz="2000" dirty="0" err="1"/>
              <a:t>Chellappa</a:t>
            </a:r>
            <a:r>
              <a:rPr lang="pt-BR" sz="2000" dirty="0"/>
              <a:t>, professor de Sistemas da Informação.</a:t>
            </a:r>
          </a:p>
          <a:p>
            <a:pPr marL="342900" indent="-342900" algn="just">
              <a:buFont typeface="Arial" pitchFamily="34" charset="0"/>
              <a:buChar char="•"/>
            </a:pPr>
            <a:endParaRPr lang="pt-BR" sz="2000" dirty="0"/>
          </a:p>
          <a:p>
            <a:pPr marL="342900" indent="-342900" algn="just">
              <a:buFont typeface="Arial" pitchFamily="34" charset="0"/>
              <a:buChar char="•"/>
            </a:pPr>
            <a:r>
              <a:rPr lang="pt-BR" sz="2000" dirty="0"/>
              <a:t>A Computação na Nuvem passou a ser praticada efetivamente em 1999 com o surgimento da Salesforce.com, primeira empresa a disponibilizar aplicações na Internet.</a:t>
            </a:r>
          </a:p>
          <a:p>
            <a:pPr marL="342900" indent="-342900" algn="just">
              <a:buFont typeface="Arial" pitchFamily="34" charset="0"/>
              <a:buChar char="•"/>
            </a:pPr>
            <a:endParaRPr lang="pt-BR" sz="2000" dirty="0">
              <a:latin typeface="+mn-lt"/>
            </a:endParaRPr>
          </a:p>
          <a:p>
            <a:pPr marL="342900" indent="-342900" algn="just">
              <a:buFont typeface="Arial" pitchFamily="34" charset="0"/>
              <a:buChar char="•"/>
            </a:pPr>
            <a:endParaRPr lang="pt-BR" sz="2000" dirty="0">
              <a:latin typeface="+mn-lt"/>
            </a:endParaRPr>
          </a:p>
        </p:txBody>
      </p:sp>
    </p:spTree>
    <p:extLst>
      <p:ext uri="{BB962C8B-B14F-4D97-AF65-F5344CB8AC3E}">
        <p14:creationId xmlns:p14="http://schemas.microsoft.com/office/powerpoint/2010/main" val="128546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A história da Computação na Nuvem</a:t>
            </a:r>
          </a:p>
        </p:txBody>
      </p:sp>
      <p:pic>
        <p:nvPicPr>
          <p:cNvPr id="8" name="Imagem 7" descr="http://www.ibiblio.org/hhalpin/homepage/presentations/collective/anno_licklider.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508" y="819150"/>
            <a:ext cx="4285892" cy="3429001"/>
          </a:xfrm>
          <a:prstGeom prst="rect">
            <a:avLst/>
          </a:prstGeom>
          <a:noFill/>
          <a:ln>
            <a:noFill/>
          </a:ln>
        </p:spPr>
      </p:pic>
      <p:pic>
        <p:nvPicPr>
          <p:cNvPr id="9" name="Imagem 8" descr="http://www-formal.stanford.edu/jmc/jmccolor.jpg"/>
          <p:cNvPicPr/>
          <p:nvPr/>
        </p:nvPicPr>
        <p:blipFill>
          <a:blip r:embed="rId3">
            <a:extLst>
              <a:ext uri="{28A0092B-C50C-407E-A947-70E740481C1C}">
                <a14:useLocalDpi xmlns:a14="http://schemas.microsoft.com/office/drawing/2010/main" val="0"/>
              </a:ext>
            </a:extLst>
          </a:blip>
          <a:srcRect/>
          <a:stretch>
            <a:fillRect/>
          </a:stretch>
        </p:blipFill>
        <p:spPr bwMode="auto">
          <a:xfrm>
            <a:off x="5486400" y="819150"/>
            <a:ext cx="2477143" cy="3429001"/>
          </a:xfrm>
          <a:prstGeom prst="rect">
            <a:avLst/>
          </a:prstGeom>
          <a:noFill/>
          <a:ln>
            <a:noFill/>
          </a:ln>
        </p:spPr>
      </p:pic>
      <p:sp>
        <p:nvSpPr>
          <p:cNvPr id="3" name="CaixaDeTexto 2"/>
          <p:cNvSpPr txBox="1"/>
          <p:nvPr/>
        </p:nvSpPr>
        <p:spPr>
          <a:xfrm>
            <a:off x="819508" y="4257676"/>
            <a:ext cx="4285892" cy="646331"/>
          </a:xfrm>
          <a:prstGeom prst="rect">
            <a:avLst/>
          </a:prstGeom>
          <a:noFill/>
        </p:spPr>
        <p:txBody>
          <a:bodyPr wrap="square" rtlCol="0">
            <a:spAutoFit/>
          </a:bodyPr>
          <a:lstStyle/>
          <a:p>
            <a:pPr algn="ctr"/>
            <a:r>
              <a:rPr lang="pt-BR" b="1" dirty="0">
                <a:solidFill>
                  <a:schemeClr val="tx1">
                    <a:tint val="75000"/>
                  </a:schemeClr>
                </a:solidFill>
                <a:latin typeface="+mj-lt"/>
              </a:rPr>
              <a:t>Joseph Carl </a:t>
            </a:r>
            <a:r>
              <a:rPr lang="pt-BR" b="1" dirty="0" err="1">
                <a:solidFill>
                  <a:schemeClr val="tx1">
                    <a:tint val="75000"/>
                  </a:schemeClr>
                </a:solidFill>
                <a:latin typeface="+mj-lt"/>
              </a:rPr>
              <a:t>Robnett</a:t>
            </a:r>
            <a:r>
              <a:rPr lang="pt-BR" b="1" dirty="0">
                <a:solidFill>
                  <a:schemeClr val="tx1">
                    <a:tint val="75000"/>
                  </a:schemeClr>
                </a:solidFill>
                <a:latin typeface="+mj-lt"/>
              </a:rPr>
              <a:t> </a:t>
            </a:r>
            <a:r>
              <a:rPr lang="pt-BR" b="1" dirty="0" err="1">
                <a:solidFill>
                  <a:schemeClr val="tx1">
                    <a:tint val="75000"/>
                  </a:schemeClr>
                </a:solidFill>
                <a:latin typeface="+mj-lt"/>
              </a:rPr>
              <a:t>Licklider</a:t>
            </a:r>
            <a:endParaRPr lang="pt-BR" b="1" dirty="0">
              <a:solidFill>
                <a:schemeClr val="tx1">
                  <a:tint val="75000"/>
                </a:schemeClr>
              </a:solidFill>
              <a:latin typeface="+mj-lt"/>
            </a:endParaRPr>
          </a:p>
          <a:p>
            <a:pPr algn="ctr"/>
            <a:r>
              <a:rPr lang="pt-BR" dirty="0">
                <a:solidFill>
                  <a:schemeClr val="tx1">
                    <a:tint val="75000"/>
                  </a:schemeClr>
                </a:solidFill>
                <a:latin typeface="+mj-lt"/>
              </a:rPr>
              <a:t>11-3-1915 – 26-6-1990 </a:t>
            </a:r>
          </a:p>
        </p:txBody>
      </p:sp>
      <p:sp>
        <p:nvSpPr>
          <p:cNvPr id="6" name="CaixaDeTexto 5"/>
          <p:cNvSpPr txBox="1"/>
          <p:nvPr/>
        </p:nvSpPr>
        <p:spPr>
          <a:xfrm>
            <a:off x="5486400" y="4257677"/>
            <a:ext cx="2477143" cy="646331"/>
          </a:xfrm>
          <a:prstGeom prst="rect">
            <a:avLst/>
          </a:prstGeom>
          <a:noFill/>
        </p:spPr>
        <p:txBody>
          <a:bodyPr wrap="square" rtlCol="0">
            <a:spAutoFit/>
          </a:bodyPr>
          <a:lstStyle/>
          <a:p>
            <a:pPr algn="ctr"/>
            <a:r>
              <a:rPr lang="pt-BR" b="1" dirty="0">
                <a:solidFill>
                  <a:schemeClr val="tx1">
                    <a:tint val="75000"/>
                  </a:schemeClr>
                </a:solidFill>
                <a:latin typeface="+mj-lt"/>
              </a:rPr>
              <a:t>John McCarthy</a:t>
            </a:r>
          </a:p>
          <a:p>
            <a:pPr algn="ctr"/>
            <a:r>
              <a:rPr lang="pt-BR" dirty="0">
                <a:solidFill>
                  <a:schemeClr val="tx1">
                    <a:tint val="75000"/>
                  </a:schemeClr>
                </a:solidFill>
                <a:latin typeface="+mj-lt"/>
              </a:rPr>
              <a:t>4-9-1927 – 24-10-2011 </a:t>
            </a:r>
          </a:p>
        </p:txBody>
      </p:sp>
    </p:spTree>
    <p:extLst>
      <p:ext uri="{BB962C8B-B14F-4D97-AF65-F5344CB8AC3E}">
        <p14:creationId xmlns:p14="http://schemas.microsoft.com/office/powerpoint/2010/main" val="309943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Entendendo a computação na nuvem</a:t>
            </a:r>
          </a:p>
        </p:txBody>
      </p:sp>
      <p:sp>
        <p:nvSpPr>
          <p:cNvPr id="7" name="Espaço Reservado para Conteúdo 2">
            <a:extLst>
              <a:ext uri="{FF2B5EF4-FFF2-40B4-BE49-F238E27FC236}">
                <a16:creationId xmlns:a16="http://schemas.microsoft.com/office/drawing/2014/main" id="{CBEFF80C-1358-11E6-34AE-BFA8AB7C5F5F}"/>
              </a:ext>
            </a:extLst>
          </p:cNvPr>
          <p:cNvSpPr txBox="1">
            <a:spLocks/>
          </p:cNvSpPr>
          <p:nvPr/>
        </p:nvSpPr>
        <p:spPr>
          <a:xfrm>
            <a:off x="381000" y="819150"/>
            <a:ext cx="8305800" cy="3809999"/>
          </a:xfrm>
          <a:prstGeom prst="rect">
            <a:avLst/>
          </a:prstGeom>
        </p:spPr>
        <p:txBody>
          <a:bodyPr vert="horz" lIns="91436" tIns="45718" rIns="91436" bIns="45718" rtlCol="0">
            <a:normAutofit/>
          </a:bodyPr>
          <a:lstStyle>
            <a:lvl1pPr marL="0" indent="0" algn="ctr" defTabSz="914362" rtl="0" eaLnBrk="1" latinLnBrk="0" hangingPunct="1">
              <a:spcBef>
                <a:spcPct val="20000"/>
              </a:spcBef>
              <a:buFont typeface="Arial" pitchFamily="34" charset="0"/>
              <a:buNone/>
              <a:defRPr sz="2700" kern="1200">
                <a:solidFill>
                  <a:schemeClr val="tx1">
                    <a:tint val="75000"/>
                  </a:schemeClr>
                </a:solidFill>
                <a:latin typeface="+mj-lt"/>
                <a:ea typeface="+mn-ea"/>
                <a:cs typeface="+mn-cs"/>
              </a:defRPr>
            </a:lvl1pPr>
            <a:lvl2pPr marL="457181" indent="0" algn="ctr" defTabSz="914362"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2pPr>
            <a:lvl3pPr marL="914362" indent="0" algn="ctr" defTabSz="914362" rtl="0" eaLnBrk="1" latinLnBrk="0" hangingPunct="1">
              <a:spcBef>
                <a:spcPct val="20000"/>
              </a:spcBef>
              <a:buFont typeface="Arial" pitchFamily="34" charset="0"/>
              <a:buNone/>
              <a:defRPr sz="1800" kern="1200">
                <a:solidFill>
                  <a:schemeClr val="tx1">
                    <a:tint val="75000"/>
                  </a:schemeClr>
                </a:solidFill>
                <a:latin typeface="+mj-lt"/>
                <a:ea typeface="+mn-ea"/>
                <a:cs typeface="+mn-cs"/>
              </a:defRPr>
            </a:lvl3pPr>
            <a:lvl4pPr marL="1371543"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4pPr>
            <a:lvl5pPr marL="1828724" indent="0" algn="ctr" defTabSz="914362" rtl="0" eaLnBrk="1" latinLnBrk="0" hangingPunct="1">
              <a:spcBef>
                <a:spcPct val="20000"/>
              </a:spcBef>
              <a:buFont typeface="Arial" pitchFamily="34" charset="0"/>
              <a:buNone/>
              <a:defRPr sz="1500" kern="1200">
                <a:solidFill>
                  <a:schemeClr val="tx1">
                    <a:tint val="75000"/>
                  </a:schemeClr>
                </a:solidFill>
                <a:latin typeface="+mj-lt"/>
                <a:ea typeface="+mn-ea"/>
                <a:cs typeface="+mn-cs"/>
              </a:defRPr>
            </a:lvl5pPr>
            <a:lvl6pPr marL="2285905"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8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66"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48" indent="0" algn="ctr" defTabSz="91436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38912" indent="-320040" algn="just">
              <a:spcBef>
                <a:spcPts val="600"/>
              </a:spcBef>
              <a:buFont typeface="Wingdings 2"/>
              <a:buChar char=""/>
              <a:defRPr/>
            </a:pPr>
            <a:r>
              <a:rPr lang="pt-BR" dirty="0"/>
              <a:t>Os conceitos usados em computação em nuvem não são novos</a:t>
            </a:r>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Virtualização</a:t>
            </a:r>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Serviços baseados na Internet</a:t>
            </a:r>
          </a:p>
          <a:p>
            <a:pPr marL="731520" lvl="1" indent="-274320" algn="just">
              <a:spcBef>
                <a:spcPts val="600"/>
              </a:spcBef>
              <a:buClr>
                <a:schemeClr val="accent2">
                  <a:lumMod val="75000"/>
                </a:schemeClr>
              </a:buClr>
              <a:buFont typeface="Wingdings"/>
              <a:buChar char=""/>
              <a:defRPr/>
            </a:pPr>
            <a:r>
              <a:rPr lang="pt-BR" dirty="0">
                <a:solidFill>
                  <a:schemeClr val="accent2">
                    <a:lumMod val="75000"/>
                  </a:schemeClr>
                </a:solidFill>
              </a:rPr>
              <a:t>Modelo </a:t>
            </a:r>
            <a:r>
              <a:rPr lang="pt-BR" i="1" dirty="0">
                <a:solidFill>
                  <a:schemeClr val="accent2">
                    <a:lumMod val="75000"/>
                  </a:schemeClr>
                </a:solidFill>
              </a:rPr>
              <a:t>pay-per-use</a:t>
            </a:r>
            <a:endParaRPr lang="pt-BR" dirty="0">
              <a:solidFill>
                <a:schemeClr val="accent2">
                  <a:lumMod val="75000"/>
                </a:schemeClr>
              </a:solidFill>
            </a:endParaRPr>
          </a:p>
          <a:p>
            <a:pPr marL="731520" lvl="1" indent="-274320" algn="just">
              <a:spcBef>
                <a:spcPts val="600"/>
              </a:spcBef>
              <a:buClr>
                <a:schemeClr val="accent2">
                  <a:lumMod val="75000"/>
                </a:schemeClr>
              </a:buClr>
              <a:buFont typeface="Wingdings"/>
              <a:buChar char=""/>
              <a:defRPr/>
            </a:pPr>
            <a:r>
              <a:rPr lang="pt-BR" i="1" dirty="0">
                <a:solidFill>
                  <a:schemeClr val="accent2">
                    <a:lumMod val="75000"/>
                  </a:schemeClr>
                </a:solidFill>
              </a:rPr>
              <a:t>Software</a:t>
            </a:r>
            <a:r>
              <a:rPr lang="pt-BR" dirty="0">
                <a:solidFill>
                  <a:schemeClr val="accent2">
                    <a:lumMod val="75000"/>
                  </a:schemeClr>
                </a:solidFill>
              </a:rPr>
              <a:t> livre</a:t>
            </a:r>
          </a:p>
          <a:p>
            <a:pPr marL="438912" indent="-320040" algn="just">
              <a:spcBef>
                <a:spcPts val="600"/>
              </a:spcBef>
              <a:buFont typeface="Wingdings 2"/>
              <a:buChar char=""/>
              <a:defRPr/>
            </a:pPr>
            <a:r>
              <a:rPr lang="pt-BR" dirty="0">
                <a:solidFill>
                  <a:schemeClr val="accent6">
                    <a:lumMod val="50000"/>
                  </a:schemeClr>
                </a:solidFill>
              </a:rPr>
              <a:t>A inovação está em reunir todos esses componentes em um sistema único e maior</a:t>
            </a:r>
          </a:p>
        </p:txBody>
      </p:sp>
    </p:spTree>
    <p:extLst>
      <p:ext uri="{BB962C8B-B14F-4D97-AF65-F5344CB8AC3E}">
        <p14:creationId xmlns:p14="http://schemas.microsoft.com/office/powerpoint/2010/main" val="247382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Entendendo a computação na nuvem</a:t>
            </a:r>
          </a:p>
        </p:txBody>
      </p:sp>
      <p:sp>
        <p:nvSpPr>
          <p:cNvPr id="3" name="Subtítulo 2"/>
          <p:cNvSpPr>
            <a:spLocks noGrp="1"/>
          </p:cNvSpPr>
          <p:nvPr>
            <p:ph type="subTitle" idx="1"/>
          </p:nvPr>
        </p:nvSpPr>
        <p:spPr>
          <a:xfrm>
            <a:off x="381000" y="1047750"/>
            <a:ext cx="8229600" cy="3810000"/>
          </a:xfrm>
        </p:spPr>
        <p:txBody>
          <a:bodyPr>
            <a:normAutofit/>
          </a:bodyPr>
          <a:lstStyle/>
          <a:p>
            <a:pPr marL="342900" indent="-342900" algn="just">
              <a:buFont typeface="Arial" panose="020B0604020202020204" pitchFamily="34" charset="0"/>
              <a:buChar char="•"/>
            </a:pPr>
            <a:r>
              <a:rPr lang="pt-BR" sz="2200" b="1" dirty="0">
                <a:latin typeface="+mn-lt"/>
              </a:rPr>
              <a:t>Computadores domésticos</a:t>
            </a:r>
            <a:r>
              <a:rPr lang="pt-BR" sz="2200" dirty="0">
                <a:latin typeface="+mn-lt"/>
              </a:rPr>
              <a:t>: os arquivos e dados são armazenados e instalados dentro do próprio computador. O usuário está sujeito às limitações de </a:t>
            </a:r>
            <a:r>
              <a:rPr lang="pt-BR" sz="2200" i="1" dirty="0">
                <a:latin typeface="+mn-lt"/>
              </a:rPr>
              <a:t>hardware</a:t>
            </a:r>
            <a:r>
              <a:rPr lang="pt-BR" sz="2200" dirty="0">
                <a:latin typeface="+mn-lt"/>
              </a:rPr>
              <a:t> e não pode acessar seus arquivos sem que esteja utilizando o aparelho.</a:t>
            </a:r>
          </a:p>
          <a:p>
            <a:pPr marL="342900" indent="-342900" algn="just">
              <a:buFont typeface="Arial" panose="020B0604020202020204" pitchFamily="34" charset="0"/>
              <a:buChar char="•"/>
            </a:pPr>
            <a:endParaRPr lang="pt-BR" sz="2200" dirty="0">
              <a:latin typeface="+mn-lt"/>
            </a:endParaRPr>
          </a:p>
          <a:p>
            <a:pPr marL="342900" indent="-342900" algn="just">
              <a:buFont typeface="Arial" panose="020B0604020202020204" pitchFamily="34" charset="0"/>
              <a:buChar char="•"/>
            </a:pPr>
            <a:r>
              <a:rPr lang="pt-BR" sz="2200" b="1" dirty="0">
                <a:latin typeface="+mn-lt"/>
              </a:rPr>
              <a:t>Computadores corporativos</a:t>
            </a:r>
            <a:r>
              <a:rPr lang="pt-BR" sz="2200" dirty="0">
                <a:latin typeface="+mn-lt"/>
              </a:rPr>
              <a:t>: as informações ficam armazenadas em servidores, podendo ser acessadas por outros computadores sem a utilização da Internet. Mas, ainda assim, existem limitações, como a necessidade de se adquirir licenças de </a:t>
            </a:r>
            <a:r>
              <a:rPr lang="pt-BR" sz="2200" i="1" dirty="0">
                <a:latin typeface="+mn-lt"/>
              </a:rPr>
              <a:t>softwares</a:t>
            </a:r>
            <a:r>
              <a:rPr lang="pt-BR" sz="2200" dirty="0">
                <a:latin typeface="+mn-lt"/>
              </a:rPr>
              <a:t> para todos os computadores, por exemplo.</a:t>
            </a:r>
          </a:p>
        </p:txBody>
      </p:sp>
    </p:spTree>
    <p:extLst>
      <p:ext uri="{BB962C8B-B14F-4D97-AF65-F5344CB8AC3E}">
        <p14:creationId xmlns:p14="http://schemas.microsoft.com/office/powerpoint/2010/main" val="3423151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1431"/>
            <a:ext cx="8001000" cy="1102519"/>
          </a:xfrm>
        </p:spPr>
        <p:txBody>
          <a:bodyPr>
            <a:normAutofit/>
          </a:bodyPr>
          <a:lstStyle/>
          <a:p>
            <a:r>
              <a:rPr lang="pt-BR" sz="2500" b="1" dirty="0"/>
              <a:t>Entendendo a computação na nuvem</a:t>
            </a:r>
          </a:p>
        </p:txBody>
      </p:sp>
      <p:sp>
        <p:nvSpPr>
          <p:cNvPr id="3" name="Subtítulo 2"/>
          <p:cNvSpPr>
            <a:spLocks noGrp="1"/>
          </p:cNvSpPr>
          <p:nvPr>
            <p:ph type="subTitle" idx="1"/>
          </p:nvPr>
        </p:nvSpPr>
        <p:spPr>
          <a:xfrm>
            <a:off x="381000" y="1047750"/>
            <a:ext cx="8229600" cy="3810000"/>
          </a:xfrm>
        </p:spPr>
        <p:txBody>
          <a:bodyPr>
            <a:normAutofit/>
          </a:bodyPr>
          <a:lstStyle/>
          <a:p>
            <a:pPr marL="342900" indent="-342900" algn="just">
              <a:buFont typeface="Arial" panose="020B0604020202020204" pitchFamily="34" charset="0"/>
              <a:buChar char="•"/>
            </a:pPr>
            <a:r>
              <a:rPr lang="pt-BR" sz="2200" dirty="0">
                <a:latin typeface="+mn-lt"/>
              </a:rPr>
              <a:t>Com a </a:t>
            </a:r>
            <a:r>
              <a:rPr lang="pt-BR" sz="2200" i="1" dirty="0" err="1">
                <a:latin typeface="+mn-lt"/>
              </a:rPr>
              <a:t>cloud</a:t>
            </a:r>
            <a:r>
              <a:rPr lang="pt-BR" sz="2200" dirty="0">
                <a:latin typeface="+mn-lt"/>
              </a:rPr>
              <a:t> </a:t>
            </a:r>
            <a:r>
              <a:rPr lang="pt-BR" sz="2200" i="1" dirty="0" err="1">
                <a:latin typeface="+mn-lt"/>
              </a:rPr>
              <a:t>computing</a:t>
            </a:r>
            <a:r>
              <a:rPr lang="pt-BR" sz="2200" dirty="0">
                <a:latin typeface="+mn-lt"/>
              </a:rPr>
              <a:t>, muitos aplicativos, assim como arquivos e outros dados relacionados, não precisam mais estar instalados ou armazenados no computador do usuário ou em um servidor próximo. Este conteúdo passa a ficar disponível nas nuvens, isto é, na internet. </a:t>
            </a:r>
          </a:p>
          <a:p>
            <a:pPr marL="342900" indent="-342900" algn="just">
              <a:buFont typeface="Arial" panose="020B0604020202020204" pitchFamily="34" charset="0"/>
              <a:buChar char="•"/>
            </a:pPr>
            <a:r>
              <a:rPr lang="pt-BR" sz="2200" dirty="0">
                <a:latin typeface="+mn-lt"/>
              </a:rPr>
              <a:t>Ao fornecedor da aplicação cabe todas as tarefas de desenvolvimento, armazenamento, manutenção, atualização, </a:t>
            </a:r>
            <a:r>
              <a:rPr lang="pt-BR" sz="2200" i="1" dirty="0">
                <a:latin typeface="+mn-lt"/>
              </a:rPr>
              <a:t>backup</a:t>
            </a:r>
            <a:r>
              <a:rPr lang="pt-BR" sz="2200" dirty="0">
                <a:latin typeface="+mn-lt"/>
              </a:rPr>
              <a:t>, escalonamento, etc. O usuário não precisa se preocupar com nenhum destes aspectos, apenas com acessar e utilizar.</a:t>
            </a:r>
          </a:p>
        </p:txBody>
      </p:sp>
    </p:spTree>
    <p:extLst>
      <p:ext uri="{BB962C8B-B14F-4D97-AF65-F5344CB8AC3E}">
        <p14:creationId xmlns:p14="http://schemas.microsoft.com/office/powerpoint/2010/main" val="1182282661"/>
      </p:ext>
    </p:extLst>
  </p:cSld>
  <p:clrMapOvr>
    <a:masterClrMapping/>
  </p:clrMapOvr>
</p:sld>
</file>

<file path=ppt/theme/theme1.xml><?xml version="1.0" encoding="utf-8"?>
<a:theme xmlns:a="http://schemas.openxmlformats.org/drawingml/2006/main" name="1_Office Theme">
  <a:themeElements>
    <a:clrScheme name="slidemodel.com">
      <a:dk1>
        <a:sysClr val="windowText" lastClr="000000"/>
      </a:dk1>
      <a:lt1>
        <a:sysClr val="window" lastClr="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6551</TotalTime>
  <Words>1847</Words>
  <Application>Microsoft Office PowerPoint</Application>
  <PresentationFormat>On-screen Show (16:9)</PresentationFormat>
  <Paragraphs>215</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Cambria</vt:lpstr>
      <vt:lpstr>Verdana</vt:lpstr>
      <vt:lpstr>Wingdings</vt:lpstr>
      <vt:lpstr>Wingdings 2</vt:lpstr>
      <vt:lpstr>Wingdings 3</vt:lpstr>
      <vt:lpstr>1_Office Theme</vt:lpstr>
      <vt:lpstr>Computação na Nuvem</vt:lpstr>
      <vt:lpstr>O Conceito</vt:lpstr>
      <vt:lpstr>O Conceito</vt:lpstr>
      <vt:lpstr>A história da Computação na Nuvem</vt:lpstr>
      <vt:lpstr>A história da Computação na Nuvem</vt:lpstr>
      <vt:lpstr>A história da Computação na Nuvem</vt:lpstr>
      <vt:lpstr>Entendendo a computação na nuvem</vt:lpstr>
      <vt:lpstr>Entendendo a computação na nuvem</vt:lpstr>
      <vt:lpstr>Entendendo a computação na nuvem</vt:lpstr>
      <vt:lpstr>Entendendo a computação na nuvem</vt:lpstr>
      <vt:lpstr>Entendendo a computação na nuvem</vt:lpstr>
      <vt:lpstr>Entendendo a computação na nuvem</vt:lpstr>
      <vt:lpstr>Entendendo a computação na nuvem</vt:lpstr>
      <vt:lpstr>Entendendo a computação na nuvem</vt:lpstr>
      <vt:lpstr>Entendendo a computação na nuvem</vt:lpstr>
      <vt:lpstr>Entendendo a computação na nuvem</vt:lpstr>
      <vt:lpstr>Agentes da computação na nuvem</vt:lpstr>
      <vt:lpstr>Tipos de Nuvens: pública, privada ou híbrida</vt:lpstr>
      <vt:lpstr>Tipologia da computação na nuvem</vt:lpstr>
      <vt:lpstr>Tipologia da computação na nuvem</vt:lpstr>
      <vt:lpstr>Tipologia da computação na nuvem</vt:lpstr>
      <vt:lpstr>Tipologia da computação na nuvem</vt:lpstr>
      <vt:lpstr>Tipologia da computação na nuvem</vt:lpstr>
      <vt:lpstr>Tipologia da computação na nuvem</vt:lpstr>
      <vt:lpstr>Tipologia da computação na nuvem: comparação</vt:lpstr>
      <vt:lpstr>Bancos de dados na nuvem</vt:lpstr>
      <vt:lpstr>Bancos de dados na nuvem</vt:lpstr>
      <vt:lpstr>Bancos de dados na nuvem</vt:lpstr>
      <vt:lpstr>Bancos de dados na nuvem</vt:lpstr>
      <vt:lpstr>Bancos de dados na nuvem</vt:lpstr>
      <vt:lpstr>Bancos de dados na nuvem</vt:lpstr>
      <vt:lpstr>Alguns serviços da computação na nuvem</vt:lpstr>
      <vt:lpstr>Vantagens da computação na nuvem</vt:lpstr>
      <vt:lpstr>Desvantagens da computação na nuvem</vt:lpstr>
      <vt:lpstr>Cisco Global Cloud Index (2015-2020)</vt:lpstr>
      <vt:lpstr>Referência Bibliográfica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Map With Pie Diagram for PowerPoint Template</dc:title>
  <dc:subject>Cloud Network Chart for PowerPoint Template</dc:subject>
  <dc:creator>Jithin</dc:creator>
  <cp:lastModifiedBy>Gaui, Roberto</cp:lastModifiedBy>
  <cp:revision>469</cp:revision>
  <dcterms:created xsi:type="dcterms:W3CDTF">2013-10-11T13:31:03Z</dcterms:created>
  <dcterms:modified xsi:type="dcterms:W3CDTF">2023-04-26T17:59:28Z</dcterms:modified>
</cp:coreProperties>
</file>