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Karl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gmGmVJhIAMZLSQV8z2OL8Xt6QQ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Karla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Karla-italic.fntdata"/><Relationship Id="rId25" Type="http://schemas.openxmlformats.org/officeDocument/2006/relationships/font" Target="fonts/Karla-bold.fntdata"/><Relationship Id="rId28" Type="http://customschemas.google.com/relationships/presentationmetadata" Target="metadata"/><Relationship Id="rId27" Type="http://schemas.openxmlformats.org/officeDocument/2006/relationships/font" Target="fonts/Karla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0" name="Google Shape;10;p1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14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" name="Google Shape;12;p14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5" name="Google Shape;55;p2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9" name="Google Shape;59;p2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9" name="Google Shape;69;p1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74" name="Google Shape;74;p29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5" name="Google Shape;75;p29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78" name="Google Shape;78;p30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Google Shape;79;p30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30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1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83" name="Google Shape;83;p31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" name="Google Shape;84;p31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89" name="Google Shape;89;p32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32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94" name="Google Shape;94;p3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5" name="Google Shape;95;p33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" sz="7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b="0" i="0" sz="72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33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7" name="Google Shape;97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5" name="Google Shape;15;p18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18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00" name="Google Shape;100;p3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" name="Google Shape;101;p34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34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3" name="Google Shape;103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06" name="Google Shape;106;p3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7" name="Google Shape;107;p35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35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0" name="Google Shape;110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3" name="Google Shape;113;p3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4" name="Google Shape;114;p36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36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6" name="Google Shape;116;p36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7" name="Google Shape;117;p36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8" name="Google Shape;118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21" name="Google Shape;121;p3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37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123" name="Google Shape;123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26" name="Google Shape;126;p3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7" name="Google Shape;127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" name="Google Shape;134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5" name="Google Shape;13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" name="Google Shape;13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9" name="Google Shape;19;p19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" name="Google Shape;153;p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7" name="Google Shape;15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1" name="Google Shape;161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6" name="Google Shape;16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9" name="Google Shape;169;p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4" name="Google Shape;24;p20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20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8" name="Google Shape;28;p2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21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s" sz="120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b="0" i="0" sz="12000" u="none" cap="none" strike="noStrike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3" name="Google Shape;33;p2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22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8" name="Google Shape;38;p2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23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4" name="Google Shape;44;p2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24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24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24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1" name="Google Shape;51;p2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25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2.xml"/><Relationship Id="rId4" Type="http://schemas.openxmlformats.org/officeDocument/2006/relationships/slide" Target="/ppt/slides/slide12.xml"/><Relationship Id="rId9" Type="http://schemas.openxmlformats.org/officeDocument/2006/relationships/hyperlink" Target="https://es.wikipedia.org/wiki/Camel_case" TargetMode="External"/><Relationship Id="rId5" Type="http://schemas.openxmlformats.org/officeDocument/2006/relationships/slide" Target="/ppt/slides/slide12.xml"/><Relationship Id="rId6" Type="http://schemas.openxmlformats.org/officeDocument/2006/relationships/slide" Target="/ppt/slides/slide6.xml"/><Relationship Id="rId7" Type="http://schemas.openxmlformats.org/officeDocument/2006/relationships/slide" Target="/ppt/slides/slide6.xml"/><Relationship Id="rId8" Type="http://schemas.openxmlformats.org/officeDocument/2006/relationships/slide" Target="/ppt/slides/slide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 txBox="1"/>
          <p:nvPr>
            <p:ph type="ctrTitle"/>
          </p:nvPr>
        </p:nvSpPr>
        <p:spPr>
          <a:xfrm>
            <a:off x="648300" y="1735750"/>
            <a:ext cx="38595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2800">
                <a:solidFill>
                  <a:srgbClr val="434343"/>
                </a:solidFill>
              </a:rPr>
              <a:t>AS </a:t>
            </a:r>
            <a:r>
              <a:rPr lang="es" sz="2800">
                <a:solidFill>
                  <a:srgbClr val="2196F3"/>
                </a:solidFill>
              </a:rPr>
              <a:t>VARIÁVEIS</a:t>
            </a:r>
            <a:endParaRPr sz="2800">
              <a:solidFill>
                <a:srgbClr val="2196F3"/>
              </a:solidFill>
            </a:endParaRPr>
          </a:p>
        </p:txBody>
      </p:sp>
      <p:pic>
        <p:nvPicPr>
          <p:cNvPr id="178" name="Google Shape;1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7" name="Google Shape;297;p10"/>
          <p:cNvSpPr txBox="1"/>
          <p:nvPr/>
        </p:nvSpPr>
        <p:spPr>
          <a:xfrm>
            <a:off x="688600" y="474225"/>
            <a:ext cx="5862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TRIBUIÇÃO</a:t>
            </a: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U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s" sz="2400" u="none" cap="none" strike="noStrike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VALOR</a:t>
            </a:r>
            <a:endParaRPr b="1" i="0" sz="2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8" name="Google Shape;298;p10"/>
          <p:cNvGrpSpPr/>
          <p:nvPr/>
        </p:nvGrpSpPr>
        <p:grpSpPr>
          <a:xfrm>
            <a:off x="0" y="3055328"/>
            <a:ext cx="6550800" cy="409500"/>
            <a:chOff x="0" y="3226997"/>
            <a:chExt cx="6550800" cy="409500"/>
          </a:xfrm>
        </p:grpSpPr>
        <p:sp>
          <p:nvSpPr>
            <p:cNvPr id="299" name="Google Shape;299;p10"/>
            <p:cNvSpPr/>
            <p:nvPr/>
          </p:nvSpPr>
          <p:spPr>
            <a:xfrm>
              <a:off x="432300" y="3226997"/>
              <a:ext cx="6118500" cy="409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0" y="3226997"/>
              <a:ext cx="432300" cy="4095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01" name="Google Shape;301;p10"/>
          <p:cNvGrpSpPr/>
          <p:nvPr/>
        </p:nvGrpSpPr>
        <p:grpSpPr>
          <a:xfrm>
            <a:off x="0" y="1743449"/>
            <a:ext cx="6550800" cy="409500"/>
            <a:chOff x="0" y="1931597"/>
            <a:chExt cx="6550800" cy="409500"/>
          </a:xfrm>
        </p:grpSpPr>
        <p:sp>
          <p:nvSpPr>
            <p:cNvPr id="302" name="Google Shape;302;p10"/>
            <p:cNvSpPr/>
            <p:nvPr/>
          </p:nvSpPr>
          <p:spPr>
            <a:xfrm>
              <a:off x="432300" y="1931597"/>
              <a:ext cx="6118500" cy="409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0" y="1931597"/>
              <a:ext cx="432300" cy="4095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04" name="Google Shape;304;p10"/>
          <p:cNvSpPr txBox="1"/>
          <p:nvPr/>
        </p:nvSpPr>
        <p:spPr>
          <a:xfrm>
            <a:off x="688600" y="782625"/>
            <a:ext cx="6162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r>
              <a:rPr b="1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primeira vez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que declaramos u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vari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ável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é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necess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á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ri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 o uso d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pala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ra reservada </a:t>
            </a:r>
            <a:r>
              <a:rPr b="1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let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0" i="0" sz="18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0" i="0" lang="e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meu</a:t>
            </a:r>
            <a:r>
              <a:rPr lang="es" sz="18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Heroi</a:t>
            </a:r>
            <a:r>
              <a:rPr b="0" i="0" lang="e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'Hackerman'</a:t>
            </a:r>
            <a:r>
              <a:rPr b="0" i="0" lang="e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U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 vez que a vari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ável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já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f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oi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declarada, l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he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a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tribuímos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valores s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em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let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b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</a:br>
            <a:endParaRPr b="0" i="0" sz="9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meuHeroi </a:t>
            </a:r>
            <a:r>
              <a:rPr b="0" i="0" lang="es" sz="18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Batman</a:t>
            </a:r>
            <a:r>
              <a:rPr b="0" i="0" lang="es" sz="18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791650" y="3821225"/>
            <a:ext cx="5759100" cy="10215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r>
              <a:rPr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ossa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vari</a:t>
            </a:r>
            <a:r>
              <a:rPr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ável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guardará sempre </a:t>
            </a:r>
            <a:r>
              <a:rPr b="1"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1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último valor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atribuído,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isso significa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que </a:t>
            </a:r>
            <a:r>
              <a:rPr b="1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</a:t>
            </a:r>
            <a:r>
              <a:rPr b="1"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1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voltarmos a atribuir um</a:t>
            </a:r>
            <a:r>
              <a:rPr b="1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valor, </a:t>
            </a:r>
            <a:r>
              <a:rPr b="1"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sobrepomos</a:t>
            </a:r>
            <a:r>
              <a:rPr b="1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1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anterior DENTRO D</a:t>
            </a:r>
            <a:r>
              <a:rPr b="1"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1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M</a:t>
            </a:r>
            <a:r>
              <a:rPr b="1"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1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SMO BLO</a:t>
            </a:r>
            <a:r>
              <a:rPr b="1"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</a:t>
            </a:r>
            <a:r>
              <a:rPr b="1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DE CÓDIGO.</a:t>
            </a:r>
            <a:endParaRPr b="1" i="1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6" name="Google Shape;306;p10"/>
          <p:cNvSpPr/>
          <p:nvPr/>
        </p:nvSpPr>
        <p:spPr>
          <a:xfrm>
            <a:off x="1049986" y="418304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2" name="Google Shape;312;p11"/>
          <p:cNvSpPr/>
          <p:nvPr/>
        </p:nvSpPr>
        <p:spPr>
          <a:xfrm>
            <a:off x="0" y="858500"/>
            <a:ext cx="6880500" cy="1863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1"/>
          <p:cNvSpPr txBox="1"/>
          <p:nvPr/>
        </p:nvSpPr>
        <p:spPr>
          <a:xfrm>
            <a:off x="688600" y="474225"/>
            <a:ext cx="2880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endParaRPr b="1" i="0" sz="2400" u="none" cap="none" strike="noStrike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3734492" y="858509"/>
            <a:ext cx="3146133" cy="1863798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1"/>
          <p:cNvSpPr txBox="1"/>
          <p:nvPr/>
        </p:nvSpPr>
        <p:spPr>
          <a:xfrm>
            <a:off x="688600" y="782625"/>
            <a:ext cx="2880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if (true)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4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nome </a:t>
            </a:r>
            <a:r>
              <a:rPr b="0" i="0" lang="es" sz="14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"J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oão</a:t>
            </a:r>
            <a:r>
              <a:rPr b="0" i="0" lang="es" sz="14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s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console.log(nome);</a:t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Ok, m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b="0" i="0" lang="es" sz="14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stra "J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oão</a:t>
            </a:r>
            <a:r>
              <a:rPr b="0" i="0" lang="es" sz="14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b="0" i="0" sz="14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uando usamos </a:t>
            </a:r>
            <a:r>
              <a:rPr b="1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var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o JavaScript ignora os blo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 de código 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converte n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ossa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vari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ável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e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global. 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Isso significa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que s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existir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outra vari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ável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nome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e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n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osso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código, 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certamente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est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mos 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sobrepondo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seu valor</a:t>
            </a:r>
            <a:r>
              <a:rPr b="1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16" name="Google Shape;316;p11"/>
          <p:cNvSpPr txBox="1"/>
          <p:nvPr/>
        </p:nvSpPr>
        <p:spPr>
          <a:xfrm>
            <a:off x="4117600" y="782625"/>
            <a:ext cx="2880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if (true)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4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s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nome </a:t>
            </a:r>
            <a:r>
              <a:rPr b="0" i="0" lang="es" sz="14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João</a:t>
            </a:r>
            <a:r>
              <a:rPr b="0" i="0" lang="es" sz="14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s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console.log(nome)</a:t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Error: nome não existe</a:t>
            </a:r>
            <a:endParaRPr b="0" i="0" sz="14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uando usamos </a:t>
            </a:r>
            <a:r>
              <a:rPr b="1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let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o JavaScript respeita os blo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 de código. 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Isso significa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que </a:t>
            </a:r>
            <a:r>
              <a:rPr b="1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nome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não poderá ser ac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essada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f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ra d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epois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que a chave foi fechada</a:t>
            </a:r>
            <a:r>
              <a:rPr b="1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També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quer d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izer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que podemos ter vari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áveis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co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m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smo nome e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diferentes blo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cos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de código.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17" name="Google Shape;317;p11"/>
          <p:cNvSpPr txBox="1"/>
          <p:nvPr/>
        </p:nvSpPr>
        <p:spPr>
          <a:xfrm>
            <a:off x="4117600" y="474225"/>
            <a:ext cx="2880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endParaRPr b="1" i="0" sz="2400" u="none" cap="none" strike="noStrike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 txBox="1"/>
          <p:nvPr/>
        </p:nvSpPr>
        <p:spPr>
          <a:xfrm>
            <a:off x="533450" y="285750"/>
            <a:ext cx="5680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7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0" i="0" lang="es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 </a:t>
            </a:r>
            <a:r>
              <a:rPr b="1" i="0" lang="es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pala</a:t>
            </a:r>
            <a:r>
              <a:rPr b="1"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b="1" i="0" lang="es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ras reservadas</a:t>
            </a:r>
            <a:r>
              <a:rPr b="0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como </a:t>
            </a:r>
            <a:r>
              <a:rPr b="1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b="0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2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0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0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só p</a:t>
            </a:r>
            <a:r>
              <a:rPr lang="es" sz="2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odem</a:t>
            </a:r>
            <a:r>
              <a:rPr b="0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ser utiliza</a:t>
            </a:r>
            <a:r>
              <a:rPr lang="es" sz="2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das</a:t>
            </a:r>
            <a:r>
              <a:rPr b="0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es" sz="2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0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propósito que f</a:t>
            </a:r>
            <a:r>
              <a:rPr lang="es" sz="2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oram</a:t>
            </a:r>
            <a:r>
              <a:rPr b="0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cr</a:t>
            </a:r>
            <a:r>
              <a:rPr lang="es" sz="2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0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adas.</a:t>
            </a:r>
            <a:endParaRPr b="0" i="0" sz="2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 p</a:t>
            </a:r>
            <a:r>
              <a:rPr b="1" lang="es" sz="2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odem</a:t>
            </a:r>
            <a:r>
              <a:rPr b="1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ser</a:t>
            </a:r>
            <a:r>
              <a:rPr b="0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utilizadas como</a:t>
            </a:r>
            <a:r>
              <a:rPr lang="es" sz="2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b="1" lang="es" sz="2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 de vari</a:t>
            </a:r>
            <a:r>
              <a:rPr b="1" lang="es" sz="2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áveis</a:t>
            </a:r>
            <a:r>
              <a:rPr b="1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 </a:t>
            </a:r>
            <a:r>
              <a:rPr b="1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</a:t>
            </a:r>
            <a:r>
              <a:rPr b="1" lang="es" sz="2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ções*</a:t>
            </a:r>
            <a:r>
              <a:rPr b="0" i="0" lang="es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*Guarde essa informação, criaremos funções mais pra frente ;) 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12"/>
          <p:cNvSpPr/>
          <p:nvPr/>
        </p:nvSpPr>
        <p:spPr>
          <a:xfrm>
            <a:off x="6408876" y="2200039"/>
            <a:ext cx="2169437" cy="1895934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 txBox="1"/>
          <p:nvPr/>
        </p:nvSpPr>
        <p:spPr>
          <a:xfrm>
            <a:off x="838250" y="514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7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0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 </a:t>
            </a:r>
            <a:r>
              <a:rPr b="1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vari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ávei</a:t>
            </a:r>
            <a:r>
              <a:rPr b="1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0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s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ão</a:t>
            </a:r>
            <a:r>
              <a:rPr b="0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espa</a:t>
            </a:r>
            <a:r>
              <a:rPr b="1"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ç</a:t>
            </a:r>
            <a:r>
              <a:rPr b="1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 de mem</a:t>
            </a:r>
            <a:r>
              <a:rPr b="1"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ó</a:t>
            </a:r>
            <a:r>
              <a:rPr b="1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ria</a:t>
            </a:r>
            <a:r>
              <a:rPr b="0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b="0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computador onde podemos </a:t>
            </a:r>
            <a:r>
              <a:rPr b="1"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armazenar</a:t>
            </a:r>
            <a:r>
              <a:rPr b="0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distintos tipos de </a:t>
            </a:r>
            <a:r>
              <a:rPr b="1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</a:t>
            </a:r>
            <a:r>
              <a:rPr b="1"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</a:t>
            </a:r>
            <a:r>
              <a:rPr b="0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4" name="Google Shape;184;p2"/>
          <p:cNvGrpSpPr/>
          <p:nvPr/>
        </p:nvGrpSpPr>
        <p:grpSpPr>
          <a:xfrm>
            <a:off x="6762017" y="2045909"/>
            <a:ext cx="1005600" cy="1594384"/>
            <a:chOff x="6718575" y="2318625"/>
            <a:chExt cx="256950" cy="407375"/>
          </a:xfrm>
        </p:grpSpPr>
        <p:sp>
          <p:nvSpPr>
            <p:cNvPr id="185" name="Google Shape;185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8" name="Google Shape;198;p3"/>
          <p:cNvSpPr txBox="1"/>
          <p:nvPr/>
        </p:nvSpPr>
        <p:spPr>
          <a:xfrm>
            <a:off x="688600" y="398025"/>
            <a:ext cx="5862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TIPOS DE </a:t>
            </a:r>
            <a:r>
              <a:rPr b="1" i="0" lang="es" sz="2400" u="none" cap="none" strike="noStrike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VARI</a:t>
            </a:r>
            <a:r>
              <a:rPr b="1" lang="es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ÁVEL</a:t>
            </a:r>
            <a:endParaRPr b="1" i="0" sz="2400" u="none" cap="none" strike="noStrike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9" name="Google Shape;199;p3"/>
          <p:cNvGrpSpPr/>
          <p:nvPr/>
        </p:nvGrpSpPr>
        <p:grpSpPr>
          <a:xfrm>
            <a:off x="0" y="3214731"/>
            <a:ext cx="6851482" cy="783210"/>
            <a:chOff x="0" y="1931597"/>
            <a:chExt cx="6550800" cy="409500"/>
          </a:xfrm>
        </p:grpSpPr>
        <p:sp>
          <p:nvSpPr>
            <p:cNvPr id="200" name="Google Shape;200;p3"/>
            <p:cNvSpPr/>
            <p:nvPr/>
          </p:nvSpPr>
          <p:spPr>
            <a:xfrm>
              <a:off x="432300" y="1931597"/>
              <a:ext cx="6118500" cy="409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0" y="1931597"/>
              <a:ext cx="432300" cy="4095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02" name="Google Shape;202;p3"/>
          <p:cNvSpPr txBox="1"/>
          <p:nvPr/>
        </p:nvSpPr>
        <p:spPr>
          <a:xfrm>
            <a:off x="688600" y="782625"/>
            <a:ext cx="6162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Javascript existe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tr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ê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 tipos de vari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ávei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s, 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mas por enquanto veremos somente dois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: </a:t>
            </a:r>
            <a:endParaRPr b="0" i="0" sz="18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Karla"/>
              <a:buChar char="●"/>
            </a:pPr>
            <a:r>
              <a:rPr b="1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var</a:t>
            </a:r>
            <a:endParaRPr b="0" i="0" sz="18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Karla"/>
              <a:buChar char="●"/>
            </a:pPr>
            <a:r>
              <a:rPr b="1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let</a:t>
            </a:r>
            <a:endParaRPr b="0" i="0" sz="18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declarar u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vari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ável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escr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eve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mos 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tipo 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nome que queremos dar a vari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ável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endParaRPr b="0" i="0" sz="18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nome;</a:t>
            </a:r>
            <a:endParaRPr b="0" i="0" sz="18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contador;</a:t>
            </a:r>
            <a:endParaRPr b="0" i="0" sz="18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Vejamos cada parte e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detal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h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e...</a:t>
            </a:r>
            <a:endParaRPr b="0" i="0" sz="18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688600" y="2003925"/>
            <a:ext cx="22860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var</a:t>
            </a:r>
            <a:endParaRPr b="1" i="0" sz="1600" u="none" cap="none" strike="noStrike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0" i="0" lang="es" sz="1400" u="sng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  <a:hlinkClick action="ppaction://hlinksldjump" r:id="rId3"/>
              </a:rPr>
              <a:t>pala</a:t>
            </a:r>
            <a:r>
              <a:rPr lang="es" u="sng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  <a:hlinkClick action="ppaction://hlinksldjump" r:id="rId4"/>
              </a:rPr>
              <a:t>v</a:t>
            </a:r>
            <a:r>
              <a:rPr b="0" i="0" lang="es" sz="1400" u="sng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  <a:hlinkClick action="ppaction://hlinksldjump" r:id="rId5"/>
              </a:rPr>
              <a:t>ra reservada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var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indica ao Javascript que vamos </a:t>
            </a:r>
            <a:r>
              <a:rPr b="1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declarar u</a:t>
            </a:r>
            <a:r>
              <a:rPr b="1"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1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vari</a:t>
            </a:r>
            <a:r>
              <a:rPr b="1"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ável</a:t>
            </a:r>
            <a:r>
              <a:rPr b="1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de tipo var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9" name="Google Shape;209;p4"/>
          <p:cNvSpPr txBox="1"/>
          <p:nvPr/>
        </p:nvSpPr>
        <p:spPr>
          <a:xfrm>
            <a:off x="3197313" y="2003925"/>
            <a:ext cx="37491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No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1" i="0" lang="es" sz="16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endParaRPr b="1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Po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 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conter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apenas letras, números 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os símbolos $ 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_ (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traço baixo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).</a:t>
            </a:r>
            <a:b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Não p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começar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co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u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número.</a:t>
            </a:r>
            <a:b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Não de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ve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conter caracteres co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acentos.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0" name="Google Shape;210;p4"/>
          <p:cNvSpPr txBox="1"/>
          <p:nvPr/>
        </p:nvSpPr>
        <p:spPr>
          <a:xfrm>
            <a:off x="688600" y="1163625"/>
            <a:ext cx="5504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" sz="26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b="0" i="0" lang="es" sz="2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nomeSignificativo;</a:t>
            </a:r>
            <a:endParaRPr b="0" i="0" sz="2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688600" y="702825"/>
            <a:ext cx="5862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DECLARA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ÇÃO</a:t>
            </a: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U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i="0" lang="es" sz="2400" u="none" cap="none" strike="noStrike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VARI</a:t>
            </a:r>
            <a:r>
              <a:rPr b="1" lang="es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ÁVEL</a:t>
            </a:r>
            <a:endParaRPr b="1" i="0" sz="2400" u="none" cap="none" strike="noStrike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1073709" y="4265949"/>
            <a:ext cx="377868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"/>
          <p:cNvSpPr/>
          <p:nvPr/>
        </p:nvSpPr>
        <p:spPr>
          <a:xfrm>
            <a:off x="791650" y="3821225"/>
            <a:ext cx="6154800" cy="10215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0000" wrap="square" tIns="91425">
            <a:noAutofit/>
          </a:bodyPr>
          <a:lstStyle/>
          <a:p>
            <a:pPr indent="0" lvl="0" marL="8229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É</a:t>
            </a:r>
            <a:r>
              <a:rPr b="0" i="1" lang="es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u</a:t>
            </a:r>
            <a:r>
              <a:rPr i="1" lang="e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1" lang="es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 </a:t>
            </a:r>
            <a:r>
              <a:rPr b="1" i="1" lang="es" sz="1400" u="sng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  <a:hlinkClick action="ppaction://hlinksldjump" r:id="rId6"/>
              </a:rPr>
              <a:t>b</a:t>
            </a:r>
            <a:r>
              <a:rPr b="1" i="1" lang="es" u="sng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  <a:hlinkClick action="ppaction://hlinksldjump" r:id="rId7"/>
              </a:rPr>
              <a:t>oa</a:t>
            </a:r>
            <a:r>
              <a:rPr b="1" i="1" lang="es" sz="1400" u="sng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  <a:hlinkClick action="ppaction://hlinksldjump" r:id="rId8"/>
              </a:rPr>
              <a:t> prática</a:t>
            </a:r>
            <a:r>
              <a:rPr b="0" i="1" lang="es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que os nomes das vari</a:t>
            </a:r>
            <a:r>
              <a:rPr i="1" lang="e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ávei</a:t>
            </a:r>
            <a:r>
              <a:rPr b="0" i="1" lang="es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 use</a:t>
            </a:r>
            <a:r>
              <a:rPr i="1" lang="e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1" lang="es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i="1" lang="e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1" lang="es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formato </a:t>
            </a:r>
            <a:r>
              <a:rPr b="1" i="1" lang="es" sz="1400" u="sng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  <a:hlinkClick r:id="rId9"/>
              </a:rPr>
              <a:t>camelCase</a:t>
            </a:r>
            <a:r>
              <a:rPr b="0" i="1" lang="es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, como </a:t>
            </a:r>
            <a:r>
              <a:rPr b="1" i="1" lang="es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varia</a:t>
            </a:r>
            <a:r>
              <a:rPr b="1" i="1" lang="e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vel</a:t>
            </a:r>
            <a:r>
              <a:rPr b="1" i="1" lang="es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1" i="1" lang="e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x</a:t>
            </a:r>
            <a:r>
              <a:rPr b="1" i="1" lang="es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emplo</a:t>
            </a:r>
            <a:r>
              <a:rPr b="0" i="1" lang="es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i="1" lang="e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ao invés</a:t>
            </a:r>
            <a:r>
              <a:rPr b="0" i="1" lang="es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de varia</a:t>
            </a:r>
            <a:r>
              <a:rPr i="1" lang="e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velexe</a:t>
            </a:r>
            <a:r>
              <a:rPr b="0" i="1" lang="es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mplo ou varia</a:t>
            </a:r>
            <a:r>
              <a:rPr i="1" lang="e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vel</a:t>
            </a:r>
            <a:r>
              <a:rPr b="0" i="1" lang="es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_e</a:t>
            </a:r>
            <a:r>
              <a:rPr i="1" lang="e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x</a:t>
            </a:r>
            <a:r>
              <a:rPr b="0" i="1" lang="es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emplo.</a:t>
            </a:r>
            <a:endParaRPr b="0" i="1" sz="14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14" name="Google Shape;214;p4"/>
          <p:cNvGrpSpPr/>
          <p:nvPr/>
        </p:nvGrpSpPr>
        <p:grpSpPr>
          <a:xfrm>
            <a:off x="1068548" y="4024250"/>
            <a:ext cx="388200" cy="615462"/>
            <a:chOff x="6718575" y="2318625"/>
            <a:chExt cx="256950" cy="407375"/>
          </a:xfrm>
        </p:grpSpPr>
        <p:sp>
          <p:nvSpPr>
            <p:cNvPr id="215" name="Google Shape;215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3" name="Google Shape;223;p4"/>
          <p:cNvCxnSpPr/>
          <p:nvPr/>
        </p:nvCxnSpPr>
        <p:spPr>
          <a:xfrm>
            <a:off x="3664857" y="1740366"/>
            <a:ext cx="3900" cy="3819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4"/>
          <p:cNvCxnSpPr/>
          <p:nvPr/>
        </p:nvCxnSpPr>
        <p:spPr>
          <a:xfrm flipH="1">
            <a:off x="963057" y="1740366"/>
            <a:ext cx="111000" cy="414300"/>
          </a:xfrm>
          <a:prstGeom prst="straightConnector1">
            <a:avLst/>
          </a:prstGeom>
          <a:noFill/>
          <a:ln cap="flat" cmpd="sng" w="28575">
            <a:solidFill>
              <a:srgbClr val="673AB7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0" name="Google Shape;230;p5"/>
          <p:cNvSpPr txBox="1"/>
          <p:nvPr/>
        </p:nvSpPr>
        <p:spPr>
          <a:xfrm>
            <a:off x="688600" y="1239825"/>
            <a:ext cx="5504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" sz="26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b="0" i="0" lang="es" sz="2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0" i="0" lang="es" sz="2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2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nha</a:t>
            </a:r>
            <a:r>
              <a:rPr b="0" i="0" lang="es" sz="2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Varia</a:t>
            </a:r>
            <a:r>
              <a:rPr lang="es" sz="2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vel</a:t>
            </a:r>
            <a:r>
              <a:rPr b="0" i="0" lang="es" sz="2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...não </a:t>
            </a:r>
            <a:r>
              <a:rPr i="1"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é</a:t>
            </a:r>
            <a:r>
              <a:rPr b="0" i="1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o m</a:t>
            </a:r>
            <a:r>
              <a:rPr i="1"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0" i="1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smo que...!</a:t>
            </a:r>
            <a:endParaRPr b="0" i="1" sz="18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" sz="26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" sz="2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0" i="0" lang="es" sz="2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inhaVaria</a:t>
            </a:r>
            <a:r>
              <a:rPr lang="es" sz="2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vel</a:t>
            </a:r>
            <a:r>
              <a:rPr b="0" i="0" lang="es" sz="2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5"/>
          <p:cNvSpPr txBox="1"/>
          <p:nvPr/>
        </p:nvSpPr>
        <p:spPr>
          <a:xfrm>
            <a:off x="688600" y="702825"/>
            <a:ext cx="5862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DECLARA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ÇÃO</a:t>
            </a: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U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i="0" lang="es" sz="2400" u="none" cap="none" strike="noStrike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VARI</a:t>
            </a:r>
            <a:r>
              <a:rPr b="1" lang="es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ÁVEL</a:t>
            </a:r>
            <a:endParaRPr b="1" i="0" sz="2400" u="none" cap="none" strike="noStrike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1073709" y="4265949"/>
            <a:ext cx="377868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5"/>
          <p:cNvGrpSpPr/>
          <p:nvPr/>
        </p:nvGrpSpPr>
        <p:grpSpPr>
          <a:xfrm>
            <a:off x="1068548" y="4024250"/>
            <a:ext cx="388200" cy="615462"/>
            <a:chOff x="6718575" y="2318625"/>
            <a:chExt cx="256950" cy="407375"/>
          </a:xfrm>
        </p:grpSpPr>
        <p:sp>
          <p:nvSpPr>
            <p:cNvPr id="234" name="Google Shape;234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5"/>
          <p:cNvSpPr/>
          <p:nvPr/>
        </p:nvSpPr>
        <p:spPr>
          <a:xfrm>
            <a:off x="791650" y="3821225"/>
            <a:ext cx="6066300" cy="10215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Javascript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é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u</a:t>
            </a:r>
            <a:r>
              <a:rPr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ma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l</a:t>
            </a:r>
            <a:r>
              <a:rPr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ngua</a:t>
            </a:r>
            <a:r>
              <a:rPr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gem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que </a:t>
            </a:r>
            <a:r>
              <a:rPr b="1"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faz</a:t>
            </a:r>
            <a:r>
              <a:rPr b="1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diferen</a:t>
            </a:r>
            <a:r>
              <a:rPr b="1"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ç</a:t>
            </a:r>
            <a:r>
              <a:rPr b="1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entre  MA</a:t>
            </a:r>
            <a:r>
              <a:rPr b="1"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</a:t>
            </a:r>
            <a:r>
              <a:rPr b="1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ÚSCULAS </a:t>
            </a:r>
            <a:r>
              <a:rPr b="1"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1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minúsculas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Por </a:t>
            </a:r>
            <a:r>
              <a:rPr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is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so </a:t>
            </a:r>
            <a:r>
              <a:rPr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é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bom seguir u</a:t>
            </a:r>
            <a:r>
              <a:rPr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padrão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na hora de escr</a:t>
            </a:r>
            <a:r>
              <a:rPr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eve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 nomes.</a:t>
            </a:r>
            <a:endParaRPr b="0" i="1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1049986" y="418304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"/>
          <p:cNvSpPr txBox="1"/>
          <p:nvPr/>
        </p:nvSpPr>
        <p:spPr>
          <a:xfrm>
            <a:off x="838250" y="514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7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0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 </a:t>
            </a:r>
            <a:r>
              <a:rPr b="1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 práticas</a:t>
            </a:r>
            <a:r>
              <a:rPr b="0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não s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ão</a:t>
            </a:r>
            <a:r>
              <a:rPr b="0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ob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0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igat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ó</a:t>
            </a:r>
            <a:r>
              <a:rPr b="0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rias para que n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oss</a:t>
            </a:r>
            <a:r>
              <a:rPr b="0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código</a:t>
            </a:r>
            <a:r>
              <a:rPr b="0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funcione, v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ão apenas</a:t>
            </a:r>
            <a:r>
              <a:rPr b="0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permitir que seja </a:t>
            </a:r>
            <a:r>
              <a:rPr b="1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</a:t>
            </a:r>
            <a:r>
              <a:rPr b="1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 fácil de ler </a:t>
            </a:r>
            <a:r>
              <a:rPr b="1"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manter</a:t>
            </a:r>
            <a:r>
              <a:rPr b="0" i="0" lang="e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9" name="Google Shape;249;p6"/>
          <p:cNvGrpSpPr/>
          <p:nvPr/>
        </p:nvGrpSpPr>
        <p:grpSpPr>
          <a:xfrm>
            <a:off x="6485970" y="2047716"/>
            <a:ext cx="2015193" cy="1895905"/>
            <a:chOff x="5972700" y="2330200"/>
            <a:chExt cx="411625" cy="387275"/>
          </a:xfrm>
        </p:grpSpPr>
        <p:sp>
          <p:nvSpPr>
            <p:cNvPr id="250" name="Google Shape;250;p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7" name="Google Shape;257;p7"/>
          <p:cNvSpPr txBox="1"/>
          <p:nvPr/>
        </p:nvSpPr>
        <p:spPr>
          <a:xfrm>
            <a:off x="688600" y="2994525"/>
            <a:ext cx="19203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Nome</a:t>
            </a:r>
            <a:endParaRPr b="1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nome que 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vai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servir para identificar n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ossa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vari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ável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uando necessit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mos us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á-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la.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8" name="Google Shape;258;p7"/>
          <p:cNvSpPr txBox="1"/>
          <p:nvPr/>
        </p:nvSpPr>
        <p:spPr>
          <a:xfrm>
            <a:off x="4568913" y="2994525"/>
            <a:ext cx="19203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Valor</a:t>
            </a:r>
            <a:endParaRPr b="1" i="0" sz="1600" u="none" cap="none" strike="noStrike">
              <a:solidFill>
                <a:srgbClr val="8BC34A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ue vamos guardar e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n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ossa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vari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ável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este caso, u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texto.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9" name="Google Shape;259;p7"/>
          <p:cNvSpPr txBox="1"/>
          <p:nvPr/>
        </p:nvSpPr>
        <p:spPr>
          <a:xfrm>
            <a:off x="688600" y="2078025"/>
            <a:ext cx="5504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" sz="26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b="0" i="0" lang="es" sz="2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" sz="2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euHeroi</a:t>
            </a:r>
            <a:r>
              <a:rPr b="0" i="0" lang="es" sz="2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2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'Hackerman'</a:t>
            </a:r>
            <a:r>
              <a:rPr b="0" i="0" lang="es" sz="2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7"/>
          <p:cNvSpPr txBox="1"/>
          <p:nvPr/>
        </p:nvSpPr>
        <p:spPr>
          <a:xfrm>
            <a:off x="688600" y="474225"/>
            <a:ext cx="5862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ATRIBUIÇÃO</a:t>
            </a: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U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s" sz="2400" u="none" cap="none" strike="noStrike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VALOR</a:t>
            </a:r>
            <a:endParaRPr b="1" i="0" sz="2400" u="none" cap="none" strike="noStrike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7"/>
          <p:cNvSpPr txBox="1"/>
          <p:nvPr/>
        </p:nvSpPr>
        <p:spPr>
          <a:xfrm>
            <a:off x="2628757" y="2994525"/>
            <a:ext cx="19203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rPr>
              <a:t>Atribuição</a:t>
            </a:r>
            <a:endParaRPr b="1" i="0" sz="1600" u="none" cap="none" strike="noStrike">
              <a:solidFill>
                <a:srgbClr val="2196F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ndica ao JavaScript que queremos guardar 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valor da d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ireita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vari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ável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da </a:t>
            </a:r>
            <a:r>
              <a:rPr lang="es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</a:t>
            </a:r>
            <a:r>
              <a:rPr b="0" i="0" lang="es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querda.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2094225" y="1996977"/>
            <a:ext cx="2026950" cy="267727"/>
          </a:xfrm>
          <a:custGeom>
            <a:rect b="b" l="l" r="r" t="t"/>
            <a:pathLst>
              <a:path extrusionOk="0" h="25401" w="81078">
                <a:moveTo>
                  <a:pt x="81078" y="24066"/>
                </a:moveTo>
                <a:cubicBezTo>
                  <a:pt x="78199" y="20473"/>
                  <a:pt x="74473" y="6022"/>
                  <a:pt x="63801" y="2510"/>
                </a:cubicBezTo>
                <a:cubicBezTo>
                  <a:pt x="53129" y="-1001"/>
                  <a:pt x="27680" y="-818"/>
                  <a:pt x="17046" y="2997"/>
                </a:cubicBezTo>
                <a:cubicBezTo>
                  <a:pt x="6413" y="6812"/>
                  <a:pt x="2841" y="21667"/>
                  <a:pt x="0" y="25401"/>
                </a:cubicBezTo>
              </a:path>
            </a:pathLst>
          </a:custGeom>
          <a:noFill/>
          <a:ln cap="flat" cmpd="sng" w="28575">
            <a:solidFill>
              <a:srgbClr val="2196F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7"/>
          <p:cNvCxnSpPr/>
          <p:nvPr/>
        </p:nvCxnSpPr>
        <p:spPr>
          <a:xfrm>
            <a:off x="3055257" y="2730966"/>
            <a:ext cx="3900" cy="381900"/>
          </a:xfrm>
          <a:prstGeom prst="straightConnector1">
            <a:avLst/>
          </a:prstGeom>
          <a:noFill/>
          <a:ln cap="flat" cmpd="sng" w="28575">
            <a:solidFill>
              <a:srgbClr val="2196F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" name="Google Shape;264;p7"/>
          <p:cNvCxnSpPr/>
          <p:nvPr/>
        </p:nvCxnSpPr>
        <p:spPr>
          <a:xfrm flipH="1">
            <a:off x="1496457" y="2730966"/>
            <a:ext cx="111000" cy="4143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" name="Google Shape;265;p7"/>
          <p:cNvCxnSpPr/>
          <p:nvPr/>
        </p:nvCxnSpPr>
        <p:spPr>
          <a:xfrm>
            <a:off x="4773057" y="2730966"/>
            <a:ext cx="111000" cy="414300"/>
          </a:xfrm>
          <a:prstGeom prst="straightConnector1">
            <a:avLst/>
          </a:prstGeom>
          <a:noFill/>
          <a:ln cap="flat" cmpd="sng" w="28575">
            <a:solidFill>
              <a:srgbClr val="7ABC0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6" name="Google Shape;266;p7"/>
          <p:cNvSpPr txBox="1"/>
          <p:nvPr/>
        </p:nvSpPr>
        <p:spPr>
          <a:xfrm>
            <a:off x="688600" y="782625"/>
            <a:ext cx="6162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uando declaramos u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vari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ável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també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podemos a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m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smo tempo 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atribuir 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valor. Para isso usamos o operador de 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atribuição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0" i="0" sz="18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2" name="Google Shape;272;p8"/>
          <p:cNvSpPr txBox="1"/>
          <p:nvPr/>
        </p:nvSpPr>
        <p:spPr>
          <a:xfrm>
            <a:off x="688600" y="474225"/>
            <a:ext cx="5862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ATRIBUIÇÃO</a:t>
            </a: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U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s" sz="2400" u="none" cap="none" strike="noStrike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VALOR</a:t>
            </a:r>
            <a:endParaRPr b="1" i="0" sz="2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3" name="Google Shape;273;p8"/>
          <p:cNvGrpSpPr/>
          <p:nvPr/>
        </p:nvGrpSpPr>
        <p:grpSpPr>
          <a:xfrm>
            <a:off x="0" y="3055328"/>
            <a:ext cx="6550800" cy="409500"/>
            <a:chOff x="0" y="3226997"/>
            <a:chExt cx="6550800" cy="409500"/>
          </a:xfrm>
        </p:grpSpPr>
        <p:sp>
          <p:nvSpPr>
            <p:cNvPr id="274" name="Google Shape;274;p8"/>
            <p:cNvSpPr/>
            <p:nvPr/>
          </p:nvSpPr>
          <p:spPr>
            <a:xfrm>
              <a:off x="432300" y="3226997"/>
              <a:ext cx="6118500" cy="409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0" y="3226997"/>
              <a:ext cx="432300" cy="4095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76" name="Google Shape;276;p8"/>
          <p:cNvGrpSpPr/>
          <p:nvPr/>
        </p:nvGrpSpPr>
        <p:grpSpPr>
          <a:xfrm>
            <a:off x="0" y="1743449"/>
            <a:ext cx="6550800" cy="409500"/>
            <a:chOff x="0" y="1931597"/>
            <a:chExt cx="6550800" cy="409500"/>
          </a:xfrm>
        </p:grpSpPr>
        <p:sp>
          <p:nvSpPr>
            <p:cNvPr id="277" name="Google Shape;277;p8"/>
            <p:cNvSpPr/>
            <p:nvPr/>
          </p:nvSpPr>
          <p:spPr>
            <a:xfrm>
              <a:off x="432300" y="1931597"/>
              <a:ext cx="6118500" cy="409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0" y="1931597"/>
              <a:ext cx="432300" cy="4095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79" name="Google Shape;279;p8"/>
          <p:cNvSpPr txBox="1"/>
          <p:nvPr/>
        </p:nvSpPr>
        <p:spPr>
          <a:xfrm>
            <a:off x="688600" y="782625"/>
            <a:ext cx="6162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r>
              <a:rPr b="1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primeira vez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que declaramos u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varia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vel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é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necess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á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ria a pala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ra reservada </a:t>
            </a:r>
            <a:r>
              <a:rPr b="1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var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0" i="0" sz="18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b="0" i="0" lang="e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" sz="18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euHeroi</a:t>
            </a:r>
            <a:r>
              <a:rPr b="0" i="0" lang="e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'Hackerman'</a:t>
            </a:r>
            <a:r>
              <a:rPr b="0" i="0" lang="e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U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 vez que a vari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ável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já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f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oi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declarada, lhe 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atribuímos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valores s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em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var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b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</a:br>
            <a:endParaRPr b="0" i="0" sz="9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" sz="18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euHeroi</a:t>
            </a:r>
            <a:r>
              <a:rPr b="0" i="0" lang="e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Batman</a:t>
            </a:r>
            <a:r>
              <a:rPr b="0" i="0" lang="es" sz="18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791650" y="3821225"/>
            <a:ext cx="5759100" cy="10215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r>
              <a:rPr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ossa 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vari</a:t>
            </a:r>
            <a:r>
              <a:rPr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ável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guardará sempre </a:t>
            </a:r>
            <a:r>
              <a:rPr b="1"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1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último valor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atribuído,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isso significa</a:t>
            </a:r>
            <a:r>
              <a:rPr b="0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que </a:t>
            </a:r>
            <a:r>
              <a:rPr b="1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</a:t>
            </a:r>
            <a:r>
              <a:rPr b="1"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1" i="1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atribuímos um valor novamente iremos sobrepor o valor inicial.</a:t>
            </a:r>
            <a:endParaRPr b="1" i="1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1049986" y="418304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7" name="Google Shape;287;p9"/>
          <p:cNvSpPr txBox="1"/>
          <p:nvPr/>
        </p:nvSpPr>
        <p:spPr>
          <a:xfrm>
            <a:off x="688600" y="474225"/>
            <a:ext cx="5862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DECLAR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AÇÃO</a:t>
            </a: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s" sz="2400" u="none" cap="none" strike="noStrike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endParaRPr b="1" i="0" sz="2400" u="none" cap="none" strike="noStrike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8" name="Google Shape;288;p9"/>
          <p:cNvGrpSpPr/>
          <p:nvPr/>
        </p:nvGrpSpPr>
        <p:grpSpPr>
          <a:xfrm>
            <a:off x="0" y="1731025"/>
            <a:ext cx="6550800" cy="409500"/>
            <a:chOff x="0" y="1931597"/>
            <a:chExt cx="6550800" cy="409500"/>
          </a:xfrm>
        </p:grpSpPr>
        <p:sp>
          <p:nvSpPr>
            <p:cNvPr id="289" name="Google Shape;289;p9"/>
            <p:cNvSpPr/>
            <p:nvPr/>
          </p:nvSpPr>
          <p:spPr>
            <a:xfrm>
              <a:off x="432300" y="1931597"/>
              <a:ext cx="6118500" cy="409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0" y="1931597"/>
              <a:ext cx="432300" cy="4095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91" name="Google Shape;291;p9"/>
          <p:cNvSpPr txBox="1"/>
          <p:nvPr/>
        </p:nvSpPr>
        <p:spPr>
          <a:xfrm>
            <a:off x="688600" y="782625"/>
            <a:ext cx="6162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Estas vari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áveis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se declara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de u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manera similar co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a diferen</a:t>
            </a:r>
            <a:r>
              <a:rPr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ç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que utilizamos a </a:t>
            </a:r>
            <a:r>
              <a:rPr b="1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pala</a:t>
            </a:r>
            <a:r>
              <a:rPr b="1" lang="es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</a:t>
            </a:r>
            <a:r>
              <a:rPr b="1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ra reservada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let</a:t>
            </a:r>
            <a:r>
              <a:rPr b="0" i="0" lang="es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0" i="0" sz="18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0" i="0" lang="e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contador </a:t>
            </a:r>
            <a:r>
              <a:rPr b="0" i="0" lang="es" sz="18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s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principal diferen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ç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 entre </a:t>
            </a:r>
            <a:r>
              <a:rPr b="1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var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let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é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que </a:t>
            </a:r>
            <a:r>
              <a:rPr b="1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let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só será a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cessível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nos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blo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cos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de código e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que f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oi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declarada.</a:t>
            </a:r>
            <a:endParaRPr b="0" i="0" sz="18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 blo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 de código s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ão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normalmente determinados por 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ch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aves { }.</a:t>
            </a:r>
            <a:endParaRPr b="0" i="0" sz="18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Vejamos u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e</a:t>
            </a:r>
            <a:r>
              <a:rPr lang="es" sz="1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x</a:t>
            </a:r>
            <a:r>
              <a:rPr b="0" i="0" lang="es" sz="18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emplo:</a:t>
            </a:r>
            <a:endParaRPr b="0" i="0" sz="18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