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9"/>
  </p:notesMasterIdLst>
  <p:sldIdLst>
    <p:sldId id="268" r:id="rId2"/>
    <p:sldId id="264" r:id="rId3"/>
    <p:sldId id="265" r:id="rId4"/>
    <p:sldId id="261" r:id="rId5"/>
    <p:sldId id="266" r:id="rId6"/>
    <p:sldId id="269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ário desconhecid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64428-7D38-41EA-B272-79367334036B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7C246-D76A-44A5-926C-4AFCC7228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28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B8362-58CD-4112-914A-5E78E490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AC8D7B-A0D8-4FED-94F9-0F15CC4AF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B2CAEF-2455-4EDB-A473-45AE099B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AC865-7FD6-4747-87EA-93A82A88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9C9E3-7AC1-4C79-97EB-7041DD4A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ED7C9-F6D7-42FB-89ED-78AC3807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7ACFDF-2855-4CA5-9A8B-0A8A11DCA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222238-DF54-42F8-9E62-98F2F297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89A31-8425-4ACE-8AF9-337D6FA7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CB30B-CA84-4C97-8331-D0559310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09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52438A-5BE8-43F5-A52E-E6B594724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FC1E22-A0C7-45F8-A363-EC18743CB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63F56-44C4-4D18-8380-D24C5F7B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11F267-9523-4190-ADC0-B6EA2870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0B442F-1484-4497-8B41-C00083D0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42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B9796-CDEB-4A4C-B944-F264C96F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AB5BF-06BF-4B99-9489-6B91231C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0769A-4A2F-409D-A1D9-FAFA163A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E8EBB-9478-428D-B40D-7698582A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A31A7-B38D-419C-AAD6-008104F4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D82A1-FCF5-4E88-9969-CA50F797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3447D3-F40B-4E3F-B602-78002B176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008EB7-4572-48B6-B445-851112F8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308B18-340A-4174-97C2-7D0AF27A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7B074-2552-473B-A4A8-39FE1DEE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6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B8D50-F0B0-46D7-B0C0-B353A7AC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CC49A-EED2-41E4-8DD4-53345B1D4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BFB1F3-C15F-40BF-AFC5-0BBC0D162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D4648F-62D9-4370-A986-C8604C8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1F00E5-8547-4E97-80B9-CBF7BD02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64EF4-5FF2-4C09-AC91-F2EED66D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1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C1E18-7927-47E6-9994-7B45E3EF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E0874E-E63A-4674-9EC1-45D32E01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90CF26-FA6A-4E7F-9E2E-A87A923B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AF3C0D-1E9C-4104-8207-D1749B503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467DB2-AC49-4B3F-9A14-6A1B7596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FB4A9C-AC5D-4D60-9E31-AB330542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1B0799-DAF5-4995-B225-8146DB7C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245AD3-A8E2-4AE0-8851-283EC538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5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CAEB1-DD92-44B1-9CB8-3F588071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B3AAE4-292A-46EB-9C43-70206975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3AB44A-A88F-48B8-8006-8AFC3C5D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2AC74D-2508-4B2D-8B99-F9E9CCB6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3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9CB55B-F0DA-4D00-A075-D58386F6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04F574-1125-44FD-B2BF-3D697BC3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79A139-E2F8-4ED2-B68F-166B195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44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5CBAD-0106-4277-8086-30871BEB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F972F-097A-4265-AE5C-6A3F7CD6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39E400-4AAB-49DF-B5A2-F8D3FCB10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5F6F8C-D2F7-49F8-AA4C-847FACA5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786F71-25D4-4DE8-9786-A56E8EC3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5A2B48-594A-49A1-B165-9C3A78F6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7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0F558-ED7A-4926-812D-8361B291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2DC5BA-1747-49DC-8994-E5CA50B12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A2FC3C-43CA-4C84-A2ED-13D010DED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FEA41B-E683-44E3-9052-F63CB88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E9F86-018C-4401-A28F-3929DA47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30A961-5668-481C-9383-4B4179D8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8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343731-856D-43DE-B67C-A81253F9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801EDD-F41C-46FD-8FE9-D62010B4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F3CFF-D271-422B-BD84-4A5B2B50F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0FBE-8E78-475B-9081-C0FDE843E722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E37C61-BA29-4157-84B4-23A9A8AC3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B29B6-B5B4-4417-B048-4F0F11C44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44F6-AE5B-4195-846D-71DB3963D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B46EFC-6468-4039-B1A5-647D3F26A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91455"/>
            <a:ext cx="10905066" cy="24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62611" y="3568720"/>
            <a:ext cx="3553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Empresas Parceiras </a:t>
            </a:r>
          </a:p>
          <a:p>
            <a:pPr algn="ctr"/>
            <a:r>
              <a:rPr lang="pt-BR" sz="2400" dirty="0" smtClean="0"/>
              <a:t>Ela es</a:t>
            </a:r>
            <a:r>
              <a:rPr lang="pt-BR" sz="2400" dirty="0" smtClean="0"/>
              <a:t>tá </a:t>
            </a:r>
            <a:r>
              <a:rPr lang="pt-BR" sz="2400" dirty="0"/>
              <a:t>entre as </a:t>
            </a:r>
            <a:r>
              <a:rPr lang="pt-BR" sz="2400" b="1" dirty="0" smtClean="0"/>
              <a:t>10</a:t>
            </a:r>
            <a:r>
              <a:rPr lang="pt-BR" sz="2400" dirty="0" smtClean="0"/>
              <a:t> </a:t>
            </a:r>
            <a:r>
              <a:rPr lang="pt-BR" sz="2400" dirty="0"/>
              <a:t>maiores empresas da América Latina e </a:t>
            </a:r>
            <a:r>
              <a:rPr lang="pt-BR" sz="2400" dirty="0" smtClean="0"/>
              <a:t>presta serviços para </a:t>
            </a:r>
            <a:r>
              <a:rPr lang="pt-BR" sz="2400" b="1" dirty="0" smtClean="0"/>
              <a:t>100</a:t>
            </a:r>
            <a:r>
              <a:rPr lang="pt-BR" sz="2400" dirty="0" smtClean="0"/>
              <a:t> das </a:t>
            </a:r>
            <a:r>
              <a:rPr lang="pt-BR" sz="2400" b="1" dirty="0"/>
              <a:t>500</a:t>
            </a:r>
            <a:r>
              <a:rPr lang="pt-BR" sz="2400" dirty="0"/>
              <a:t> maiores empresas do </a:t>
            </a:r>
            <a:r>
              <a:rPr lang="pt-BR" sz="2400" dirty="0" smtClean="0"/>
              <a:t>Brasil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46960" y="152400"/>
            <a:ext cx="218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Fusão</a:t>
            </a:r>
          </a:p>
          <a:p>
            <a:pPr algn="ctr"/>
            <a:r>
              <a:rPr lang="pt-BR" sz="2400" dirty="0"/>
              <a:t>A </a:t>
            </a:r>
            <a:r>
              <a:rPr lang="pt-BR" sz="2400" b="1" dirty="0">
                <a:solidFill>
                  <a:srgbClr val="C00000"/>
                </a:solidFill>
              </a:rPr>
              <a:t>TIVIT</a:t>
            </a:r>
            <a:r>
              <a:rPr lang="pt-BR" sz="2400" b="1" dirty="0"/>
              <a:t> </a:t>
            </a:r>
            <a:r>
              <a:rPr lang="pt-BR" sz="2400" dirty="0"/>
              <a:t>veio da fusão das empresas </a:t>
            </a:r>
            <a:r>
              <a:rPr lang="pt-BR" sz="2400" b="1" dirty="0"/>
              <a:t>Telefatura</a:t>
            </a:r>
            <a:r>
              <a:rPr lang="pt-BR" sz="2400" dirty="0"/>
              <a:t> e a </a:t>
            </a:r>
            <a:r>
              <a:rPr lang="pt-BR" sz="2400" b="1" dirty="0" err="1"/>
              <a:t>Optiglobe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109" y="2058249"/>
            <a:ext cx="279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Países operantes</a:t>
            </a:r>
          </a:p>
          <a:p>
            <a:pPr algn="ctr"/>
            <a:r>
              <a:rPr lang="pt-BR" sz="2400" dirty="0"/>
              <a:t>A </a:t>
            </a:r>
            <a:r>
              <a:rPr lang="pt-BR" sz="2400" b="1" dirty="0">
                <a:solidFill>
                  <a:srgbClr val="C00000"/>
                </a:solidFill>
              </a:rPr>
              <a:t>TIVIT</a:t>
            </a:r>
            <a:r>
              <a:rPr lang="pt-BR" sz="2400" dirty="0"/>
              <a:t> contém operações em dez países da América Latina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5E3D40-251C-44B6-B0D0-DD9329AA8E77}"/>
              </a:ext>
            </a:extLst>
          </p:cNvPr>
          <p:cNvSpPr txBox="1"/>
          <p:nvPr/>
        </p:nvSpPr>
        <p:spPr>
          <a:xfrm>
            <a:off x="7788364" y="152400"/>
            <a:ext cx="3553097" cy="267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Sobre a Empresa 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Estando presente no mercado desde 1998, a </a:t>
            </a:r>
            <a:r>
              <a:rPr lang="pt-BR" sz="2400" b="1" dirty="0">
                <a:solidFill>
                  <a:srgbClr val="FF0000"/>
                </a:solidFill>
              </a:rPr>
              <a:t>TIVIT</a:t>
            </a:r>
            <a:r>
              <a:rPr lang="pt-BR" sz="2400" dirty="0">
                <a:solidFill>
                  <a:schemeClr val="tx1"/>
                </a:solidFill>
              </a:rPr>
              <a:t> tem mais de </a:t>
            </a:r>
            <a:r>
              <a:rPr lang="pt-BR" sz="2400" b="1" dirty="0">
                <a:solidFill>
                  <a:schemeClr val="tx1"/>
                </a:solidFill>
              </a:rPr>
              <a:t>8 mil </a:t>
            </a:r>
            <a:r>
              <a:rPr lang="pt-BR" sz="2400" dirty="0">
                <a:solidFill>
                  <a:schemeClr val="tx1"/>
                </a:solidFill>
              </a:rPr>
              <a:t>funcionários e atualmente seu presidente é </a:t>
            </a:r>
            <a:r>
              <a:rPr lang="pt-BR" sz="2400" b="1" dirty="0">
                <a:solidFill>
                  <a:srgbClr val="FF0000"/>
                </a:solidFill>
              </a:rPr>
              <a:t>Carlos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Gazaffi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1DB231-C524-4CA0-B0EA-0A56DD55FFC8}"/>
              </a:ext>
            </a:extLst>
          </p:cNvPr>
          <p:cNvSpPr txBox="1"/>
          <p:nvPr/>
        </p:nvSpPr>
        <p:spPr>
          <a:xfrm>
            <a:off x="7788365" y="3568720"/>
            <a:ext cx="35530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Soluções Digitais</a:t>
            </a:r>
          </a:p>
          <a:p>
            <a:pPr algn="ctr"/>
            <a:r>
              <a:rPr lang="pt-BR" sz="2400" dirty="0"/>
              <a:t>Ela opera seus negócios por meio de soluções digitais divididas em quatro linhas: </a:t>
            </a:r>
            <a:r>
              <a:rPr lang="pt-BR" sz="2400" b="1" dirty="0"/>
              <a:t>Digital Business, Cloud </a:t>
            </a:r>
            <a:r>
              <a:rPr lang="pt-BR" sz="2400" b="1" dirty="0" err="1"/>
              <a:t>Solutions</a:t>
            </a:r>
            <a:r>
              <a:rPr lang="pt-BR" sz="2400" b="1" dirty="0"/>
              <a:t>, Digital </a:t>
            </a:r>
            <a:r>
              <a:rPr lang="pt-BR" sz="2400" b="1" dirty="0" err="1"/>
              <a:t>Payments</a:t>
            </a:r>
            <a:r>
              <a:rPr lang="pt-BR" sz="2400" b="1" dirty="0"/>
              <a:t> e Technology </a:t>
            </a:r>
            <a:r>
              <a:rPr lang="pt-BR" sz="2400" b="1" dirty="0" err="1"/>
              <a:t>Platforms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22F2C9-B449-4A88-9DD9-2BE925D5C1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770" r="13542" b="17317"/>
          <a:stretch/>
        </p:blipFill>
        <p:spPr>
          <a:xfrm>
            <a:off x="0" y="0"/>
            <a:ext cx="1460500" cy="89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56A6C5-D1A7-4E7B-AB54-69404848183B}"/>
              </a:ext>
            </a:extLst>
          </p:cNvPr>
          <p:cNvSpPr txBox="1"/>
          <p:nvPr/>
        </p:nvSpPr>
        <p:spPr>
          <a:xfrm>
            <a:off x="891550" y="1681669"/>
            <a:ext cx="3110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On</a:t>
            </a:r>
            <a:r>
              <a:rPr lang="pt-BR" sz="2400" b="1" dirty="0"/>
              <a:t> </a:t>
            </a:r>
            <a:r>
              <a:rPr lang="pt-BR" sz="2400" b="1" dirty="0" err="1"/>
              <a:t>Demand</a:t>
            </a:r>
            <a:r>
              <a:rPr lang="pt-BR" sz="2400" b="1" dirty="0"/>
              <a:t> Cloud - </a:t>
            </a:r>
            <a:r>
              <a:rPr lang="pt-BR" sz="2400" dirty="0"/>
              <a:t>Solução híbrida, com disponibilidade de infraestrutura e nuvens públicas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0" y="136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Cloud</a:t>
            </a:r>
            <a:r>
              <a:rPr lang="pt-BR" b="1" dirty="0"/>
              <a:t> </a:t>
            </a:r>
            <a:r>
              <a:rPr lang="pt-BR" sz="2800" b="1" dirty="0" err="1"/>
              <a:t>Solutions</a:t>
            </a:r>
            <a:r>
              <a:rPr lang="pt-BR" sz="2800" b="1" dirty="0"/>
              <a:t>(</a:t>
            </a:r>
            <a:r>
              <a:rPr lang="pt-BR" sz="2000" b="1" dirty="0"/>
              <a:t>Soluções em Nuvem</a:t>
            </a:r>
            <a:r>
              <a:rPr lang="pt-BR" sz="2800" b="1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E8B7CC-8504-EE40-A84C-5D17AB5975BA}"/>
              </a:ext>
            </a:extLst>
          </p:cNvPr>
          <p:cNvSpPr txBox="1"/>
          <p:nvPr/>
        </p:nvSpPr>
        <p:spPr>
          <a:xfrm>
            <a:off x="8337493" y="1681669"/>
            <a:ext cx="3346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Cloud </a:t>
            </a:r>
            <a:r>
              <a:rPr lang="pt-BR" sz="2400" b="1" dirty="0" err="1"/>
              <a:t>Managed</a:t>
            </a:r>
            <a:r>
              <a:rPr lang="pt-BR" sz="2400" b="1" dirty="0"/>
              <a:t> Services </a:t>
            </a:r>
            <a:r>
              <a:rPr lang="pt-BR" sz="2400" dirty="0"/>
              <a:t>Serviços completos, da estratégia à gestão operacional de nuvens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BB1F3A-DDA6-744F-B40B-F3DF7861D5AA}"/>
              </a:ext>
            </a:extLst>
          </p:cNvPr>
          <p:cNvSpPr txBox="1"/>
          <p:nvPr/>
        </p:nvSpPr>
        <p:spPr>
          <a:xfrm>
            <a:off x="8589502" y="4139340"/>
            <a:ext cx="2842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Enterprise Cloud - </a:t>
            </a:r>
            <a:r>
              <a:rPr lang="pt-BR" sz="2400" dirty="0"/>
              <a:t>IaaS multiplataforma para </a:t>
            </a:r>
            <a:r>
              <a:rPr lang="pt-BR" sz="2400" dirty="0" smtClean="0"/>
              <a:t>demandas </a:t>
            </a:r>
            <a:r>
              <a:rPr lang="pt-BR" sz="2400" dirty="0"/>
              <a:t>corporativas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9BB3C8-2F9E-3E43-8616-C7F8D200D7E7}"/>
              </a:ext>
            </a:extLst>
          </p:cNvPr>
          <p:cNvSpPr txBox="1"/>
          <p:nvPr/>
        </p:nvSpPr>
        <p:spPr>
          <a:xfrm>
            <a:off x="5207000" y="1681669"/>
            <a:ext cx="2151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One</a:t>
            </a:r>
            <a:r>
              <a:rPr lang="pt-BR" sz="2400" b="1" dirty="0"/>
              <a:t> Cloud Management Platform </a:t>
            </a:r>
            <a:r>
              <a:rPr lang="pt-BR" sz="2400" dirty="0"/>
              <a:t>Plataforma de </a:t>
            </a:r>
            <a:r>
              <a:rPr lang="pt-BR" sz="2400" dirty="0" smtClean="0"/>
              <a:t>gerenciamento </a:t>
            </a:r>
            <a:r>
              <a:rPr lang="pt-BR" sz="2400" dirty="0" err="1"/>
              <a:t>multinuvem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6CE4F2-1C6D-E946-AA8E-9431A8893C77}"/>
              </a:ext>
            </a:extLst>
          </p:cNvPr>
          <p:cNvSpPr txBox="1"/>
          <p:nvPr/>
        </p:nvSpPr>
        <p:spPr>
          <a:xfrm>
            <a:off x="1450222" y="4139340"/>
            <a:ext cx="1992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Public</a:t>
            </a:r>
            <a:r>
              <a:rPr lang="pt-BR" sz="2400" b="1" dirty="0"/>
              <a:t> Cloud  </a:t>
            </a:r>
            <a:r>
              <a:rPr lang="pt-BR" sz="2400" dirty="0"/>
              <a:t>Escalabilidade e qualidade de provedores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7459F6-EA02-41F9-A40F-456A19BEEC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770" r="13542" b="17317"/>
          <a:stretch/>
        </p:blipFill>
        <p:spPr>
          <a:xfrm>
            <a:off x="0" y="0"/>
            <a:ext cx="1460500" cy="89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B4CC2E3-F2EE-490B-A6BC-C4FF6168818A}"/>
              </a:ext>
            </a:extLst>
          </p:cNvPr>
          <p:cNvSpPr txBox="1"/>
          <p:nvPr/>
        </p:nvSpPr>
        <p:spPr>
          <a:xfrm>
            <a:off x="4525617" y="1491361"/>
            <a:ext cx="290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Gestão de aplicações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Digital Business(</a:t>
            </a:r>
            <a:r>
              <a:rPr lang="pt-BR" sz="2000" b="1" dirty="0"/>
              <a:t>Negócios Digitais</a:t>
            </a:r>
            <a:r>
              <a:rPr lang="pt-BR" sz="2800" b="1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BC0B6A-113E-46C8-8470-043FD1E536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770" r="13542" b="17317"/>
          <a:stretch/>
        </p:blipFill>
        <p:spPr>
          <a:xfrm>
            <a:off x="0" y="0"/>
            <a:ext cx="1460500" cy="89311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52C6285-59D4-49D4-B931-17E7B6C2604D}"/>
              </a:ext>
            </a:extLst>
          </p:cNvPr>
          <p:cNvSpPr txBox="1"/>
          <p:nvPr/>
        </p:nvSpPr>
        <p:spPr>
          <a:xfrm>
            <a:off x="4984749" y="6163834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Soluções de </a:t>
            </a:r>
            <a:r>
              <a:rPr lang="pt-BR" sz="2400" dirty="0"/>
              <a:t>IOT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0D68C-E3DF-4A4F-98BA-784D0932CC00}"/>
              </a:ext>
            </a:extLst>
          </p:cNvPr>
          <p:cNvSpPr txBox="1"/>
          <p:nvPr/>
        </p:nvSpPr>
        <p:spPr>
          <a:xfrm>
            <a:off x="8150088" y="1491362"/>
            <a:ext cx="3684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Integração de Negócios</a:t>
            </a:r>
          </a:p>
          <a:p>
            <a:pPr algn="ctr"/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D430DA-F118-43A7-9C8D-E30656ADDD9F}"/>
              </a:ext>
            </a:extLst>
          </p:cNvPr>
          <p:cNvSpPr txBox="1"/>
          <p:nvPr/>
        </p:nvSpPr>
        <p:spPr>
          <a:xfrm>
            <a:off x="3670852" y="4634834"/>
            <a:ext cx="485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Enterprise Contente Management</a:t>
            </a:r>
          </a:p>
          <a:p>
            <a:pPr algn="ctr"/>
            <a:r>
              <a:rPr lang="pt-BR" sz="2400" dirty="0"/>
              <a:t>(</a:t>
            </a:r>
            <a:r>
              <a:rPr lang="pt-BR" dirty="0"/>
              <a:t>Gestão Contente Empresarial</a:t>
            </a:r>
            <a:r>
              <a:rPr lang="pt-BR" sz="2400" dirty="0"/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3272A9-623A-4A1D-BAE3-D345B457C98A}"/>
              </a:ext>
            </a:extLst>
          </p:cNvPr>
          <p:cNvSpPr txBox="1"/>
          <p:nvPr/>
        </p:nvSpPr>
        <p:spPr>
          <a:xfrm>
            <a:off x="8594034" y="3199835"/>
            <a:ext cx="3299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Cybersecurity</a:t>
            </a:r>
            <a:r>
              <a:rPr lang="pt-BR" sz="2400" dirty="0"/>
              <a:t> </a:t>
            </a:r>
          </a:p>
          <a:p>
            <a:pPr algn="ctr"/>
            <a:r>
              <a:rPr lang="pt-BR" sz="2400" dirty="0"/>
              <a:t>(</a:t>
            </a:r>
            <a:r>
              <a:rPr lang="pt-BR" dirty="0"/>
              <a:t>Cyber Segurança</a:t>
            </a:r>
            <a:r>
              <a:rPr lang="pt-BR" sz="2400" dirty="0"/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E2D8BA-D460-452C-975E-E9D5E88E0EB9}"/>
              </a:ext>
            </a:extLst>
          </p:cNvPr>
          <p:cNvSpPr txBox="1"/>
          <p:nvPr/>
        </p:nvSpPr>
        <p:spPr>
          <a:xfrm>
            <a:off x="730249" y="3198166"/>
            <a:ext cx="252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 </a:t>
            </a:r>
            <a:r>
              <a:rPr lang="pt-BR" sz="2400" dirty="0" err="1"/>
              <a:t>Analytcs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532B8C-5B04-4289-9CFF-17F7DC861B6D}"/>
              </a:ext>
            </a:extLst>
          </p:cNvPr>
          <p:cNvSpPr txBox="1"/>
          <p:nvPr/>
        </p:nvSpPr>
        <p:spPr>
          <a:xfrm>
            <a:off x="730250" y="1491362"/>
            <a:ext cx="252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Digital </a:t>
            </a:r>
            <a:r>
              <a:rPr lang="pt-BR" sz="2400" dirty="0" err="1"/>
              <a:t>Workplace</a:t>
            </a:r>
            <a:endParaRPr lang="pt-BR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EBEA44-D552-4FAB-AB96-0C050DCA75F9}"/>
              </a:ext>
            </a:extLst>
          </p:cNvPr>
          <p:cNvSpPr txBox="1"/>
          <p:nvPr/>
        </p:nvSpPr>
        <p:spPr>
          <a:xfrm>
            <a:off x="4393094" y="3198167"/>
            <a:ext cx="3167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Smart</a:t>
            </a:r>
            <a:r>
              <a:rPr lang="pt-BR" sz="2400" dirty="0"/>
              <a:t> Systems</a:t>
            </a:r>
          </a:p>
          <a:p>
            <a:pPr algn="ctr"/>
            <a:r>
              <a:rPr lang="pt-BR" dirty="0"/>
              <a:t>(Sistemas Inteligentes)</a:t>
            </a:r>
          </a:p>
        </p:txBody>
      </p:sp>
    </p:spTree>
    <p:extLst>
      <p:ext uri="{BB962C8B-B14F-4D97-AF65-F5344CB8AC3E}">
        <p14:creationId xmlns:p14="http://schemas.microsoft.com/office/powerpoint/2010/main" val="4716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DCE7EB9-654A-47BE-9863-282C25C6B6A4}"/>
              </a:ext>
            </a:extLst>
          </p:cNvPr>
          <p:cNvSpPr txBox="1"/>
          <p:nvPr/>
        </p:nvSpPr>
        <p:spPr>
          <a:xfrm>
            <a:off x="4783966" y="3224167"/>
            <a:ext cx="342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Gestora de Transporte público da cidade mais populosa do país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719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Digital </a:t>
            </a:r>
            <a:r>
              <a:rPr lang="pt-BR" sz="2800" b="1" dirty="0" err="1"/>
              <a:t>Payments</a:t>
            </a:r>
            <a:r>
              <a:rPr lang="pt-BR" sz="2800" b="1" dirty="0"/>
              <a:t>(</a:t>
            </a:r>
            <a:r>
              <a:rPr lang="pt-BR" sz="2000" b="1" dirty="0"/>
              <a:t>Pagamentos Digitais</a:t>
            </a:r>
            <a:r>
              <a:rPr lang="pt-BR" sz="2800" b="1" dirty="0"/>
              <a:t>)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3CEAD7-91BB-4BA8-B212-322D1468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770" r="13542" b="17317"/>
          <a:stretch/>
        </p:blipFill>
        <p:spPr>
          <a:xfrm>
            <a:off x="0" y="0"/>
            <a:ext cx="1460500" cy="89311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9D91A4-7FE7-4554-9FCF-38E2548C83C5}"/>
              </a:ext>
            </a:extLst>
          </p:cNvPr>
          <p:cNvSpPr txBox="1"/>
          <p:nvPr/>
        </p:nvSpPr>
        <p:spPr>
          <a:xfrm>
            <a:off x="1224167" y="3224166"/>
            <a:ext cx="2739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Mais de </a:t>
            </a:r>
            <a:r>
              <a:rPr lang="pt-BR" sz="2400" b="1" dirty="0"/>
              <a:t>25 bilhões</a:t>
            </a:r>
            <a:r>
              <a:rPr lang="pt-BR" sz="2400" dirty="0"/>
              <a:t> de transações de meios de pagamento anual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9905E7-B480-4BE3-904F-A17CC7806FBF}"/>
              </a:ext>
            </a:extLst>
          </p:cNvPr>
          <p:cNvSpPr txBox="1"/>
          <p:nvPr/>
        </p:nvSpPr>
        <p:spPr>
          <a:xfrm>
            <a:off x="8511210" y="1290809"/>
            <a:ext cx="2960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Maior Bandeira de Cartões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3DE3A5-B953-486D-8621-B27A2FCAD55C}"/>
              </a:ext>
            </a:extLst>
          </p:cNvPr>
          <p:cNvSpPr txBox="1"/>
          <p:nvPr/>
        </p:nvSpPr>
        <p:spPr>
          <a:xfrm>
            <a:off x="8902700" y="3228055"/>
            <a:ext cx="2081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Líder em Processamento de Cartões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AE7978-AF45-43CF-BAE3-D61274FD7310}"/>
              </a:ext>
            </a:extLst>
          </p:cNvPr>
          <p:cNvSpPr txBox="1"/>
          <p:nvPr/>
        </p:nvSpPr>
        <p:spPr>
          <a:xfrm>
            <a:off x="881267" y="1309484"/>
            <a:ext cx="3425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Maior Gestora de </a:t>
            </a:r>
            <a:r>
              <a:rPr lang="pt-BR" sz="2400" dirty="0" err="1"/>
              <a:t>ATMs</a:t>
            </a:r>
            <a:r>
              <a:rPr lang="pt-BR" sz="2400" dirty="0"/>
              <a:t> (Gestão de Tráfego Aéreo)        </a:t>
            </a:r>
          </a:p>
          <a:p>
            <a:pPr algn="ctr"/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40B619-0581-4C2E-A80D-174747A52D41}"/>
              </a:ext>
            </a:extLst>
          </p:cNvPr>
          <p:cNvSpPr txBox="1"/>
          <p:nvPr/>
        </p:nvSpPr>
        <p:spPr>
          <a:xfrm>
            <a:off x="4394684" y="5522905"/>
            <a:ext cx="420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Plataforma Líder em Gestão Eletrônica de Pagamentos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2DE35E-EC1E-4F60-8E10-8FD114BB05E1}"/>
              </a:ext>
            </a:extLst>
          </p:cNvPr>
          <p:cNvSpPr txBox="1"/>
          <p:nvPr/>
        </p:nvSpPr>
        <p:spPr>
          <a:xfrm>
            <a:off x="4666422" y="1294761"/>
            <a:ext cx="348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Principal Empresa de Gestão de Benefícios</a:t>
            </a:r>
          </a:p>
        </p:txBody>
      </p:sp>
    </p:spTree>
    <p:extLst>
      <p:ext uri="{BB962C8B-B14F-4D97-AF65-F5344CB8AC3E}">
        <p14:creationId xmlns:p14="http://schemas.microsoft.com/office/powerpoint/2010/main" val="1935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C24A02-D73C-DD4E-AB91-6CEB82EB9A4A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800" b="1"/>
            </a:lvl1pPr>
          </a:lstStyle>
          <a:p>
            <a:r>
              <a:rPr lang="pt-BR" dirty="0"/>
              <a:t>Data Center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1E43E4-DB2B-FF44-91B5-90F2F925381C}"/>
              </a:ext>
            </a:extLst>
          </p:cNvPr>
          <p:cNvSpPr txBox="1"/>
          <p:nvPr/>
        </p:nvSpPr>
        <p:spPr>
          <a:xfrm>
            <a:off x="0" y="2640097"/>
            <a:ext cx="3643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333333"/>
                </a:solidFill>
                <a:effectLst/>
                <a:latin typeface="Roboto"/>
              </a:rPr>
              <a:t>A 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Roboto"/>
              </a:rPr>
              <a:t>TIVIT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Roboto"/>
              </a:rPr>
              <a:t> possui ao todo nove data centers em diferentes localizações na América Latina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49A102-A55C-6248-951B-6006A115DB8F}"/>
              </a:ext>
            </a:extLst>
          </p:cNvPr>
          <p:cNvSpPr txBox="1"/>
          <p:nvPr/>
        </p:nvSpPr>
        <p:spPr>
          <a:xfrm>
            <a:off x="4260392" y="2640097"/>
            <a:ext cx="4076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333333"/>
                </a:solidFill>
                <a:effectLst/>
                <a:latin typeface="Roboto"/>
              </a:rPr>
              <a:t>Atualmente os data centers da 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Roboto"/>
              </a:rPr>
              <a:t>TIVIT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Roboto"/>
              </a:rPr>
              <a:t> gerenciam mais de 15 mil servidores e um total de 10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Roboto"/>
              </a:rPr>
              <a:t>petabytes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Roboto"/>
              </a:rPr>
              <a:t> de dados protegidos </a:t>
            </a:r>
            <a:endParaRPr lang="pt-BR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19C1DD-A79F-4541-BA20-8ED95804BC98}"/>
              </a:ext>
            </a:extLst>
          </p:cNvPr>
          <p:cNvSpPr txBox="1"/>
          <p:nvPr/>
        </p:nvSpPr>
        <p:spPr>
          <a:xfrm>
            <a:off x="8957991" y="2640097"/>
            <a:ext cx="3234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333333"/>
                </a:solidFill>
                <a:effectLst/>
                <a:latin typeface="Roboto"/>
              </a:rPr>
              <a:t>Outro ponto de atenção é a temperatura, que deve ser mantida em 25 graus</a:t>
            </a:r>
            <a:endParaRPr lang="pt-BR" sz="2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43FD765-FE6A-430B-9EDD-6B45BB03B8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770" r="13542" b="17317"/>
          <a:stretch/>
        </p:blipFill>
        <p:spPr>
          <a:xfrm>
            <a:off x="0" y="0"/>
            <a:ext cx="1460500" cy="893112"/>
          </a:xfrm>
          <a:prstGeom prst="rect">
            <a:avLst/>
          </a:prstGeom>
        </p:spPr>
      </p:pic>
      <p:sp>
        <p:nvSpPr>
          <p:cNvPr id="3" name="AutoShape 2" descr="C:\Users\Aluno\Desktop\200.webp">
            <a:extLst>
              <a:ext uri="{FF2B5EF4-FFF2-40B4-BE49-F238E27FC236}">
                <a16:creationId xmlns:a16="http://schemas.microsoft.com/office/drawing/2014/main" id="{2CE7E0A1-A8A0-43F8-9467-3AFB4C4E976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085741" y="4209197"/>
            <a:ext cx="4872250" cy="291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4" descr="C:\Users\Aluno\Desktop\200.webp">
            <a:extLst>
              <a:ext uri="{FF2B5EF4-FFF2-40B4-BE49-F238E27FC236}">
                <a16:creationId xmlns:a16="http://schemas.microsoft.com/office/drawing/2014/main" id="{8FA009B9-8B72-4708-BFBB-AFE13787C9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0125" y="3276599"/>
            <a:ext cx="6398525" cy="63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0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264150" y="4656175"/>
            <a:ext cx="166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Obrigado</a:t>
            </a:r>
            <a:r>
              <a:rPr lang="pt-BR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C72A80-05DB-D74E-AD04-1084397457D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TIVIT</a:t>
            </a:r>
            <a:r>
              <a:rPr lang="pt-BR" dirty="0"/>
              <a:t>.</a:t>
            </a:r>
            <a:r>
              <a:rPr lang="pt-BR" dirty="0">
                <a:solidFill>
                  <a:srgbClr val="FF0000"/>
                </a:solidFill>
              </a:rPr>
              <a:t>COM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335E4F-F876-4A86-A19D-FF4432327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04156"/>
            <a:ext cx="10905066" cy="24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1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</cp:revision>
  <dcterms:created xsi:type="dcterms:W3CDTF">2019-06-03T14:43:03Z</dcterms:created>
  <dcterms:modified xsi:type="dcterms:W3CDTF">2019-06-03T16:06:30Z</dcterms:modified>
</cp:coreProperties>
</file>