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96" r:id="rId3"/>
    <p:sldId id="293" r:id="rId4"/>
    <p:sldId id="298" r:id="rId5"/>
    <p:sldId id="294" r:id="rId6"/>
    <p:sldId id="297" r:id="rId7"/>
    <p:sldId id="273" r:id="rId8"/>
    <p:sldId id="287" r:id="rId9"/>
    <p:sldId id="281" r:id="rId10"/>
    <p:sldId id="285" r:id="rId11"/>
    <p:sldId id="286" r:id="rId12"/>
    <p:sldId id="288" r:id="rId13"/>
    <p:sldId id="283" r:id="rId14"/>
    <p:sldId id="284" r:id="rId15"/>
    <p:sldId id="282" r:id="rId16"/>
    <p:sldId id="278" r:id="rId17"/>
    <p:sldId id="279" r:id="rId18"/>
    <p:sldId id="280" r:id="rId19"/>
    <p:sldId id="276" r:id="rId20"/>
    <p:sldId id="277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A7D9"/>
    <a:srgbClr val="5D7194"/>
    <a:srgbClr val="5C6F92"/>
    <a:srgbClr val="9CBBF3"/>
    <a:srgbClr val="0B2553"/>
    <a:srgbClr val="3D547D"/>
    <a:srgbClr val="0A214A"/>
    <a:srgbClr val="253F6D"/>
    <a:srgbClr val="A4BFEF"/>
    <a:srgbClr val="025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49490-0D4D-4F7D-ADF8-43A809B63D7B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E6CC-1C34-4EBC-9F4B-E03DCD392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05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AE6CC-1C34-4EBC-9F4B-E03DCD39298E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A7888-BB6D-587B-D5DE-0102228E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4CED3FB7-1201-940D-224B-B6B56048D7C0}"/>
              </a:ext>
            </a:extLst>
          </p:cNvPr>
          <p:cNvSpPr/>
          <p:nvPr/>
        </p:nvSpPr>
        <p:spPr>
          <a:xfrm rot="10800000">
            <a:off x="655019" y="547506"/>
            <a:ext cx="11390076" cy="1045041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AE45061-E7F3-6DE1-3393-F445E6DBF0A9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BD087B0B-D348-07B9-FF11-5D5B4C64478D}"/>
              </a:ext>
            </a:extLst>
          </p:cNvPr>
          <p:cNvSpPr/>
          <p:nvPr/>
        </p:nvSpPr>
        <p:spPr>
          <a:xfrm rot="10800000">
            <a:off x="-3" y="-2"/>
            <a:ext cx="12191999" cy="685800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6378A5D2-C2DD-9AFA-C40D-C578302F6BD9}"/>
              </a:ext>
            </a:extLst>
          </p:cNvPr>
          <p:cNvSpPr/>
          <p:nvPr/>
        </p:nvSpPr>
        <p:spPr>
          <a:xfrm rot="10800000">
            <a:off x="572721" y="615385"/>
            <a:ext cx="7639164" cy="129299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45FF19-CDD1-62B1-9B75-4CE2CC3AF473}"/>
              </a:ext>
            </a:extLst>
          </p:cNvPr>
          <p:cNvSpPr txBox="1"/>
          <p:nvPr/>
        </p:nvSpPr>
        <p:spPr>
          <a:xfrm>
            <a:off x="594662" y="641908"/>
            <a:ext cx="296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pt-BR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2FAD4A74-C161-28EC-B40E-64BF654AD9EF}"/>
              </a:ext>
            </a:extLst>
          </p:cNvPr>
          <p:cNvCxnSpPr>
            <a:cxnSpLocks/>
          </p:cNvCxnSpPr>
          <p:nvPr/>
        </p:nvCxnSpPr>
        <p:spPr>
          <a:xfrm>
            <a:off x="683710" y="898151"/>
            <a:ext cx="7379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77EA0D7-C802-42F5-717E-5F27842EF49A}"/>
              </a:ext>
            </a:extLst>
          </p:cNvPr>
          <p:cNvSpPr/>
          <p:nvPr/>
        </p:nvSpPr>
        <p:spPr>
          <a:xfrm>
            <a:off x="565958" y="1984210"/>
            <a:ext cx="7646130" cy="2100403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DA97D5FF-BC07-DD5D-8800-E2D930542E02}"/>
              </a:ext>
            </a:extLst>
          </p:cNvPr>
          <p:cNvSpPr/>
          <p:nvPr/>
        </p:nvSpPr>
        <p:spPr>
          <a:xfrm>
            <a:off x="8287892" y="1979419"/>
            <a:ext cx="3725793" cy="2105974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28AC4A2-2421-D59B-53CC-4AEAC13B7B1A}"/>
              </a:ext>
            </a:extLst>
          </p:cNvPr>
          <p:cNvCxnSpPr>
            <a:cxnSpLocks/>
          </p:cNvCxnSpPr>
          <p:nvPr/>
        </p:nvCxnSpPr>
        <p:spPr>
          <a:xfrm flipV="1">
            <a:off x="655169" y="1130373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0093B98-52EE-40FE-97FB-41F386390CAF}"/>
              </a:ext>
            </a:extLst>
          </p:cNvPr>
          <p:cNvSpPr txBox="1"/>
          <p:nvPr/>
        </p:nvSpPr>
        <p:spPr>
          <a:xfrm>
            <a:off x="610302" y="1972164"/>
            <a:ext cx="1962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Analise</a:t>
            </a:r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temporal por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9223FC9E-9017-FBA8-44F3-73754B31AD93}"/>
              </a:ext>
            </a:extLst>
          </p:cNvPr>
          <p:cNvSpPr/>
          <p:nvPr/>
        </p:nvSpPr>
        <p:spPr>
          <a:xfrm>
            <a:off x="8287891" y="615383"/>
            <a:ext cx="3725793" cy="1292994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2A55935-E8A4-94AB-50A9-E50F51C9BFEA}"/>
              </a:ext>
            </a:extLst>
          </p:cNvPr>
          <p:cNvSpPr/>
          <p:nvPr/>
        </p:nvSpPr>
        <p:spPr>
          <a:xfrm>
            <a:off x="576079" y="4194485"/>
            <a:ext cx="11437608" cy="2562237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0C36641-908B-CD92-D585-CBBCE78A7DCE}"/>
              </a:ext>
            </a:extLst>
          </p:cNvPr>
          <p:cNvSpPr txBox="1"/>
          <p:nvPr/>
        </p:nvSpPr>
        <p:spPr>
          <a:xfrm>
            <a:off x="8267152" y="604058"/>
            <a:ext cx="38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Contratos 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 vencer dentr</a:t>
            </a: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</a:rPr>
              <a:t>o de 30 dias </a:t>
            </a:r>
            <a:endParaRPr lang="pt-BR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B68326A-E38D-BBA2-4822-0ECE9EAFCD6E}"/>
              </a:ext>
            </a:extLst>
          </p:cNvPr>
          <p:cNvSpPr txBox="1"/>
          <p:nvPr/>
        </p:nvSpPr>
        <p:spPr>
          <a:xfrm>
            <a:off x="8292105" y="2018249"/>
            <a:ext cx="38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Distribuição de contratos </a:t>
            </a:r>
            <a:r>
              <a:rPr lang="pt-BR" sz="1200" b="1" dirty="0">
                <a:solidFill>
                  <a:srgbClr val="FFFFFF"/>
                </a:solidFill>
                <a:latin typeface="Segoe UI" panose="020B0502040204020203" pitchFamily="34" charset="0"/>
              </a:rPr>
              <a:t>por prazo</a:t>
            </a:r>
            <a:endParaRPr lang="pt-BR" sz="1200" b="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8DFD378-E6D2-952D-11B5-A8EF19E816F5}"/>
              </a:ext>
            </a:extLst>
          </p:cNvPr>
          <p:cNvSpPr txBox="1"/>
          <p:nvPr/>
        </p:nvSpPr>
        <p:spPr>
          <a:xfrm>
            <a:off x="576167" y="4171464"/>
            <a:ext cx="353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Criticidade 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do prazo de vencimento por</a:t>
            </a:r>
            <a:endParaRPr lang="pt-BR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D30888C-E3F6-1CBE-CCB4-3CA46A2DD93F}"/>
              </a:ext>
            </a:extLst>
          </p:cNvPr>
          <p:cNvCxnSpPr>
            <a:cxnSpLocks/>
          </p:cNvCxnSpPr>
          <p:nvPr/>
        </p:nvCxnSpPr>
        <p:spPr>
          <a:xfrm flipV="1">
            <a:off x="8211886" y="4208039"/>
            <a:ext cx="0" cy="2548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76A2052C-FC23-A23F-BC05-92346D9356A7}"/>
              </a:ext>
            </a:extLst>
          </p:cNvPr>
          <p:cNvSpPr txBox="1"/>
          <p:nvPr/>
        </p:nvSpPr>
        <p:spPr>
          <a:xfrm>
            <a:off x="8266175" y="4161365"/>
            <a:ext cx="374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</a:rPr>
              <a:t>Contratos</a:t>
            </a: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</a:rPr>
              <a:t> por 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tipo</a:t>
            </a:r>
            <a:endParaRPr lang="pt-BR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8A8FD2A-F3F7-0707-6057-B0055AE61943}"/>
              </a:ext>
            </a:extLst>
          </p:cNvPr>
          <p:cNvSpPr/>
          <p:nvPr/>
        </p:nvSpPr>
        <p:spPr>
          <a:xfrm rot="5400000">
            <a:off x="7639535" y="-3845823"/>
            <a:ext cx="434901" cy="832910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E0B6FCB9-9DC4-BBB0-7E8C-F7E5F978F3D6}"/>
              </a:ext>
            </a:extLst>
          </p:cNvPr>
          <p:cNvSpPr/>
          <p:nvPr/>
        </p:nvSpPr>
        <p:spPr>
          <a:xfrm>
            <a:off x="1" y="-3"/>
            <a:ext cx="496714" cy="675672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942AE91-CE81-44C8-2493-C7642228B012}"/>
              </a:ext>
            </a:extLst>
          </p:cNvPr>
          <p:cNvSpPr txBox="1"/>
          <p:nvPr/>
        </p:nvSpPr>
        <p:spPr>
          <a:xfrm>
            <a:off x="683710" y="101275"/>
            <a:ext cx="2520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Painel de Contratos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7ED6748-1D39-9BF7-993A-32D4B708C231}"/>
              </a:ext>
            </a:extLst>
          </p:cNvPr>
          <p:cNvSpPr txBox="1"/>
          <p:nvPr/>
        </p:nvSpPr>
        <p:spPr>
          <a:xfrm>
            <a:off x="5769864" y="2053493"/>
            <a:ext cx="18530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15DD20A0-1EB0-55DD-E7B7-69BCEAFD4BA0}"/>
              </a:ext>
            </a:extLst>
          </p:cNvPr>
          <p:cNvCxnSpPr>
            <a:cxnSpLocks/>
          </p:cNvCxnSpPr>
          <p:nvPr/>
        </p:nvCxnSpPr>
        <p:spPr>
          <a:xfrm flipV="1">
            <a:off x="2310689" y="1088120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7802378-DA0F-14F5-4BC6-EBAB22D7A1CD}"/>
              </a:ext>
            </a:extLst>
          </p:cNvPr>
          <p:cNvCxnSpPr>
            <a:cxnSpLocks/>
          </p:cNvCxnSpPr>
          <p:nvPr/>
        </p:nvCxnSpPr>
        <p:spPr>
          <a:xfrm flipV="1">
            <a:off x="3914900" y="1070026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08B2E18-B05A-9D83-E443-D50E56468129}"/>
              </a:ext>
            </a:extLst>
          </p:cNvPr>
          <p:cNvCxnSpPr>
            <a:cxnSpLocks/>
          </p:cNvCxnSpPr>
          <p:nvPr/>
        </p:nvCxnSpPr>
        <p:spPr>
          <a:xfrm flipV="1">
            <a:off x="5357804" y="1070026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1A04A958-5F7A-4D08-A862-1073243D8A79}"/>
              </a:ext>
            </a:extLst>
          </p:cNvPr>
          <p:cNvCxnSpPr>
            <a:cxnSpLocks/>
          </p:cNvCxnSpPr>
          <p:nvPr/>
        </p:nvCxnSpPr>
        <p:spPr>
          <a:xfrm flipV="1">
            <a:off x="6584897" y="1070026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479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15000">
                <a:srgbClr val="19386E">
                  <a:shade val="67500"/>
                  <a:satMod val="115000"/>
                </a:srgbClr>
              </a:gs>
              <a:gs pos="70335">
                <a:srgbClr val="19386E">
                  <a:shade val="100000"/>
                  <a:satMod val="115000"/>
                </a:srgbClr>
              </a:gs>
              <a:gs pos="27500">
                <a:srgbClr val="11316B"/>
              </a:gs>
              <a:gs pos="5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721905" y="1657086"/>
            <a:ext cx="7118927" cy="22765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1" y="63869"/>
            <a:ext cx="30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Analítica Vendas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721909" y="4049055"/>
            <a:ext cx="11358694" cy="269356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7966518" y="1714777"/>
            <a:ext cx="4051034" cy="2276588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34689" y="452296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F5408C10-B272-2D36-87BC-09F52503EFFF}"/>
              </a:ext>
            </a:extLst>
          </p:cNvPr>
          <p:cNvSpPr/>
          <p:nvPr/>
        </p:nvSpPr>
        <p:spPr>
          <a:xfrm rot="10800000">
            <a:off x="7992971" y="4238621"/>
            <a:ext cx="4024581" cy="242887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Superiores Arredondados 60">
            <a:extLst>
              <a:ext uri="{FF2B5EF4-FFF2-40B4-BE49-F238E27FC236}">
                <a16:creationId xmlns:a16="http://schemas.microsoft.com/office/drawing/2014/main" id="{7CF47F94-5B2E-6B8C-0FD8-6E36B43B9467}"/>
              </a:ext>
            </a:extLst>
          </p:cNvPr>
          <p:cNvSpPr/>
          <p:nvPr/>
        </p:nvSpPr>
        <p:spPr>
          <a:xfrm rot="10800000">
            <a:off x="1637213" y="4263185"/>
            <a:ext cx="6219652" cy="242887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55D2A056-B6F6-354A-D2F8-4ACB6D698CAE}"/>
              </a:ext>
            </a:extLst>
          </p:cNvPr>
          <p:cNvSpPr/>
          <p:nvPr/>
        </p:nvSpPr>
        <p:spPr>
          <a:xfrm rot="5400000">
            <a:off x="4623887" y="1185087"/>
            <a:ext cx="258308" cy="6229062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74364B6-26DD-9DBD-20BF-D802C54A2DC1}"/>
              </a:ext>
            </a:extLst>
          </p:cNvPr>
          <p:cNvSpPr/>
          <p:nvPr/>
        </p:nvSpPr>
        <p:spPr>
          <a:xfrm rot="5400000">
            <a:off x="9882383" y="2291519"/>
            <a:ext cx="258308" cy="4037132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72E54C4C-F434-5163-6BD3-39ACC1143854}"/>
              </a:ext>
            </a:extLst>
          </p:cNvPr>
          <p:cNvSpPr/>
          <p:nvPr/>
        </p:nvSpPr>
        <p:spPr>
          <a:xfrm rot="5400000">
            <a:off x="9862880" y="-274057"/>
            <a:ext cx="258310" cy="4051035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1779A711-22A1-B71F-0EB5-D63B64131457}"/>
              </a:ext>
            </a:extLst>
          </p:cNvPr>
          <p:cNvSpPr/>
          <p:nvPr/>
        </p:nvSpPr>
        <p:spPr>
          <a:xfrm rot="5400000">
            <a:off x="4159627" y="-1835055"/>
            <a:ext cx="258309" cy="7138534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2695810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4583241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6439942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2B876-1469-EB9F-28C3-85E8009E6411}"/>
              </a:ext>
            </a:extLst>
          </p:cNvPr>
          <p:cNvSpPr/>
          <p:nvPr/>
        </p:nvSpPr>
        <p:spPr>
          <a:xfrm>
            <a:off x="832737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20209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547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41FA7F04-8919-8A97-CCB4-14A2B25C0E13}"/>
              </a:ext>
            </a:extLst>
          </p:cNvPr>
          <p:cNvSpPr/>
          <p:nvPr/>
        </p:nvSpPr>
        <p:spPr>
          <a:xfrm rot="10800000">
            <a:off x="-2" y="-1"/>
            <a:ext cx="12191999" cy="6858000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686259" y="1561749"/>
            <a:ext cx="7508394" cy="2450822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1" y="63869"/>
            <a:ext cx="30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Analítica Vendas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686259" y="4105005"/>
            <a:ext cx="11358839" cy="2637610"/>
          </a:xfrm>
          <a:prstGeom prst="round2SameRect">
            <a:avLst>
              <a:gd name="adj1" fmla="val 1224"/>
              <a:gd name="adj2" fmla="val 0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8267951" y="1561753"/>
            <a:ext cx="3812649" cy="245082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65420" y="463979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2695810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4583241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6439942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2B876-1469-EB9F-28C3-85E8009E6411}"/>
              </a:ext>
            </a:extLst>
          </p:cNvPr>
          <p:cNvSpPr/>
          <p:nvPr/>
        </p:nvSpPr>
        <p:spPr>
          <a:xfrm>
            <a:off x="832737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202092" y="546880"/>
            <a:ext cx="1878509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489B083-95B6-B941-F987-EB8069DC86FA}"/>
              </a:ext>
            </a:extLst>
          </p:cNvPr>
          <p:cNvSpPr/>
          <p:nvPr/>
        </p:nvSpPr>
        <p:spPr>
          <a:xfrm rot="10800000">
            <a:off x="1589989" y="4210052"/>
            <a:ext cx="3397006" cy="2496086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33B480E0-4348-E948-EB02-DB28DE522490}"/>
              </a:ext>
            </a:extLst>
          </p:cNvPr>
          <p:cNvSpPr/>
          <p:nvPr/>
        </p:nvSpPr>
        <p:spPr>
          <a:xfrm rot="10800000">
            <a:off x="5095936" y="4210050"/>
            <a:ext cx="3397007" cy="2496088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EE53B499-C727-AA36-8EA7-3BA59D37C831}"/>
              </a:ext>
            </a:extLst>
          </p:cNvPr>
          <p:cNvSpPr/>
          <p:nvPr/>
        </p:nvSpPr>
        <p:spPr>
          <a:xfrm rot="10800000">
            <a:off x="8601887" y="4210048"/>
            <a:ext cx="3397007" cy="249609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5192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41FA7F04-8919-8A97-CCB4-14A2B25C0E13}"/>
              </a:ext>
            </a:extLst>
          </p:cNvPr>
          <p:cNvSpPr/>
          <p:nvPr/>
        </p:nvSpPr>
        <p:spPr>
          <a:xfrm rot="10800000">
            <a:off x="-2" y="-1"/>
            <a:ext cx="12191999" cy="6858000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677538" y="1657086"/>
            <a:ext cx="6504311" cy="22765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1" y="63869"/>
            <a:ext cx="30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Analítica Vendas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743555" y="4012580"/>
            <a:ext cx="11358694" cy="269356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8BA7D9"/>
          </a:solidFill>
          <a:ln w="3175">
            <a:solidFill>
              <a:srgbClr val="5C6F92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7262876" y="1657086"/>
            <a:ext cx="4817726" cy="2276586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65420" y="463979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2695810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4583241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6439942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2B876-1469-EB9F-28C3-85E8009E6411}"/>
              </a:ext>
            </a:extLst>
          </p:cNvPr>
          <p:cNvSpPr/>
          <p:nvPr/>
        </p:nvSpPr>
        <p:spPr>
          <a:xfrm>
            <a:off x="832737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202092" y="546880"/>
            <a:ext cx="1878509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489B083-95B6-B941-F987-EB8069DC86FA}"/>
              </a:ext>
            </a:extLst>
          </p:cNvPr>
          <p:cNvSpPr/>
          <p:nvPr/>
        </p:nvSpPr>
        <p:spPr>
          <a:xfrm rot="10800000">
            <a:off x="1716269" y="4080057"/>
            <a:ext cx="3397006" cy="255860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33B480E0-4348-E948-EB02-DB28DE522490}"/>
              </a:ext>
            </a:extLst>
          </p:cNvPr>
          <p:cNvSpPr/>
          <p:nvPr/>
        </p:nvSpPr>
        <p:spPr>
          <a:xfrm rot="10800000">
            <a:off x="5161597" y="4080060"/>
            <a:ext cx="3397007" cy="2558604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EE53B499-C727-AA36-8EA7-3BA59D37C831}"/>
              </a:ext>
            </a:extLst>
          </p:cNvPr>
          <p:cNvSpPr/>
          <p:nvPr/>
        </p:nvSpPr>
        <p:spPr>
          <a:xfrm rot="10800000">
            <a:off x="8631923" y="4080057"/>
            <a:ext cx="3397007" cy="2558606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370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5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15000">
                <a:srgbClr val="19386E">
                  <a:shade val="67500"/>
                  <a:satMod val="115000"/>
                </a:srgbClr>
              </a:gs>
              <a:gs pos="70335">
                <a:srgbClr val="19386E">
                  <a:shade val="100000"/>
                  <a:satMod val="115000"/>
                </a:srgbClr>
              </a:gs>
              <a:gs pos="27500">
                <a:srgbClr val="11316B"/>
              </a:gs>
              <a:gs pos="5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10516179" y="93887"/>
            <a:ext cx="155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Geral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65301" y="452296"/>
            <a:ext cx="1673097" cy="96485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166161" y="546880"/>
            <a:ext cx="1806572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3F0CD82-877E-AB66-BB5C-B411B0587ED2}"/>
              </a:ext>
            </a:extLst>
          </p:cNvPr>
          <p:cNvSpPr/>
          <p:nvPr/>
        </p:nvSpPr>
        <p:spPr>
          <a:xfrm rot="10800000">
            <a:off x="734689" y="1576026"/>
            <a:ext cx="7057380" cy="23690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A569B3-F653-0FEB-CFD7-89B4F8E23E9F}"/>
              </a:ext>
            </a:extLst>
          </p:cNvPr>
          <p:cNvSpPr/>
          <p:nvPr/>
        </p:nvSpPr>
        <p:spPr>
          <a:xfrm rot="10800000">
            <a:off x="7930247" y="1593008"/>
            <a:ext cx="4099856" cy="23690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F4471E0-462F-BBCD-FD44-27B755067425}"/>
              </a:ext>
            </a:extLst>
          </p:cNvPr>
          <p:cNvSpPr/>
          <p:nvPr/>
        </p:nvSpPr>
        <p:spPr>
          <a:xfrm rot="10800000">
            <a:off x="7930247" y="4111856"/>
            <a:ext cx="4099856" cy="26307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729D90F-C5A1-34A9-B8BA-08DE8FAF08C7}"/>
              </a:ext>
            </a:extLst>
          </p:cNvPr>
          <p:cNvSpPr/>
          <p:nvPr/>
        </p:nvSpPr>
        <p:spPr>
          <a:xfrm rot="10800000">
            <a:off x="733064" y="4097443"/>
            <a:ext cx="7057380" cy="263076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37A8482-A40A-5A9B-7756-0AFF5225B02C}"/>
              </a:ext>
            </a:extLst>
          </p:cNvPr>
          <p:cNvSpPr/>
          <p:nvPr/>
        </p:nvSpPr>
        <p:spPr>
          <a:xfrm>
            <a:off x="8173603" y="520813"/>
            <a:ext cx="1806572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9F0CFD6-7C6D-ABC6-F1A3-948B82475B93}"/>
              </a:ext>
            </a:extLst>
          </p:cNvPr>
          <p:cNvSpPr/>
          <p:nvPr/>
        </p:nvSpPr>
        <p:spPr>
          <a:xfrm>
            <a:off x="6331712" y="527333"/>
            <a:ext cx="1708287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A316BB8-7D22-F518-9108-41DFE0240BDA}"/>
              </a:ext>
            </a:extLst>
          </p:cNvPr>
          <p:cNvSpPr/>
          <p:nvPr/>
        </p:nvSpPr>
        <p:spPr>
          <a:xfrm>
            <a:off x="4441262" y="520813"/>
            <a:ext cx="1708288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53A4CED-01EF-F184-FC67-3F7695FD4F12}"/>
              </a:ext>
            </a:extLst>
          </p:cNvPr>
          <p:cNvSpPr/>
          <p:nvPr/>
        </p:nvSpPr>
        <p:spPr>
          <a:xfrm>
            <a:off x="2555090" y="520812"/>
            <a:ext cx="1708288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ABA53EF-E4D5-BD5B-5E1B-C566F8C70172}"/>
              </a:ext>
            </a:extLst>
          </p:cNvPr>
          <p:cNvSpPr/>
          <p:nvPr/>
        </p:nvSpPr>
        <p:spPr>
          <a:xfrm rot="5400000">
            <a:off x="4123794" y="-1827796"/>
            <a:ext cx="262374" cy="7070931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1E849A5-C21C-85D3-CC3F-160FB9ADF47B}"/>
              </a:ext>
            </a:extLst>
          </p:cNvPr>
          <p:cNvSpPr/>
          <p:nvPr/>
        </p:nvSpPr>
        <p:spPr>
          <a:xfrm rot="5400000">
            <a:off x="4126374" y="677844"/>
            <a:ext cx="258309" cy="7138534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05C04A0-6F3E-8D60-F17B-2A398281D63A}"/>
              </a:ext>
            </a:extLst>
          </p:cNvPr>
          <p:cNvSpPr/>
          <p:nvPr/>
        </p:nvSpPr>
        <p:spPr>
          <a:xfrm rot="5400000">
            <a:off x="9848988" y="-330928"/>
            <a:ext cx="262374" cy="4099858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7CDD747-F9E0-457C-C1B1-B7D252582542}"/>
              </a:ext>
            </a:extLst>
          </p:cNvPr>
          <p:cNvSpPr/>
          <p:nvPr/>
        </p:nvSpPr>
        <p:spPr>
          <a:xfrm rot="5400000">
            <a:off x="9860035" y="2197182"/>
            <a:ext cx="262374" cy="4099858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4363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5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15000">
                <a:srgbClr val="19386E">
                  <a:shade val="67500"/>
                  <a:satMod val="115000"/>
                </a:srgbClr>
              </a:gs>
              <a:gs pos="70335">
                <a:srgbClr val="19386E">
                  <a:shade val="100000"/>
                  <a:satMod val="115000"/>
                </a:srgbClr>
              </a:gs>
              <a:gs pos="27500">
                <a:srgbClr val="11316B"/>
              </a:gs>
              <a:gs pos="5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10516179" y="93887"/>
            <a:ext cx="155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Geral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34686" y="199504"/>
            <a:ext cx="3047279" cy="122416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3943866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5933774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7923682" y="561093"/>
            <a:ext cx="2006071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091651" y="556414"/>
            <a:ext cx="1938452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3F0CD82-877E-AB66-BB5C-B411B0587ED2}"/>
              </a:ext>
            </a:extLst>
          </p:cNvPr>
          <p:cNvSpPr/>
          <p:nvPr/>
        </p:nvSpPr>
        <p:spPr>
          <a:xfrm rot="10800000">
            <a:off x="734689" y="1576026"/>
            <a:ext cx="7057380" cy="23690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A569B3-F653-0FEB-CFD7-89B4F8E23E9F}"/>
              </a:ext>
            </a:extLst>
          </p:cNvPr>
          <p:cNvSpPr/>
          <p:nvPr/>
        </p:nvSpPr>
        <p:spPr>
          <a:xfrm rot="10800000">
            <a:off x="7930247" y="1593008"/>
            <a:ext cx="4099856" cy="23690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F4471E0-462F-BBCD-FD44-27B755067425}"/>
              </a:ext>
            </a:extLst>
          </p:cNvPr>
          <p:cNvSpPr/>
          <p:nvPr/>
        </p:nvSpPr>
        <p:spPr>
          <a:xfrm rot="10800000">
            <a:off x="7930247" y="4111856"/>
            <a:ext cx="4099856" cy="26307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729D90F-C5A1-34A9-B8BA-08DE8FAF08C7}"/>
              </a:ext>
            </a:extLst>
          </p:cNvPr>
          <p:cNvSpPr/>
          <p:nvPr/>
        </p:nvSpPr>
        <p:spPr>
          <a:xfrm rot="10800000">
            <a:off x="733064" y="4097443"/>
            <a:ext cx="7057380" cy="263076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2789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71E129C-31B3-1DF8-89EF-7E6D0BBACB25}"/>
              </a:ext>
            </a:extLst>
          </p:cNvPr>
          <p:cNvSpPr/>
          <p:nvPr/>
        </p:nvSpPr>
        <p:spPr>
          <a:xfrm rot="10800000">
            <a:off x="3133724" y="4049057"/>
            <a:ext cx="8937353" cy="2808940"/>
          </a:xfrm>
          <a:prstGeom prst="roundRect">
            <a:avLst>
              <a:gd name="adj" fmla="val 252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79084" cy="1571625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721906" y="1657086"/>
            <a:ext cx="7164303" cy="22765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8406962" y="83422"/>
            <a:ext cx="348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Visão Analítica Vendas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721909" y="4049055"/>
            <a:ext cx="11358694" cy="2693560"/>
          </a:xfrm>
          <a:prstGeom prst="round2SameRect">
            <a:avLst>
              <a:gd name="adj1" fmla="val 1224"/>
              <a:gd name="adj2" fmla="val 0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8010518" y="1635552"/>
            <a:ext cx="4051034" cy="2276588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1242C6-AC29-B8AF-0E68-735512AE9E74}"/>
              </a:ext>
            </a:extLst>
          </p:cNvPr>
          <p:cNvSpPr/>
          <p:nvPr/>
        </p:nvSpPr>
        <p:spPr>
          <a:xfrm rot="10800000">
            <a:off x="10359942" y="556881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1716C6A-C82F-9D81-62C4-75017B9502D5}"/>
              </a:ext>
            </a:extLst>
          </p:cNvPr>
          <p:cNvSpPr/>
          <p:nvPr/>
        </p:nvSpPr>
        <p:spPr>
          <a:xfrm rot="10800000">
            <a:off x="8527884" y="556880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A55ED43-A933-BAB0-52DF-14F72FA3CF2F}"/>
              </a:ext>
            </a:extLst>
          </p:cNvPr>
          <p:cNvSpPr/>
          <p:nvPr/>
        </p:nvSpPr>
        <p:spPr>
          <a:xfrm rot="10800000">
            <a:off x="6686301" y="556879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C838B8B-DF20-887F-980C-0CF6D7E61157}"/>
              </a:ext>
            </a:extLst>
          </p:cNvPr>
          <p:cNvSpPr/>
          <p:nvPr/>
        </p:nvSpPr>
        <p:spPr>
          <a:xfrm rot="10800000">
            <a:off x="4860169" y="561599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34691" y="483532"/>
            <a:ext cx="2168922" cy="97410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4D23750-53F6-A055-07E1-67EF5ED4FF27}"/>
              </a:ext>
            </a:extLst>
          </p:cNvPr>
          <p:cNvSpPr/>
          <p:nvPr/>
        </p:nvSpPr>
        <p:spPr>
          <a:xfrm rot="10800000">
            <a:off x="3038048" y="560205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F5408C10-B272-2D36-87BC-09F52503EFFF}"/>
              </a:ext>
            </a:extLst>
          </p:cNvPr>
          <p:cNvSpPr/>
          <p:nvPr/>
        </p:nvSpPr>
        <p:spPr>
          <a:xfrm rot="10800000">
            <a:off x="7992971" y="4238621"/>
            <a:ext cx="4024581" cy="242887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Superiores Arredondados 60">
            <a:extLst>
              <a:ext uri="{FF2B5EF4-FFF2-40B4-BE49-F238E27FC236}">
                <a16:creationId xmlns:a16="http://schemas.microsoft.com/office/drawing/2014/main" id="{7CF47F94-5B2E-6B8C-0FD8-6E36B43B9467}"/>
              </a:ext>
            </a:extLst>
          </p:cNvPr>
          <p:cNvSpPr/>
          <p:nvPr/>
        </p:nvSpPr>
        <p:spPr>
          <a:xfrm rot="10800000">
            <a:off x="781365" y="4238626"/>
            <a:ext cx="7076587" cy="242887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 rot="10800000">
            <a:off x="35702" y="451502"/>
            <a:ext cx="632678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55D2A056-B6F6-354A-D2F8-4ACB6D698CAE}"/>
              </a:ext>
            </a:extLst>
          </p:cNvPr>
          <p:cNvSpPr/>
          <p:nvPr/>
        </p:nvSpPr>
        <p:spPr>
          <a:xfrm rot="5400000">
            <a:off x="4195858" y="731412"/>
            <a:ext cx="258308" cy="7087293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74364B6-26DD-9DBD-20BF-D802C54A2DC1}"/>
              </a:ext>
            </a:extLst>
          </p:cNvPr>
          <p:cNvSpPr/>
          <p:nvPr/>
        </p:nvSpPr>
        <p:spPr>
          <a:xfrm rot="5400000">
            <a:off x="9882383" y="2240240"/>
            <a:ext cx="258308" cy="4037132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72E54C4C-F434-5163-6BD3-39ACC1143854}"/>
              </a:ext>
            </a:extLst>
          </p:cNvPr>
          <p:cNvSpPr/>
          <p:nvPr/>
        </p:nvSpPr>
        <p:spPr>
          <a:xfrm rot="5400000">
            <a:off x="9911642" y="-329520"/>
            <a:ext cx="258310" cy="4051035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1779A711-22A1-B71F-0EB5-D63B64131457}"/>
              </a:ext>
            </a:extLst>
          </p:cNvPr>
          <p:cNvSpPr/>
          <p:nvPr/>
        </p:nvSpPr>
        <p:spPr>
          <a:xfrm rot="5400000">
            <a:off x="4178374" y="-1894622"/>
            <a:ext cx="258309" cy="7181238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" y="6281964"/>
            <a:ext cx="597839" cy="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53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			        Relatório Analítico Lucro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86057" y="702327"/>
            <a:ext cx="1754086" cy="86519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1887504" y="4229371"/>
            <a:ext cx="3112801" cy="2512305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B183B7-BD9C-89F7-3F65-071E8E6EB717}"/>
              </a:ext>
            </a:extLst>
          </p:cNvPr>
          <p:cNvGrpSpPr/>
          <p:nvPr/>
        </p:nvGrpSpPr>
        <p:grpSpPr>
          <a:xfrm>
            <a:off x="1900124" y="4094530"/>
            <a:ext cx="3094378" cy="264215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A4E93-5BB9-9319-55CE-E87D2BF0C86B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D7EB7F6-5934-6B8D-F25D-97A09941B0A7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Lucro por Categoria</a:t>
              </a: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36BF8A9-00F7-CD19-5985-B3E3DB09B77A}"/>
              </a:ext>
            </a:extLst>
          </p:cNvPr>
          <p:cNvSpPr/>
          <p:nvPr/>
        </p:nvSpPr>
        <p:spPr>
          <a:xfrm rot="10800000">
            <a:off x="3742772" y="705586"/>
            <a:ext cx="1992131" cy="85711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7FC7380-1E0D-C3A7-4FB6-375C043ED2EA}"/>
              </a:ext>
            </a:extLst>
          </p:cNvPr>
          <p:cNvSpPr/>
          <p:nvPr/>
        </p:nvSpPr>
        <p:spPr>
          <a:xfrm rot="10800000">
            <a:off x="49005" y="1660930"/>
            <a:ext cx="1734421" cy="511358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8" y="83480"/>
            <a:ext cx="659611" cy="440393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DB1C8D4-4969-AA98-CE42-B6D711C803DE}"/>
              </a:ext>
            </a:extLst>
          </p:cNvPr>
          <p:cNvSpPr/>
          <p:nvPr/>
        </p:nvSpPr>
        <p:spPr>
          <a:xfrm rot="10800000">
            <a:off x="5829854" y="702329"/>
            <a:ext cx="1992131" cy="84753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F3FB50-4F8E-CE3A-2BDD-B6140F9B2775}"/>
              </a:ext>
            </a:extLst>
          </p:cNvPr>
          <p:cNvSpPr/>
          <p:nvPr/>
        </p:nvSpPr>
        <p:spPr>
          <a:xfrm rot="10800000">
            <a:off x="7924614" y="705585"/>
            <a:ext cx="1992131" cy="84427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F5DC3E-0467-8022-5EE6-05987699339D}"/>
              </a:ext>
            </a:extLst>
          </p:cNvPr>
          <p:cNvSpPr/>
          <p:nvPr/>
        </p:nvSpPr>
        <p:spPr>
          <a:xfrm rot="10800000">
            <a:off x="10042176" y="702328"/>
            <a:ext cx="1992131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3E2ADAC-F1FB-0454-915E-3664273ABCD4}"/>
              </a:ext>
            </a:extLst>
          </p:cNvPr>
          <p:cNvSpPr/>
          <p:nvPr/>
        </p:nvSpPr>
        <p:spPr>
          <a:xfrm rot="10800000">
            <a:off x="66380" y="712243"/>
            <a:ext cx="1724726" cy="86519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0F93731B-8EB5-4936-CB77-4EA285F6D360}"/>
              </a:ext>
            </a:extLst>
          </p:cNvPr>
          <p:cNvSpPr/>
          <p:nvPr/>
        </p:nvSpPr>
        <p:spPr>
          <a:xfrm rot="10800000">
            <a:off x="5104378" y="4379693"/>
            <a:ext cx="3322252" cy="2361981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4D3B7BE6-5836-702B-8160-B973E56B392C}"/>
              </a:ext>
            </a:extLst>
          </p:cNvPr>
          <p:cNvSpPr/>
          <p:nvPr/>
        </p:nvSpPr>
        <p:spPr>
          <a:xfrm rot="10800000">
            <a:off x="8549497" y="1863331"/>
            <a:ext cx="3484810" cy="4878343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800F3E1-C961-EFB3-5F7B-ADEEEC716599}"/>
              </a:ext>
            </a:extLst>
          </p:cNvPr>
          <p:cNvGrpSpPr/>
          <p:nvPr/>
        </p:nvGrpSpPr>
        <p:grpSpPr>
          <a:xfrm>
            <a:off x="8549655" y="1656451"/>
            <a:ext cx="3491113" cy="218222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2BF993BF-CF72-50A0-4C98-35321B23EA78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11B7C187-79CC-A378-7FCC-8A163AB6964F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schemeClr val="bg1"/>
                  </a:solidFill>
                  <a:latin typeface="Calibri" panose="020F0502020204030204"/>
                </a:rPr>
                <a:t>Quadro de vendas por Pais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87B6D11E-230B-C2B9-23A8-B6C33863A618}"/>
              </a:ext>
            </a:extLst>
          </p:cNvPr>
          <p:cNvSpPr/>
          <p:nvPr/>
        </p:nvSpPr>
        <p:spPr>
          <a:xfrm rot="10800000">
            <a:off x="1879600" y="1850864"/>
            <a:ext cx="6553200" cy="216966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9DD3806-0E05-E10E-B241-42F2297B0FDC}"/>
              </a:ext>
            </a:extLst>
          </p:cNvPr>
          <p:cNvGrpSpPr/>
          <p:nvPr/>
        </p:nvGrpSpPr>
        <p:grpSpPr>
          <a:xfrm>
            <a:off x="1886060" y="1643979"/>
            <a:ext cx="6553200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B38A8F98-6B03-C786-8748-1354C6AFEB8F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071ECF3-F85A-4FCB-5181-C946A931B42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Evolução mensal do lucro 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AA03CD8-5044-439C-6742-E5AFB9C08AE6}"/>
              </a:ext>
            </a:extLst>
          </p:cNvPr>
          <p:cNvGrpSpPr/>
          <p:nvPr/>
        </p:nvGrpSpPr>
        <p:grpSpPr>
          <a:xfrm>
            <a:off x="5117002" y="4115474"/>
            <a:ext cx="3309628" cy="264215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119CEF99-A96F-6432-E394-DB6DACEBF8D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47CCAF72-85A3-2075-ABB9-44233BA59C52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Lucro por Categoria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31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3291840" y="1850866"/>
            <a:ext cx="8779238" cy="216966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			        Relatório Analítico Vendas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86057" y="702327"/>
            <a:ext cx="1754086" cy="86519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3298299" y="1643979"/>
            <a:ext cx="8779238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Evolução mensal de vendas</a:t>
              </a:r>
            </a:p>
          </p:txBody>
        </p:sp>
      </p:grp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6776720" y="4127801"/>
            <a:ext cx="5294358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B183B7-BD9C-89F7-3F65-071E8E6EB717}"/>
              </a:ext>
            </a:extLst>
          </p:cNvPr>
          <p:cNvGrpSpPr/>
          <p:nvPr/>
        </p:nvGrpSpPr>
        <p:grpSpPr>
          <a:xfrm>
            <a:off x="6789636" y="4096987"/>
            <a:ext cx="5294358" cy="265301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A4E93-5BB9-9319-55CE-E87D2BF0C86B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D7EB7F6-5934-6B8D-F25D-97A09941B0A7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36BF8A9-00F7-CD19-5985-B3E3DB09B77A}"/>
              </a:ext>
            </a:extLst>
          </p:cNvPr>
          <p:cNvSpPr/>
          <p:nvPr/>
        </p:nvSpPr>
        <p:spPr>
          <a:xfrm rot="10800000">
            <a:off x="3742772" y="705586"/>
            <a:ext cx="1992131" cy="85711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3298299" y="4138117"/>
            <a:ext cx="3360968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245AF8D-0401-F057-6004-C0357ECC666D}"/>
              </a:ext>
            </a:extLst>
          </p:cNvPr>
          <p:cNvGrpSpPr/>
          <p:nvPr/>
        </p:nvGrpSpPr>
        <p:grpSpPr>
          <a:xfrm>
            <a:off x="3295008" y="4096982"/>
            <a:ext cx="3382353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AEB50305-F055-8CB3-86A6-C97B697364AD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E4B11C30-E302-E494-C4D6-F2184DB27B6F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7FC7380-1E0D-C3A7-4FB6-375C043ED2EA}"/>
              </a:ext>
            </a:extLst>
          </p:cNvPr>
          <p:cNvSpPr/>
          <p:nvPr/>
        </p:nvSpPr>
        <p:spPr>
          <a:xfrm rot="10800000">
            <a:off x="49005" y="1660930"/>
            <a:ext cx="1724726" cy="502892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43" y="58872"/>
            <a:ext cx="659611" cy="44039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2D447-D5E9-1CE9-DF3F-5114108B0A6A}"/>
              </a:ext>
            </a:extLst>
          </p:cNvPr>
          <p:cNvSpPr txBox="1"/>
          <p:nvPr/>
        </p:nvSpPr>
        <p:spPr>
          <a:xfrm>
            <a:off x="6578770" y="4096985"/>
            <a:ext cx="5018376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Totais de vendas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DB1C8D4-4969-AA98-CE42-B6D711C803DE}"/>
              </a:ext>
            </a:extLst>
          </p:cNvPr>
          <p:cNvSpPr/>
          <p:nvPr/>
        </p:nvSpPr>
        <p:spPr>
          <a:xfrm rot="10800000">
            <a:off x="5829854" y="702329"/>
            <a:ext cx="1992131" cy="84753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F3FB50-4F8E-CE3A-2BDD-B6140F9B2775}"/>
              </a:ext>
            </a:extLst>
          </p:cNvPr>
          <p:cNvSpPr/>
          <p:nvPr/>
        </p:nvSpPr>
        <p:spPr>
          <a:xfrm rot="10800000">
            <a:off x="7924614" y="705585"/>
            <a:ext cx="1992131" cy="84427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F5DC3E-0467-8022-5EE6-05987699339D}"/>
              </a:ext>
            </a:extLst>
          </p:cNvPr>
          <p:cNvSpPr/>
          <p:nvPr/>
        </p:nvSpPr>
        <p:spPr>
          <a:xfrm rot="10800000">
            <a:off x="10042176" y="702328"/>
            <a:ext cx="1992131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C6EB99-1D36-3A4A-740B-F35A50383B0C}"/>
              </a:ext>
            </a:extLst>
          </p:cNvPr>
          <p:cNvSpPr txBox="1"/>
          <p:nvPr/>
        </p:nvSpPr>
        <p:spPr>
          <a:xfrm>
            <a:off x="3298299" y="4054511"/>
            <a:ext cx="3280470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Quantidade Vendas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3E2ADAC-F1FB-0454-915E-3664273ABCD4}"/>
              </a:ext>
            </a:extLst>
          </p:cNvPr>
          <p:cNvSpPr/>
          <p:nvPr/>
        </p:nvSpPr>
        <p:spPr>
          <a:xfrm rot="10800000">
            <a:off x="66380" y="712243"/>
            <a:ext cx="1724726" cy="86519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077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3393440" y="1850865"/>
            <a:ext cx="8677638" cy="216966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			        Relatório Analítico Vendas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86057" y="702327"/>
            <a:ext cx="1754086" cy="86519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3399899" y="1643979"/>
            <a:ext cx="8677638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Evolução mensal de vendas</a:t>
              </a:r>
            </a:p>
          </p:txBody>
        </p:sp>
      </p:grp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6929120" y="4127800"/>
            <a:ext cx="5141958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B183B7-BD9C-89F7-3F65-071E8E6EB717}"/>
              </a:ext>
            </a:extLst>
          </p:cNvPr>
          <p:cNvGrpSpPr/>
          <p:nvPr/>
        </p:nvGrpSpPr>
        <p:grpSpPr>
          <a:xfrm>
            <a:off x="6942036" y="4096987"/>
            <a:ext cx="5141958" cy="265301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A4E93-5BB9-9319-55CE-E87D2BF0C86B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D7EB7F6-5934-6B8D-F25D-97A09941B0A7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36BF8A9-00F7-CD19-5985-B3E3DB09B77A}"/>
              </a:ext>
            </a:extLst>
          </p:cNvPr>
          <p:cNvSpPr/>
          <p:nvPr/>
        </p:nvSpPr>
        <p:spPr>
          <a:xfrm rot="10800000">
            <a:off x="3742772" y="705586"/>
            <a:ext cx="1992131" cy="85711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3308459" y="4138117"/>
            <a:ext cx="3360968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245AF8D-0401-F057-6004-C0357ECC666D}"/>
              </a:ext>
            </a:extLst>
          </p:cNvPr>
          <p:cNvGrpSpPr/>
          <p:nvPr/>
        </p:nvGrpSpPr>
        <p:grpSpPr>
          <a:xfrm>
            <a:off x="3295008" y="4096982"/>
            <a:ext cx="3382353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AEB50305-F055-8CB3-86A6-C97B697364AD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E4B11C30-E302-E494-C4D6-F2184DB27B6F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43" y="58872"/>
            <a:ext cx="659611" cy="44039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2D447-D5E9-1CE9-DF3F-5114108B0A6A}"/>
              </a:ext>
            </a:extLst>
          </p:cNvPr>
          <p:cNvSpPr txBox="1"/>
          <p:nvPr/>
        </p:nvSpPr>
        <p:spPr>
          <a:xfrm>
            <a:off x="8514080" y="409698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Totais de vendas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DB1C8D4-4969-AA98-CE42-B6D711C803DE}"/>
              </a:ext>
            </a:extLst>
          </p:cNvPr>
          <p:cNvSpPr/>
          <p:nvPr/>
        </p:nvSpPr>
        <p:spPr>
          <a:xfrm rot="10800000">
            <a:off x="5829854" y="702329"/>
            <a:ext cx="1992131" cy="84753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F3FB50-4F8E-CE3A-2BDD-B6140F9B2775}"/>
              </a:ext>
            </a:extLst>
          </p:cNvPr>
          <p:cNvSpPr/>
          <p:nvPr/>
        </p:nvSpPr>
        <p:spPr>
          <a:xfrm rot="10800000">
            <a:off x="7924614" y="705585"/>
            <a:ext cx="1992131" cy="84427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F5DC3E-0467-8022-5EE6-05987699339D}"/>
              </a:ext>
            </a:extLst>
          </p:cNvPr>
          <p:cNvSpPr/>
          <p:nvPr/>
        </p:nvSpPr>
        <p:spPr>
          <a:xfrm rot="10800000">
            <a:off x="10042176" y="702328"/>
            <a:ext cx="1992131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C6EB99-1D36-3A4A-740B-F35A50383B0C}"/>
              </a:ext>
            </a:extLst>
          </p:cNvPr>
          <p:cNvSpPr txBox="1"/>
          <p:nvPr/>
        </p:nvSpPr>
        <p:spPr>
          <a:xfrm>
            <a:off x="3308458" y="4054511"/>
            <a:ext cx="335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Quantidade Vendas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3E2ADAC-F1FB-0454-915E-3664273ABCD4}"/>
              </a:ext>
            </a:extLst>
          </p:cNvPr>
          <p:cNvSpPr/>
          <p:nvPr/>
        </p:nvSpPr>
        <p:spPr>
          <a:xfrm rot="10800000">
            <a:off x="66380" y="712243"/>
            <a:ext cx="1724726" cy="86519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095464BD-BAD5-9DDA-3B0A-D22BA872126F}"/>
              </a:ext>
            </a:extLst>
          </p:cNvPr>
          <p:cNvSpPr/>
          <p:nvPr/>
        </p:nvSpPr>
        <p:spPr>
          <a:xfrm rot="10800000">
            <a:off x="120920" y="1934355"/>
            <a:ext cx="3078785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-368300" y="-127000"/>
            <a:ext cx="12192000" cy="6858000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34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4D044-AD37-CEE3-0C56-A3538603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38C83BC2-58D8-ADE1-C387-B36B07D116CA}"/>
              </a:ext>
            </a:extLst>
          </p:cNvPr>
          <p:cNvSpPr/>
          <p:nvPr/>
        </p:nvSpPr>
        <p:spPr>
          <a:xfrm rot="10800000">
            <a:off x="655019" y="547506"/>
            <a:ext cx="11390076" cy="1045041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E72FA8-D241-53CD-3BA0-417F3E6EEE84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43BCEEAA-ACD0-02D0-FEAE-48ABAA41170B}"/>
              </a:ext>
            </a:extLst>
          </p:cNvPr>
          <p:cNvSpPr/>
          <p:nvPr/>
        </p:nvSpPr>
        <p:spPr>
          <a:xfrm rot="10800000">
            <a:off x="-3" y="-2"/>
            <a:ext cx="12191999" cy="685800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CBFF6C18-1084-F189-44A4-0FFFAE757668}"/>
              </a:ext>
            </a:extLst>
          </p:cNvPr>
          <p:cNvSpPr/>
          <p:nvPr/>
        </p:nvSpPr>
        <p:spPr>
          <a:xfrm>
            <a:off x="8098926" y="616856"/>
            <a:ext cx="3922612" cy="2105974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279F4D35-5BE8-EB49-3B02-AF72823389AA}"/>
              </a:ext>
            </a:extLst>
          </p:cNvPr>
          <p:cNvSpPr/>
          <p:nvPr/>
        </p:nvSpPr>
        <p:spPr>
          <a:xfrm>
            <a:off x="592159" y="2808144"/>
            <a:ext cx="11409611" cy="3964540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BE15778-8A6F-026A-0C21-E6A54F2F28A7}"/>
              </a:ext>
            </a:extLst>
          </p:cNvPr>
          <p:cNvSpPr txBox="1"/>
          <p:nvPr/>
        </p:nvSpPr>
        <p:spPr>
          <a:xfrm>
            <a:off x="8120203" y="653582"/>
            <a:ext cx="38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Distribuição de contratos </a:t>
            </a:r>
            <a:r>
              <a:rPr lang="pt-BR" sz="1200" b="1" dirty="0">
                <a:solidFill>
                  <a:srgbClr val="FFFFFF"/>
                </a:solidFill>
                <a:latin typeface="Segoe UI" panose="020B0502040204020203" pitchFamily="34" charset="0"/>
              </a:rPr>
              <a:t>por criticidade</a:t>
            </a:r>
            <a:endParaRPr lang="pt-BR" sz="1200" b="1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C6FF9E8-7C75-0F25-7743-538EBF35A7F4}"/>
              </a:ext>
            </a:extLst>
          </p:cNvPr>
          <p:cNvSpPr txBox="1"/>
          <p:nvPr/>
        </p:nvSpPr>
        <p:spPr>
          <a:xfrm>
            <a:off x="5377175" y="2888883"/>
            <a:ext cx="3204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Criticidade 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de vencimento por</a:t>
            </a:r>
            <a:endParaRPr lang="pt-BR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1AF3D37-43A0-A8DE-2489-82A2E21EC518}"/>
              </a:ext>
            </a:extLst>
          </p:cNvPr>
          <p:cNvSpPr/>
          <p:nvPr/>
        </p:nvSpPr>
        <p:spPr>
          <a:xfrm rot="5400000">
            <a:off x="7639535" y="-3845823"/>
            <a:ext cx="434901" cy="832910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1FBB63A9-5005-DFCA-5E45-A75C393D83F1}"/>
              </a:ext>
            </a:extLst>
          </p:cNvPr>
          <p:cNvSpPr/>
          <p:nvPr/>
        </p:nvSpPr>
        <p:spPr>
          <a:xfrm>
            <a:off x="1" y="-3"/>
            <a:ext cx="534496" cy="675672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8FFCF28-9E85-37A2-BDF1-F1011F617024}"/>
              </a:ext>
            </a:extLst>
          </p:cNvPr>
          <p:cNvSpPr txBox="1"/>
          <p:nvPr/>
        </p:nvSpPr>
        <p:spPr>
          <a:xfrm>
            <a:off x="683710" y="101275"/>
            <a:ext cx="2745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Painel de Vencimentos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848F83D-6916-0ACC-6C76-7EA412D96D7B}"/>
              </a:ext>
            </a:extLst>
          </p:cNvPr>
          <p:cNvSpPr txBox="1"/>
          <p:nvPr/>
        </p:nvSpPr>
        <p:spPr>
          <a:xfrm>
            <a:off x="2826318" y="2888884"/>
            <a:ext cx="784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0340A97-56FF-56DC-465E-CD38EB60236F}"/>
              </a:ext>
            </a:extLst>
          </p:cNvPr>
          <p:cNvSpPr txBox="1"/>
          <p:nvPr/>
        </p:nvSpPr>
        <p:spPr>
          <a:xfrm>
            <a:off x="648016" y="2891906"/>
            <a:ext cx="4417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Calendário</a:t>
            </a:r>
            <a:r>
              <a:rPr lang="pt-BR" sz="1200" dirty="0">
                <a:solidFill>
                  <a:srgbClr val="FFFFFF"/>
                </a:solidFill>
                <a:latin typeface="Segoe UI" panose="020B0502040204020203" pitchFamily="34" charset="0"/>
              </a:rPr>
              <a:t> de  </a:t>
            </a:r>
            <a:r>
              <a:rPr lang="pt-BR" sz="1200" b="1" dirty="0">
                <a:solidFill>
                  <a:srgbClr val="FFFFFF"/>
                </a:solidFill>
                <a:latin typeface="Segoe UI" panose="020B0502040204020203" pitchFamily="34" charset="0"/>
              </a:rPr>
              <a:t>vencimento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C94DDB05-65C9-588D-C6F1-4100E16F55A6}"/>
              </a:ext>
            </a:extLst>
          </p:cNvPr>
          <p:cNvSpPr/>
          <p:nvPr/>
        </p:nvSpPr>
        <p:spPr>
          <a:xfrm rot="10800000">
            <a:off x="592159" y="614046"/>
            <a:ext cx="7449104" cy="125285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9F62B7-19B1-C0B2-9D74-54B0597CC272}"/>
              </a:ext>
            </a:extLst>
          </p:cNvPr>
          <p:cNvSpPr txBox="1"/>
          <p:nvPr/>
        </p:nvSpPr>
        <p:spPr>
          <a:xfrm>
            <a:off x="716211" y="641908"/>
            <a:ext cx="278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pt-BR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74EBA686-CA92-22E7-6ECF-17FC7FF53C94}"/>
              </a:ext>
            </a:extLst>
          </p:cNvPr>
          <p:cNvCxnSpPr>
            <a:cxnSpLocks/>
          </p:cNvCxnSpPr>
          <p:nvPr/>
        </p:nvCxnSpPr>
        <p:spPr>
          <a:xfrm>
            <a:off x="980893" y="941696"/>
            <a:ext cx="56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84A594B-CDB1-5BDA-98A0-04BA99BA39D9}"/>
              </a:ext>
            </a:extLst>
          </p:cNvPr>
          <p:cNvCxnSpPr>
            <a:cxnSpLocks/>
          </p:cNvCxnSpPr>
          <p:nvPr/>
        </p:nvCxnSpPr>
        <p:spPr>
          <a:xfrm flipV="1">
            <a:off x="672587" y="1102614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F455B17-9ACB-AD44-48EC-679AEBD34C08}"/>
              </a:ext>
            </a:extLst>
          </p:cNvPr>
          <p:cNvCxnSpPr>
            <a:cxnSpLocks/>
          </p:cNvCxnSpPr>
          <p:nvPr/>
        </p:nvCxnSpPr>
        <p:spPr>
          <a:xfrm flipV="1">
            <a:off x="2301980" y="1088120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2574F-65DF-0DC4-F378-E3075BC93E47}"/>
              </a:ext>
            </a:extLst>
          </p:cNvPr>
          <p:cNvCxnSpPr>
            <a:cxnSpLocks/>
          </p:cNvCxnSpPr>
          <p:nvPr/>
        </p:nvCxnSpPr>
        <p:spPr>
          <a:xfrm flipV="1">
            <a:off x="3880064" y="1070026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2BB883E-5D69-4CB7-889F-BF995C3345FE}"/>
              </a:ext>
            </a:extLst>
          </p:cNvPr>
          <p:cNvCxnSpPr>
            <a:cxnSpLocks/>
          </p:cNvCxnSpPr>
          <p:nvPr/>
        </p:nvCxnSpPr>
        <p:spPr>
          <a:xfrm flipV="1">
            <a:off x="5331677" y="1070026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1F88357-3886-ED6C-7F0C-AAEDB329E96B}"/>
              </a:ext>
            </a:extLst>
          </p:cNvPr>
          <p:cNvCxnSpPr>
            <a:cxnSpLocks/>
          </p:cNvCxnSpPr>
          <p:nvPr/>
        </p:nvCxnSpPr>
        <p:spPr>
          <a:xfrm flipV="1">
            <a:off x="6584897" y="1070026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69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8CF398F-21A4-668D-B7F9-EA48636FAF12}"/>
              </a:ext>
            </a:extLst>
          </p:cNvPr>
          <p:cNvSpPr/>
          <p:nvPr/>
        </p:nvSpPr>
        <p:spPr>
          <a:xfrm rot="10800000">
            <a:off x="66675" y="790574"/>
            <a:ext cx="1952625" cy="562610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6F5B33-099A-314D-8C84-25521E1D3343}"/>
              </a:ext>
            </a:extLst>
          </p:cNvPr>
          <p:cNvSpPr/>
          <p:nvPr/>
        </p:nvSpPr>
        <p:spPr>
          <a:xfrm>
            <a:off x="2285996" y="790574"/>
            <a:ext cx="1504953" cy="5626101"/>
          </a:xfrm>
          <a:prstGeom prst="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2254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DE60B6F-5D6E-943B-5CAE-EC2BE0FBF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774B95D4-999E-7559-F705-9664767FA33B}"/>
              </a:ext>
            </a:extLst>
          </p:cNvPr>
          <p:cNvSpPr/>
          <p:nvPr/>
        </p:nvSpPr>
        <p:spPr>
          <a:xfrm rot="10800000">
            <a:off x="655019" y="547506"/>
            <a:ext cx="11390076" cy="1045041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32B73C-06A7-9B98-D483-5CD138F00469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8E058FAA-85CC-87F6-81A5-6BE86A15B10A}"/>
              </a:ext>
            </a:extLst>
          </p:cNvPr>
          <p:cNvSpPr/>
          <p:nvPr/>
        </p:nvSpPr>
        <p:spPr>
          <a:xfrm rot="10800000">
            <a:off x="-3" y="-2"/>
            <a:ext cx="12191999" cy="685800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88FC3FE-4B5D-5B95-57EE-2CD88A2C0A95}"/>
              </a:ext>
            </a:extLst>
          </p:cNvPr>
          <p:cNvSpPr txBox="1"/>
          <p:nvPr/>
        </p:nvSpPr>
        <p:spPr>
          <a:xfrm>
            <a:off x="683710" y="101275"/>
            <a:ext cx="328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Contratos detalhados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5D2E6691-DCD1-16B8-EBC5-2D6D3CF3DFE5}"/>
              </a:ext>
            </a:extLst>
          </p:cNvPr>
          <p:cNvSpPr/>
          <p:nvPr/>
        </p:nvSpPr>
        <p:spPr>
          <a:xfrm rot="10800000">
            <a:off x="594046" y="605013"/>
            <a:ext cx="11477178" cy="49747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7AF1E5C1-4F84-E1CA-A25F-B32C1EFAB046}"/>
              </a:ext>
            </a:extLst>
          </p:cNvPr>
          <p:cNvSpPr/>
          <p:nvPr/>
        </p:nvSpPr>
        <p:spPr>
          <a:xfrm>
            <a:off x="594046" y="1159991"/>
            <a:ext cx="11477177" cy="5596727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8360CC7-D0E1-226C-5109-CD310CCD9B03}"/>
              </a:ext>
            </a:extLst>
          </p:cNvPr>
          <p:cNvSpPr/>
          <p:nvPr/>
        </p:nvSpPr>
        <p:spPr>
          <a:xfrm rot="5400000">
            <a:off x="7941601" y="-3593440"/>
            <a:ext cx="434901" cy="7824344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74B586B-3E4D-4921-0B9E-158EFF54C7E7}"/>
              </a:ext>
            </a:extLst>
          </p:cNvPr>
          <p:cNvSpPr/>
          <p:nvPr/>
        </p:nvSpPr>
        <p:spPr>
          <a:xfrm>
            <a:off x="1" y="-3"/>
            <a:ext cx="534496" cy="675672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447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EA64-BC1F-192D-A9CA-977E92F4B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AE640DA5-583E-BDD2-0D5C-8282617CC84B}"/>
              </a:ext>
            </a:extLst>
          </p:cNvPr>
          <p:cNvSpPr/>
          <p:nvPr/>
        </p:nvSpPr>
        <p:spPr>
          <a:xfrm rot="10800000">
            <a:off x="655019" y="547506"/>
            <a:ext cx="11390076" cy="1045041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FDC98A2-DC37-DE58-C877-CD63C5273C45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79BA3BAC-E3E8-4DA6-B594-F91507364E26}"/>
              </a:ext>
            </a:extLst>
          </p:cNvPr>
          <p:cNvSpPr/>
          <p:nvPr/>
        </p:nvSpPr>
        <p:spPr>
          <a:xfrm rot="10800000">
            <a:off x="-3" y="-2"/>
            <a:ext cx="12191999" cy="685800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338649-428C-2EAB-6B86-FE5E1905DD7D}"/>
              </a:ext>
            </a:extLst>
          </p:cNvPr>
          <p:cNvSpPr txBox="1"/>
          <p:nvPr/>
        </p:nvSpPr>
        <p:spPr>
          <a:xfrm>
            <a:off x="683710" y="101275"/>
            <a:ext cx="328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Financeiro detalhado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1EE1D8D1-8B0C-CD42-64FE-1E4037825B81}"/>
              </a:ext>
            </a:extLst>
          </p:cNvPr>
          <p:cNvSpPr/>
          <p:nvPr/>
        </p:nvSpPr>
        <p:spPr>
          <a:xfrm rot="10800000">
            <a:off x="594046" y="605013"/>
            <a:ext cx="11477178" cy="49747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D7695ED3-E20F-58C0-3335-2E05C3FF5F27}"/>
              </a:ext>
            </a:extLst>
          </p:cNvPr>
          <p:cNvSpPr/>
          <p:nvPr/>
        </p:nvSpPr>
        <p:spPr>
          <a:xfrm>
            <a:off x="594046" y="1159991"/>
            <a:ext cx="11477177" cy="5596727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359ABB5-C43E-F761-EEAA-5DA8B356A9F6}"/>
              </a:ext>
            </a:extLst>
          </p:cNvPr>
          <p:cNvSpPr/>
          <p:nvPr/>
        </p:nvSpPr>
        <p:spPr>
          <a:xfrm rot="5400000">
            <a:off x="7941601" y="-3593440"/>
            <a:ext cx="434901" cy="7824344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7020B64-4716-75B3-1872-50BE7C82F76E}"/>
              </a:ext>
            </a:extLst>
          </p:cNvPr>
          <p:cNvSpPr/>
          <p:nvPr/>
        </p:nvSpPr>
        <p:spPr>
          <a:xfrm>
            <a:off x="1" y="-3"/>
            <a:ext cx="534496" cy="675672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7323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1308B-9AF0-1415-7957-E88C1EAB8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7779345B-B0BE-5CD3-D9AD-23D3D34D7A85}"/>
              </a:ext>
            </a:extLst>
          </p:cNvPr>
          <p:cNvSpPr/>
          <p:nvPr/>
        </p:nvSpPr>
        <p:spPr>
          <a:xfrm rot="10800000">
            <a:off x="655019" y="547506"/>
            <a:ext cx="11390076" cy="1045041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25411C3-B9C6-2F37-4900-70C43AB46621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3AFEE6AD-4939-295D-0F97-0DC9F3AD7571}"/>
              </a:ext>
            </a:extLst>
          </p:cNvPr>
          <p:cNvSpPr/>
          <p:nvPr/>
        </p:nvSpPr>
        <p:spPr>
          <a:xfrm rot="10800000">
            <a:off x="-3" y="-2"/>
            <a:ext cx="12191999" cy="685800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6B5DCFE-DA6A-B516-24DD-2B95AC037820}"/>
              </a:ext>
            </a:extLst>
          </p:cNvPr>
          <p:cNvSpPr txBox="1"/>
          <p:nvPr/>
        </p:nvSpPr>
        <p:spPr>
          <a:xfrm>
            <a:off x="683710" y="101275"/>
            <a:ext cx="3283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Personalize</a:t>
            </a:r>
            <a:endParaRPr lang="pt-BR" sz="2000" u="sng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86E534A2-0046-D942-32C8-362115981032}"/>
              </a:ext>
            </a:extLst>
          </p:cNvPr>
          <p:cNvSpPr/>
          <p:nvPr/>
        </p:nvSpPr>
        <p:spPr>
          <a:xfrm rot="10800000">
            <a:off x="730830" y="605015"/>
            <a:ext cx="11340394" cy="71069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97828FCC-70A7-AFCF-D733-CCC8878DCBA0}"/>
              </a:ext>
            </a:extLst>
          </p:cNvPr>
          <p:cNvSpPr/>
          <p:nvPr/>
        </p:nvSpPr>
        <p:spPr>
          <a:xfrm>
            <a:off x="0" y="-3"/>
            <a:ext cx="655019" cy="685598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75049C4-0C88-8CED-A571-690E195407DB}"/>
              </a:ext>
            </a:extLst>
          </p:cNvPr>
          <p:cNvSpPr/>
          <p:nvPr/>
        </p:nvSpPr>
        <p:spPr>
          <a:xfrm rot="5400000">
            <a:off x="11422129" y="-130313"/>
            <a:ext cx="434901" cy="863288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CA8FF8CF-FBFC-3FC8-92A3-42125E7F0C26}"/>
              </a:ext>
            </a:extLst>
          </p:cNvPr>
          <p:cNvCxnSpPr>
            <a:cxnSpLocks/>
          </p:cNvCxnSpPr>
          <p:nvPr/>
        </p:nvCxnSpPr>
        <p:spPr>
          <a:xfrm>
            <a:off x="730824" y="932552"/>
            <a:ext cx="3813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8C3DA24-8B1F-6404-7B3E-ED9BCD4D233C}"/>
              </a:ext>
            </a:extLst>
          </p:cNvPr>
          <p:cNvSpPr txBox="1"/>
          <p:nvPr/>
        </p:nvSpPr>
        <p:spPr>
          <a:xfrm>
            <a:off x="720707" y="1353356"/>
            <a:ext cx="1030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Indicador</a:t>
            </a:r>
            <a:endParaRPr lang="pt-BR" sz="1400" b="1" u="sng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E3667F4B-5E5A-32E0-3A50-BF77596305B7}"/>
              </a:ext>
            </a:extLst>
          </p:cNvPr>
          <p:cNvSpPr/>
          <p:nvPr/>
        </p:nvSpPr>
        <p:spPr>
          <a:xfrm>
            <a:off x="2424417" y="1373216"/>
            <a:ext cx="9620677" cy="5383507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58A6F0E-0577-3614-6F6B-326F3C37A679}"/>
              </a:ext>
            </a:extLst>
          </p:cNvPr>
          <p:cNvSpPr/>
          <p:nvPr/>
        </p:nvSpPr>
        <p:spPr>
          <a:xfrm rot="5400000">
            <a:off x="7518178" y="-3069446"/>
            <a:ext cx="434901" cy="6776352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17FDDD-C27B-B8B6-82EC-B402E8D66789}"/>
              </a:ext>
            </a:extLst>
          </p:cNvPr>
          <p:cNvSpPr txBox="1"/>
          <p:nvPr/>
        </p:nvSpPr>
        <p:spPr>
          <a:xfrm>
            <a:off x="676651" y="3069320"/>
            <a:ext cx="107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Agrupador</a:t>
            </a:r>
            <a:endParaRPr lang="pt-BR" sz="1400" b="1" u="sng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62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F2BEE-C759-9A63-AE6A-E2A93242C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1E2FFE0F-2CA4-71FB-FB40-3348855CA0AC}"/>
              </a:ext>
            </a:extLst>
          </p:cNvPr>
          <p:cNvSpPr/>
          <p:nvPr/>
        </p:nvSpPr>
        <p:spPr>
          <a:xfrm rot="10800000">
            <a:off x="655019" y="547506"/>
            <a:ext cx="11390076" cy="1045041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56B99CD-12A4-9B66-D09E-E0A4CBE8ED49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F4CDFF5E-90F3-97CD-012F-F590E15D7E96}"/>
              </a:ext>
            </a:extLst>
          </p:cNvPr>
          <p:cNvSpPr/>
          <p:nvPr/>
        </p:nvSpPr>
        <p:spPr>
          <a:xfrm rot="10800000">
            <a:off x="-3" y="-2"/>
            <a:ext cx="12191999" cy="685800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6298F296-6870-064B-7A9F-5864517E4B5B}"/>
              </a:ext>
            </a:extLst>
          </p:cNvPr>
          <p:cNvSpPr/>
          <p:nvPr/>
        </p:nvSpPr>
        <p:spPr>
          <a:xfrm rot="10800000">
            <a:off x="594661" y="614047"/>
            <a:ext cx="7589214" cy="129299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08C1761-5C9E-5C51-23EB-7EB6292B2287}"/>
              </a:ext>
            </a:extLst>
          </p:cNvPr>
          <p:cNvSpPr txBox="1"/>
          <p:nvPr/>
        </p:nvSpPr>
        <p:spPr>
          <a:xfrm>
            <a:off x="594662" y="641908"/>
            <a:ext cx="29616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pt-BR" sz="1200" dirty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2312453-C24C-F851-FCC2-89A47C3EB304}"/>
              </a:ext>
            </a:extLst>
          </p:cNvPr>
          <p:cNvCxnSpPr>
            <a:cxnSpLocks/>
          </p:cNvCxnSpPr>
          <p:nvPr/>
        </p:nvCxnSpPr>
        <p:spPr>
          <a:xfrm>
            <a:off x="683710" y="941696"/>
            <a:ext cx="7379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F0F37F7A-9105-1F0C-CEB3-9EED838D9F3C}"/>
              </a:ext>
            </a:extLst>
          </p:cNvPr>
          <p:cNvSpPr/>
          <p:nvPr/>
        </p:nvSpPr>
        <p:spPr>
          <a:xfrm>
            <a:off x="588785" y="1982880"/>
            <a:ext cx="11456310" cy="2175819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6721777F-0780-7BC5-8332-661AAA41B2B2}"/>
              </a:ext>
            </a:extLst>
          </p:cNvPr>
          <p:cNvCxnSpPr>
            <a:cxnSpLocks/>
          </p:cNvCxnSpPr>
          <p:nvPr/>
        </p:nvCxnSpPr>
        <p:spPr>
          <a:xfrm flipV="1">
            <a:off x="724841" y="1121664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201C183-8B5B-DF76-3564-DEC87D5035EE}"/>
              </a:ext>
            </a:extLst>
          </p:cNvPr>
          <p:cNvSpPr txBox="1"/>
          <p:nvPr/>
        </p:nvSpPr>
        <p:spPr>
          <a:xfrm>
            <a:off x="616058" y="2028600"/>
            <a:ext cx="1962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Analise</a:t>
            </a:r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temporal por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6335CA5-9AEE-E333-FB7E-3BD93FCB4C8F}"/>
              </a:ext>
            </a:extLst>
          </p:cNvPr>
          <p:cNvSpPr/>
          <p:nvPr/>
        </p:nvSpPr>
        <p:spPr>
          <a:xfrm>
            <a:off x="8287891" y="615383"/>
            <a:ext cx="3725793" cy="1292994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074B14FB-158F-B5BC-2444-C8A4B2E36B13}"/>
              </a:ext>
            </a:extLst>
          </p:cNvPr>
          <p:cNvSpPr/>
          <p:nvPr/>
        </p:nvSpPr>
        <p:spPr>
          <a:xfrm>
            <a:off x="616058" y="4209644"/>
            <a:ext cx="11405476" cy="2562237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F9F75AB-6EEE-D186-53A2-1A03051BED75}"/>
              </a:ext>
            </a:extLst>
          </p:cNvPr>
          <p:cNvSpPr txBox="1"/>
          <p:nvPr/>
        </p:nvSpPr>
        <p:spPr>
          <a:xfrm>
            <a:off x="8267152" y="604058"/>
            <a:ext cx="38602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Contratos 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a vencer dentr</a:t>
            </a: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</a:rPr>
              <a:t>o de 30 dias </a:t>
            </a:r>
            <a:endParaRPr lang="pt-BR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0E60A37-A575-FC9F-E6AB-333ECB5F1B56}"/>
              </a:ext>
            </a:extLst>
          </p:cNvPr>
          <p:cNvSpPr txBox="1"/>
          <p:nvPr/>
        </p:nvSpPr>
        <p:spPr>
          <a:xfrm>
            <a:off x="577107" y="4204419"/>
            <a:ext cx="3536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Criticidade 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do prazo de vencimento por</a:t>
            </a:r>
            <a:endParaRPr lang="pt-BR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4B9369D-77F9-4BAA-0374-6509148FD03C}"/>
              </a:ext>
            </a:extLst>
          </p:cNvPr>
          <p:cNvCxnSpPr>
            <a:cxnSpLocks/>
          </p:cNvCxnSpPr>
          <p:nvPr/>
        </p:nvCxnSpPr>
        <p:spPr>
          <a:xfrm flipV="1">
            <a:off x="8211886" y="4208039"/>
            <a:ext cx="0" cy="25486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36A983-2775-2577-357D-8B1918954C31}"/>
              </a:ext>
            </a:extLst>
          </p:cNvPr>
          <p:cNvSpPr txBox="1"/>
          <p:nvPr/>
        </p:nvSpPr>
        <p:spPr>
          <a:xfrm>
            <a:off x="8266175" y="4233202"/>
            <a:ext cx="37475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  <a:latin typeface="Segoe UI" panose="020B0502040204020203" pitchFamily="34" charset="0"/>
              </a:rPr>
              <a:t>Contratos</a:t>
            </a: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</a:rPr>
              <a:t> por </a:t>
            </a:r>
            <a:r>
              <a:rPr lang="pt-BR" sz="1200" b="1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tipo</a:t>
            </a:r>
            <a:endParaRPr lang="pt-BR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4A3AA17-1D66-C866-12E2-BCF79B229F6F}"/>
              </a:ext>
            </a:extLst>
          </p:cNvPr>
          <p:cNvSpPr/>
          <p:nvPr/>
        </p:nvSpPr>
        <p:spPr>
          <a:xfrm rot="5400000">
            <a:off x="7639535" y="-3845823"/>
            <a:ext cx="434901" cy="832910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DB95EAA9-07A6-64C4-43B2-EA62E25766B9}"/>
              </a:ext>
            </a:extLst>
          </p:cNvPr>
          <p:cNvSpPr/>
          <p:nvPr/>
        </p:nvSpPr>
        <p:spPr>
          <a:xfrm>
            <a:off x="1" y="-3"/>
            <a:ext cx="534496" cy="675672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387A1F8-F931-9905-59A3-738B6F8AB063}"/>
              </a:ext>
            </a:extLst>
          </p:cNvPr>
          <p:cNvSpPr txBox="1"/>
          <p:nvPr/>
        </p:nvSpPr>
        <p:spPr>
          <a:xfrm>
            <a:off x="683710" y="101275"/>
            <a:ext cx="2520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Painel de Financeiro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B432CB6-81F5-7DB4-F8E7-A7DB10CD456D}"/>
              </a:ext>
            </a:extLst>
          </p:cNvPr>
          <p:cNvSpPr txBox="1"/>
          <p:nvPr/>
        </p:nvSpPr>
        <p:spPr>
          <a:xfrm>
            <a:off x="3559121" y="2048518"/>
            <a:ext cx="1127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Métrica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816ADFA6-50D0-2FE5-E4AF-0C968A9CCEC2}"/>
              </a:ext>
            </a:extLst>
          </p:cNvPr>
          <p:cNvCxnSpPr>
            <a:cxnSpLocks/>
          </p:cNvCxnSpPr>
          <p:nvPr/>
        </p:nvCxnSpPr>
        <p:spPr>
          <a:xfrm flipV="1">
            <a:off x="2345525" y="1088120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D67F0C4-3D01-7367-0E20-B81D760AB23F}"/>
              </a:ext>
            </a:extLst>
          </p:cNvPr>
          <p:cNvCxnSpPr>
            <a:cxnSpLocks/>
          </p:cNvCxnSpPr>
          <p:nvPr/>
        </p:nvCxnSpPr>
        <p:spPr>
          <a:xfrm flipV="1">
            <a:off x="3906191" y="1070026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6D836D2-62A5-63D7-E8AA-530BAB2EDFA5}"/>
              </a:ext>
            </a:extLst>
          </p:cNvPr>
          <p:cNvCxnSpPr>
            <a:cxnSpLocks/>
          </p:cNvCxnSpPr>
          <p:nvPr/>
        </p:nvCxnSpPr>
        <p:spPr>
          <a:xfrm flipV="1">
            <a:off x="5296841" y="1070026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FFAB43E1-6247-B8A1-E3DD-567C4184B59B}"/>
              </a:ext>
            </a:extLst>
          </p:cNvPr>
          <p:cNvCxnSpPr>
            <a:cxnSpLocks/>
          </p:cNvCxnSpPr>
          <p:nvPr/>
        </p:nvCxnSpPr>
        <p:spPr>
          <a:xfrm flipV="1">
            <a:off x="6854859" y="1070026"/>
            <a:ext cx="0" cy="62328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840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1879600" y="1850867"/>
            <a:ext cx="10191478" cy="216966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			        Relatório Analítico Vendas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86057" y="702327"/>
            <a:ext cx="1754086" cy="86519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1886059" y="1643979"/>
            <a:ext cx="10191478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Evolução mensal de vendas</a:t>
              </a:r>
            </a:p>
          </p:txBody>
        </p:sp>
      </p:grp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5744312" y="4127802"/>
            <a:ext cx="6326766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B183B7-BD9C-89F7-3F65-071E8E6EB717}"/>
              </a:ext>
            </a:extLst>
          </p:cNvPr>
          <p:cNvGrpSpPr/>
          <p:nvPr/>
        </p:nvGrpSpPr>
        <p:grpSpPr>
          <a:xfrm>
            <a:off x="5752958" y="4096987"/>
            <a:ext cx="6331036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A4E93-5BB9-9319-55CE-E87D2BF0C86B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D7EB7F6-5934-6B8D-F25D-97A09941B0A7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36BF8A9-00F7-CD19-5985-B3E3DB09B77A}"/>
              </a:ext>
            </a:extLst>
          </p:cNvPr>
          <p:cNvSpPr/>
          <p:nvPr/>
        </p:nvSpPr>
        <p:spPr>
          <a:xfrm rot="10800000">
            <a:off x="3742772" y="705586"/>
            <a:ext cx="1992131" cy="85711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1886058" y="4138121"/>
            <a:ext cx="3778162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245AF8D-0401-F057-6004-C0357ECC666D}"/>
              </a:ext>
            </a:extLst>
          </p:cNvPr>
          <p:cNvGrpSpPr/>
          <p:nvPr/>
        </p:nvGrpSpPr>
        <p:grpSpPr>
          <a:xfrm>
            <a:off x="1880113" y="4096985"/>
            <a:ext cx="3802202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AEB50305-F055-8CB3-86A6-C97B697364AD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E4B11C30-E302-E494-C4D6-F2184DB27B6F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7FC7380-1E0D-C3A7-4FB6-375C043ED2EA}"/>
              </a:ext>
            </a:extLst>
          </p:cNvPr>
          <p:cNvSpPr/>
          <p:nvPr/>
        </p:nvSpPr>
        <p:spPr>
          <a:xfrm rot="10800000">
            <a:off x="105133" y="1643979"/>
            <a:ext cx="1734421" cy="511358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8" y="83480"/>
            <a:ext cx="659611" cy="44039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2D447-D5E9-1CE9-DF3F-5114108B0A6A}"/>
              </a:ext>
            </a:extLst>
          </p:cNvPr>
          <p:cNvSpPr txBox="1"/>
          <p:nvPr/>
        </p:nvSpPr>
        <p:spPr>
          <a:xfrm>
            <a:off x="5600179" y="4096985"/>
            <a:ext cx="599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Totais de vendas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DB1C8D4-4969-AA98-CE42-B6D711C803DE}"/>
              </a:ext>
            </a:extLst>
          </p:cNvPr>
          <p:cNvSpPr/>
          <p:nvPr/>
        </p:nvSpPr>
        <p:spPr>
          <a:xfrm rot="10800000">
            <a:off x="5829854" y="702329"/>
            <a:ext cx="1992131" cy="84753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F3FB50-4F8E-CE3A-2BDD-B6140F9B2775}"/>
              </a:ext>
            </a:extLst>
          </p:cNvPr>
          <p:cNvSpPr/>
          <p:nvPr/>
        </p:nvSpPr>
        <p:spPr>
          <a:xfrm rot="10800000">
            <a:off x="7924614" y="705585"/>
            <a:ext cx="1992131" cy="84427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F5DC3E-0467-8022-5EE6-05987699339D}"/>
              </a:ext>
            </a:extLst>
          </p:cNvPr>
          <p:cNvSpPr/>
          <p:nvPr/>
        </p:nvSpPr>
        <p:spPr>
          <a:xfrm rot="10800000">
            <a:off x="10042176" y="702328"/>
            <a:ext cx="1992131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C6EB99-1D36-3A4A-740B-F35A50383B0C}"/>
              </a:ext>
            </a:extLst>
          </p:cNvPr>
          <p:cNvSpPr txBox="1"/>
          <p:nvPr/>
        </p:nvSpPr>
        <p:spPr>
          <a:xfrm>
            <a:off x="2242049" y="4054511"/>
            <a:ext cx="300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Quantidade Vendas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3E2ADAC-F1FB-0454-915E-3664273ABCD4}"/>
              </a:ext>
            </a:extLst>
          </p:cNvPr>
          <p:cNvSpPr/>
          <p:nvPr/>
        </p:nvSpPr>
        <p:spPr>
          <a:xfrm rot="10800000">
            <a:off x="66380" y="712243"/>
            <a:ext cx="1724726" cy="86519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41FA7F04-8919-8A97-CCB4-14A2B25C0E13}"/>
              </a:ext>
            </a:extLst>
          </p:cNvPr>
          <p:cNvSpPr/>
          <p:nvPr/>
        </p:nvSpPr>
        <p:spPr>
          <a:xfrm rot="10800000">
            <a:off x="-2" y="-1"/>
            <a:ext cx="12191999" cy="6858000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F23BE64-BC4E-0BBB-4D35-7E3A2760A350}"/>
              </a:ext>
            </a:extLst>
          </p:cNvPr>
          <p:cNvSpPr/>
          <p:nvPr/>
        </p:nvSpPr>
        <p:spPr>
          <a:xfrm rot="5400000">
            <a:off x="5867724" y="-5690123"/>
            <a:ext cx="434901" cy="11990850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0" y="63869"/>
            <a:ext cx="4229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Analise detalhada de Vendas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686261" y="1561756"/>
            <a:ext cx="11358838" cy="5180859"/>
          </a:xfrm>
          <a:prstGeom prst="round2SameRect">
            <a:avLst>
              <a:gd name="adj1" fmla="val 1224"/>
              <a:gd name="adj2" fmla="val 0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489B083-95B6-B941-F987-EB8069DC86FA}"/>
              </a:ext>
            </a:extLst>
          </p:cNvPr>
          <p:cNvSpPr/>
          <p:nvPr/>
        </p:nvSpPr>
        <p:spPr>
          <a:xfrm rot="10800000">
            <a:off x="1628087" y="1657345"/>
            <a:ext cx="5580708" cy="5048789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EE53B499-C727-AA36-8EA7-3BA59D37C831}"/>
              </a:ext>
            </a:extLst>
          </p:cNvPr>
          <p:cNvSpPr/>
          <p:nvPr/>
        </p:nvSpPr>
        <p:spPr>
          <a:xfrm rot="10800000">
            <a:off x="7315200" y="1659616"/>
            <a:ext cx="4642544" cy="2522126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5E4B1C3F-B0E5-95CC-DE9E-962F6513C8E3}"/>
              </a:ext>
            </a:extLst>
          </p:cNvPr>
          <p:cNvSpPr/>
          <p:nvPr/>
        </p:nvSpPr>
        <p:spPr>
          <a:xfrm rot="10800000">
            <a:off x="7305675" y="4279602"/>
            <a:ext cx="4642544" cy="230217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F1E3BE5-81CA-44CE-B64F-31892D5B8576}"/>
              </a:ext>
            </a:extLst>
          </p:cNvPr>
          <p:cNvSpPr/>
          <p:nvPr/>
        </p:nvSpPr>
        <p:spPr>
          <a:xfrm>
            <a:off x="89751" y="556414"/>
            <a:ext cx="506759" cy="6186996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C657991-850E-3DB3-D4B9-59493E46B5B4}"/>
              </a:ext>
            </a:extLst>
          </p:cNvPr>
          <p:cNvSpPr/>
          <p:nvPr/>
        </p:nvSpPr>
        <p:spPr>
          <a:xfrm rot="10800000">
            <a:off x="683711" y="605023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1F1ACA3-8085-26EC-45B4-992EE7A7DA84}"/>
              </a:ext>
            </a:extLst>
          </p:cNvPr>
          <p:cNvSpPr/>
          <p:nvPr/>
        </p:nvSpPr>
        <p:spPr>
          <a:xfrm>
            <a:off x="2614101" y="697458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A020296-F145-E05D-E7E9-DE0793DDC8E7}"/>
              </a:ext>
            </a:extLst>
          </p:cNvPr>
          <p:cNvSpPr/>
          <p:nvPr/>
        </p:nvSpPr>
        <p:spPr>
          <a:xfrm>
            <a:off x="4501532" y="697458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E01109F-3580-3AC5-BE8B-6B3674A5D737}"/>
              </a:ext>
            </a:extLst>
          </p:cNvPr>
          <p:cNvSpPr/>
          <p:nvPr/>
        </p:nvSpPr>
        <p:spPr>
          <a:xfrm>
            <a:off x="6358233" y="68792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840815B-A070-D3CC-D70D-79867E610670}"/>
              </a:ext>
            </a:extLst>
          </p:cNvPr>
          <p:cNvSpPr/>
          <p:nvPr/>
        </p:nvSpPr>
        <p:spPr>
          <a:xfrm>
            <a:off x="8245664" y="68792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3F6104A-FAD1-B84A-6FC2-B7578186C4E7}"/>
              </a:ext>
            </a:extLst>
          </p:cNvPr>
          <p:cNvSpPr/>
          <p:nvPr/>
        </p:nvSpPr>
        <p:spPr>
          <a:xfrm>
            <a:off x="10120383" y="687924"/>
            <a:ext cx="1924714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326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5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15000">
                <a:srgbClr val="19386E">
                  <a:shade val="67500"/>
                  <a:satMod val="115000"/>
                </a:srgbClr>
              </a:gs>
              <a:gs pos="70335">
                <a:srgbClr val="19386E">
                  <a:shade val="100000"/>
                  <a:satMod val="115000"/>
                </a:srgbClr>
              </a:gs>
              <a:gs pos="27500">
                <a:srgbClr val="11316B"/>
              </a:gs>
              <a:gs pos="5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721905" y="1657086"/>
            <a:ext cx="7118927" cy="2276588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1" y="63869"/>
            <a:ext cx="30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Analítica Vendas</a:t>
            </a:r>
            <a:endParaRPr lang="pt-BR" sz="2000" u="sng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721909" y="4049055"/>
            <a:ext cx="11358694" cy="269356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7966518" y="1714777"/>
            <a:ext cx="4051034" cy="2276588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34689" y="452296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F5408C10-B272-2D36-87BC-09F52503EFFF}"/>
              </a:ext>
            </a:extLst>
          </p:cNvPr>
          <p:cNvSpPr/>
          <p:nvPr/>
        </p:nvSpPr>
        <p:spPr>
          <a:xfrm rot="10800000">
            <a:off x="7992971" y="4238621"/>
            <a:ext cx="4024581" cy="242887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Superiores Arredondados 60">
            <a:extLst>
              <a:ext uri="{FF2B5EF4-FFF2-40B4-BE49-F238E27FC236}">
                <a16:creationId xmlns:a16="http://schemas.microsoft.com/office/drawing/2014/main" id="{7CF47F94-5B2E-6B8C-0FD8-6E36B43B9467}"/>
              </a:ext>
            </a:extLst>
          </p:cNvPr>
          <p:cNvSpPr/>
          <p:nvPr/>
        </p:nvSpPr>
        <p:spPr>
          <a:xfrm rot="10800000">
            <a:off x="1637213" y="4263185"/>
            <a:ext cx="6219652" cy="242887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55D2A056-B6F6-354A-D2F8-4ACB6D698CAE}"/>
              </a:ext>
            </a:extLst>
          </p:cNvPr>
          <p:cNvSpPr/>
          <p:nvPr/>
        </p:nvSpPr>
        <p:spPr>
          <a:xfrm rot="5400000">
            <a:off x="4623887" y="1185087"/>
            <a:ext cx="258308" cy="6229062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74364B6-26DD-9DBD-20BF-D802C54A2DC1}"/>
              </a:ext>
            </a:extLst>
          </p:cNvPr>
          <p:cNvSpPr/>
          <p:nvPr/>
        </p:nvSpPr>
        <p:spPr>
          <a:xfrm rot="5400000">
            <a:off x="9882383" y="2291519"/>
            <a:ext cx="258308" cy="4037132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72E54C4C-F434-5163-6BD3-39ACC1143854}"/>
              </a:ext>
            </a:extLst>
          </p:cNvPr>
          <p:cNvSpPr/>
          <p:nvPr/>
        </p:nvSpPr>
        <p:spPr>
          <a:xfrm rot="5400000">
            <a:off x="9862880" y="-274057"/>
            <a:ext cx="258310" cy="4051035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1779A711-22A1-B71F-0EB5-D63B64131457}"/>
              </a:ext>
            </a:extLst>
          </p:cNvPr>
          <p:cNvSpPr/>
          <p:nvPr/>
        </p:nvSpPr>
        <p:spPr>
          <a:xfrm rot="5400000">
            <a:off x="4159627" y="-1835055"/>
            <a:ext cx="258309" cy="7138534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2695810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4583241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6439942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2B876-1469-EB9F-28C3-85E8009E6411}"/>
              </a:ext>
            </a:extLst>
          </p:cNvPr>
          <p:cNvSpPr/>
          <p:nvPr/>
        </p:nvSpPr>
        <p:spPr>
          <a:xfrm>
            <a:off x="832737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20209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7214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24099</TotalTime>
  <Words>174</Words>
  <Application>Microsoft Office PowerPoint</Application>
  <PresentationFormat>Widescreen</PresentationFormat>
  <Paragraphs>52</Paragraphs>
  <Slides>20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41</cp:revision>
  <dcterms:created xsi:type="dcterms:W3CDTF">2024-01-09T17:46:31Z</dcterms:created>
  <dcterms:modified xsi:type="dcterms:W3CDTF">2025-01-20T12:47:40Z</dcterms:modified>
</cp:coreProperties>
</file>