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78" r:id="rId6"/>
    <p:sldId id="277" r:id="rId7"/>
    <p:sldId id="279" r:id="rId8"/>
    <p:sldId id="259" r:id="rId9"/>
    <p:sldId id="260" r:id="rId10"/>
    <p:sldId id="261" r:id="rId11"/>
    <p:sldId id="280" r:id="rId12"/>
    <p:sldId id="265" r:id="rId13"/>
    <p:sldId id="274" r:id="rId14"/>
    <p:sldId id="266" r:id="rId15"/>
    <p:sldId id="272" r:id="rId16"/>
    <p:sldId id="268" r:id="rId17"/>
    <p:sldId id="271" r:id="rId18"/>
    <p:sldId id="281" r:id="rId19"/>
    <p:sldId id="269" r:id="rId20"/>
    <p:sldId id="27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73" d="100"/>
          <a:sy n="73" d="100"/>
        </p:scale>
        <p:origin x="-120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3/24/2015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dirty="0" err="1" smtClean="0"/>
              <a:t>Computech</a:t>
            </a:r>
            <a:r>
              <a:rPr lang="en-US" sz="5000" b="1" smtClean="0"/>
              <a:t>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Test </a:t>
            </a:r>
            <a:r>
              <a:rPr lang="en-US" sz="39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3/23/2015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3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Compatability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Environmental Needs</a:t>
            </a:r>
            <a:endParaRPr lang="en-US" smtClean="0"/>
          </a:p>
          <a:p>
            <a:pPr lvl="1"/>
            <a:r>
              <a:rPr lang="en-US" smtClean="0"/>
              <a:t>Desktop/Laptop: Testing on Internet Explorer, Google Chrome, Mozilla Firefox, and Safari browsers</a:t>
            </a:r>
          </a:p>
          <a:p>
            <a:pPr lvl="1"/>
            <a:r>
              <a:rPr lang="en-US" smtClean="0"/>
              <a:t>Samsung Galaxy S5 and iPad Air: Google Chrome emulators</a:t>
            </a:r>
          </a:p>
          <a:p>
            <a:pPr lvl="1"/>
            <a:r>
              <a:rPr lang="en-US" smtClean="0"/>
              <a:t>iPhone 6: Testing on Gagandeep’s phone, Safari browser</a:t>
            </a:r>
          </a:p>
          <a:p>
            <a:pPr lvl="1"/>
            <a:endParaRPr lang="en-US"/>
          </a:p>
          <a:p>
            <a:r>
              <a:rPr lang="en-US" b="1" smtClean="0"/>
              <a:t>Test Cases</a:t>
            </a:r>
          </a:p>
          <a:p>
            <a:pPr lvl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46096"/>
              </p:ext>
            </p:extLst>
          </p:nvPr>
        </p:nvGraphicFramePr>
        <p:xfrm>
          <a:off x="0" y="4267200"/>
          <a:ext cx="9143995" cy="21031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CT_1: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CT_3:</a:t>
                      </a:r>
                      <a:r>
                        <a:rPr lang="en-US" smtClean="0"/>
                        <a:t> 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CT_4:</a:t>
                      </a:r>
                      <a:r>
                        <a:rPr lang="en-US" smtClean="0"/>
                        <a:t>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CT_7:</a:t>
                      </a:r>
                      <a:r>
                        <a:rPr lang="en-US" smtClean="0"/>
                        <a:t> Filter Jobs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CT_8: </a:t>
                      </a:r>
                      <a:r>
                        <a:rPr lang="en-US" smtClean="0"/>
                        <a:t>Profile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CT_9:</a:t>
                      </a:r>
                      <a:r>
                        <a:rPr lang="en-US" smtClean="0"/>
                        <a:t> 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CT_14: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0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Compatability</a:t>
            </a:r>
            <a:r>
              <a:rPr lang="en-US" dirty="0"/>
              <a:t>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284116"/>
              </p:ext>
            </p:extLst>
          </p:nvPr>
        </p:nvGraphicFramePr>
        <p:xfrm>
          <a:off x="838200" y="1981200"/>
          <a:ext cx="6562725" cy="3752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076"/>
                <a:gridCol w="4717649"/>
              </a:tblGrid>
              <a:tr h="394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CT_4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4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5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User has verified his email address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1383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Repeat the below process for each supported device and browser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Click on Users dropdown list in the header.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 Click on Sign In link.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 Fill in Email address and password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Click on LogIn button.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4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System should redirect user to User dashboard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4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4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sz="2400" smtClean="0"/>
              <a:t>Not central to our testing plan, as the MVC architecture is tightly coupled and not made of large, disjointed components that need to be integrated together</a:t>
            </a:r>
          </a:p>
          <a:p>
            <a:pPr lvl="1"/>
            <a:r>
              <a:rPr lang="en-US" smtClean="0"/>
              <a:t>Unlikely that software bugs are the result of a bug in the integration of the ASP.NET MVC framework</a:t>
            </a:r>
          </a:p>
          <a:p>
            <a:pPr marL="411480" lvl="1" indent="0">
              <a:buNone/>
            </a:pPr>
            <a:endParaRPr lang="en-US" smtClean="0"/>
          </a:p>
          <a:p>
            <a:r>
              <a:rPr lang="en-US" sz="2400" b="1" smtClean="0"/>
              <a:t>Test Approach</a:t>
            </a:r>
          </a:p>
          <a:p>
            <a:pPr lvl="1"/>
            <a:r>
              <a:rPr lang="en-US" smtClean="0"/>
              <a:t>Follow functional testing test cases; in case of errors look for possible solution in system integration</a:t>
            </a:r>
          </a:p>
          <a:p>
            <a:pPr lvl="2"/>
            <a:r>
              <a:rPr lang="en-US" smtClean="0"/>
              <a:t>Better solution: 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84" y="1600200"/>
            <a:ext cx="577763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2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the ability of the application fulfill its functional requirements in a reasonable time under extreme conditions</a:t>
            </a:r>
          </a:p>
          <a:p>
            <a:pPr marL="114300" indent="0">
              <a:buNone/>
            </a:pPr>
            <a:endParaRPr lang="en-US"/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Conduct </a:t>
            </a:r>
            <a:r>
              <a:rPr lang="en-US"/>
              <a:t>standard automated load test using the Microsoft Visual Studio tool designed for use with ASP.NET web </a:t>
            </a:r>
            <a:r>
              <a:rPr lang="en-US" smtClean="0"/>
              <a:t>applications</a:t>
            </a:r>
          </a:p>
          <a:p>
            <a:pPr lvl="1"/>
            <a:r>
              <a:rPr lang="en-US" smtClean="0"/>
              <a:t>Test will simulate 50 simultaneous application logins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average load time for all simulated logins is 2 seconds or less; fail otherwise (requiring debugging)</a:t>
            </a:r>
          </a:p>
          <a:p>
            <a:r>
              <a:rPr lang="en-US" b="1" smtClean="0"/>
              <a:t>Test Environmental Needs</a:t>
            </a:r>
          </a:p>
          <a:p>
            <a:pPr lvl="1"/>
            <a:r>
              <a:rPr lang="en-US" smtClean="0"/>
              <a:t>Need access to source code and Visual Studio Ultimate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Case</a:t>
            </a:r>
            <a:endParaRPr lang="en-US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772512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8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Risks/Issues</a:t>
            </a:r>
          </a:p>
          <a:p>
            <a:pPr lvl="1"/>
            <a:r>
              <a:rPr lang="en-US" smtClean="0"/>
              <a:t>Security loopholes leading to loss of user data could make applicaton unsafe for use</a:t>
            </a:r>
          </a:p>
          <a:p>
            <a:r>
              <a:rPr lang="en-US" b="1" smtClean="0"/>
              <a:t>Items To Be Tested</a:t>
            </a:r>
          </a:p>
          <a:p>
            <a:pPr lvl="1"/>
            <a:r>
              <a:rPr lang="en-US" smtClean="0"/>
              <a:t>Secure user login</a:t>
            </a:r>
          </a:p>
          <a:p>
            <a:pPr lvl="1"/>
            <a:r>
              <a:rPr lang="en-US" smtClean="0"/>
              <a:t>Admin mode</a:t>
            </a:r>
          </a:p>
          <a:p>
            <a:pPr lvl="1"/>
            <a:r>
              <a:rPr lang="en-US" smtClean="0"/>
              <a:t>Password encryption</a:t>
            </a:r>
          </a:p>
          <a:p>
            <a:pPr lvl="1"/>
            <a:r>
              <a:rPr lang="en-US" smtClean="0"/>
              <a:t>SSL encryption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Interacting with web application user interface</a:t>
            </a:r>
          </a:p>
          <a:p>
            <a:pPr lvl="1"/>
            <a:r>
              <a:rPr lang="en-US" smtClean="0"/>
              <a:t>Accessing Geocerts SSL certificate validation site</a:t>
            </a:r>
          </a:p>
          <a:p>
            <a:pPr lvl="1"/>
            <a:r>
              <a:rPr lang="en-US" smtClean="0"/>
              <a:t>Reviewing records in application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when each test case passes; fail otherwise</a:t>
            </a:r>
            <a:endParaRPr lang="en-US"/>
          </a:p>
          <a:p>
            <a:r>
              <a:rPr lang="en-US" b="1"/>
              <a:t>Test </a:t>
            </a:r>
            <a:r>
              <a:rPr lang="en-US" b="1" smtClean="0"/>
              <a:t>Suspension/Resumption </a:t>
            </a:r>
            <a:r>
              <a:rPr lang="en-US" b="1"/>
              <a:t>criteria</a:t>
            </a:r>
          </a:p>
          <a:p>
            <a:pPr lvl="1"/>
            <a:r>
              <a:rPr lang="en-US" smtClean="0"/>
              <a:t>Due to high importance of security, suspend testing when a security violation is detected until the issue is resolved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96412"/>
              </p:ext>
            </p:extLst>
          </p:nvPr>
        </p:nvGraphicFramePr>
        <p:xfrm>
          <a:off x="762000" y="1524000"/>
          <a:ext cx="7010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Test Item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Test Approach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Secure User Login</a:t>
                      </a:r>
                      <a:endParaRPr lang="en-US" sz="2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Web</a:t>
                      </a:r>
                      <a:r>
                        <a:rPr lang="en-US" sz="2400" baseline="0" smtClean="0"/>
                        <a:t> Applicaton UI</a:t>
                      </a:r>
                      <a:endParaRPr lang="en-US" sz="240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Admin Mode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SSL</a:t>
                      </a:r>
                      <a:r>
                        <a:rPr lang="en-US" sz="2400" baseline="0" smtClean="0"/>
                        <a:t>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Geocerts.com</a:t>
                      </a:r>
                      <a:r>
                        <a:rPr lang="en-US" sz="2400" baseline="0" smtClean="0"/>
                        <a:t> SSL verification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Password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Revie</a:t>
                      </a:r>
                      <a:r>
                        <a:rPr lang="en-US" sz="2400" baseline="0" smtClean="0"/>
                        <a:t>w DB records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38191"/>
              </p:ext>
            </p:extLst>
          </p:nvPr>
        </p:nvGraphicFramePr>
        <p:xfrm>
          <a:off x="1066800" y="2057400"/>
          <a:ext cx="65627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076"/>
                <a:gridCol w="4717649"/>
              </a:tblGrid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ST_1.1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Secure User 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All other functional and nonfunctional application testing is complete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726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Click on Login.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Enter random email and password credentials.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26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 message must be shown that invalid user login credentials were entered.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407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3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581400"/>
          </a:xfrm>
        </p:spPr>
        <p:txBody>
          <a:bodyPr>
            <a:normAutofit lnSpcReduction="10000"/>
          </a:bodyPr>
          <a:lstStyle/>
          <a:p>
            <a:r>
              <a:rPr lang="en-US"/>
              <a:t>L</a:t>
            </a:r>
            <a:r>
              <a:rPr lang="en-US" smtClean="0"/>
              <a:t>ast </a:t>
            </a:r>
            <a:r>
              <a:rPr lang="en-US"/>
              <a:t>step in </a:t>
            </a:r>
            <a:r>
              <a:rPr lang="en-US" smtClean="0"/>
              <a:t>testing; </a:t>
            </a:r>
            <a:r>
              <a:rPr lang="en-US"/>
              <a:t>done by </a:t>
            </a:r>
            <a:r>
              <a:rPr lang="en-US" smtClean="0"/>
              <a:t>members </a:t>
            </a:r>
            <a:r>
              <a:rPr lang="en-US"/>
              <a:t>of Computech quality assurance </a:t>
            </a:r>
            <a:r>
              <a:rPr lang="en-US" smtClean="0"/>
              <a:t>team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cases below are completed through interaction with UI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100% of test cases completed satisfactorily; fail otherwise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 Criteria: All other testing is complete</a:t>
            </a:r>
          </a:p>
          <a:p>
            <a:pPr lvl="1"/>
            <a:r>
              <a:rPr lang="en-US" smtClean="0"/>
              <a:t>Exit Criteria: All tests run sucessfully</a:t>
            </a:r>
          </a:p>
          <a:p>
            <a:r>
              <a:rPr lang="en-US" b="1" smtClean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34133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UT_1: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Compatability Testing</a:t>
            </a:r>
          </a:p>
          <a:p>
            <a:r>
              <a:rPr lang="en-US" sz="2800" b="1" smtClean="0"/>
              <a:t>Functional Testing</a:t>
            </a:r>
          </a:p>
          <a:p>
            <a:r>
              <a:rPr lang="en-US" sz="2800" b="1" smtClean="0"/>
              <a:t>Nonfunctional Testing</a:t>
            </a:r>
          </a:p>
          <a:p>
            <a:r>
              <a:rPr lang="en-US" sz="2800" b="1"/>
              <a:t>System </a:t>
            </a:r>
            <a:r>
              <a:rPr lang="en-US" sz="2800" b="1" smtClean="0"/>
              <a:t>Testing</a:t>
            </a:r>
          </a:p>
          <a:p>
            <a:r>
              <a:rPr lang="en-US" sz="2800" b="1" smtClean="0"/>
              <a:t>Integration Testing</a:t>
            </a:r>
          </a:p>
          <a:p>
            <a:r>
              <a:rPr lang="en-US" sz="2800" b="1" smtClean="0"/>
              <a:t>Performance and Load Testing</a:t>
            </a:r>
          </a:p>
          <a:p>
            <a:r>
              <a:rPr lang="en-US" sz="2800" b="1" smtClean="0"/>
              <a:t>Security Testing</a:t>
            </a:r>
          </a:p>
          <a:p>
            <a:r>
              <a:rPr lang="en-US" sz="2800" b="1" smtClean="0"/>
              <a:t>User Acceptance Testing</a:t>
            </a:r>
          </a:p>
          <a:p>
            <a:r>
              <a:rPr lang="en-US" sz="2800" b="1" smtClean="0"/>
              <a:t>Unit Testing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682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mtClean="0"/>
              <a:t>Programmatically test methods and classes from source code</a:t>
            </a:r>
          </a:p>
          <a:p>
            <a:r>
              <a:rPr lang="en-US" b="1" smtClean="0"/>
              <a:t>Items To Be Tested</a:t>
            </a:r>
            <a:endParaRPr lang="en-US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715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00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Test Approach</a:t>
            </a:r>
          </a:p>
          <a:p>
            <a:pPr lvl="1"/>
            <a:r>
              <a:rPr lang="en-US"/>
              <a:t>Unit test cases will be written to test each method in all of the model </a:t>
            </a:r>
            <a:r>
              <a:rPr lang="en-US" smtClean="0"/>
              <a:t>classes</a:t>
            </a:r>
          </a:p>
          <a:p>
            <a:pPr lvl="1"/>
            <a:r>
              <a:rPr lang="en-US" smtClean="0"/>
              <a:t>Logic methods in Controller classes will also be tested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Test administrator notified by NUnit of passing/failing tests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 Criteria: test environment ready, test stubs completed</a:t>
            </a:r>
          </a:p>
          <a:p>
            <a:pPr lvl="1"/>
            <a:r>
              <a:rPr lang="en-US" smtClean="0"/>
              <a:t>Exit Criteria: all modules tested and passed</a:t>
            </a:r>
          </a:p>
          <a:p>
            <a:r>
              <a:rPr lang="en-US" b="1" smtClean="0"/>
              <a:t>Test Suspension/Resumption Criteria</a:t>
            </a:r>
          </a:p>
          <a:p>
            <a:pPr lvl="1"/>
            <a:r>
              <a:rPr lang="en-US" smtClean="0"/>
              <a:t>Testing will be suspended when a bug is found and resumed when the error is corrected</a:t>
            </a:r>
          </a:p>
          <a:p>
            <a:r>
              <a:rPr lang="en-US" b="1" smtClean="0"/>
              <a:t>Test Environmental Needs</a:t>
            </a:r>
          </a:p>
          <a:p>
            <a:pPr lvl="1"/>
            <a:r>
              <a:rPr lang="en-US" smtClean="0"/>
              <a:t>Requires Microsoft’s NUnit unit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6429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Whereas </a:t>
            </a:r>
            <a:r>
              <a:rPr lang="en-US" b="1" smtClean="0"/>
              <a:t>compatability testing emphasizes the visibility</a:t>
            </a:r>
            <a:r>
              <a:rPr lang="en-US" smtClean="0"/>
              <a:t>  and functionality of the application on different devices, </a:t>
            </a:r>
            <a:r>
              <a:rPr lang="en-US" b="1" smtClean="0"/>
              <a:t>functional testing emphasizes the working</a:t>
            </a:r>
            <a:r>
              <a:rPr lang="en-US" smtClean="0"/>
              <a:t> of the actual application features</a:t>
            </a:r>
          </a:p>
          <a:p>
            <a:endParaRPr lang="en-US"/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Follow procudures in test cases using interaction with UI</a:t>
            </a:r>
          </a:p>
          <a:p>
            <a:pPr marL="411480" lvl="1" indent="0">
              <a:buNone/>
            </a:pPr>
            <a:endParaRPr lang="en-US" smtClean="0"/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Pass: Observed results are the same as expected results</a:t>
            </a:r>
          </a:p>
          <a:p>
            <a:pPr lvl="1"/>
            <a:r>
              <a:rPr lang="en-US" smtClean="0"/>
              <a:t>Fail: Observed results differ from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0806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 Entry/Exit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Entry: Test environment ready to use</a:t>
            </a:r>
          </a:p>
          <a:p>
            <a:pPr lvl="1"/>
            <a:r>
              <a:rPr lang="en-US" smtClean="0"/>
              <a:t>Exit: All use cases are tested, all test cases pass sucessfully, defects found are documented and solutions found</a:t>
            </a:r>
            <a:endParaRPr lang="en-US"/>
          </a:p>
          <a:p>
            <a:r>
              <a:rPr lang="en-US" b="1"/>
              <a:t>Test Suspension/Resumption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Testing will be suspended as soon as a test case fails</a:t>
            </a:r>
          </a:p>
          <a:p>
            <a:pPr lvl="1"/>
            <a:r>
              <a:rPr lang="en-US" smtClean="0"/>
              <a:t>After a solution is implemented, testing will resume</a:t>
            </a:r>
          </a:p>
          <a:p>
            <a:r>
              <a:rPr lang="en-US" b="1" smtClean="0"/>
              <a:t>Test Cases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034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FT_1: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246014"/>
              </p:ext>
            </p:extLst>
          </p:nvPr>
        </p:nvGraphicFramePr>
        <p:xfrm>
          <a:off x="609600" y="1600200"/>
          <a:ext cx="6867525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768"/>
                <a:gridCol w="4936757"/>
              </a:tblGrid>
              <a:tr h="438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FT_2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38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38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1578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Test Steps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Users button on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Register link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Fill in First name, Last name, Email ID, Password, Confirm Password fields.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Register.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23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System displays confirmation page with a message about verification email sent to user provided email address.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38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38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Testing application </a:t>
            </a:r>
            <a:r>
              <a:rPr lang="en-US" b="1" smtClean="0"/>
              <a:t>reliability</a:t>
            </a:r>
            <a:r>
              <a:rPr lang="en-US" smtClean="0"/>
              <a:t> and </a:t>
            </a:r>
            <a:r>
              <a:rPr lang="en-US" b="1" smtClean="0"/>
              <a:t>availability</a:t>
            </a:r>
          </a:p>
          <a:p>
            <a:r>
              <a:rPr lang="en-US" b="1" smtClean="0"/>
              <a:t>Test Risks / Issues</a:t>
            </a:r>
          </a:p>
          <a:p>
            <a:pPr lvl="1"/>
            <a:r>
              <a:rPr lang="en-US"/>
              <a:t>U</a:t>
            </a:r>
            <a:r>
              <a:rPr lang="en-US" smtClean="0"/>
              <a:t>nanticipated </a:t>
            </a:r>
            <a:r>
              <a:rPr lang="en-US"/>
              <a:t>problems such as long </a:t>
            </a:r>
            <a:r>
              <a:rPr lang="en-US" smtClean="0"/>
              <a:t>server downtimes could </a:t>
            </a:r>
            <a:r>
              <a:rPr lang="en-US"/>
              <a:t>make the application </a:t>
            </a:r>
            <a:r>
              <a:rPr lang="en-US" smtClean="0"/>
              <a:t>unusable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Stopwatch testing of job search times (10 searches with 4 filters)</a:t>
            </a:r>
          </a:p>
          <a:p>
            <a:pPr lvl="1"/>
            <a:r>
              <a:rPr lang="en-US" smtClean="0"/>
              <a:t>Stopwatch testing of home page load time (10 loads)</a:t>
            </a:r>
          </a:p>
          <a:p>
            <a:r>
              <a:rPr lang="en-US" b="1" smtClean="0"/>
              <a:t>Test Pass / Fail Criteria</a:t>
            </a:r>
          </a:p>
          <a:p>
            <a:pPr lvl="1"/>
            <a:r>
              <a:rPr lang="en-US" smtClean="0"/>
              <a:t>Pass if all tests result in load times of two seconds or less</a:t>
            </a:r>
          </a:p>
          <a:p>
            <a:pPr lvl="1"/>
            <a:r>
              <a:rPr lang="en-US" smtClean="0"/>
              <a:t>Fail otherwise</a:t>
            </a:r>
          </a:p>
          <a:p>
            <a:r>
              <a:rPr lang="en-US" b="1" smtClean="0"/>
              <a:t>Test Entry Criteria</a:t>
            </a:r>
          </a:p>
          <a:p>
            <a:pPr lvl="1"/>
            <a:r>
              <a:rPr lang="en-US" smtClean="0"/>
              <a:t>Web application hosted on Computech server</a:t>
            </a:r>
          </a:p>
          <a:p>
            <a:r>
              <a:rPr lang="en-US" b="1" smtClean="0"/>
              <a:t>Test Environment Needs</a:t>
            </a:r>
          </a:p>
          <a:p>
            <a:pPr lvl="1"/>
            <a:r>
              <a:rPr lang="en-US"/>
              <a:t>U</a:t>
            </a:r>
            <a:r>
              <a:rPr lang="en-US" smtClean="0"/>
              <a:t>ser </a:t>
            </a:r>
            <a:r>
              <a:rPr lang="en-US"/>
              <a:t>machine </a:t>
            </a:r>
            <a:r>
              <a:rPr lang="en-US" smtClean="0"/>
              <a:t>with </a:t>
            </a:r>
            <a:r>
              <a:rPr lang="en-US"/>
              <a:t>1 GB of available </a:t>
            </a:r>
            <a:r>
              <a:rPr lang="en-US" smtClean="0"/>
              <a:t>RAM; </a:t>
            </a:r>
            <a:r>
              <a:rPr lang="en-US"/>
              <a:t>internet download speeds of at least 2 MBPS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4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03524"/>
              </p:ext>
            </p:extLst>
          </p:nvPr>
        </p:nvGraphicFramePr>
        <p:xfrm>
          <a:off x="914400" y="2057400"/>
          <a:ext cx="6791325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46"/>
                <a:gridCol w="4881979"/>
              </a:tblGrid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NT_1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17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Application Reliability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The web application is hosted on the Computech server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1418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Execute the following ten times: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In the job search window select criteria from each filter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Execute the search and start stopwatch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Compare results to items selected in search window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893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Search results match criteria selected by the user logically AND together; all search results are loaded to the web page within two seconds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396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6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Compatability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Verify that the web application is completely usable on each supported device: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586"/>
              </p:ext>
            </p:extLst>
          </p:nvPr>
        </p:nvGraphicFramePr>
        <p:xfrm>
          <a:off x="609600" y="2590800"/>
          <a:ext cx="7543800" cy="3735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79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Operating System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Browsers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310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Laptop / Desktop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Windows (any)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OS X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Mozilla Firefox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Internet Explorer &gt; 9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7668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Tablets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iPad Air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11007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Phone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iPhone 6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Samsung Galaxy S5</a:t>
                      </a:r>
                      <a:endParaRPr lang="en-US" sz="18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iOS 8.1.3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Android v5.0 (Lollipop)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800" u="none" strike="noStrike">
                          <a:effectLst/>
                        </a:rPr>
                        <a:t>Google Chrome</a:t>
                      </a:r>
                      <a:endParaRPr lang="en-US" sz="18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Compatability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each item in test deliverables in the user interface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Pass: 100% of test cases successfully and easily completed</a:t>
            </a:r>
          </a:p>
          <a:p>
            <a:pPr lvl="1"/>
            <a:r>
              <a:rPr lang="en-US" smtClean="0"/>
              <a:t>Fail: Any fault or excessive diffiuculty in performing a UI operation, excluding resume upload on Apple devices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Entry:</a:t>
            </a:r>
          </a:p>
          <a:p>
            <a:pPr lvl="2"/>
            <a:r>
              <a:rPr lang="en-US" dirty="0" smtClean="0"/>
              <a:t>Devices are </a:t>
            </a:r>
            <a:r>
              <a:rPr lang="en-US" smtClean="0"/>
              <a:t>functioning properly and ready to use</a:t>
            </a:r>
          </a:p>
          <a:p>
            <a:pPr lvl="2"/>
            <a:r>
              <a:rPr lang="en-US" smtClean="0"/>
              <a:t>Proper browsers are installed with up-to-date JavaScript engines</a:t>
            </a:r>
          </a:p>
          <a:p>
            <a:pPr lvl="1"/>
            <a:r>
              <a:rPr lang="en-US" smtClean="0"/>
              <a:t>Exit:</a:t>
            </a:r>
          </a:p>
          <a:p>
            <a:pPr lvl="2"/>
            <a:r>
              <a:rPr lang="en-US"/>
              <a:t>All tests have been run successfully and no high priority bugs are left </a:t>
            </a:r>
            <a:r>
              <a:rPr lang="en-US" smtClean="0"/>
              <a:t>uncorrected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89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1312</Words>
  <Application>Microsoft Office PowerPoint</Application>
  <PresentationFormat>On-screen Show (4:3)</PresentationFormat>
  <Paragraphs>280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Computech Corporation: Advanced Job and Candidate Application</vt:lpstr>
      <vt:lpstr>Contents</vt:lpstr>
      <vt:lpstr>Functional Testing</vt:lpstr>
      <vt:lpstr>Functional Testing</vt:lpstr>
      <vt:lpstr>Functional Testing</vt:lpstr>
      <vt:lpstr>Nonfunctional Testing</vt:lpstr>
      <vt:lpstr>Nonfunctional Testing</vt:lpstr>
      <vt:lpstr>Compatability Testing</vt:lpstr>
      <vt:lpstr>Compatability Testing</vt:lpstr>
      <vt:lpstr>Compatability Testing</vt:lpstr>
      <vt:lpstr>Compatability Testing</vt:lpstr>
      <vt:lpstr>Integration Testing</vt:lpstr>
      <vt:lpstr>Integration Testing</vt:lpstr>
      <vt:lpstr>Performance &amp; Load Testing</vt:lpstr>
      <vt:lpstr>Performance &amp; Load Testing</vt:lpstr>
      <vt:lpstr>Security Testing</vt:lpstr>
      <vt:lpstr>Security Testing</vt:lpstr>
      <vt:lpstr>Security Testing</vt:lpstr>
      <vt:lpstr>User Acceptance Testing</vt:lpstr>
      <vt:lpstr>Unit Testing</vt:lpstr>
      <vt:lpstr>Unit Testing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30</cp:revision>
  <dcterms:created xsi:type="dcterms:W3CDTF">2015-03-24T02:35:41Z</dcterms:created>
  <dcterms:modified xsi:type="dcterms:W3CDTF">2015-03-24T19:47:12Z</dcterms:modified>
</cp:coreProperties>
</file>