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0"/>
  </p:notesMasterIdLst>
  <p:sldIdLst>
    <p:sldId id="257" r:id="rId2"/>
    <p:sldId id="263" r:id="rId3"/>
    <p:sldId id="261" r:id="rId4"/>
    <p:sldId id="264" r:id="rId5"/>
    <p:sldId id="265" r:id="rId6"/>
    <p:sldId id="280" r:id="rId7"/>
    <p:sldId id="271" r:id="rId8"/>
    <p:sldId id="299" r:id="rId9"/>
    <p:sldId id="259" r:id="rId10"/>
    <p:sldId id="310" r:id="rId11"/>
    <p:sldId id="281" r:id="rId12"/>
    <p:sldId id="282" r:id="rId13"/>
    <p:sldId id="283" r:id="rId14"/>
    <p:sldId id="267" r:id="rId15"/>
    <p:sldId id="268" r:id="rId16"/>
    <p:sldId id="289" r:id="rId17"/>
    <p:sldId id="269" r:id="rId18"/>
    <p:sldId id="262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84" r:id="rId28"/>
    <p:sldId id="307" r:id="rId29"/>
    <p:sldId id="308" r:id="rId30"/>
    <p:sldId id="309" r:id="rId31"/>
    <p:sldId id="285" r:id="rId32"/>
    <p:sldId id="300" r:id="rId33"/>
    <p:sldId id="301" r:id="rId34"/>
    <p:sldId id="302" r:id="rId35"/>
    <p:sldId id="303" r:id="rId36"/>
    <p:sldId id="304" r:id="rId37"/>
    <p:sldId id="305" r:id="rId38"/>
    <p:sldId id="30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D7029-E72D-42B7-BC2F-E441BF7460C3}" type="datetimeFigureOut">
              <a:rPr lang="en-US" smtClean="0"/>
              <a:t>3/12/2015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73478-7BF5-4239-BD68-772F0AD1F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4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https://www.evsslcertificate.com/ssl/description-ssl.html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373478-7BF5-4239-BD68-772F0AD1FF0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1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3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9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3/12/2015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3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543800" cy="1222375"/>
          </a:xfrm>
        </p:spPr>
        <p:txBody>
          <a:bodyPr/>
          <a:lstStyle/>
          <a:p>
            <a:pPr algn="ctr"/>
            <a:r>
              <a:rPr lang="en-US" sz="5000" b="1" smtClean="0"/>
              <a:t>Computech Corporation: </a:t>
            </a:r>
            <a:r>
              <a:rPr lang="en-US" sz="3200" smtClean="0"/>
              <a:t>Advanced Job and Candidate Application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6461760" cy="1600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900" b="1" dirty="0" smtClean="0">
                <a:solidFill>
                  <a:schemeClr val="tx1"/>
                </a:solidFill>
              </a:rPr>
              <a:t>Design Specification</a:t>
            </a:r>
          </a:p>
          <a:p>
            <a:pPr algn="ctr"/>
            <a:endParaRPr lang="en-US" sz="3900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Simul Kadakia, Wesley </a:t>
            </a:r>
            <a:r>
              <a:rPr lang="en-US" dirty="0" err="1" smtClean="0">
                <a:solidFill>
                  <a:schemeClr val="tx1"/>
                </a:solidFill>
              </a:rPr>
              <a:t>Trescott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Gagandeep</a:t>
            </a:r>
            <a:r>
              <a:rPr lang="en-US" dirty="0" smtClean="0">
                <a:solidFill>
                  <a:schemeClr val="tx1"/>
                </a:solidFill>
              </a:rPr>
              <a:t> Singh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3/10/2015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8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329837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08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lang="en-US" smtClean="0"/>
              <a:t>Logical View (Sys. Architecture)</a:t>
            </a:r>
            <a:endParaRPr lang="en-US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33540"/>
            <a:ext cx="5105399" cy="525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37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Webserver</a:t>
            </a:r>
            <a:r>
              <a:rPr lang="en-US" dirty="0" smtClean="0"/>
              <a:t> (Owned by Computech)</a:t>
            </a:r>
          </a:p>
          <a:p>
            <a:pPr lvl="1"/>
            <a:r>
              <a:rPr lang="en-US" sz="2400" dirty="0"/>
              <a:t>Windows Server 2008 R2 </a:t>
            </a:r>
            <a:r>
              <a:rPr lang="en-US" sz="2400" dirty="0" smtClean="0"/>
              <a:t>Standard</a:t>
            </a:r>
          </a:p>
          <a:p>
            <a:pPr lvl="1"/>
            <a:r>
              <a:rPr lang="en-US" sz="2400" dirty="0"/>
              <a:t>16 GB of </a:t>
            </a:r>
            <a:r>
              <a:rPr lang="en-US" sz="2400" dirty="0" smtClean="0"/>
              <a:t>RAM</a:t>
            </a:r>
          </a:p>
          <a:p>
            <a:pPr lvl="1"/>
            <a:r>
              <a:rPr lang="en-US" sz="2400" dirty="0" smtClean="0"/>
              <a:t>Runs the following software:</a:t>
            </a:r>
          </a:p>
          <a:p>
            <a:pPr lvl="2"/>
            <a:r>
              <a:rPr lang="en-US" sz="2400" dirty="0" smtClean="0"/>
              <a:t>Microsoft IIS </a:t>
            </a:r>
            <a:r>
              <a:rPr lang="en-US" sz="2400" dirty="0"/>
              <a:t>7.5 </a:t>
            </a:r>
            <a:r>
              <a:rPr lang="en-US" sz="2400" dirty="0" smtClean="0"/>
              <a:t>Webserver </a:t>
            </a:r>
          </a:p>
          <a:p>
            <a:pPr lvl="2"/>
            <a:r>
              <a:rPr lang="en-US" sz="2400" dirty="0"/>
              <a:t>Microsoft SQL Server 2008 R2 </a:t>
            </a:r>
            <a:r>
              <a:rPr lang="en-US" sz="2400" dirty="0" smtClean="0"/>
              <a:t>Database</a:t>
            </a:r>
          </a:p>
          <a:p>
            <a:pPr marL="777240" lvl="2" indent="0">
              <a:buNone/>
            </a:pPr>
            <a:endParaRPr lang="en-US" dirty="0"/>
          </a:p>
          <a:p>
            <a:r>
              <a:rPr lang="en-US" sz="2800" b="1" dirty="0" smtClean="0"/>
              <a:t>User Machine </a:t>
            </a:r>
          </a:p>
          <a:p>
            <a:pPr lvl="1"/>
            <a:r>
              <a:rPr lang="en-US" sz="2400" dirty="0" smtClean="0"/>
              <a:t>Any PC with latest version of IE, Google Chrome, Firefox or Safari</a:t>
            </a:r>
          </a:p>
          <a:p>
            <a:pPr lvl="1"/>
            <a:r>
              <a:rPr lang="en-US" sz="2400" dirty="0"/>
              <a:t>iPhone 6 and iPad Air </a:t>
            </a:r>
            <a:r>
              <a:rPr lang="en-US" sz="2400" dirty="0" smtClean="0"/>
              <a:t>running </a:t>
            </a:r>
            <a:r>
              <a:rPr lang="en-US" sz="2400" dirty="0"/>
              <a:t>iOS 8.1.3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/>
              <a:t>Samsung Galaxy S5 </a:t>
            </a:r>
            <a:r>
              <a:rPr lang="en-US" sz="2400" dirty="0" smtClean="0"/>
              <a:t>running </a:t>
            </a:r>
            <a:r>
              <a:rPr lang="en-US" sz="2400" dirty="0"/>
              <a:t>Android v5.0 Lollipop </a:t>
            </a:r>
            <a:endParaRPr lang="en-US" sz="240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Architecture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2689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7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562600"/>
          </a:xfrm>
        </p:spPr>
        <p:txBody>
          <a:bodyPr>
            <a:normAutofit lnSpcReduction="10000"/>
          </a:bodyPr>
          <a:lstStyle/>
          <a:p>
            <a:r>
              <a:rPr lang="en-US" sz="2400" smtClean="0"/>
              <a:t>Microsoft’s ASP.NET MVC design pattern</a:t>
            </a:r>
          </a:p>
          <a:p>
            <a:pPr lvl="1"/>
            <a:r>
              <a:rPr lang="en-US" sz="2200" b="1" smtClean="0"/>
              <a:t>Models: C# classes</a:t>
            </a:r>
          </a:p>
          <a:p>
            <a:pPr lvl="2"/>
            <a:r>
              <a:rPr lang="en-US" sz="2200" smtClean="0"/>
              <a:t>3 self-written user models</a:t>
            </a:r>
          </a:p>
          <a:p>
            <a:pPr lvl="2"/>
            <a:r>
              <a:rPr lang="en-US" sz="2200" smtClean="0"/>
              <a:t>Entity Framework C# classes representing db </a:t>
            </a:r>
            <a:r>
              <a:rPr lang="en-US" sz="2200" smtClean="0"/>
              <a:t>tables</a:t>
            </a:r>
          </a:p>
          <a:p>
            <a:pPr marL="777240" lvl="2" indent="0">
              <a:buNone/>
            </a:pPr>
            <a:endParaRPr lang="en-US" sz="2200" smtClean="0"/>
          </a:p>
          <a:p>
            <a:pPr lvl="1"/>
            <a:r>
              <a:rPr lang="en-US" sz="2200" b="1" smtClean="0"/>
              <a:t>Views: CSHTML files</a:t>
            </a:r>
          </a:p>
          <a:p>
            <a:pPr lvl="2"/>
            <a:r>
              <a:rPr lang="en-US" sz="2200" smtClean="0"/>
              <a:t>Individual view file for each web site page, uses Razor syntax</a:t>
            </a:r>
          </a:p>
          <a:p>
            <a:pPr lvl="2"/>
            <a:r>
              <a:rPr lang="en-US" sz="2200" smtClean="0"/>
              <a:t>Loaded by controller method associated</a:t>
            </a:r>
          </a:p>
          <a:p>
            <a:pPr lvl="2"/>
            <a:r>
              <a:rPr lang="en-US" sz="2200" smtClean="0"/>
              <a:t>Uses Bootstrap CSS and JavaScript, as well as Jquery </a:t>
            </a:r>
            <a:r>
              <a:rPr lang="en-US" sz="2200" smtClean="0"/>
              <a:t>JavaScript</a:t>
            </a:r>
          </a:p>
          <a:p>
            <a:pPr marL="777240" lvl="2" indent="0">
              <a:buNone/>
            </a:pPr>
            <a:endParaRPr lang="en-US" sz="2200" smtClean="0"/>
          </a:p>
          <a:p>
            <a:pPr lvl="1"/>
            <a:r>
              <a:rPr lang="en-US" sz="2200" b="1" smtClean="0"/>
              <a:t>Controllers: C# classes</a:t>
            </a:r>
          </a:p>
          <a:p>
            <a:pPr lvl="2"/>
            <a:r>
              <a:rPr lang="en-US" sz="2200" smtClean="0"/>
              <a:t>Interface and logic between Models and Views</a:t>
            </a:r>
          </a:p>
          <a:p>
            <a:pPr lvl="2"/>
            <a:r>
              <a:rPr lang="en-US" sz="2200" smtClean="0"/>
              <a:t>UserController, JobSearchController, HomeController</a:t>
            </a:r>
          </a:p>
          <a:p>
            <a:pPr lvl="2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8416131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6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/>
          <a:lstStyle/>
          <a:p>
            <a:r>
              <a:rPr lang="en-US" sz="2400" b="1" dirty="0"/>
              <a:t>The web application has the following security features:</a:t>
            </a:r>
          </a:p>
          <a:p>
            <a:pPr lvl="1"/>
            <a:r>
              <a:rPr lang="en-US" sz="2400" dirty="0"/>
              <a:t>Admin mode</a:t>
            </a:r>
          </a:p>
          <a:p>
            <a:pPr lvl="1"/>
            <a:r>
              <a:rPr lang="en-US" sz="2400" dirty="0"/>
              <a:t>SHA1 user password encryption</a:t>
            </a:r>
          </a:p>
          <a:p>
            <a:pPr lvl="1"/>
            <a:r>
              <a:rPr lang="en-US" sz="2400" dirty="0" smtClean="0"/>
              <a:t>Email verification</a:t>
            </a:r>
          </a:p>
          <a:p>
            <a:pPr lvl="1"/>
            <a:r>
              <a:rPr lang="en-US" sz="2400" dirty="0" smtClean="0"/>
              <a:t>Login </a:t>
            </a:r>
            <a:r>
              <a:rPr lang="en-US" sz="2400" dirty="0"/>
              <a:t>validation</a:t>
            </a:r>
          </a:p>
          <a:p>
            <a:pPr lvl="1"/>
            <a:r>
              <a:rPr lang="en-US" sz="2400" dirty="0"/>
              <a:t>SSL </a:t>
            </a:r>
            <a:r>
              <a:rPr lang="en-US" sz="2400" dirty="0" smtClean="0"/>
              <a:t>encryption</a:t>
            </a:r>
            <a:endParaRPr lang="en-US" sz="2400" dirty="0"/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62400"/>
            <a:ext cx="7755455" cy="243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8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smtClean="0"/>
              <a:t>SSL </a:t>
            </a:r>
            <a:r>
              <a:rPr lang="en-US"/>
              <a:t>W</a:t>
            </a:r>
            <a:r>
              <a:rPr lang="en-US" smtClean="0"/>
              <a:t>orks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295399"/>
            <a:ext cx="6163466" cy="505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24200" y="6019799"/>
            <a:ext cx="495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Source: </a:t>
            </a:r>
            <a:r>
              <a:rPr lang="en-US" sz="1400"/>
              <a:t>https</a:t>
            </a:r>
            <a:r>
              <a:rPr lang="en-US" sz="1400"/>
              <a:t>://</a:t>
            </a:r>
            <a:r>
              <a:rPr lang="en-US" sz="1400" smtClean="0"/>
              <a:t>www.evsslcertificate.com/ssl/description-ssl.html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9429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/>
          <a:lstStyle/>
          <a:p>
            <a:r>
              <a:rPr lang="en-US" sz="2400" b="1" dirty="0" smtClean="0"/>
              <a:t>Communication </a:t>
            </a:r>
            <a:r>
              <a:rPr lang="en-US" sz="2400" b="1" dirty="0"/>
              <a:t>between the different components of the software </a:t>
            </a:r>
            <a:r>
              <a:rPr lang="en-US" sz="2400" b="1" dirty="0" smtClean="0"/>
              <a:t>system (Model, View, and Controller)</a:t>
            </a:r>
          </a:p>
          <a:p>
            <a:pPr lvl="1"/>
            <a:r>
              <a:rPr lang="en-US" sz="2200" dirty="0" smtClean="0"/>
              <a:t>C</a:t>
            </a:r>
            <a:r>
              <a:rPr lang="en-US" sz="2200" dirty="0"/>
              <a:t># controller contains a C# model object which it queries for </a:t>
            </a:r>
            <a:r>
              <a:rPr lang="en-US" sz="2200" dirty="0" smtClean="0"/>
              <a:t>data</a:t>
            </a:r>
            <a:endParaRPr lang="en-US" sz="2200" dirty="0"/>
          </a:p>
          <a:p>
            <a:pPr lvl="1"/>
            <a:r>
              <a:rPr lang="en-US" sz="2200" dirty="0" smtClean="0"/>
              <a:t>Data </a:t>
            </a:r>
            <a:r>
              <a:rPr lang="en-US" sz="2200" dirty="0"/>
              <a:t>is then passed to the .CSHTML view, where it is rendered for the user to </a:t>
            </a:r>
            <a:r>
              <a:rPr lang="en-US" sz="2200" dirty="0" smtClean="0"/>
              <a:t>view  </a:t>
            </a:r>
          </a:p>
          <a:p>
            <a:pPr lvl="1"/>
            <a:r>
              <a:rPr lang="en-US" sz="2200" dirty="0" smtClean="0"/>
              <a:t>Communication </a:t>
            </a:r>
            <a:r>
              <a:rPr lang="en-US" sz="2200" dirty="0"/>
              <a:t>between each of these components is handled via the .</a:t>
            </a:r>
            <a:r>
              <a:rPr lang="en-US" sz="2200"/>
              <a:t>NET </a:t>
            </a:r>
            <a:r>
              <a:rPr lang="en-US" sz="2200" smtClean="0"/>
              <a:t>framework</a:t>
            </a:r>
          </a:p>
          <a:p>
            <a:pPr marL="411480" lvl="1" indent="0">
              <a:buNone/>
            </a:pPr>
            <a:endParaRPr lang="en-US" sz="2200" dirty="0"/>
          </a:p>
          <a:p>
            <a:r>
              <a:rPr lang="en-US" sz="2400" b="1" dirty="0" smtClean="0"/>
              <a:t>Communication </a:t>
            </a:r>
            <a:r>
              <a:rPr lang="en-US" sz="2400" b="1" dirty="0"/>
              <a:t>between the running application on the user’s device and the Computech </a:t>
            </a:r>
            <a:r>
              <a:rPr lang="en-US" sz="2400" b="1" dirty="0" smtClean="0"/>
              <a:t>server</a:t>
            </a:r>
          </a:p>
          <a:p>
            <a:pPr lvl="1"/>
            <a:r>
              <a:rPr lang="en-US" sz="2200" dirty="0" smtClean="0"/>
              <a:t>GET </a:t>
            </a:r>
            <a:r>
              <a:rPr lang="en-US" sz="2200" dirty="0"/>
              <a:t>(in the case of requesting a web page) and POST (in the case of submitting a form) requests from the user or </a:t>
            </a:r>
            <a:r>
              <a:rPr lang="en-US" sz="2200" dirty="0" smtClean="0"/>
              <a:t>admin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 smtClean="0"/>
              <a:t>system  Design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4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443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</a:t>
            </a:r>
          </a:p>
          <a:p>
            <a:pPr lvl="1"/>
            <a:r>
              <a:rPr lang="en-US" sz="2200" dirty="0" smtClean="0"/>
              <a:t>Actors:</a:t>
            </a:r>
          </a:p>
          <a:p>
            <a:pPr lvl="2"/>
            <a:r>
              <a:rPr lang="en-US" sz="2800" b="1" dirty="0" smtClean="0"/>
              <a:t>Users  (Job seekers)</a:t>
            </a:r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  <a:p>
            <a:pPr lvl="2"/>
            <a:r>
              <a:rPr lang="en-US" sz="2400" b="1" dirty="0" smtClean="0"/>
              <a:t>Admin </a:t>
            </a:r>
          </a:p>
          <a:p>
            <a:pPr lvl="2"/>
            <a:endParaRPr lang="en-US" sz="2000" dirty="0" smtClean="0"/>
          </a:p>
          <a:p>
            <a:pPr lvl="3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644779"/>
              </p:ext>
            </p:extLst>
          </p:nvPr>
        </p:nvGraphicFramePr>
        <p:xfrm>
          <a:off x="1219200" y="2895600"/>
          <a:ext cx="6096000" cy="1854200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</a:t>
                      </a:r>
                      <a:r>
                        <a:rPr lang="en-US" baseline="0" dirty="0" smtClean="0"/>
                        <a:t> Jobs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Forgot Password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Register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 Password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Email Verification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Profile Information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Filter Jobs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Upload</a:t>
                      </a:r>
                      <a:r>
                        <a:rPr lang="en-US" baseline="0" dirty="0" smtClean="0"/>
                        <a:t> Resume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52914"/>
              </p:ext>
            </p:extLst>
          </p:nvPr>
        </p:nvGraphicFramePr>
        <p:xfrm>
          <a:off x="1447800" y="5562600"/>
          <a:ext cx="6096000" cy="7416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Search Users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Deactivate Users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Delete Users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410" name="Picture 2" descr="http://www.jsweb.uk/images/loginascustomer_prof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" y="5105400"/>
            <a:ext cx="1131447" cy="127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cdn3.iconfinder.com/data/icons/softwaredemo/PNG/256x256/User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784" y="30480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95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029200"/>
          </a:xfrm>
        </p:spPr>
        <p:txBody>
          <a:bodyPr>
            <a:normAutofit fontScale="92500" lnSpcReduction="10000"/>
          </a:bodyPr>
          <a:lstStyle/>
          <a:p>
            <a:pPr marL="5715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4400" b="1" smtClean="0"/>
              <a:t>Introduction</a:t>
            </a:r>
          </a:p>
          <a:p>
            <a:pPr marL="5715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3800" b="1" smtClean="0"/>
              <a:t>Assumptions, Constraints, and Standards</a:t>
            </a:r>
          </a:p>
          <a:p>
            <a:pPr marL="5715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4400" b="1" smtClean="0"/>
              <a:t>Architecture Design</a:t>
            </a:r>
          </a:p>
          <a:p>
            <a:pPr marL="5715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4400" b="1" smtClean="0"/>
              <a:t>System Design</a:t>
            </a:r>
          </a:p>
          <a:p>
            <a:pPr marL="5715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 Diagram:</a:t>
            </a:r>
          </a:p>
          <a:p>
            <a:pPr lvl="1"/>
            <a:r>
              <a:rPr lang="en-US" sz="2800" dirty="0" smtClean="0">
                <a:latin typeface="+mj-lt"/>
              </a:rPr>
              <a:t>Users:</a:t>
            </a: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59829"/>
              </p:ext>
            </p:extLst>
          </p:nvPr>
        </p:nvGraphicFramePr>
        <p:xfrm>
          <a:off x="762000" y="2667000"/>
          <a:ext cx="6934200" cy="383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Visio" r:id="rId3" imgW="7686566" imgH="5410279" progId="Visio.Drawing.15">
                  <p:embed/>
                </p:oleObj>
              </mc:Choice>
              <mc:Fallback>
                <p:oleObj name="Visio" r:id="rId3" imgW="7686566" imgH="5410279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6934200" cy="3834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12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 Diagram:</a:t>
            </a:r>
          </a:p>
          <a:p>
            <a:pPr lvl="1"/>
            <a:r>
              <a:rPr lang="en-US" sz="2800" dirty="0" smtClean="0">
                <a:latin typeface="+mj-lt"/>
              </a:rPr>
              <a:t>Admin:</a:t>
            </a:r>
          </a:p>
          <a:p>
            <a:pPr lvl="1"/>
            <a:endParaRPr lang="en-US" sz="2800" dirty="0" smtClean="0">
              <a:latin typeface="+mj-lt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43199"/>
            <a:ext cx="5462867" cy="3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2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 </a:t>
            </a:r>
          </a:p>
          <a:p>
            <a:pPr lvl="1"/>
            <a:r>
              <a:rPr lang="en-US" sz="2600" dirty="0" smtClean="0">
                <a:latin typeface="+mj-lt"/>
              </a:rPr>
              <a:t>Register - Normal Flow ☺</a:t>
            </a:r>
          </a:p>
          <a:p>
            <a:pPr lvl="1"/>
            <a:endParaRPr lang="en-US" sz="2800" dirty="0" smtClean="0"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98225"/>
            <a:ext cx="8229600" cy="723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52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 </a:t>
            </a:r>
          </a:p>
          <a:p>
            <a:pPr lvl="1"/>
            <a:r>
              <a:rPr lang="en-US" sz="2600" dirty="0" smtClean="0">
                <a:latin typeface="+mj-lt"/>
              </a:rPr>
              <a:t>Register Exception </a:t>
            </a:r>
            <a:r>
              <a:rPr lang="en-US" sz="2600" dirty="0" smtClean="0">
                <a:latin typeface="+mj-lt"/>
                <a:sym typeface="Wingdings" panose="05000000000000000000" pitchFamily="2" charset="2"/>
              </a:rPr>
              <a:t></a:t>
            </a:r>
            <a:endParaRPr lang="en-US" sz="2600" dirty="0" smtClean="0">
              <a:latin typeface="+mj-lt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438399"/>
            <a:ext cx="8093634" cy="439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95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</a:t>
            </a:r>
          </a:p>
          <a:p>
            <a:pPr lvl="1"/>
            <a:r>
              <a:rPr lang="en-US" sz="2600" dirty="0" smtClean="0">
                <a:latin typeface="+mj-lt"/>
              </a:rPr>
              <a:t>Apply - Normal Flow ☺</a:t>
            </a:r>
          </a:p>
          <a:p>
            <a:pPr lvl="1"/>
            <a:endParaRPr lang="en-US" sz="2800" dirty="0" smtClean="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806971"/>
              </p:ext>
            </p:extLst>
          </p:nvPr>
        </p:nvGraphicFramePr>
        <p:xfrm>
          <a:off x="31845" y="2514600"/>
          <a:ext cx="8437460" cy="4012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Visio" r:id="rId3" imgW="8277197" imgH="3152824" progId="Visio.Drawing.15">
                  <p:embed/>
                </p:oleObj>
              </mc:Choice>
              <mc:Fallback>
                <p:oleObj name="Visio" r:id="rId3" imgW="8277197" imgH="3152824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" y="2514600"/>
                        <a:ext cx="8437460" cy="4012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81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+mj-lt"/>
              </a:rPr>
              <a:t>Use Cases</a:t>
            </a:r>
          </a:p>
          <a:p>
            <a:pPr lvl="1"/>
            <a:r>
              <a:rPr lang="en-US" sz="2600" dirty="0" smtClean="0">
                <a:latin typeface="+mj-lt"/>
              </a:rPr>
              <a:t>Apply - Exception </a:t>
            </a:r>
            <a:r>
              <a:rPr lang="en-US" sz="2600" dirty="0" smtClean="0">
                <a:latin typeface="+mj-lt"/>
                <a:sym typeface="Wingdings" panose="05000000000000000000" pitchFamily="2" charset="2"/>
              </a:rPr>
              <a:t></a:t>
            </a:r>
            <a:endParaRPr lang="en-US" sz="2600" dirty="0" smtClean="0">
              <a:latin typeface="+mj-lt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60243"/>
              </p:ext>
            </p:extLst>
          </p:nvPr>
        </p:nvGraphicFramePr>
        <p:xfrm>
          <a:off x="152400" y="2438400"/>
          <a:ext cx="8337551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Visio" r:id="rId3" imgW="8458327" imgH="3876786" progId="Visio.Drawing.15">
                  <p:embed/>
                </p:oleObj>
              </mc:Choice>
              <mc:Fallback>
                <p:oleObj name="Visio" r:id="rId3" imgW="8458327" imgH="3876786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438400"/>
                        <a:ext cx="8337551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775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69943"/>
              </p:ext>
            </p:extLst>
          </p:nvPr>
        </p:nvGraphicFramePr>
        <p:xfrm>
          <a:off x="533400" y="1524000"/>
          <a:ext cx="72390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Visio" r:id="rId3" imgW="6200696" imgH="5143584" progId="Visio.Drawing.15">
                  <p:embed/>
                </p:oleObj>
              </mc:Choice>
              <mc:Fallback>
                <p:oleObj name="Visio" r:id="rId3" imgW="6200696" imgH="5143584" progId="Visio.Drawing.1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72390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478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Class Diagrams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3620293" cy="349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76400"/>
            <a:ext cx="32004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657600"/>
            <a:ext cx="3581399" cy="2384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778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 Diagrams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4038600" cy="2362200"/>
          </a:xfrm>
        </p:spPr>
        <p:txBody>
          <a:bodyPr/>
          <a:lstStyle/>
          <a:p>
            <a:r>
              <a:rPr lang="en-US" sz="2400" b="1" i="1"/>
              <a:t>Level 2</a:t>
            </a:r>
            <a:br>
              <a:rPr lang="en-US" sz="2400" b="1" i="1"/>
            </a:br>
            <a:r>
              <a:rPr lang="en-US" sz="2400"/>
              <a:t>Provides in-depth view of the data flow among the various components of the web application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79" y="1143000"/>
            <a:ext cx="3327779" cy="5386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81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mtClean="0"/>
              <a:t>Data Flow Diagrams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52867"/>
            <a:ext cx="3657600" cy="1295400"/>
          </a:xfrm>
        </p:spPr>
        <p:txBody>
          <a:bodyPr/>
          <a:lstStyle/>
          <a:p>
            <a:r>
              <a:rPr lang="en-US" sz="2400" b="1" i="1"/>
              <a:t>Level 3-1</a:t>
            </a:r>
            <a:br>
              <a:rPr lang="en-US" sz="2400" b="1" i="1"/>
            </a:br>
            <a:r>
              <a:rPr lang="en-US" sz="2400"/>
              <a:t>Shows the flow of user data in EJCA 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1"/>
            <a:ext cx="2432685" cy="6829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46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 smtClean="0"/>
              <a:t>Introduction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1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4433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mtClean="0"/>
              <a:t>Data Flow Diagrams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752867"/>
            <a:ext cx="3657600" cy="1295400"/>
          </a:xfrm>
        </p:spPr>
        <p:txBody>
          <a:bodyPr/>
          <a:lstStyle/>
          <a:p>
            <a:r>
              <a:rPr lang="en-US" sz="2400" b="1" i="1"/>
              <a:t>Level 3-1</a:t>
            </a:r>
            <a:br>
              <a:rPr lang="en-US" sz="2400" b="1" i="1"/>
            </a:br>
            <a:r>
              <a:rPr lang="en-US" sz="2400"/>
              <a:t>Shows the flow </a:t>
            </a:r>
            <a:r>
              <a:rPr lang="en-US" sz="2400"/>
              <a:t>of </a:t>
            </a:r>
            <a:r>
              <a:rPr lang="en-US" sz="2400" smtClean="0"/>
              <a:t>jobs </a:t>
            </a:r>
            <a:r>
              <a:rPr lang="en-US" sz="2400"/>
              <a:t>data in EJCA </a:t>
            </a:r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99" y="0"/>
            <a:ext cx="269113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36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1945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81162"/>
            <a:ext cx="533400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38637"/>
            <a:ext cx="53340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1776" y="1219200"/>
            <a:ext cx="1163204" cy="58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" algn="l"/>
                <a:tab pos="228600" algn="l"/>
                <a:tab pos="457200" algn="l"/>
              </a:tabLst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MS Gothic" pitchFamily="49" charset="-128"/>
                <a:cs typeface="Shruti" pitchFamily="34" charset="0"/>
              </a:rPr>
              <a:t>4</a:t>
            </a:r>
            <a:r>
              <a:rPr kumimoji="0" lang="en-US" altLang="en-US" sz="1200" b="1" i="0" u="none" strike="noStrike" cap="none" normalizeH="0" baseline="0" smtClean="0" bmk="">
                <a:ln>
                  <a:noFill/>
                </a:ln>
                <a:solidFill>
                  <a:srgbClr val="4F81BD"/>
                </a:solidFill>
                <a:effectLst/>
                <a:latin typeface="Cambria" pitchFamily="18" charset="0"/>
                <a:ea typeface="MS Gothic" pitchFamily="49" charset="-128"/>
                <a:cs typeface="Shruti" pitchFamily="34" charset="0"/>
              </a:rPr>
              <a:t>.6.1 Home Page</a:t>
            </a:r>
            <a:endParaRPr kumimoji="0" lang="en-US" altLang="en-US" sz="1200" b="1" i="0" u="none" strike="noStrike" cap="none" normalizeH="0" baseline="0" smtClean="0">
              <a:ln>
                <a:noFill/>
              </a:ln>
              <a:solidFill>
                <a:srgbClr val="4F81BD"/>
              </a:solidFill>
              <a:effectLst/>
              <a:latin typeface="Cambria" pitchFamily="18" charset="0"/>
              <a:ea typeface="MS Gothic" pitchFamily="49" charset="-128"/>
              <a:cs typeface="Shrut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" algn="l"/>
                <a:tab pos="228600" algn="l"/>
                <a:tab pos="457200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" algn="l"/>
                <a:tab pos="228600" algn="l"/>
                <a:tab pos="457200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5562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14300" algn="l"/>
                <a:tab pos="228600" algn="l"/>
                <a:tab pos="4572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14300" algn="l"/>
                <a:tab pos="228600" algn="l"/>
                <a:tab pos="457200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3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5791200" cy="54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032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51720"/>
            <a:ext cx="5791200" cy="5551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44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169015"/>
            <a:ext cx="5714999" cy="5588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53872"/>
            <a:ext cx="4267200" cy="5693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196733"/>
            <a:ext cx="5334000" cy="560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62179"/>
            <a:ext cx="5257799" cy="579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2894"/>
            <a:ext cx="6324600" cy="5723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27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</a:t>
            </a:r>
            <a:r>
              <a:rPr lang="en-US" sz="3200" dirty="0" smtClean="0"/>
              <a:t>rovide </a:t>
            </a:r>
            <a:r>
              <a:rPr lang="en-US" sz="3200" dirty="0"/>
              <a:t>a detailed description of the </a:t>
            </a:r>
            <a:endParaRPr lang="en-US" sz="3200" dirty="0" smtClean="0"/>
          </a:p>
          <a:p>
            <a:pPr lvl="1"/>
            <a:r>
              <a:rPr lang="en-US" sz="3200" dirty="0"/>
              <a:t>D</a:t>
            </a:r>
            <a:r>
              <a:rPr lang="en-US" sz="3200" dirty="0" smtClean="0"/>
              <a:t>esign framework</a:t>
            </a:r>
          </a:p>
          <a:p>
            <a:pPr lvl="1"/>
            <a:r>
              <a:rPr lang="en-US" sz="3200" dirty="0" smtClean="0"/>
              <a:t>Software and hardware architecture</a:t>
            </a:r>
          </a:p>
          <a:p>
            <a:pPr lvl="1"/>
            <a:r>
              <a:rPr lang="en-US" sz="3200" dirty="0" smtClean="0"/>
              <a:t>Security and Communication architecture</a:t>
            </a:r>
          </a:p>
          <a:p>
            <a:pPr lvl="1"/>
            <a:r>
              <a:rPr lang="en-US" sz="3200" dirty="0" smtClean="0"/>
              <a:t>Database Design</a:t>
            </a:r>
          </a:p>
          <a:p>
            <a:pPr lvl="1"/>
            <a:r>
              <a:rPr lang="en-US" sz="3200" dirty="0" smtClean="0"/>
              <a:t>Use cases</a:t>
            </a:r>
          </a:p>
          <a:p>
            <a:pPr lvl="1"/>
            <a:r>
              <a:rPr lang="en-US" sz="3200" dirty="0" smtClean="0"/>
              <a:t>Sequence Diagrams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389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Definitions, </a:t>
            </a:r>
            <a:r>
              <a:rPr lang="en-US" dirty="0" smtClean="0"/>
              <a:t>Acronyms, &amp; Abbreviations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 smtClean="0"/>
              <a:t>•</a:t>
            </a:r>
            <a:r>
              <a:rPr lang="en-US" sz="3200" dirty="0" smtClean="0"/>
              <a:t> </a:t>
            </a:r>
            <a:r>
              <a:rPr lang="en-US" sz="3200" b="1" dirty="0" smtClean="0"/>
              <a:t>EJCA</a:t>
            </a:r>
            <a:r>
              <a:rPr lang="en-US" sz="3200" dirty="0" smtClean="0"/>
              <a:t>  </a:t>
            </a:r>
            <a:r>
              <a:rPr lang="en-US" dirty="0"/>
              <a:t>- Enhanced Job and Candidate Application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200" b="1" dirty="0" smtClean="0"/>
              <a:t>User</a:t>
            </a:r>
            <a:r>
              <a:rPr lang="en-US" dirty="0" smtClean="0"/>
              <a:t> </a:t>
            </a:r>
            <a:r>
              <a:rPr lang="en-US" dirty="0"/>
              <a:t>– Job seeker who uses the application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200" b="1" dirty="0" smtClean="0"/>
              <a:t>Admin</a:t>
            </a:r>
            <a:r>
              <a:rPr lang="en-US" dirty="0" smtClean="0"/>
              <a:t> </a:t>
            </a:r>
            <a:r>
              <a:rPr lang="en-US" dirty="0"/>
              <a:t>– Admin/administrator who manages the users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200" b="1" dirty="0" smtClean="0"/>
              <a:t>Admin </a:t>
            </a:r>
            <a:r>
              <a:rPr lang="en-US" sz="3200" b="1" dirty="0"/>
              <a:t>portal </a:t>
            </a:r>
            <a:r>
              <a:rPr lang="en-US" dirty="0"/>
              <a:t>- Part of the web application that provides special facilities to Admin 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200" b="1" dirty="0" smtClean="0"/>
              <a:t>Front </a:t>
            </a:r>
            <a:r>
              <a:rPr lang="en-US" sz="3200" b="1" dirty="0"/>
              <a:t>End </a:t>
            </a:r>
            <a:r>
              <a:rPr lang="en-US" dirty="0"/>
              <a:t>- The part of the application the user interacts with 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500" b="1" dirty="0" smtClean="0"/>
              <a:t>Back </a:t>
            </a:r>
            <a:r>
              <a:rPr lang="en-US" sz="3500" b="1" dirty="0"/>
              <a:t>End </a:t>
            </a:r>
            <a:r>
              <a:rPr lang="en-US" dirty="0"/>
              <a:t>– The part of application that manages data and is managed by developers.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500" b="1" dirty="0" smtClean="0"/>
              <a:t>UI</a:t>
            </a:r>
            <a:r>
              <a:rPr lang="en-US" sz="3500" dirty="0" smtClean="0"/>
              <a:t> </a:t>
            </a:r>
            <a:r>
              <a:rPr lang="en-US" dirty="0"/>
              <a:t>– User Interface which is the front end of the application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sz="3500" b="1" dirty="0" smtClean="0"/>
              <a:t>Server</a:t>
            </a:r>
            <a:r>
              <a:rPr lang="en-US" dirty="0" smtClean="0"/>
              <a:t> –Machine that will host the web application as well as database.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3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/>
              <a:t>Assumptions, Constraints, &amp; Standards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2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8597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Constraints &amp;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000" b="1" dirty="0" smtClean="0"/>
              <a:t>Constraints</a:t>
            </a:r>
            <a:r>
              <a:rPr lang="en-US" dirty="0" smtClean="0"/>
              <a:t>		</a:t>
            </a:r>
          </a:p>
          <a:p>
            <a:pPr lvl="1"/>
            <a:r>
              <a:rPr lang="en-US" sz="2600" dirty="0" smtClean="0"/>
              <a:t>UI based </a:t>
            </a:r>
            <a:r>
              <a:rPr lang="en-US" sz="2600" dirty="0"/>
              <a:t>on the type of device used</a:t>
            </a:r>
            <a:endParaRPr lang="en-US" sz="2600" dirty="0" smtClean="0"/>
          </a:p>
          <a:p>
            <a:pPr lvl="1"/>
            <a:r>
              <a:rPr lang="en-US" sz="2600" dirty="0" smtClean="0"/>
              <a:t>Required modern </a:t>
            </a:r>
            <a:r>
              <a:rPr lang="en-US" sz="2600" dirty="0"/>
              <a:t>internet browser such as Safari, Google Chrome, or Internet </a:t>
            </a:r>
            <a:r>
              <a:rPr lang="en-US" sz="2600" dirty="0" smtClean="0"/>
              <a:t>Explorer.</a:t>
            </a:r>
          </a:p>
          <a:p>
            <a:pPr lvl="1"/>
            <a:endParaRPr lang="en-US" dirty="0"/>
          </a:p>
          <a:p>
            <a:r>
              <a:rPr lang="en-US" sz="4000" b="1" dirty="0" smtClean="0"/>
              <a:t>Assumptions</a:t>
            </a:r>
          </a:p>
          <a:p>
            <a:pPr lvl="1"/>
            <a:r>
              <a:rPr lang="en-US" sz="2600" dirty="0"/>
              <a:t>Internet connection with enough bandwidth (about 1 to 2 mbps) </a:t>
            </a:r>
            <a:endParaRPr lang="en-US" sz="2600" dirty="0" smtClean="0"/>
          </a:p>
          <a:p>
            <a:pPr lvl="1"/>
            <a:r>
              <a:rPr lang="en-US" sz="2600" dirty="0" smtClean="0"/>
              <a:t>Internet </a:t>
            </a:r>
            <a:r>
              <a:rPr lang="en-US" sz="2600" dirty="0"/>
              <a:t>b</a:t>
            </a:r>
            <a:r>
              <a:rPr lang="en-US" sz="2600" dirty="0" smtClean="0"/>
              <a:t>rowser </a:t>
            </a:r>
            <a:r>
              <a:rPr lang="en-US" sz="2600" dirty="0"/>
              <a:t>with an up to date JavaScript engine and support for HTTP cookies to remember returning user logins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966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Standard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smtClean="0"/>
              <a:t>Microsoft ASP.NET MVC framework</a:t>
            </a:r>
          </a:p>
          <a:p>
            <a:pPr lvl="1"/>
            <a:r>
              <a:rPr lang="en-US" sz="2400" smtClean="0"/>
              <a:t>Using version 5 Razor sytax</a:t>
            </a:r>
          </a:p>
          <a:p>
            <a:pPr marL="411480" lvl="1" indent="0">
              <a:buNone/>
            </a:pPr>
            <a:endParaRPr lang="en-US" sz="2400" smtClean="0"/>
          </a:p>
          <a:p>
            <a:r>
              <a:rPr lang="en-US" sz="2400" b="1" smtClean="0"/>
              <a:t>Microsoft SQL Server</a:t>
            </a:r>
          </a:p>
          <a:p>
            <a:pPr marL="114300" indent="0">
              <a:buNone/>
            </a:pPr>
            <a:endParaRPr lang="en-US" sz="2400" smtClean="0"/>
          </a:p>
          <a:p>
            <a:r>
              <a:rPr lang="en-US" sz="2400" b="1" smtClean="0"/>
              <a:t>jQuery JavaScript library</a:t>
            </a:r>
          </a:p>
          <a:p>
            <a:pPr marL="114300" indent="0">
              <a:buNone/>
            </a:pPr>
            <a:endParaRPr lang="en-US" sz="2400" smtClean="0"/>
          </a:p>
          <a:p>
            <a:r>
              <a:rPr lang="en-US" sz="2400" b="1" smtClean="0"/>
              <a:t>Bootstrap User Interface framework</a:t>
            </a:r>
          </a:p>
          <a:p>
            <a:pPr lvl="1"/>
            <a:r>
              <a:rPr lang="en-US" sz="2400" smtClean="0"/>
              <a:t>Using version 3.0 mobile first version</a:t>
            </a:r>
          </a:p>
          <a:p>
            <a:pPr lvl="1"/>
            <a:r>
              <a:rPr lang="en-US" sz="2400" smtClean="0"/>
              <a:t>Components include</a:t>
            </a:r>
          </a:p>
          <a:p>
            <a:pPr lvl="2"/>
            <a:r>
              <a:rPr lang="en-US" sz="2400" smtClean="0"/>
              <a:t>CSS classes</a:t>
            </a:r>
          </a:p>
          <a:p>
            <a:pPr lvl="2"/>
            <a:r>
              <a:rPr lang="en-US" sz="2400" smtClean="0"/>
              <a:t>Small JavaScript library</a:t>
            </a:r>
          </a:p>
          <a:p>
            <a:pPr lvl="2"/>
            <a:r>
              <a:rPr lang="en-US" sz="2400" smtClean="0"/>
              <a:t>Glyphicon image files</a:t>
            </a:r>
          </a:p>
        </p:txBody>
      </p:sp>
      <p:pic>
        <p:nvPicPr>
          <p:cNvPr id="16386" name="Picture 2" descr="JQuery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630" y="3657600"/>
            <a:ext cx="2811661" cy="68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Boostrap 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24400"/>
            <a:ext cx="1660922" cy="166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https://objcsharp.files.wordpress.com/2013/10/sqlserver.png?w=510&amp;h=31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682" y="2209800"/>
            <a:ext cx="1915558" cy="117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http://ukwindowshostasp.net/Images/lg_aspmvc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460" y="762000"/>
            <a:ext cx="1524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8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/>
              <a:t>Architecture </a:t>
            </a:r>
            <a:r>
              <a:rPr lang="en-US" b="1" smtClean="0"/>
              <a:t> Design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 smtClean="0"/>
              <a:t>3.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17092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638</Words>
  <Application>Microsoft Office PowerPoint</Application>
  <PresentationFormat>On-screen Show (4:3)</PresentationFormat>
  <Paragraphs>165</Paragraphs>
  <Slides>38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Adjacency</vt:lpstr>
      <vt:lpstr>Visio</vt:lpstr>
      <vt:lpstr>Microsoft Visio Drawing</vt:lpstr>
      <vt:lpstr>Computech Corporation: Advanced Job and Candidate Application</vt:lpstr>
      <vt:lpstr>Contents</vt:lpstr>
      <vt:lpstr>Introduction</vt:lpstr>
      <vt:lpstr>Purpose</vt:lpstr>
      <vt:lpstr>Definitions, Acronyms, &amp; Abbreviations</vt:lpstr>
      <vt:lpstr>Assumptions, Constraints, &amp; Standards</vt:lpstr>
      <vt:lpstr>Constraints &amp; Assumptions</vt:lpstr>
      <vt:lpstr>Standard Components</vt:lpstr>
      <vt:lpstr>Architecture  Design</vt:lpstr>
      <vt:lpstr>Logical View (Sys. Architecture)</vt:lpstr>
      <vt:lpstr>Hardware Architecture</vt:lpstr>
      <vt:lpstr>Hardware Architecture</vt:lpstr>
      <vt:lpstr>Software Architecture</vt:lpstr>
      <vt:lpstr>Software Architecture</vt:lpstr>
      <vt:lpstr>Security Architecture</vt:lpstr>
      <vt:lpstr>How SSL Works</vt:lpstr>
      <vt:lpstr>Communication Architecture</vt:lpstr>
      <vt:lpstr>system 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System Design</vt:lpstr>
      <vt:lpstr>Database Design</vt:lpstr>
      <vt:lpstr>Software Class Diagrams</vt:lpstr>
      <vt:lpstr>Data Flow Diagrams</vt:lpstr>
      <vt:lpstr>Data Flow Diagrams</vt:lpstr>
      <vt:lpstr>Data Flow Diagrams</vt:lpstr>
      <vt:lpstr>User Interface Design</vt:lpstr>
      <vt:lpstr>User Interface Design</vt:lpstr>
      <vt:lpstr>User Interface Design</vt:lpstr>
      <vt:lpstr>User Interface Design</vt:lpstr>
      <vt:lpstr>User Interface Design</vt:lpstr>
      <vt:lpstr>User Interface Design</vt:lpstr>
      <vt:lpstr>User Interface Design</vt:lpstr>
      <vt:lpstr>User Interface Design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Computech Corporation: Advanced Job and Candidate Application</dc:title>
  <dc:creator>Wesley</dc:creator>
  <cp:lastModifiedBy>Wesley</cp:lastModifiedBy>
  <cp:revision>41</cp:revision>
  <dcterms:created xsi:type="dcterms:W3CDTF">2015-03-10T18:49:22Z</dcterms:created>
  <dcterms:modified xsi:type="dcterms:W3CDTF">2015-03-12T20:02:42Z</dcterms:modified>
</cp:coreProperties>
</file>