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1" r:id="rId4"/>
    <p:sldId id="264" r:id="rId5"/>
    <p:sldId id="265" r:id="rId6"/>
    <p:sldId id="280" r:id="rId7"/>
    <p:sldId id="271" r:id="rId8"/>
    <p:sldId id="259" r:id="rId9"/>
    <p:sldId id="281" r:id="rId10"/>
    <p:sldId id="282" r:id="rId11"/>
    <p:sldId id="283" r:id="rId12"/>
    <p:sldId id="267" r:id="rId13"/>
    <p:sldId id="268" r:id="rId14"/>
    <p:sldId id="269" r:id="rId15"/>
    <p:sldId id="262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4" r:id="rId24"/>
    <p:sldId id="286" r:id="rId25"/>
    <p:sldId id="287" r:id="rId26"/>
    <p:sldId id="288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71" autoAdjust="0"/>
  </p:normalViewPr>
  <p:slideViewPr>
    <p:cSldViewPr>
      <p:cViewPr varScale="1">
        <p:scale>
          <a:sx n="111" d="100"/>
          <a:sy n="111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3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9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5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8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5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7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8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9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85140-78AC-4BAB-893D-4E3E3C52EBD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>
              <a:solidFill>
                <a:srgbClr val="DFDCB7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4811AB-0740-4E83-AE52-5AE42AC1AFB9}" type="datetimeFigureOut">
              <a:rPr lang="en-US" smtClean="0">
                <a:solidFill>
                  <a:srgbClr val="DFDCB7"/>
                </a:solidFill>
              </a:rPr>
              <a:pPr/>
              <a:t>3/10/15</a:t>
            </a:fld>
            <a:endParaRPr lang="en-US">
              <a:solidFill>
                <a:srgbClr val="DFDC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83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4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2.vsdx"/><Relationship Id="rId4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3.vsdx"/><Relationship Id="rId4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44.vsdx"/><Relationship Id="rId4" Type="http://schemas.openxmlformats.org/officeDocument/2006/relationships/image" Target="../media/image13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543800" cy="1222375"/>
          </a:xfrm>
        </p:spPr>
        <p:txBody>
          <a:bodyPr/>
          <a:lstStyle/>
          <a:p>
            <a:pPr algn="ctr"/>
            <a:r>
              <a:rPr lang="en-US" sz="5000" b="1" smtClean="0"/>
              <a:t>Computech Corporation: </a:t>
            </a:r>
            <a:r>
              <a:rPr lang="en-US" sz="3200" smtClean="0"/>
              <a:t>Advanced Job and Candidate Application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6461760" cy="16002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900" b="1" smtClean="0">
                <a:solidFill>
                  <a:schemeClr val="tx1"/>
                </a:solidFill>
              </a:rPr>
              <a:t>Design Specification</a:t>
            </a:r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endParaRPr lang="en-US" sz="3900" b="1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Simul Kadakia, Wesley </a:t>
            </a:r>
            <a:r>
              <a:rPr lang="en-US" dirty="0" err="1" smtClean="0">
                <a:solidFill>
                  <a:schemeClr val="tx1"/>
                </a:solidFill>
              </a:rPr>
              <a:t>Trescott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Gagandeep</a:t>
            </a:r>
            <a:r>
              <a:rPr lang="en-US" dirty="0" smtClean="0">
                <a:solidFill>
                  <a:schemeClr val="tx1"/>
                </a:solidFill>
              </a:rPr>
              <a:t> Singh</a:t>
            </a:r>
          </a:p>
          <a:p>
            <a:pPr algn="ctr"/>
            <a:r>
              <a:rPr lang="en-US" smtClean="0">
                <a:solidFill>
                  <a:schemeClr val="tx1"/>
                </a:solidFill>
              </a:rPr>
              <a:t>3/10/2015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648200"/>
            <a:ext cx="19812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29837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3089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0"/>
            <a:ext cx="826898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476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Microsoft’s ASP.NET MVC design pattern</a:t>
            </a:r>
          </a:p>
          <a:p>
            <a:pPr lvl="1"/>
            <a:r>
              <a:rPr lang="en-US" sz="2200" smtClean="0"/>
              <a:t>Models: C# classes</a:t>
            </a:r>
          </a:p>
          <a:p>
            <a:pPr lvl="2"/>
            <a:r>
              <a:rPr lang="en-US" sz="2200" smtClean="0"/>
              <a:t>3 self-written user models</a:t>
            </a:r>
          </a:p>
          <a:p>
            <a:pPr lvl="2"/>
            <a:r>
              <a:rPr lang="en-US" sz="2200" smtClean="0"/>
              <a:t>Entity Framework C# classes representing db tables</a:t>
            </a:r>
          </a:p>
          <a:p>
            <a:pPr lvl="1"/>
            <a:r>
              <a:rPr lang="en-US" sz="2200" smtClean="0"/>
              <a:t>Views: CSHTML files</a:t>
            </a:r>
          </a:p>
          <a:p>
            <a:pPr lvl="2"/>
            <a:r>
              <a:rPr lang="en-US" sz="2200" smtClean="0"/>
              <a:t>Individual view file for each web site page, uses Razor syntax</a:t>
            </a:r>
          </a:p>
          <a:p>
            <a:pPr lvl="2"/>
            <a:r>
              <a:rPr lang="en-US" sz="2200" smtClean="0"/>
              <a:t>Loaded by controller method associated</a:t>
            </a:r>
          </a:p>
          <a:p>
            <a:pPr lvl="2"/>
            <a:r>
              <a:rPr lang="en-US" sz="2200" smtClean="0"/>
              <a:t>Uses Bootstrap CSS and JavaScript, as well as Jquery JavaScript</a:t>
            </a:r>
          </a:p>
          <a:p>
            <a:pPr lvl="1"/>
            <a:r>
              <a:rPr lang="en-US" sz="2200" smtClean="0"/>
              <a:t>Controllers: C# classes</a:t>
            </a:r>
          </a:p>
          <a:p>
            <a:pPr lvl="2"/>
            <a:r>
              <a:rPr lang="en-US" sz="2200" smtClean="0"/>
              <a:t>Interface and logic between Models and Views</a:t>
            </a:r>
          </a:p>
          <a:p>
            <a:pPr lvl="2"/>
            <a:r>
              <a:rPr lang="en-US" sz="2200" smtClean="0"/>
              <a:t>UserController, JobSearchController, HomeController</a:t>
            </a:r>
          </a:p>
          <a:p>
            <a:pPr lvl="2"/>
            <a:endParaRPr lang="en-US" smtClean="0"/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4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Architecture</a:t>
            </a:r>
            <a:endParaRPr lang="en-US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226648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76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The web application has the following security features:</a:t>
            </a:r>
          </a:p>
          <a:p>
            <a:pPr lvl="1"/>
            <a:r>
              <a:rPr lang="en-US" sz="2400"/>
              <a:t>Admin mode</a:t>
            </a:r>
          </a:p>
          <a:p>
            <a:pPr lvl="1"/>
            <a:r>
              <a:rPr lang="en-US" sz="2400"/>
              <a:t>SHA1 user password encryption</a:t>
            </a:r>
          </a:p>
          <a:p>
            <a:pPr lvl="1"/>
            <a:r>
              <a:rPr lang="en-US" sz="2400"/>
              <a:t>Login validation</a:t>
            </a:r>
          </a:p>
          <a:p>
            <a:pPr lvl="1"/>
            <a:r>
              <a:rPr lang="en-US" sz="2400"/>
              <a:t>SSL </a:t>
            </a:r>
            <a:r>
              <a:rPr lang="en-US" sz="2400" smtClean="0"/>
              <a:t>encryption</a:t>
            </a:r>
            <a:endParaRPr lang="en-US" sz="2400"/>
          </a:p>
          <a:p>
            <a:pPr marL="114300" indent="0">
              <a:buNone/>
            </a:pPr>
            <a:endParaRPr lang="en-US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33800"/>
            <a:ext cx="7755455" cy="2437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832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Communication </a:t>
            </a:r>
            <a:r>
              <a:rPr lang="en-US"/>
              <a:t>between the different components of the software </a:t>
            </a:r>
            <a:r>
              <a:rPr lang="en-US" smtClean="0"/>
              <a:t>system (Model, View, and Controller)</a:t>
            </a:r>
          </a:p>
          <a:p>
            <a:pPr lvl="1"/>
            <a:r>
              <a:rPr lang="en-US" sz="2200" smtClean="0"/>
              <a:t>C</a:t>
            </a:r>
            <a:r>
              <a:rPr lang="en-US" sz="2200"/>
              <a:t># controller contains a C# model object which it queries for </a:t>
            </a:r>
            <a:r>
              <a:rPr lang="en-US" sz="2200" smtClean="0"/>
              <a:t>data</a:t>
            </a:r>
            <a:endParaRPr lang="en-US" sz="2200"/>
          </a:p>
          <a:p>
            <a:pPr lvl="1"/>
            <a:r>
              <a:rPr lang="en-US" sz="2200" smtClean="0"/>
              <a:t>Data </a:t>
            </a:r>
            <a:r>
              <a:rPr lang="en-US" sz="2200"/>
              <a:t>is then passed to the .CSHTML view, where it is rendered for the user to </a:t>
            </a:r>
            <a:r>
              <a:rPr lang="en-US" sz="2200" smtClean="0"/>
              <a:t>view  </a:t>
            </a:r>
          </a:p>
          <a:p>
            <a:pPr lvl="1"/>
            <a:r>
              <a:rPr lang="en-US" sz="2200" smtClean="0"/>
              <a:t>Communication </a:t>
            </a:r>
            <a:r>
              <a:rPr lang="en-US" sz="2200"/>
              <a:t>between each of these components is handled via the .NET </a:t>
            </a:r>
            <a:r>
              <a:rPr lang="en-US" sz="2200" smtClean="0"/>
              <a:t>framework</a:t>
            </a:r>
            <a:endParaRPr lang="en-US" sz="2200"/>
          </a:p>
          <a:p>
            <a:r>
              <a:rPr lang="en-US" smtClean="0"/>
              <a:t>Communication </a:t>
            </a:r>
            <a:r>
              <a:rPr lang="en-US"/>
              <a:t>between the running application on the user’s device and the Computech </a:t>
            </a:r>
            <a:r>
              <a:rPr lang="en-US" smtClean="0"/>
              <a:t>server</a:t>
            </a:r>
          </a:p>
          <a:p>
            <a:pPr lvl="1"/>
            <a:r>
              <a:rPr lang="en-US" sz="2200" smtClean="0"/>
              <a:t>GET </a:t>
            </a:r>
            <a:r>
              <a:rPr lang="en-US" sz="2200"/>
              <a:t>(in the case of requesting a web page) and POST (in the case of submitting a form) requests from the user or </a:t>
            </a:r>
            <a:r>
              <a:rPr lang="en-US" sz="2200" smtClean="0"/>
              <a:t>admin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system 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4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Use cases:</a:t>
            </a:r>
          </a:p>
          <a:p>
            <a:r>
              <a:rPr lang="en-US" sz="3000" dirty="0" smtClean="0"/>
              <a:t>Register</a:t>
            </a:r>
          </a:p>
          <a:p>
            <a:r>
              <a:rPr lang="en-US" sz="2200" dirty="0" smtClean="0"/>
              <a:t>Normal Flow: ☺</a:t>
            </a:r>
          </a:p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System design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6934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2120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register - exception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716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083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Login- normal flow ☺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787702"/>
              </p:ext>
            </p:extLst>
          </p:nvPr>
        </p:nvGraphicFramePr>
        <p:xfrm>
          <a:off x="685800" y="2362200"/>
          <a:ext cx="6705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Visio" r:id="rId3" imgW="6334163" imgH="580897" progId="Visio.Drawing.15">
                  <p:embed/>
                </p:oleObj>
              </mc:Choice>
              <mc:Fallback>
                <p:oleObj name="Visio" r:id="rId3" imgW="6334163" imgH="58089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6705600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1578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Login- </a:t>
            </a:r>
            <a:r>
              <a:rPr lang="en-US" dirty="0" err="1" smtClean="0"/>
              <a:t>EXception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65532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7985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800600"/>
          </a:xfrm>
        </p:spPr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Introduction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Assumptions, Constraints, and Standards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Architecture Design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4400" b="1" smtClean="0"/>
              <a:t>System Design</a:t>
            </a:r>
          </a:p>
          <a:p>
            <a:pPr marL="5715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66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Apply – normal flow ☺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180"/>
              </p:ext>
            </p:extLst>
          </p:nvPr>
        </p:nvGraphicFramePr>
        <p:xfrm>
          <a:off x="1404937" y="1676400"/>
          <a:ext cx="6334125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Visio" r:id="rId3" imgW="8277197" imgH="3152824" progId="Visio.Drawing.15">
                  <p:embed/>
                </p:oleObj>
              </mc:Choice>
              <mc:Fallback>
                <p:oleObj name="Visio" r:id="rId3" imgW="8277197" imgH="315282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7" y="1676400"/>
                        <a:ext cx="6334125" cy="289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4613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Use case – Apply – exception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908336"/>
              </p:ext>
            </p:extLst>
          </p:nvPr>
        </p:nvGraphicFramePr>
        <p:xfrm>
          <a:off x="609600" y="1600200"/>
          <a:ext cx="76962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Visio" r:id="rId3" imgW="8458327" imgH="3876786" progId="Visio.Drawing.15">
                  <p:embed/>
                </p:oleObj>
              </mc:Choice>
              <mc:Fallback>
                <p:oleObj name="Visio" r:id="rId3" imgW="8458327" imgH="38767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00200"/>
                        <a:ext cx="7696200" cy="365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17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7239000" cy="4419600"/>
          </a:xfrm>
        </p:spPr>
        <p:txBody>
          <a:bodyPr>
            <a:normAutofit/>
          </a:bodyPr>
          <a:lstStyle/>
          <a:p>
            <a:r>
              <a:rPr lang="en-US" sz="2200" dirty="0"/>
              <a:t>	</a:t>
            </a:r>
            <a:endParaRPr lang="en-US" sz="2200" dirty="0" smtClean="0"/>
          </a:p>
          <a:p>
            <a:endParaRPr lang="en-US" sz="4000" dirty="0"/>
          </a:p>
          <a:p>
            <a:r>
              <a:rPr lang="en-US" sz="4000" dirty="0" smtClean="0"/>
              <a:t>	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457200"/>
            <a:ext cx="7659687" cy="1168400"/>
          </a:xfrm>
        </p:spPr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207940"/>
              </p:ext>
            </p:extLst>
          </p:nvPr>
        </p:nvGraphicFramePr>
        <p:xfrm>
          <a:off x="533400" y="1219200"/>
          <a:ext cx="72390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Visio" r:id="rId3" imgW="6200812" imgH="5143584" progId="Visio.Drawing.15">
                  <p:embed/>
                </p:oleObj>
              </mc:Choice>
              <mc:Fallback>
                <p:oleObj name="Visio" r:id="rId3" imgW="6200812" imgH="514358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7239000" cy="510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059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Software Class Diagrams</a:t>
            </a:r>
            <a:endParaRPr lang="en-US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09800"/>
            <a:ext cx="3620293" cy="3493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32004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657600"/>
            <a:ext cx="3581399" cy="23849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7783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659687" cy="914400"/>
          </a:xfrm>
        </p:spPr>
        <p:txBody>
          <a:bodyPr/>
          <a:lstStyle/>
          <a:p>
            <a:r>
              <a:rPr lang="en-US" sz="1600" b="1" i="1" dirty="0"/>
              <a:t>Level 2</a:t>
            </a:r>
            <a:br>
              <a:rPr lang="en-US" sz="1600" b="1" i="1" dirty="0"/>
            </a:br>
            <a:r>
              <a:rPr lang="en-US" sz="1600" dirty="0"/>
              <a:t>Provides in-depth view of the data flow among the various components of the web </a:t>
            </a:r>
            <a:r>
              <a:rPr lang="en-US" sz="1600" dirty="0" smtClean="0"/>
              <a:t>application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838200"/>
            <a:ext cx="3810000" cy="5995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827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59687" cy="762000"/>
          </a:xfrm>
        </p:spPr>
        <p:txBody>
          <a:bodyPr/>
          <a:lstStyle/>
          <a:p>
            <a:r>
              <a:rPr lang="en-US" sz="2000" b="1" i="1" dirty="0"/>
              <a:t>Level 3-1</a:t>
            </a:r>
            <a:br>
              <a:rPr lang="en-US" sz="2000" b="1" i="1" dirty="0"/>
            </a:br>
            <a:r>
              <a:rPr lang="en-US" sz="2000" dirty="0"/>
              <a:t>Shows the flow of user data in EJCA 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2400"/>
            <a:ext cx="1975485" cy="65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226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59687" cy="1168400"/>
          </a:xfrm>
        </p:spPr>
        <p:txBody>
          <a:bodyPr/>
          <a:lstStyle/>
          <a:p>
            <a:r>
              <a:rPr lang="en-US" sz="2400" b="1" i="1" dirty="0"/>
              <a:t>Level 3-2</a:t>
            </a:r>
            <a:br>
              <a:rPr lang="en-US" sz="2400" b="1" i="1" dirty="0"/>
            </a:br>
            <a:r>
              <a:rPr lang="en-US" sz="2400" b="1" dirty="0"/>
              <a:t>Shows the flow of jobs data in EJCA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0"/>
            <a:ext cx="2233930" cy="6581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2912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Interface Design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See Document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6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 smtClean="0"/>
              <a:t>Introduction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1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04433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</a:t>
            </a:r>
            <a:r>
              <a:rPr lang="en-US" sz="3200" dirty="0" smtClean="0"/>
              <a:t>rovide </a:t>
            </a:r>
            <a:r>
              <a:rPr lang="en-US" sz="3200" dirty="0"/>
              <a:t>a detailed description of the </a:t>
            </a:r>
            <a:endParaRPr lang="en-US" sz="3200" dirty="0" smtClean="0"/>
          </a:p>
          <a:p>
            <a:pPr lvl="1"/>
            <a:r>
              <a:rPr lang="en-US" sz="3200" dirty="0"/>
              <a:t>D</a:t>
            </a:r>
            <a:r>
              <a:rPr lang="en-US" sz="3200" dirty="0" smtClean="0"/>
              <a:t>esign framework</a:t>
            </a:r>
          </a:p>
          <a:p>
            <a:pPr lvl="1"/>
            <a:r>
              <a:rPr lang="en-US" sz="3200" dirty="0" smtClean="0"/>
              <a:t>Software and hardware architecture</a:t>
            </a:r>
          </a:p>
          <a:p>
            <a:pPr lvl="1"/>
            <a:r>
              <a:rPr lang="en-US" sz="3200" dirty="0" smtClean="0"/>
              <a:t>Security and Communication architecture</a:t>
            </a:r>
          </a:p>
          <a:p>
            <a:pPr lvl="1"/>
            <a:r>
              <a:rPr lang="en-US" sz="3200" dirty="0" smtClean="0"/>
              <a:t>Database Design</a:t>
            </a:r>
          </a:p>
          <a:p>
            <a:pPr lvl="1"/>
            <a:r>
              <a:rPr lang="en-US" sz="3200" dirty="0" smtClean="0"/>
              <a:t>Use cases</a:t>
            </a:r>
          </a:p>
          <a:p>
            <a:pPr lvl="1"/>
            <a:r>
              <a:rPr lang="en-US" sz="3200" dirty="0" smtClean="0"/>
              <a:t>Sequence Diagrams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389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Definitions, </a:t>
            </a:r>
            <a:r>
              <a:rPr lang="en-US" smtClean="0"/>
              <a:t>Acronyms, &amp; Abbreviations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mtClean="0"/>
              <a:t>•</a:t>
            </a:r>
            <a:r>
              <a:rPr lang="en-US" sz="3200" smtClean="0"/>
              <a:t> </a:t>
            </a:r>
            <a:r>
              <a:rPr lang="en-US" sz="3200" b="1" smtClean="0"/>
              <a:t>EJCA</a:t>
            </a:r>
            <a:r>
              <a:rPr lang="en-US" sz="3200" smtClean="0"/>
              <a:t>  </a:t>
            </a:r>
            <a:r>
              <a:rPr lang="en-US"/>
              <a:t>- Enhanced Job and Candidate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User</a:t>
            </a:r>
            <a:r>
              <a:rPr lang="en-US" smtClean="0"/>
              <a:t> </a:t>
            </a:r>
            <a:r>
              <a:rPr lang="en-US"/>
              <a:t>– Job seeker who uses the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Admin</a:t>
            </a:r>
            <a:r>
              <a:rPr lang="en-US" smtClean="0"/>
              <a:t> </a:t>
            </a:r>
            <a:r>
              <a:rPr lang="en-US"/>
              <a:t>– Admin/administrator who manages the users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Admin </a:t>
            </a:r>
            <a:r>
              <a:rPr lang="en-US" sz="3200" b="1"/>
              <a:t>portal </a:t>
            </a:r>
            <a:r>
              <a:rPr lang="en-US"/>
              <a:t>- Part of the web application that provides special facilities to Admin 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200" b="1" smtClean="0"/>
              <a:t>Front </a:t>
            </a:r>
            <a:r>
              <a:rPr lang="en-US" sz="3200" b="1"/>
              <a:t>End </a:t>
            </a:r>
            <a:r>
              <a:rPr lang="en-US"/>
              <a:t>- The part of the application the user interacts with 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Back </a:t>
            </a:r>
            <a:r>
              <a:rPr lang="en-US" sz="3500" b="1"/>
              <a:t>End </a:t>
            </a:r>
            <a:r>
              <a:rPr lang="en-US"/>
              <a:t>– The part of application that manages data and is managed by developers.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UI</a:t>
            </a:r>
            <a:r>
              <a:rPr lang="en-US" sz="3500" smtClean="0"/>
              <a:t> </a:t>
            </a:r>
            <a:r>
              <a:rPr lang="en-US"/>
              <a:t>– User Interface which is the front end of the application</a:t>
            </a:r>
          </a:p>
          <a:p>
            <a:pPr marL="114300" indent="0">
              <a:buNone/>
            </a:pPr>
            <a:r>
              <a:rPr lang="en-US" smtClean="0"/>
              <a:t>• </a:t>
            </a:r>
            <a:r>
              <a:rPr lang="en-US" sz="3500" b="1" smtClean="0"/>
              <a:t>Server</a:t>
            </a:r>
            <a:r>
              <a:rPr lang="en-US" smtClean="0"/>
              <a:t> </a:t>
            </a:r>
            <a:r>
              <a:rPr lang="en-US"/>
              <a:t>–Machine that will host the web application as well as database</a:t>
            </a:r>
            <a:r>
              <a:rPr lang="en-US" smtClean="0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7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Assumptions, Constraints, &amp; Standards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/>
              <a:t>2</a:t>
            </a:r>
            <a:r>
              <a:rPr lang="en-US" sz="4000" smtClean="0"/>
              <a:t>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59723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Constraints</a:t>
            </a:r>
            <a:r>
              <a:rPr lang="en-US" dirty="0" smtClean="0"/>
              <a:t>		</a:t>
            </a:r>
          </a:p>
          <a:p>
            <a:pPr lvl="1"/>
            <a:r>
              <a:rPr lang="en-US" dirty="0" smtClean="0"/>
              <a:t>UI based </a:t>
            </a:r>
            <a:r>
              <a:rPr lang="en-US" dirty="0"/>
              <a:t>on the type of device used</a:t>
            </a:r>
            <a:endParaRPr lang="en-US" dirty="0" smtClean="0"/>
          </a:p>
          <a:p>
            <a:pPr lvl="1"/>
            <a:r>
              <a:rPr lang="en-US" dirty="0" smtClean="0"/>
              <a:t>Required modern </a:t>
            </a:r>
            <a:r>
              <a:rPr lang="en-US" dirty="0"/>
              <a:t>internet browser such as Safari, Google Chrome, or Internet </a:t>
            </a:r>
            <a:r>
              <a:rPr lang="en-US" dirty="0" smtClean="0"/>
              <a:t>Explorer.</a:t>
            </a:r>
          </a:p>
          <a:p>
            <a:pPr lvl="1"/>
            <a:endParaRPr lang="en-US" dirty="0"/>
          </a:p>
          <a:p>
            <a:r>
              <a:rPr lang="en-US" sz="3000" dirty="0" smtClean="0"/>
              <a:t>Assumptions</a:t>
            </a:r>
          </a:p>
          <a:p>
            <a:pPr lvl="1"/>
            <a:r>
              <a:rPr lang="en-US" sz="2100" dirty="0"/>
              <a:t>Internet connection with enough bandwidth (about 1 to 2 mbps) </a:t>
            </a:r>
            <a:endParaRPr lang="en-US" sz="2100" dirty="0" smtClean="0"/>
          </a:p>
          <a:p>
            <a:pPr lvl="1"/>
            <a:r>
              <a:rPr lang="en-US" sz="2100" dirty="0" smtClean="0"/>
              <a:t>Internet </a:t>
            </a:r>
            <a:r>
              <a:rPr lang="en-US" sz="2100" dirty="0"/>
              <a:t>b</a:t>
            </a:r>
            <a:r>
              <a:rPr lang="en-US" sz="2100" dirty="0" smtClean="0"/>
              <a:t>rowser </a:t>
            </a:r>
            <a:r>
              <a:rPr lang="en-US" sz="2100" dirty="0"/>
              <a:t>with an up to date JavaScript engine and support for HTTP cookies to remember returning user logins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9661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7659687" cy="1168400"/>
          </a:xfrm>
        </p:spPr>
        <p:txBody>
          <a:bodyPr/>
          <a:lstStyle/>
          <a:p>
            <a:r>
              <a:rPr lang="en-US" b="1"/>
              <a:t>Architecture </a:t>
            </a:r>
            <a:r>
              <a:rPr lang="en-US" b="1" smtClean="0"/>
              <a:t> Design</a:t>
            </a:r>
            <a:endParaRPr lang="en-US" b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838200"/>
            <a:ext cx="6135687" cy="1633538"/>
          </a:xfrm>
        </p:spPr>
        <p:txBody>
          <a:bodyPr>
            <a:normAutofit/>
          </a:bodyPr>
          <a:lstStyle/>
          <a:p>
            <a:r>
              <a:rPr lang="en-US" sz="4000" smtClean="0"/>
              <a:t>3.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170926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Hardware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smtClean="0"/>
              <a:t>Webserver</a:t>
            </a:r>
            <a:r>
              <a:rPr lang="en-US" smtClean="0"/>
              <a:t> (Owned by Computech)</a:t>
            </a:r>
          </a:p>
          <a:p>
            <a:pPr lvl="1"/>
            <a:r>
              <a:rPr lang="en-US" sz="2400"/>
              <a:t>Windows Server 2008 R2 </a:t>
            </a:r>
            <a:r>
              <a:rPr lang="en-US" sz="2400" smtClean="0"/>
              <a:t>Standard</a:t>
            </a:r>
          </a:p>
          <a:p>
            <a:pPr lvl="1"/>
            <a:r>
              <a:rPr lang="en-US" sz="2400"/>
              <a:t>16 GB of </a:t>
            </a:r>
            <a:r>
              <a:rPr lang="en-US" sz="2400" smtClean="0"/>
              <a:t>RAM</a:t>
            </a:r>
          </a:p>
          <a:p>
            <a:pPr lvl="1"/>
            <a:r>
              <a:rPr lang="en-US" sz="2400" smtClean="0"/>
              <a:t>Runs the following software:</a:t>
            </a:r>
          </a:p>
          <a:p>
            <a:pPr lvl="2"/>
            <a:r>
              <a:rPr lang="en-US" sz="2400" smtClean="0"/>
              <a:t>Microsoft IIS </a:t>
            </a:r>
            <a:r>
              <a:rPr lang="en-US" sz="2400"/>
              <a:t>7.5 </a:t>
            </a:r>
            <a:r>
              <a:rPr lang="en-US" sz="2400" smtClean="0"/>
              <a:t>Webserver </a:t>
            </a:r>
          </a:p>
          <a:p>
            <a:pPr lvl="2"/>
            <a:r>
              <a:rPr lang="en-US" sz="2400"/>
              <a:t>Microsoft SQL Server 2008 R2 </a:t>
            </a:r>
            <a:r>
              <a:rPr lang="en-US" sz="2400" smtClean="0"/>
              <a:t>Database</a:t>
            </a:r>
          </a:p>
          <a:p>
            <a:pPr marL="777240" lvl="2" indent="0">
              <a:buNone/>
            </a:pPr>
            <a:endParaRPr lang="en-US"/>
          </a:p>
          <a:p>
            <a:r>
              <a:rPr lang="en-US" sz="2800" b="1" smtClean="0"/>
              <a:t>User Machine </a:t>
            </a:r>
          </a:p>
          <a:p>
            <a:pPr lvl="1"/>
            <a:r>
              <a:rPr lang="en-US" sz="2400" smtClean="0"/>
              <a:t>Any PC with latest version of Google Chrome or Safari</a:t>
            </a:r>
          </a:p>
          <a:p>
            <a:pPr lvl="1"/>
            <a:r>
              <a:rPr lang="en-US" sz="2400"/>
              <a:t>iPhone 6 and iPad Air </a:t>
            </a:r>
            <a:r>
              <a:rPr lang="en-US" sz="2400" smtClean="0"/>
              <a:t>running </a:t>
            </a:r>
            <a:r>
              <a:rPr lang="en-US" sz="2400"/>
              <a:t>iOS 8.1.3</a:t>
            </a:r>
            <a:r>
              <a:rPr lang="en-US" sz="2400" smtClean="0"/>
              <a:t> </a:t>
            </a:r>
          </a:p>
          <a:p>
            <a:pPr lvl="1"/>
            <a:r>
              <a:rPr lang="en-US" sz="2400"/>
              <a:t>Samsung Galaxy S5 </a:t>
            </a:r>
            <a:r>
              <a:rPr lang="en-US" sz="2400" smtClean="0"/>
              <a:t>running </a:t>
            </a:r>
            <a:r>
              <a:rPr lang="en-US" sz="2400"/>
              <a:t>Android v5.0 Lollipop </a:t>
            </a:r>
            <a:endParaRPr lang="en-US" sz="2400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27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513</Words>
  <Application>Microsoft Macintosh PowerPoint</Application>
  <PresentationFormat>On-screen Show (4:3)</PresentationFormat>
  <Paragraphs>118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Adjacency</vt:lpstr>
      <vt:lpstr>Visio</vt:lpstr>
      <vt:lpstr>Computech Corporation: Advanced Job and Candidate Application</vt:lpstr>
      <vt:lpstr>Contents</vt:lpstr>
      <vt:lpstr>Introduction</vt:lpstr>
      <vt:lpstr>Purpose</vt:lpstr>
      <vt:lpstr>Definitions, Acronyms, &amp; Abbreviations</vt:lpstr>
      <vt:lpstr>Assumptions, Constraints, &amp; Standards</vt:lpstr>
      <vt:lpstr>PowerPoint Presentation</vt:lpstr>
      <vt:lpstr>Architecture  Design</vt:lpstr>
      <vt:lpstr>Hardware Architecture</vt:lpstr>
      <vt:lpstr>Hardware Architecture</vt:lpstr>
      <vt:lpstr>Software Architecture</vt:lpstr>
      <vt:lpstr>Software Architecture</vt:lpstr>
      <vt:lpstr>Security Architecture</vt:lpstr>
      <vt:lpstr>Communication Architecture</vt:lpstr>
      <vt:lpstr>system  Design</vt:lpstr>
      <vt:lpstr>System design</vt:lpstr>
      <vt:lpstr>Use case – register - exception</vt:lpstr>
      <vt:lpstr>Use case – Login- normal flow ☺</vt:lpstr>
      <vt:lpstr>Use case – Login- EXception</vt:lpstr>
      <vt:lpstr>Use case – Apply – normal flow ☺</vt:lpstr>
      <vt:lpstr>Use case – Apply – exception</vt:lpstr>
      <vt:lpstr>Database design</vt:lpstr>
      <vt:lpstr>Software Class Diagrams</vt:lpstr>
      <vt:lpstr>Level 2 Provides in-depth view of the data flow among the various components of the web application</vt:lpstr>
      <vt:lpstr>Level 3-1 Shows the flow of user data in EJCA </vt:lpstr>
      <vt:lpstr>Level 3-2 Shows the flow of jobs data in EJCA </vt:lpstr>
      <vt:lpstr>User Interface Design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Computech Corporation: Advanced Job and Candidate Application</dc:title>
  <dc:creator>Wesley</dc:creator>
  <cp:lastModifiedBy>Gagandeep Singh</cp:lastModifiedBy>
  <cp:revision>18</cp:revision>
  <dcterms:created xsi:type="dcterms:W3CDTF">2015-03-10T18:49:22Z</dcterms:created>
  <dcterms:modified xsi:type="dcterms:W3CDTF">2015-03-10T22:05:45Z</dcterms:modified>
</cp:coreProperties>
</file>