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99" r:id="rId9"/>
    <p:sldId id="259" r:id="rId10"/>
    <p:sldId id="310" r:id="rId11"/>
    <p:sldId id="281" r:id="rId12"/>
    <p:sldId id="282" r:id="rId13"/>
    <p:sldId id="283" r:id="rId14"/>
    <p:sldId id="267" r:id="rId15"/>
    <p:sldId id="268" r:id="rId16"/>
    <p:sldId id="289" r:id="rId17"/>
    <p:sldId id="269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311" r:id="rId29"/>
    <p:sldId id="312" r:id="rId30"/>
    <p:sldId id="307" r:id="rId31"/>
    <p:sldId id="308" r:id="rId32"/>
    <p:sldId id="309" r:id="rId33"/>
    <p:sldId id="285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7029-E72D-42B7-BC2F-E441BF7460C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3478-7BF5-4239-BD68-772F0AD1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https://www.evsslcertificate.com/ssl/description-ssl.html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478-7BF5-4239-BD68-772F0AD1FF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1.vsd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2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3.vsd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_Drawing4.vsd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Design Specification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mtClean="0"/>
              <a:t>Logical View (Sys. Architecture)</a:t>
            </a:r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40"/>
            <a:ext cx="5105399" cy="525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Webserver</a:t>
            </a:r>
            <a:r>
              <a:rPr lang="en-US" dirty="0" smtClean="0"/>
              <a:t> (Owned by Computech)</a:t>
            </a:r>
          </a:p>
          <a:p>
            <a:pPr lvl="1"/>
            <a:r>
              <a:rPr lang="en-US" sz="2400" dirty="0"/>
              <a:t>Windows Server 2008 R2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400" dirty="0"/>
              <a:t>16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2400" dirty="0" smtClean="0"/>
              <a:t>Runs the following software:</a:t>
            </a:r>
          </a:p>
          <a:p>
            <a:pPr lvl="2"/>
            <a:r>
              <a:rPr lang="en-US" sz="2400" dirty="0" smtClean="0"/>
              <a:t>Microsoft IIS </a:t>
            </a:r>
            <a:r>
              <a:rPr lang="en-US" sz="2400" dirty="0"/>
              <a:t>7.5 </a:t>
            </a:r>
            <a:r>
              <a:rPr lang="en-US" sz="2400" dirty="0" smtClean="0"/>
              <a:t>Webserver </a:t>
            </a:r>
          </a:p>
          <a:p>
            <a:pPr lvl="2"/>
            <a:r>
              <a:rPr lang="en-US" sz="2400" dirty="0"/>
              <a:t>Microsoft SQL Server 2008 R2 </a:t>
            </a:r>
            <a:r>
              <a:rPr lang="en-US" sz="2400" dirty="0" smtClean="0"/>
              <a:t>Database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sz="2800" b="1" dirty="0" smtClean="0"/>
              <a:t>User Machine </a:t>
            </a:r>
          </a:p>
          <a:p>
            <a:pPr lvl="1"/>
            <a:r>
              <a:rPr lang="en-US" sz="2400" dirty="0" smtClean="0"/>
              <a:t>Any PC with latest version of IE, Google Chrome, Firefox or Safari</a:t>
            </a:r>
          </a:p>
          <a:p>
            <a:pPr lvl="1"/>
            <a:r>
              <a:rPr lang="en-US" sz="2400" dirty="0"/>
              <a:t>iPhone 6 and iPad Air </a:t>
            </a:r>
            <a:r>
              <a:rPr lang="en-US" sz="2400" dirty="0" smtClean="0"/>
              <a:t>running </a:t>
            </a:r>
            <a:r>
              <a:rPr lang="en-US" sz="2400" dirty="0"/>
              <a:t>iOS 8.1.3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Samsung Galaxy S5 </a:t>
            </a:r>
            <a:r>
              <a:rPr lang="en-US" sz="2400" dirty="0" smtClean="0"/>
              <a:t>running </a:t>
            </a:r>
            <a:r>
              <a:rPr lang="en-US" sz="2400" dirty="0"/>
              <a:t>Android v5.0 Lollipop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Microsoft’s ASP.NET MVC design pattern</a:t>
            </a:r>
          </a:p>
          <a:p>
            <a:pPr lvl="1"/>
            <a:r>
              <a:rPr lang="en-US" sz="2200" b="1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4161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sz="2400" b="1" dirty="0"/>
              <a:t>The web application has the following security features:</a:t>
            </a:r>
          </a:p>
          <a:p>
            <a:pPr lvl="1"/>
            <a:r>
              <a:rPr lang="en-US" sz="2400" dirty="0"/>
              <a:t>Admin mode</a:t>
            </a:r>
          </a:p>
          <a:p>
            <a:pPr lvl="1"/>
            <a:r>
              <a:rPr lang="en-US" sz="2400" dirty="0"/>
              <a:t>SHA1 user password encryption</a:t>
            </a:r>
          </a:p>
          <a:p>
            <a:pPr lvl="1"/>
            <a:r>
              <a:rPr lang="en-US" sz="2400" dirty="0" smtClean="0"/>
              <a:t>Email verification</a:t>
            </a:r>
          </a:p>
          <a:p>
            <a:pPr lvl="1"/>
            <a:r>
              <a:rPr lang="en-US" sz="2400" dirty="0" smtClean="0"/>
              <a:t>Login </a:t>
            </a:r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SSL </a:t>
            </a:r>
            <a:r>
              <a:rPr lang="en-US"/>
              <a:t>W</a:t>
            </a:r>
            <a:r>
              <a:rPr lang="en-US" smtClean="0"/>
              <a:t>orks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295399"/>
            <a:ext cx="6163466" cy="50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019799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Source: </a:t>
            </a:r>
            <a:r>
              <a:rPr lang="en-US" sz="1400"/>
              <a:t>https://</a:t>
            </a:r>
            <a:r>
              <a:rPr lang="en-US" sz="1400" smtClean="0"/>
              <a:t>www.evsslcertificate.com/ssl/description-ssl.html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different components of the software </a:t>
            </a:r>
            <a:r>
              <a:rPr lang="en-US" sz="2400" b="1" dirty="0" smtClean="0"/>
              <a:t>system (Model, View, and Controller)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/>
              <a:t># controller contains a C# model object which it queries for </a:t>
            </a:r>
            <a:r>
              <a:rPr lang="en-US" sz="2200" dirty="0" smtClean="0"/>
              <a:t>data</a:t>
            </a:r>
            <a:endParaRPr lang="en-US" sz="2200" dirty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is then passed to the .CSHTML view, where it is rendered for the user to </a:t>
            </a:r>
            <a:r>
              <a:rPr lang="en-US" sz="2200" dirty="0" smtClean="0"/>
              <a:t>view  </a:t>
            </a:r>
          </a:p>
          <a:p>
            <a:pPr lvl="1"/>
            <a:r>
              <a:rPr lang="en-US" sz="2200" dirty="0" smtClean="0"/>
              <a:t>Communication </a:t>
            </a:r>
            <a:r>
              <a:rPr lang="en-US" sz="2200" dirty="0"/>
              <a:t>between each of these components is handled via the .</a:t>
            </a:r>
            <a:r>
              <a:rPr lang="en-US" sz="2200"/>
              <a:t>NET </a:t>
            </a:r>
            <a:r>
              <a:rPr lang="en-US" sz="2200" smtClean="0"/>
              <a:t>framework</a:t>
            </a:r>
          </a:p>
          <a:p>
            <a:pPr marL="411480" lvl="1" indent="0">
              <a:buNone/>
            </a:pPr>
            <a:endParaRPr lang="en-US" sz="2200" dirty="0"/>
          </a:p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running application on the user’s device and the Computech </a:t>
            </a:r>
            <a:r>
              <a:rPr lang="en-US" sz="2400" b="1" dirty="0" smtClean="0"/>
              <a:t>server</a:t>
            </a:r>
          </a:p>
          <a:p>
            <a:pPr lvl="1"/>
            <a:r>
              <a:rPr lang="en-US" sz="2200" dirty="0" smtClean="0"/>
              <a:t>GET </a:t>
            </a:r>
            <a:r>
              <a:rPr lang="en-US" sz="2200" dirty="0"/>
              <a:t>(in the case of requesting a web page) and POST (in the case of submitting a form) requests from the user or </a:t>
            </a:r>
            <a:r>
              <a:rPr lang="en-US" sz="2200" dirty="0" smtClean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200" dirty="0" smtClean="0"/>
              <a:t>Actors:</a:t>
            </a:r>
          </a:p>
          <a:p>
            <a:pPr lvl="2"/>
            <a:r>
              <a:rPr lang="en-US" sz="2800" b="1" dirty="0" smtClean="0"/>
              <a:t>Users  (Job seekers)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400" b="1" dirty="0" smtClean="0"/>
              <a:t>Admin </a:t>
            </a:r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4779"/>
              </p:ext>
            </p:extLst>
          </p:nvPr>
        </p:nvGraphicFramePr>
        <p:xfrm>
          <a:off x="1219200" y="2895600"/>
          <a:ext cx="6096000" cy="18542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Forgot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Verification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 Information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Resume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2914"/>
              </p:ext>
            </p:extLst>
          </p:nvPr>
        </p:nvGraphicFramePr>
        <p:xfrm>
          <a:off x="1447800" y="5562600"/>
          <a:ext cx="6096000" cy="741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Deactivate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 descr="http://www.jsweb.uk/images/loginascustomer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" y="5105400"/>
            <a:ext cx="1131447" cy="12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cdn3.iconfinder.com/data/icons/softwaredemo/PNG/256x256/Us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84" y="3048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800" b="1" smtClean="0"/>
              <a:t>Assumptions, Constraints, and Standards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Users: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9829"/>
              </p:ext>
            </p:extLst>
          </p:nvPr>
        </p:nvGraphicFramePr>
        <p:xfrm>
          <a:off x="762000" y="2667000"/>
          <a:ext cx="6934200" cy="38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4" imgW="7686566" imgH="5410279" progId="Visio.Drawing.15">
                  <p:embed/>
                </p:oleObj>
              </mc:Choice>
              <mc:Fallback>
                <p:oleObj name="Visio" r:id="rId4" imgW="7686566" imgH="54102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6934200" cy="383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Admin: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5462867" cy="3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8225"/>
            <a:ext cx="8229600" cy="7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438399"/>
            <a:ext cx="8093634" cy="439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06971"/>
              </p:ext>
            </p:extLst>
          </p:nvPr>
        </p:nvGraphicFramePr>
        <p:xfrm>
          <a:off x="31845" y="2514600"/>
          <a:ext cx="8437460" cy="40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Visio" r:id="rId4" imgW="8277197" imgH="3152824" progId="Visio.Drawing.15">
                  <p:embed/>
                </p:oleObj>
              </mc:Choice>
              <mc:Fallback>
                <p:oleObj name="Visio" r:id="rId4" imgW="8277197" imgH="315282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" y="2514600"/>
                        <a:ext cx="8437460" cy="40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0243"/>
              </p:ext>
            </p:extLst>
          </p:nvPr>
        </p:nvGraphicFramePr>
        <p:xfrm>
          <a:off x="152400" y="2438400"/>
          <a:ext cx="8337551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Visio" r:id="rId4" imgW="8458327" imgH="3876786" progId="Visio.Drawing.15">
                  <p:embed/>
                </p:oleObj>
              </mc:Choice>
              <mc:Fallback>
                <p:oleObj name="Visio" r:id="rId4" imgW="8458327" imgH="387678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337551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9943"/>
              </p:ext>
            </p:extLst>
          </p:nvPr>
        </p:nvGraphicFramePr>
        <p:xfrm>
          <a:off x="533400" y="15240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Visio" r:id="rId4" imgW="6200696" imgH="5143584" progId="Visio.Drawing.15">
                  <p:embed/>
                </p:oleObj>
              </mc:Choice>
              <mc:Fallback>
                <p:oleObj name="Visio" r:id="rId4" imgW="6200696" imgH="514358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239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7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7924800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7010399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038600" cy="2362200"/>
          </a:xfrm>
        </p:spPr>
        <p:txBody>
          <a:bodyPr/>
          <a:lstStyle/>
          <a:p>
            <a:r>
              <a:rPr lang="en-US" sz="2400" b="1" i="1"/>
              <a:t>Level 2</a:t>
            </a:r>
            <a:br>
              <a:rPr lang="en-US" sz="2400" b="1" i="1"/>
            </a:br>
            <a:r>
              <a:rPr lang="en-US" sz="2400"/>
              <a:t>Provides in-depth view of the data flow among the various components of the web application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9" y="1143000"/>
            <a:ext cx="3327779" cy="538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of user data in EJCA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"/>
            <a:ext cx="2432685" cy="682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</a:t>
            </a:r>
            <a:r>
              <a:rPr lang="en-US" sz="2400" b="1" i="1" smtClean="0"/>
              <a:t>3-2</a:t>
            </a:r>
            <a:r>
              <a:rPr lang="en-US" sz="2400" b="1" i="1"/>
              <a:t/>
            </a:r>
            <a:br>
              <a:rPr lang="en-US" sz="2400" b="1" i="1"/>
            </a:br>
            <a:r>
              <a:rPr lang="en-US" sz="2400"/>
              <a:t>Shows the flow of </a:t>
            </a:r>
            <a:r>
              <a:rPr lang="en-US" sz="2400" smtClean="0"/>
              <a:t>jobs </a:t>
            </a:r>
            <a:r>
              <a:rPr lang="en-US" sz="2400"/>
              <a:t>data in EJCA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0"/>
            <a:ext cx="26911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1162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38637"/>
            <a:ext cx="5334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1776" y="1219200"/>
            <a:ext cx="1163204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4</a:t>
            </a:r>
            <a:r>
              <a:rPr kumimoji="0" lang="en-US" altLang="en-US" sz="1200" b="1" i="0" u="none" strike="noStrike" cap="none" normalizeH="0" baseline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.6.1 Home Page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MS Gothic" pitchFamily="49" charset="-128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91200" cy="54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3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51720"/>
            <a:ext cx="5791200" cy="555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69015"/>
            <a:ext cx="5714999" cy="558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3872"/>
            <a:ext cx="4267200" cy="56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96733"/>
            <a:ext cx="5334000" cy="560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2179"/>
            <a:ext cx="5257799" cy="57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894"/>
            <a:ext cx="6324600" cy="57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Definitions, </a:t>
            </a:r>
            <a:r>
              <a:rPr lang="en-US" dirty="0" smtClean="0"/>
              <a:t>Acronyms, &amp;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•</a:t>
            </a:r>
            <a:r>
              <a:rPr lang="en-US" sz="3200" dirty="0" smtClean="0"/>
              <a:t> </a:t>
            </a:r>
            <a:r>
              <a:rPr lang="en-US" sz="3200" b="1" dirty="0" smtClean="0"/>
              <a:t>EJCA</a:t>
            </a:r>
            <a:r>
              <a:rPr lang="en-US" sz="3200" dirty="0" smtClean="0"/>
              <a:t>  </a:t>
            </a:r>
            <a:r>
              <a:rPr lang="en-US" dirty="0"/>
              <a:t>- Enhanced Job and Candidate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User</a:t>
            </a:r>
            <a:r>
              <a:rPr lang="en-US" dirty="0" smtClean="0"/>
              <a:t> </a:t>
            </a:r>
            <a:r>
              <a:rPr lang="en-US" dirty="0"/>
              <a:t>– Job seeker who uses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– Admin/administrator who manages the users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 </a:t>
            </a:r>
            <a:r>
              <a:rPr lang="en-US" sz="3200" b="1" dirty="0"/>
              <a:t>portal </a:t>
            </a:r>
            <a:r>
              <a:rPr lang="en-US" dirty="0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Front </a:t>
            </a:r>
            <a:r>
              <a:rPr lang="en-US" sz="3200" b="1" dirty="0"/>
              <a:t>End </a:t>
            </a:r>
            <a:r>
              <a:rPr lang="en-US" dirty="0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Back </a:t>
            </a:r>
            <a:r>
              <a:rPr lang="en-US" sz="3500" b="1" dirty="0"/>
              <a:t>End </a:t>
            </a:r>
            <a:r>
              <a:rPr lang="en-US" dirty="0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UI</a:t>
            </a:r>
            <a:r>
              <a:rPr lang="en-US" sz="3500" dirty="0" smtClean="0"/>
              <a:t> </a:t>
            </a:r>
            <a:r>
              <a:rPr lang="en-US" dirty="0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Server</a:t>
            </a:r>
            <a:r>
              <a:rPr lang="en-US" dirty="0" smtClean="0"/>
              <a:t> –Machine that will host the web application as well as database.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sz="2600" dirty="0" smtClean="0"/>
              <a:t>UI based </a:t>
            </a:r>
            <a:r>
              <a:rPr lang="en-US" sz="2600" dirty="0"/>
              <a:t>on the type of device used</a:t>
            </a:r>
            <a:endParaRPr lang="en-US" sz="2600" dirty="0" smtClean="0"/>
          </a:p>
          <a:p>
            <a:pPr lvl="1"/>
            <a:r>
              <a:rPr lang="en-US" sz="2600" dirty="0" smtClean="0"/>
              <a:t>Required modern </a:t>
            </a:r>
            <a:r>
              <a:rPr lang="en-US" sz="2600" dirty="0"/>
              <a:t>internet browser such as Safari, Google Chrome, or Internet </a:t>
            </a:r>
            <a:r>
              <a:rPr lang="en-US" sz="2600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4000" b="1" dirty="0" smtClean="0"/>
              <a:t>Assumptions</a:t>
            </a:r>
          </a:p>
          <a:p>
            <a:pPr lvl="1"/>
            <a:r>
              <a:rPr lang="en-US" sz="2600" dirty="0"/>
              <a:t>Internet connection with enough bandwidth (about 1 to 2 mbps) </a:t>
            </a:r>
            <a:endParaRPr lang="en-US" sz="2600" dirty="0" smtClean="0"/>
          </a:p>
          <a:p>
            <a:pPr lvl="1"/>
            <a:r>
              <a:rPr lang="en-US" sz="2600" dirty="0" smtClean="0"/>
              <a:t>Internet </a:t>
            </a:r>
            <a:r>
              <a:rPr lang="en-US" sz="2600" dirty="0"/>
              <a:t>b</a:t>
            </a:r>
            <a:r>
              <a:rPr lang="en-US" sz="2600" dirty="0" smtClean="0"/>
              <a:t>rowser </a:t>
            </a:r>
            <a:r>
              <a:rPr lang="en-US" sz="26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/>
              <a:t>Microsoft ASP.NET MVC framework</a:t>
            </a:r>
          </a:p>
          <a:p>
            <a:pPr lvl="1"/>
            <a:r>
              <a:rPr lang="en-US" sz="2400" smtClean="0"/>
              <a:t>Using version 5 Razor sytax</a:t>
            </a:r>
          </a:p>
          <a:p>
            <a:pPr marL="411480" lvl="1" indent="0">
              <a:buNone/>
            </a:pPr>
            <a:endParaRPr lang="en-US" sz="2400" smtClean="0"/>
          </a:p>
          <a:p>
            <a:r>
              <a:rPr lang="en-US" sz="2400" b="1" smtClean="0"/>
              <a:t>Microsoft SQL Server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jQuery JavaScript library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Bootstrap User Interface framework</a:t>
            </a:r>
          </a:p>
          <a:p>
            <a:pPr lvl="1"/>
            <a:r>
              <a:rPr lang="en-US" sz="2400" smtClean="0"/>
              <a:t>Using version 3.0 mobile first version</a:t>
            </a:r>
          </a:p>
          <a:p>
            <a:pPr lvl="1"/>
            <a:r>
              <a:rPr lang="en-US" sz="2400" smtClean="0"/>
              <a:t>Components include</a:t>
            </a:r>
          </a:p>
          <a:p>
            <a:pPr lvl="2"/>
            <a:r>
              <a:rPr lang="en-US" sz="2400" smtClean="0"/>
              <a:t>CSS classes</a:t>
            </a:r>
          </a:p>
          <a:p>
            <a:pPr lvl="2"/>
            <a:r>
              <a:rPr lang="en-US" sz="2400" smtClean="0"/>
              <a:t>Small JavaScript library</a:t>
            </a:r>
          </a:p>
          <a:p>
            <a:pPr lvl="2"/>
            <a:r>
              <a:rPr lang="en-US" sz="2400" smtClean="0"/>
              <a:t>Glyphicon image files</a:t>
            </a:r>
          </a:p>
        </p:txBody>
      </p:sp>
      <p:pic>
        <p:nvPicPr>
          <p:cNvPr id="16386" name="Picture 2" descr="JQuer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0" y="3657600"/>
            <a:ext cx="2811661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oostrap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660922" cy="16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82" y="2209800"/>
            <a:ext cx="1915558" cy="11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kwindowshostasp.net/Images/lg_aspmv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60" y="762000"/>
            <a:ext cx="152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642</Words>
  <Application>Microsoft Office PowerPoint</Application>
  <PresentationFormat>On-screen Show (4:3)</PresentationFormat>
  <Paragraphs>167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Adjacency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Constraints &amp; Assumptions</vt:lpstr>
      <vt:lpstr>Standard Components</vt:lpstr>
      <vt:lpstr>Architecture  Design</vt:lpstr>
      <vt:lpstr>Logical View (Sys. Architecture)</vt:lpstr>
      <vt:lpstr>Hardware Architecture</vt:lpstr>
      <vt:lpstr>Hardware Architecture</vt:lpstr>
      <vt:lpstr>Software Architecture</vt:lpstr>
      <vt:lpstr>Software Architecture</vt:lpstr>
      <vt:lpstr>Security Architecture</vt:lpstr>
      <vt:lpstr>How SSL Works</vt:lpstr>
      <vt:lpstr>Communication Architecture</vt:lpstr>
      <vt:lpstr>system 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Database Design</vt:lpstr>
      <vt:lpstr>Software Class Diagrams</vt:lpstr>
      <vt:lpstr>Sequence Diagrams</vt:lpstr>
      <vt:lpstr>Sequence Diagrams</vt:lpstr>
      <vt:lpstr>Data Flow Diagrams</vt:lpstr>
      <vt:lpstr>Data Flow Diagrams</vt:lpstr>
      <vt:lpstr>Data Flow Diagrams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43</cp:revision>
  <dcterms:created xsi:type="dcterms:W3CDTF">2015-03-10T18:49:22Z</dcterms:created>
  <dcterms:modified xsi:type="dcterms:W3CDTF">2015-03-12T22:25:38Z</dcterms:modified>
</cp:coreProperties>
</file>