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5" r:id="rId4"/>
    <p:sldId id="276" r:id="rId5"/>
    <p:sldId id="282" r:id="rId6"/>
    <p:sldId id="277" r:id="rId7"/>
    <p:sldId id="279" r:id="rId8"/>
    <p:sldId id="259" r:id="rId9"/>
    <p:sldId id="260" r:id="rId10"/>
    <p:sldId id="261" r:id="rId11"/>
    <p:sldId id="280" r:id="rId12"/>
    <p:sldId id="284" r:id="rId13"/>
    <p:sldId id="285" r:id="rId14"/>
    <p:sldId id="265" r:id="rId15"/>
    <p:sldId id="274" r:id="rId16"/>
    <p:sldId id="266" r:id="rId17"/>
    <p:sldId id="272" r:id="rId18"/>
    <p:sldId id="268" r:id="rId19"/>
    <p:sldId id="271" r:id="rId20"/>
    <p:sldId id="281" r:id="rId21"/>
    <p:sldId id="269" r:id="rId22"/>
    <p:sldId id="270" r:id="rId23"/>
    <p:sldId id="273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73" d="100"/>
          <a:sy n="73" d="100"/>
        </p:scale>
        <p:origin x="-12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3/26/2015</a:t>
            </a:fld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7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dirty="0" err="1" smtClean="0"/>
              <a:t>Computech</a:t>
            </a:r>
            <a:r>
              <a:rPr lang="en-US" sz="5000" b="1" smtClean="0"/>
              <a:t>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smtClean="0">
                <a:solidFill>
                  <a:schemeClr val="tx1"/>
                </a:solidFill>
              </a:rPr>
              <a:t>Test </a:t>
            </a:r>
            <a:r>
              <a:rPr lang="en-US" sz="3900" b="1" dirty="0" smtClean="0">
                <a:solidFill>
                  <a:schemeClr val="tx1"/>
                </a:solidFill>
              </a:rPr>
              <a:t>Plan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3/23/2015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omputechcorp.com/images/computech-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067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3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Environmental Needs</a:t>
            </a:r>
            <a:endParaRPr lang="en-US" smtClean="0"/>
          </a:p>
          <a:p>
            <a:pPr lvl="1"/>
            <a:r>
              <a:rPr lang="en-US" smtClean="0"/>
              <a:t>Desktop/Laptop: Testing on Internet Explorer, Google Chrome, Mozilla Firefox, and Safari browsers</a:t>
            </a:r>
          </a:p>
          <a:p>
            <a:pPr lvl="1"/>
            <a:r>
              <a:rPr lang="en-US" smtClean="0"/>
              <a:t>Samsung Galaxy S5 and iPad Air: Google Chrome emulators</a:t>
            </a:r>
          </a:p>
          <a:p>
            <a:pPr lvl="1"/>
            <a:r>
              <a:rPr lang="en-US" smtClean="0"/>
              <a:t>iPhone 6: Testing on Gagandeep’s phone, Safari browser</a:t>
            </a:r>
          </a:p>
          <a:p>
            <a:pPr lvl="1"/>
            <a:endParaRPr lang="en-US"/>
          </a:p>
          <a:p>
            <a:r>
              <a:rPr lang="en-US" b="1" smtClean="0"/>
              <a:t>Test Cases</a:t>
            </a:r>
          </a:p>
          <a:p>
            <a:pPr lvl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46096"/>
              </p:ext>
            </p:extLst>
          </p:nvPr>
        </p:nvGraphicFramePr>
        <p:xfrm>
          <a:off x="0" y="4267200"/>
          <a:ext cx="9143995" cy="210312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CT_1: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CT_3:</a:t>
                      </a:r>
                      <a:r>
                        <a:rPr lang="en-US" smtClean="0"/>
                        <a:t> 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CT_4:</a:t>
                      </a:r>
                      <a:r>
                        <a:rPr lang="en-US" smtClean="0"/>
                        <a:t>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CT_7:</a:t>
                      </a:r>
                      <a:r>
                        <a:rPr lang="en-US" smtClean="0"/>
                        <a:t> Filter Jobs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CT_8: </a:t>
                      </a:r>
                      <a:r>
                        <a:rPr lang="en-US" smtClean="0"/>
                        <a:t>Profile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CT_9:</a:t>
                      </a:r>
                      <a:r>
                        <a:rPr lang="en-US" smtClean="0"/>
                        <a:t> 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5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</a:t>
            </a:r>
            <a:r>
              <a:rPr lang="en-US" dirty="0"/>
              <a:t>Testing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586946"/>
              </p:ext>
            </p:extLst>
          </p:nvPr>
        </p:nvGraphicFramePr>
        <p:xfrm>
          <a:off x="381000" y="1371602"/>
          <a:ext cx="7543800" cy="51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9067"/>
                <a:gridCol w="5444733"/>
              </a:tblGrid>
              <a:tr h="448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CT_2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8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Item to Test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Register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8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Pre-Conditions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None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2196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Test Steps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Repeat the below process for each supported Device and Browser type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600" u="none" strike="noStrike">
                          <a:effectLst/>
                        </a:rPr>
                        <a:t>Click on Users dropdown list on the header.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600" u="none" strike="noStrike">
                          <a:effectLst/>
                        </a:rPr>
                        <a:t>Click on Register link.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600" u="none" strike="noStrike">
                          <a:effectLst/>
                        </a:rPr>
                        <a:t>Fill in First Name, Last Name, Email Address, Password and Confirm Password.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600" u="none" strike="noStrike">
                          <a:effectLst/>
                        </a:rPr>
                        <a:t>Click on Register</a:t>
                      </a:r>
                      <a:endParaRPr lang="en-US" sz="1600" u="none" strike="noStrike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740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System should send an email to user containing email verification link and display confirmation page to user.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8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8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Pass/Fail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 Pass if system redirect user to Register page.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the system as a whole without isolating any components.</a:t>
            </a:r>
          </a:p>
          <a:p>
            <a:r>
              <a:rPr lang="en-US" dirty="0"/>
              <a:t>No unit tests will be used. The system will be tested by interacting with UI. </a:t>
            </a:r>
            <a:endParaRPr lang="en-US" dirty="0" smtClean="0"/>
          </a:p>
          <a:p>
            <a:r>
              <a:rPr lang="en-US" b="1" dirty="0"/>
              <a:t>Test Pass / Fail Criteria</a:t>
            </a:r>
          </a:p>
          <a:p>
            <a:pPr marL="114300" indent="0">
              <a:buNone/>
            </a:pPr>
            <a:r>
              <a:rPr lang="en-US" dirty="0" smtClean="0"/>
              <a:t>	If </a:t>
            </a:r>
            <a:r>
              <a:rPr lang="en-US" dirty="0"/>
              <a:t>observed results are the same as expected results and </a:t>
            </a:r>
            <a:r>
              <a:rPr lang="en-US" dirty="0" smtClean="0"/>
              <a:t>	the </a:t>
            </a:r>
            <a:r>
              <a:rPr lang="en-US" dirty="0"/>
              <a:t>System is still stable and functional, the test case will </a:t>
            </a:r>
            <a:r>
              <a:rPr lang="en-US" dirty="0" smtClean="0"/>
              <a:t>	pass</a:t>
            </a:r>
            <a:r>
              <a:rPr lang="en-US" dirty="0"/>
              <a:t>; otherwise, test case will fail.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94407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sz="2400" smtClean="0"/>
              <a:t>Not central to our testing plan, as the MVC architecture is tightly coupled and not made of large, disjointed components that need to be integrated together</a:t>
            </a:r>
          </a:p>
          <a:p>
            <a:pPr lvl="1"/>
            <a:r>
              <a:rPr lang="en-US" smtClean="0"/>
              <a:t>Unlikely that software bugs are the result of a bug in the integration of the ASP.NET MVC framework</a:t>
            </a:r>
          </a:p>
          <a:p>
            <a:pPr marL="411480" lvl="1" indent="0">
              <a:buNone/>
            </a:pPr>
            <a:endParaRPr lang="en-US" smtClean="0"/>
          </a:p>
          <a:p>
            <a:r>
              <a:rPr lang="en-US" sz="2400" b="1" smtClean="0"/>
              <a:t>Test Approach</a:t>
            </a:r>
          </a:p>
          <a:p>
            <a:pPr lvl="1"/>
            <a:r>
              <a:rPr lang="en-US" smtClean="0"/>
              <a:t>Follow functional testing test cases; in case of errors look for possible solution in system integration</a:t>
            </a:r>
          </a:p>
          <a:p>
            <a:pPr lvl="2"/>
            <a:r>
              <a:rPr lang="en-US" smtClean="0"/>
              <a:t>Better solution: 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511299" cy="523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&amp; Load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the ability of the application fulfill its functional requirements in a reasonable time under extreme conditions</a:t>
            </a:r>
          </a:p>
          <a:p>
            <a:pPr marL="114300" indent="0">
              <a:buNone/>
            </a:pPr>
            <a:endParaRPr lang="en-US"/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Conduct </a:t>
            </a:r>
            <a:r>
              <a:rPr lang="en-US"/>
              <a:t>standard automated load test using the Microsoft Visual Studio tool designed for use with ASP.NET web </a:t>
            </a:r>
            <a:r>
              <a:rPr lang="en-US" smtClean="0"/>
              <a:t>applications</a:t>
            </a:r>
          </a:p>
          <a:p>
            <a:pPr lvl="1"/>
            <a:r>
              <a:rPr lang="en-US" smtClean="0"/>
              <a:t>Test will simulate 50 simultaneous application logins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if average load time for all simulated logins is 2 seconds or less; fail otherwise (requiring debugging)</a:t>
            </a:r>
          </a:p>
          <a:p>
            <a:r>
              <a:rPr lang="en-US" b="1" smtClean="0"/>
              <a:t>Test Environmental Needs</a:t>
            </a:r>
          </a:p>
          <a:p>
            <a:pPr lvl="1"/>
            <a:r>
              <a:rPr lang="en-US" smtClean="0"/>
              <a:t>Need access to source code and Visual Studio Ultimate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&amp; Load Testing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Case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" y="2170112"/>
            <a:ext cx="7152153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1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Risks/Issues</a:t>
            </a:r>
          </a:p>
          <a:p>
            <a:pPr lvl="1"/>
            <a:r>
              <a:rPr lang="en-US" smtClean="0"/>
              <a:t>Security loopholes leading to loss of user data could make applicaton unsafe for use</a:t>
            </a:r>
          </a:p>
          <a:p>
            <a:r>
              <a:rPr lang="en-US" b="1" smtClean="0"/>
              <a:t>Items To Be Tested</a:t>
            </a:r>
          </a:p>
          <a:p>
            <a:pPr lvl="1"/>
            <a:r>
              <a:rPr lang="en-US" smtClean="0"/>
              <a:t>Secure user login</a:t>
            </a:r>
          </a:p>
          <a:p>
            <a:pPr lvl="1"/>
            <a:r>
              <a:rPr lang="en-US" smtClean="0"/>
              <a:t>Admin mode</a:t>
            </a:r>
          </a:p>
          <a:p>
            <a:pPr lvl="1"/>
            <a:r>
              <a:rPr lang="en-US" smtClean="0"/>
              <a:t>Password encryption</a:t>
            </a:r>
          </a:p>
          <a:p>
            <a:pPr lvl="1"/>
            <a:r>
              <a:rPr lang="en-US" smtClean="0"/>
              <a:t>SSL encryption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Interacting with web application user interface</a:t>
            </a:r>
          </a:p>
          <a:p>
            <a:pPr lvl="1"/>
            <a:r>
              <a:rPr lang="en-US" smtClean="0"/>
              <a:t>Accessing Geocerts SSL certificate validation </a:t>
            </a:r>
            <a:r>
              <a:rPr lang="en-US" smtClean="0"/>
              <a:t>site from Norton/Symantic Security</a:t>
            </a:r>
            <a:endParaRPr lang="en-US" smtClean="0"/>
          </a:p>
          <a:p>
            <a:pPr lvl="1"/>
            <a:r>
              <a:rPr lang="en-US" smtClean="0"/>
              <a:t>Reviewing records in application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when each test case passes; fail otherwise</a:t>
            </a:r>
            <a:endParaRPr lang="en-US"/>
          </a:p>
          <a:p>
            <a:r>
              <a:rPr lang="en-US" b="1"/>
              <a:t>Test </a:t>
            </a:r>
            <a:r>
              <a:rPr lang="en-US" b="1" smtClean="0"/>
              <a:t>Suspension/Resumption </a:t>
            </a:r>
            <a:r>
              <a:rPr lang="en-US" b="1"/>
              <a:t>criteria</a:t>
            </a:r>
          </a:p>
          <a:p>
            <a:pPr lvl="1"/>
            <a:r>
              <a:rPr lang="en-US" smtClean="0"/>
              <a:t>Due to high importance of security, suspend testing when a security violation is detected until the issue is resolved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96412"/>
              </p:ext>
            </p:extLst>
          </p:nvPr>
        </p:nvGraphicFramePr>
        <p:xfrm>
          <a:off x="762000" y="1524000"/>
          <a:ext cx="7010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Test Item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Test Approach</a:t>
                      </a:r>
                      <a:endParaRPr lang="en-US" sz="240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Secure User Login</a:t>
                      </a:r>
                      <a:endParaRPr lang="en-US" sz="2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Web</a:t>
                      </a:r>
                      <a:r>
                        <a:rPr lang="en-US" sz="2400" baseline="0" smtClean="0"/>
                        <a:t> Applicaton UI</a:t>
                      </a:r>
                      <a:endParaRPr lang="en-US" sz="2400" smtClean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Admin Mode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SSL</a:t>
                      </a:r>
                      <a:r>
                        <a:rPr lang="en-US" sz="2400" baseline="0" smtClean="0"/>
                        <a:t> Encryption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Geocerts.com</a:t>
                      </a:r>
                      <a:r>
                        <a:rPr lang="en-US" sz="2400" baseline="0" smtClean="0"/>
                        <a:t> SSL verification</a:t>
                      </a:r>
                      <a:endParaRPr lang="en-US" sz="240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Password Encryption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Revie</a:t>
                      </a:r>
                      <a:r>
                        <a:rPr lang="en-US" sz="2400" baseline="0" smtClean="0"/>
                        <a:t>w DB records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Functional Testing</a:t>
            </a:r>
          </a:p>
          <a:p>
            <a:r>
              <a:rPr lang="en-US" sz="2800" b="1" dirty="0" smtClean="0"/>
              <a:t>Nonfunctional Testing</a:t>
            </a:r>
          </a:p>
          <a:p>
            <a:r>
              <a:rPr lang="en-US" sz="2800" b="1" dirty="0" smtClean="0"/>
              <a:t>Compatibility Testing</a:t>
            </a:r>
          </a:p>
          <a:p>
            <a:r>
              <a:rPr lang="en-US" sz="2800" b="1" dirty="0" smtClean="0"/>
              <a:t>System Testing</a:t>
            </a:r>
          </a:p>
          <a:p>
            <a:r>
              <a:rPr lang="en-US" sz="2800" b="1" dirty="0" smtClean="0"/>
              <a:t>Integration Testing</a:t>
            </a:r>
          </a:p>
          <a:p>
            <a:r>
              <a:rPr lang="en-US" sz="2800" b="1" dirty="0" smtClean="0"/>
              <a:t>Performance and Load Testing</a:t>
            </a:r>
          </a:p>
          <a:p>
            <a:r>
              <a:rPr lang="en-US" sz="2800" b="1" dirty="0" smtClean="0"/>
              <a:t>Security Testing</a:t>
            </a:r>
          </a:p>
          <a:p>
            <a:r>
              <a:rPr lang="en-US" sz="2800" b="1" dirty="0" smtClean="0"/>
              <a:t>User Acceptance Testing</a:t>
            </a:r>
          </a:p>
          <a:p>
            <a:r>
              <a:rPr lang="en-US" sz="2800" b="1" dirty="0" smtClean="0"/>
              <a:t>Unit Testing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2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95268"/>
            <a:ext cx="8814118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8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Acceptance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3581400"/>
          </a:xfrm>
        </p:spPr>
        <p:txBody>
          <a:bodyPr>
            <a:normAutofit lnSpcReduction="10000"/>
          </a:bodyPr>
          <a:lstStyle/>
          <a:p>
            <a:r>
              <a:rPr lang="en-US"/>
              <a:t>L</a:t>
            </a:r>
            <a:r>
              <a:rPr lang="en-US" smtClean="0"/>
              <a:t>ast </a:t>
            </a:r>
            <a:r>
              <a:rPr lang="en-US"/>
              <a:t>step in </a:t>
            </a:r>
            <a:r>
              <a:rPr lang="en-US" smtClean="0"/>
              <a:t>testing; </a:t>
            </a:r>
            <a:r>
              <a:rPr lang="en-US"/>
              <a:t>done by </a:t>
            </a:r>
            <a:r>
              <a:rPr lang="en-US" smtClean="0"/>
              <a:t>members </a:t>
            </a:r>
            <a:r>
              <a:rPr lang="en-US"/>
              <a:t>of Computech quality assurance </a:t>
            </a:r>
            <a:r>
              <a:rPr lang="en-US" smtClean="0"/>
              <a:t>team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Test cases below are completed through interaction with UI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if 100% of test cases completed satisfactorily; fail otherwise</a:t>
            </a:r>
          </a:p>
          <a:p>
            <a:r>
              <a:rPr lang="en-US" b="1" smtClean="0"/>
              <a:t>Test Entry/Exit Criteria</a:t>
            </a:r>
          </a:p>
          <a:p>
            <a:pPr lvl="1"/>
            <a:r>
              <a:rPr lang="en-US" smtClean="0"/>
              <a:t>Entry Criteria: All other testing is complete</a:t>
            </a:r>
          </a:p>
          <a:p>
            <a:pPr lvl="1"/>
            <a:r>
              <a:rPr lang="en-US" smtClean="0"/>
              <a:t>Exit Criteria: All tests run sucessfully</a:t>
            </a:r>
          </a:p>
          <a:p>
            <a:r>
              <a:rPr lang="en-US" b="1" smtClean="0"/>
              <a:t>Test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34133"/>
              </p:ext>
            </p:extLst>
          </p:nvPr>
        </p:nvGraphicFramePr>
        <p:xfrm>
          <a:off x="13860" y="4754880"/>
          <a:ext cx="9143995" cy="2103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06285"/>
                <a:gridCol w="1306285"/>
                <a:gridCol w="1306285"/>
                <a:gridCol w="1034140"/>
                <a:gridCol w="1578430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UT_1: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UT_3: </a:t>
                      </a:r>
                      <a:r>
                        <a:rPr lang="en-US" smtClean="0"/>
                        <a:t>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UT_4: </a:t>
                      </a:r>
                      <a:r>
                        <a:rPr lang="en-US" smtClean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UT_7: </a:t>
                      </a:r>
                      <a:r>
                        <a:rPr lang="en-US" smtClean="0"/>
                        <a:t>Apply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UT_8: </a:t>
                      </a:r>
                      <a:r>
                        <a:rPr lang="en-US" smtClean="0"/>
                        <a:t>Filter</a:t>
                      </a:r>
                      <a:r>
                        <a:rPr lang="en-US" baseline="0" smtClean="0"/>
                        <a:t> Jobs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UT_9: </a:t>
                      </a:r>
                      <a:r>
                        <a:rPr lang="en-US" smtClean="0"/>
                        <a:t>Profile</a:t>
                      </a:r>
                      <a:r>
                        <a:rPr lang="en-US" baseline="0" smtClean="0"/>
                        <a:t> Information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Programmatically test methods and classes from source code</a:t>
            </a:r>
          </a:p>
          <a:p>
            <a:r>
              <a:rPr lang="en-US" b="1" dirty="0" smtClean="0"/>
              <a:t>Items To Be Tested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0467"/>
              </p:ext>
            </p:extLst>
          </p:nvPr>
        </p:nvGraphicFramePr>
        <p:xfrm>
          <a:off x="914400" y="2209800"/>
          <a:ext cx="6238875" cy="4214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812"/>
                <a:gridCol w="1631402"/>
                <a:gridCol w="345066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 Description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UT_1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User.Register() to create user account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UT_2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Email verification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User.Confirmed() to verify user email.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UT_3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LoginUser.IsValid() to verify credentials.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UT_4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Forgot Password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EmailManager.SendForgotPasswordEmail() to send an email to user.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UT_5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Change Password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ChangePassword.UpdatePassword() to update password in database.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UT_6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Apply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Apply.SubmitApplication() to apply to a job.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UT_7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Job Details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Details() in JobSearchController to display details of a job.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UT_8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Filter Jobs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Index() in JobSearchController to filter jobs based on parameters.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UT_9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Admin – Login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Call </a:t>
                      </a:r>
                      <a:r>
                        <a:rPr lang="en-US" sz="1200" dirty="0" err="1">
                          <a:effectLst/>
                        </a:rPr>
                        <a:t>IsAdminValid</a:t>
                      </a:r>
                      <a:r>
                        <a:rPr lang="en-US" sz="1200" dirty="0">
                          <a:effectLst/>
                        </a:rPr>
                        <a:t>() to verify admin credentials.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Test Approach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each method in all of the model classes</a:t>
            </a:r>
          </a:p>
          <a:p>
            <a:pPr lvl="1"/>
            <a:r>
              <a:rPr lang="en-US" dirty="0" smtClean="0"/>
              <a:t>Logic methods in Controller classes will also be tested</a:t>
            </a:r>
          </a:p>
          <a:p>
            <a:r>
              <a:rPr lang="en-US" b="1" dirty="0" smtClean="0"/>
              <a:t>Test Pass/Fail Criteria</a:t>
            </a:r>
          </a:p>
          <a:p>
            <a:pPr lvl="1"/>
            <a:r>
              <a:rPr lang="en-US" dirty="0"/>
              <a:t>Use Assert classes to verify the returned </a:t>
            </a:r>
            <a:r>
              <a:rPr lang="en-US" dirty="0" smtClean="0"/>
              <a:t>values. </a:t>
            </a:r>
            <a:r>
              <a:rPr lang="en-US" dirty="0"/>
              <a:t>Pass if assert passes; otherwise fail.</a:t>
            </a:r>
          </a:p>
          <a:p>
            <a:r>
              <a:rPr lang="en-US" b="1" dirty="0" smtClean="0"/>
              <a:t>Test Entry/Exit Criteria</a:t>
            </a:r>
          </a:p>
          <a:p>
            <a:pPr lvl="1"/>
            <a:r>
              <a:rPr lang="en-US" dirty="0" smtClean="0"/>
              <a:t>Entry Criteria: test environment ready, test stubs completed</a:t>
            </a:r>
          </a:p>
          <a:p>
            <a:pPr lvl="1"/>
            <a:r>
              <a:rPr lang="en-US" dirty="0" smtClean="0"/>
              <a:t>Exit Criteria: all modules tested and passed</a:t>
            </a:r>
          </a:p>
          <a:p>
            <a:r>
              <a:rPr lang="en-US" b="1" dirty="0" smtClean="0"/>
              <a:t>Test Suspension/Resumption Criteria</a:t>
            </a:r>
          </a:p>
          <a:p>
            <a:pPr lvl="1"/>
            <a:r>
              <a:rPr lang="en-US" dirty="0" smtClean="0"/>
              <a:t>Testing will be suspended when a bug is found and resumed when the error is corrected</a:t>
            </a:r>
          </a:p>
          <a:p>
            <a:r>
              <a:rPr lang="en-US" b="1" dirty="0" smtClean="0"/>
              <a:t>Test Environmental Needs</a:t>
            </a:r>
          </a:p>
          <a:p>
            <a:pPr lvl="1"/>
            <a:r>
              <a:rPr lang="en-US" dirty="0" smtClean="0"/>
              <a:t>Requires Microsoft’s </a:t>
            </a:r>
            <a:r>
              <a:rPr lang="en-US" dirty="0" err="1" smtClean="0"/>
              <a:t>NUnit</a:t>
            </a:r>
            <a:r>
              <a:rPr lang="en-US" dirty="0" smtClean="0"/>
              <a:t> unit testing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6642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57520"/>
              </p:ext>
            </p:extLst>
          </p:nvPr>
        </p:nvGraphicFramePr>
        <p:xfrm>
          <a:off x="381000" y="1371600"/>
          <a:ext cx="7772400" cy="5333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5170"/>
                <a:gridCol w="5587230"/>
              </a:tblGrid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UT_1.3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Item to Test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Register Fails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Pre-Conditions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Account already created with email “john.doe@email.com”</a:t>
                      </a:r>
                      <a:endParaRPr lang="en-US" sz="15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2796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Test Steps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Call </a:t>
                      </a:r>
                      <a:r>
                        <a:rPr lang="en-US" sz="1500" dirty="0" err="1">
                          <a:effectLst/>
                        </a:rPr>
                        <a:t>User.Register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firstName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lastName</a:t>
                      </a:r>
                      <a:r>
                        <a:rPr lang="en-US" sz="1500" dirty="0">
                          <a:effectLst/>
                        </a:rPr>
                        <a:t>, email, password, </a:t>
                      </a:r>
                      <a:r>
                        <a:rPr lang="en-US" sz="1500" dirty="0" err="1">
                          <a:effectLst/>
                        </a:rPr>
                        <a:t>guid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{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</a:t>
                      </a:r>
                      <a:r>
                        <a:rPr lang="en-US" sz="1500" dirty="0" err="1">
                          <a:effectLst/>
                        </a:rPr>
                        <a:t>firstName</a:t>
                      </a:r>
                      <a:r>
                        <a:rPr lang="en-US" sz="1500" dirty="0">
                          <a:effectLst/>
                        </a:rPr>
                        <a:t> = “John”,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</a:t>
                      </a:r>
                      <a:r>
                        <a:rPr lang="en-US" sz="1500" dirty="0" err="1">
                          <a:effectLst/>
                        </a:rPr>
                        <a:t>lastName</a:t>
                      </a:r>
                      <a:r>
                        <a:rPr lang="en-US" sz="1500" dirty="0">
                          <a:effectLst/>
                        </a:rPr>
                        <a:t> = “Doe”,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email = john.doe@email.com,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password = “123456”,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GUID = “a6d7f3b6-c65d-4319-89d9-e5b518720e39”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} and store returned value in Boolean variable.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 smtClean="0">
                          <a:effectLst/>
                        </a:rPr>
                        <a:t>2</a:t>
                      </a:r>
                      <a:r>
                        <a:rPr lang="en-US" sz="1500" smtClean="0">
                          <a:effectLst/>
                        </a:rPr>
                        <a:t>.       Verify </a:t>
                      </a:r>
                      <a:r>
                        <a:rPr lang="en-US" sz="1500" dirty="0">
                          <a:effectLst/>
                        </a:rPr>
                        <a:t>returned value with expected value.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Expected Results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False should be returned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Priority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High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Pass/Fail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Pass if </a:t>
                      </a:r>
                      <a:r>
                        <a:rPr lang="en-US" sz="1500" dirty="0" err="1">
                          <a:effectLst/>
                        </a:rPr>
                        <a:t>IsAssert</a:t>
                      </a:r>
                      <a:r>
                        <a:rPr lang="en-US" sz="1500" dirty="0">
                          <a:effectLst/>
                        </a:rPr>
                        <a:t>(false) is true</a:t>
                      </a:r>
                      <a:endParaRPr lang="en-US" sz="15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mphasizes the working</a:t>
            </a:r>
            <a:r>
              <a:rPr lang="en-US" dirty="0" smtClean="0"/>
              <a:t> of the actual application features</a:t>
            </a:r>
          </a:p>
          <a:p>
            <a:endParaRPr lang="en-US" dirty="0"/>
          </a:p>
          <a:p>
            <a:r>
              <a:rPr lang="en-US" b="1" dirty="0" smtClean="0"/>
              <a:t>Test Approach</a:t>
            </a:r>
          </a:p>
          <a:p>
            <a:pPr lvl="1"/>
            <a:r>
              <a:rPr lang="en-US" dirty="0" smtClean="0"/>
              <a:t>Follow procedures in test cases using interaction with UI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b="1" dirty="0" smtClean="0"/>
              <a:t>Test Pass/Fail Criteria</a:t>
            </a:r>
          </a:p>
          <a:p>
            <a:pPr lvl="1"/>
            <a:r>
              <a:rPr lang="en-US" dirty="0" smtClean="0"/>
              <a:t>Pass: Observed results are the same as expected results</a:t>
            </a:r>
          </a:p>
          <a:p>
            <a:pPr lvl="1"/>
            <a:r>
              <a:rPr lang="en-US" dirty="0" smtClean="0"/>
              <a:t>Fail: Observed results differ from 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20806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Test Entry/Exit </a:t>
            </a:r>
            <a:r>
              <a:rPr lang="en-US" b="1" smtClean="0"/>
              <a:t>Criteria</a:t>
            </a:r>
          </a:p>
          <a:p>
            <a:pPr lvl="1"/>
            <a:r>
              <a:rPr lang="en-US" smtClean="0"/>
              <a:t>Entry: Test environment ready to use</a:t>
            </a:r>
          </a:p>
          <a:p>
            <a:pPr lvl="1"/>
            <a:r>
              <a:rPr lang="en-US" smtClean="0"/>
              <a:t>Exit: All use cases are tested, all test cases pass sucessfully, defects found are documented and solutions found</a:t>
            </a:r>
            <a:endParaRPr lang="en-US"/>
          </a:p>
          <a:p>
            <a:r>
              <a:rPr lang="en-US" b="1"/>
              <a:t>Test Suspension/Resumption </a:t>
            </a:r>
            <a:r>
              <a:rPr lang="en-US" b="1" smtClean="0"/>
              <a:t>Criteria</a:t>
            </a:r>
          </a:p>
          <a:p>
            <a:pPr lvl="1"/>
            <a:r>
              <a:rPr lang="en-US" smtClean="0"/>
              <a:t>Testing will be suspended as soon as a test case fails</a:t>
            </a:r>
          </a:p>
          <a:p>
            <a:pPr lvl="1"/>
            <a:r>
              <a:rPr lang="en-US" smtClean="0"/>
              <a:t>After a solution is implemented, testing will resume</a:t>
            </a:r>
          </a:p>
          <a:p>
            <a:r>
              <a:rPr lang="en-US" b="1" smtClean="0"/>
              <a:t>Test Cases</a:t>
            </a:r>
            <a:endParaRPr lang="en-US" b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5034"/>
              </p:ext>
            </p:extLst>
          </p:nvPr>
        </p:nvGraphicFramePr>
        <p:xfrm>
          <a:off x="13860" y="4754880"/>
          <a:ext cx="9143995" cy="2103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06285"/>
                <a:gridCol w="1306285"/>
                <a:gridCol w="1306285"/>
                <a:gridCol w="1034140"/>
                <a:gridCol w="1578430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FT_1: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FT_3: </a:t>
                      </a:r>
                      <a:r>
                        <a:rPr lang="en-US" smtClean="0"/>
                        <a:t>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FT_4: </a:t>
                      </a:r>
                      <a:r>
                        <a:rPr lang="en-US" smtClean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FT_7: </a:t>
                      </a:r>
                      <a:r>
                        <a:rPr lang="en-US" smtClean="0"/>
                        <a:t>Apply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FT_8: </a:t>
                      </a:r>
                      <a:r>
                        <a:rPr lang="en-US" smtClean="0"/>
                        <a:t>Filter</a:t>
                      </a:r>
                      <a:r>
                        <a:rPr lang="en-US" baseline="0" smtClean="0"/>
                        <a:t> Jobs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FT_9: </a:t>
                      </a:r>
                      <a:r>
                        <a:rPr lang="en-US" smtClean="0"/>
                        <a:t>Profile</a:t>
                      </a:r>
                      <a:r>
                        <a:rPr lang="en-US" baseline="0" smtClean="0"/>
                        <a:t> Information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626482"/>
              </p:ext>
            </p:extLst>
          </p:nvPr>
        </p:nvGraphicFramePr>
        <p:xfrm>
          <a:off x="685800" y="1371600"/>
          <a:ext cx="7162799" cy="5334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3784"/>
                <a:gridCol w="5149015"/>
              </a:tblGrid>
              <a:tr h="444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FT_2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4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Item to Test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Register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4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Pre-Conditions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None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2386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Test Steps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Click on Users button on header.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Click on Register link button.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Fill in First name  - John,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Last name - Doe,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Email ID – john.doe@email.com,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Password - 123456,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Confirm Password - 123456.</a:t>
                      </a:r>
                    </a:p>
                    <a:p>
                      <a:pPr marL="339725" marR="0" lvl="0" indent="-3397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4.       Click </a:t>
                      </a:r>
                      <a:r>
                        <a:rPr lang="en-US" sz="1600" dirty="0">
                          <a:effectLst/>
                        </a:rPr>
                        <a:t>on Register.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72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System displays confirmation page with a message about verification email sent to user provided email address.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4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4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Pass/Fail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 Pass if system redirects user to Register page.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334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Testing application </a:t>
            </a:r>
            <a:r>
              <a:rPr lang="en-US" b="1" smtClean="0"/>
              <a:t>reliability</a:t>
            </a:r>
            <a:r>
              <a:rPr lang="en-US" smtClean="0"/>
              <a:t> and </a:t>
            </a:r>
            <a:r>
              <a:rPr lang="en-US" b="1" smtClean="0"/>
              <a:t>availability</a:t>
            </a:r>
          </a:p>
          <a:p>
            <a:r>
              <a:rPr lang="en-US" b="1" smtClean="0"/>
              <a:t>Test Risks / Issues</a:t>
            </a:r>
          </a:p>
          <a:p>
            <a:pPr lvl="1"/>
            <a:r>
              <a:rPr lang="en-US"/>
              <a:t>U</a:t>
            </a:r>
            <a:r>
              <a:rPr lang="en-US" smtClean="0"/>
              <a:t>nanticipated </a:t>
            </a:r>
            <a:r>
              <a:rPr lang="en-US"/>
              <a:t>problems such as long </a:t>
            </a:r>
            <a:r>
              <a:rPr lang="en-US" smtClean="0"/>
              <a:t>server downtimes could </a:t>
            </a:r>
            <a:r>
              <a:rPr lang="en-US"/>
              <a:t>make the application </a:t>
            </a:r>
            <a:r>
              <a:rPr lang="en-US" smtClean="0"/>
              <a:t>unusable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Stopwatch testing of job search times (10 searches with 4 filters)</a:t>
            </a:r>
          </a:p>
          <a:p>
            <a:pPr lvl="1"/>
            <a:r>
              <a:rPr lang="en-US" smtClean="0"/>
              <a:t>Stopwatch testing of home page load time (10 loads)</a:t>
            </a:r>
          </a:p>
          <a:p>
            <a:r>
              <a:rPr lang="en-US" b="1" smtClean="0"/>
              <a:t>Test Pass / Fail Criteria</a:t>
            </a:r>
          </a:p>
          <a:p>
            <a:pPr lvl="1"/>
            <a:r>
              <a:rPr lang="en-US" smtClean="0"/>
              <a:t>Pass if all tests result in load times of two seconds or less</a:t>
            </a:r>
          </a:p>
          <a:p>
            <a:pPr lvl="1"/>
            <a:r>
              <a:rPr lang="en-US" smtClean="0"/>
              <a:t>Fail otherwise</a:t>
            </a:r>
          </a:p>
          <a:p>
            <a:r>
              <a:rPr lang="en-US" b="1" smtClean="0"/>
              <a:t>Test Entry Criteria</a:t>
            </a:r>
          </a:p>
          <a:p>
            <a:pPr lvl="1"/>
            <a:r>
              <a:rPr lang="en-US" smtClean="0"/>
              <a:t>Web application hosted on Computech server</a:t>
            </a:r>
          </a:p>
          <a:p>
            <a:r>
              <a:rPr lang="en-US" b="1" smtClean="0"/>
              <a:t>Test Environment Needs</a:t>
            </a:r>
          </a:p>
          <a:p>
            <a:pPr lvl="1"/>
            <a:r>
              <a:rPr lang="en-US"/>
              <a:t>U</a:t>
            </a:r>
            <a:r>
              <a:rPr lang="en-US" smtClean="0"/>
              <a:t>ser </a:t>
            </a:r>
            <a:r>
              <a:rPr lang="en-US"/>
              <a:t>machine </a:t>
            </a:r>
            <a:r>
              <a:rPr lang="en-US" smtClean="0"/>
              <a:t>with </a:t>
            </a:r>
            <a:r>
              <a:rPr lang="en-US"/>
              <a:t>1 GB of available </a:t>
            </a:r>
            <a:r>
              <a:rPr lang="en-US" smtClean="0"/>
              <a:t>RAM; </a:t>
            </a:r>
            <a:r>
              <a:rPr lang="en-US"/>
              <a:t>internet download speeds of at least 2 MBPS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44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Nonfunctional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43390"/>
              </p:ext>
            </p:extLst>
          </p:nvPr>
        </p:nvGraphicFramePr>
        <p:xfrm>
          <a:off x="457200" y="1523999"/>
          <a:ext cx="7620000" cy="5105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2323"/>
                <a:gridCol w="5477677"/>
              </a:tblGrid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ID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NT_1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27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Item to Test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Application Reliability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Pre-Conditions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The web application is hosted on the Computech server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4434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Test Steps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Execute the following ten times: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In the job search window select criteria from each filter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Execute the search and start stopwatch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Compare results to items selected in search window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129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Search results match criteria selected by the user logically AND together; all search results are loaded to the web page within two seconds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Pass/Fail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8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Verify that the web application is completely usable on each supported device: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586"/>
              </p:ext>
            </p:extLst>
          </p:nvPr>
        </p:nvGraphicFramePr>
        <p:xfrm>
          <a:off x="609600" y="2590800"/>
          <a:ext cx="7543800" cy="3735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4790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Device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Operating System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Browsers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310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Laptop / Desktop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Windows (any)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OS X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Google Chrome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Mozilla Firefox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Internet Explorer &gt; 9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  <a:tr h="7668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Tablets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iPad Air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iOS 8.1.3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  <a:tr h="1100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Phone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iPhone 6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Samsung Galaxy S5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iOS 8.1.3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Android v5.0 (Lollipop)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Google Chrome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3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Test each item in test deliverables in the user interface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Pass: 100% of test cases successfully and easily completed</a:t>
            </a:r>
          </a:p>
          <a:p>
            <a:pPr lvl="1"/>
            <a:r>
              <a:rPr lang="en-US" smtClean="0"/>
              <a:t>Fail: Any fault or excessive diffiuculty in performing a UI operation, excluding resume upload on Apple devices</a:t>
            </a:r>
          </a:p>
          <a:p>
            <a:r>
              <a:rPr lang="en-US" b="1" smtClean="0"/>
              <a:t>Test Entry/Exit Criteria</a:t>
            </a:r>
          </a:p>
          <a:p>
            <a:pPr lvl="1"/>
            <a:r>
              <a:rPr lang="en-US" smtClean="0"/>
              <a:t>Entry:</a:t>
            </a:r>
          </a:p>
          <a:p>
            <a:pPr lvl="2"/>
            <a:r>
              <a:rPr lang="en-US" dirty="0" smtClean="0"/>
              <a:t>Devices are </a:t>
            </a:r>
            <a:r>
              <a:rPr lang="en-US" smtClean="0"/>
              <a:t>functioning properly and ready to use</a:t>
            </a:r>
          </a:p>
          <a:p>
            <a:pPr lvl="2"/>
            <a:r>
              <a:rPr lang="en-US" smtClean="0"/>
              <a:t>Proper browsers are installed with up-to-date JavaScript engines</a:t>
            </a:r>
          </a:p>
          <a:p>
            <a:pPr lvl="1"/>
            <a:r>
              <a:rPr lang="en-US" smtClean="0"/>
              <a:t>Exit:</a:t>
            </a:r>
          </a:p>
          <a:p>
            <a:pPr lvl="2"/>
            <a:r>
              <a:rPr lang="en-US"/>
              <a:t>All tests have been run successfully and no high priority bugs are left </a:t>
            </a:r>
            <a:r>
              <a:rPr lang="en-US" smtClean="0"/>
              <a:t>uncorrected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8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1553</Words>
  <Application>Microsoft Office PowerPoint</Application>
  <PresentationFormat>On-screen Show (4:3)</PresentationFormat>
  <Paragraphs>331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Computech Corporation: Advanced Job and Candidate Application</vt:lpstr>
      <vt:lpstr>Contents</vt:lpstr>
      <vt:lpstr>Functional Testing</vt:lpstr>
      <vt:lpstr>Functional Testing</vt:lpstr>
      <vt:lpstr>Functional Testing</vt:lpstr>
      <vt:lpstr>Nonfunctional Testing</vt:lpstr>
      <vt:lpstr>Nonfunctional Testing</vt:lpstr>
      <vt:lpstr>Compatibility Testing</vt:lpstr>
      <vt:lpstr>Compatibility Testing</vt:lpstr>
      <vt:lpstr>Compatibility Testing</vt:lpstr>
      <vt:lpstr>Compatibility Testing</vt:lpstr>
      <vt:lpstr>System Testing</vt:lpstr>
      <vt:lpstr>System Testing</vt:lpstr>
      <vt:lpstr>Integration Testing</vt:lpstr>
      <vt:lpstr>Integration Testing</vt:lpstr>
      <vt:lpstr>Performance &amp; Load Testing</vt:lpstr>
      <vt:lpstr>Performance &amp; Load Testing</vt:lpstr>
      <vt:lpstr>Security Testing</vt:lpstr>
      <vt:lpstr>Security Testing</vt:lpstr>
      <vt:lpstr>Security Testing</vt:lpstr>
      <vt:lpstr>User Acceptance Testing</vt:lpstr>
      <vt:lpstr>Unit Testing</vt:lpstr>
      <vt:lpstr>Unit Testing</vt:lpstr>
      <vt:lpstr>Unit Testing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Wesley</cp:lastModifiedBy>
  <cp:revision>36</cp:revision>
  <dcterms:created xsi:type="dcterms:W3CDTF">2015-03-24T02:35:41Z</dcterms:created>
  <dcterms:modified xsi:type="dcterms:W3CDTF">2015-03-26T20:40:09Z</dcterms:modified>
</cp:coreProperties>
</file>