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1" r:id="rId4"/>
    <p:sldId id="264" r:id="rId5"/>
    <p:sldId id="265" r:id="rId6"/>
    <p:sldId id="271" r:id="rId7"/>
    <p:sldId id="259" r:id="rId8"/>
    <p:sldId id="266" r:id="rId9"/>
    <p:sldId id="267" r:id="rId10"/>
    <p:sldId id="268" r:id="rId11"/>
    <p:sldId id="269" r:id="rId12"/>
    <p:sldId id="262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3/10/2015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smtClean="0">
                <a:solidFill>
                  <a:schemeClr val="tx1"/>
                </a:solidFill>
              </a:rPr>
              <a:t>Design Specification</a:t>
            </a:r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3/10/2015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cases:</a:t>
            </a:r>
          </a:p>
          <a:p>
            <a:r>
              <a:rPr lang="en-US" sz="3000" dirty="0" smtClean="0"/>
              <a:t>Register</a:t>
            </a:r>
          </a:p>
          <a:p>
            <a:r>
              <a:rPr lang="en-US" sz="2200" dirty="0" smtClean="0"/>
              <a:t>Normal Flow: ☺</a:t>
            </a:r>
          </a:p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93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1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register -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16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Login- normal flow ☺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87702"/>
              </p:ext>
            </p:extLst>
          </p:nvPr>
        </p:nvGraphicFramePr>
        <p:xfrm>
          <a:off x="685800" y="2362200"/>
          <a:ext cx="670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6334163" imgH="580897" progId="Visio.Drawing.15">
                  <p:embed/>
                </p:oleObj>
              </mc:Choice>
              <mc:Fallback>
                <p:oleObj name="Visio" r:id="rId3" imgW="6334163" imgH="5808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67056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5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Login- </a:t>
            </a:r>
            <a:r>
              <a:rPr lang="en-US" dirty="0" err="1" smtClean="0"/>
              <a:t>EXception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553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Apply – normal flow ☺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180"/>
              </p:ext>
            </p:extLst>
          </p:nvPr>
        </p:nvGraphicFramePr>
        <p:xfrm>
          <a:off x="1404937" y="1676400"/>
          <a:ext cx="63341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8277197" imgH="3152824" progId="Visio.Drawing.15">
                  <p:embed/>
                </p:oleObj>
              </mc:Choice>
              <mc:Fallback>
                <p:oleObj name="Visio" r:id="rId3" imgW="8277197" imgH="31528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7" y="1676400"/>
                        <a:ext cx="6334125" cy="289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6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Apply – exception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08336"/>
              </p:ext>
            </p:extLst>
          </p:nvPr>
        </p:nvGraphicFramePr>
        <p:xfrm>
          <a:off x="609600" y="16002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8458327" imgH="3876786" progId="Visio.Drawing.15">
                  <p:embed/>
                </p:oleObj>
              </mc:Choice>
              <mc:Fallback>
                <p:oleObj name="Visio" r:id="rId3" imgW="8458327" imgH="38767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696200" cy="365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1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07940"/>
              </p:ext>
            </p:extLst>
          </p:nvPr>
        </p:nvGraphicFramePr>
        <p:xfrm>
          <a:off x="533400" y="1219200"/>
          <a:ext cx="7239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6200812" imgH="5143584" progId="Visio.Drawing.15">
                  <p:embed/>
                </p:oleObj>
              </mc:Choice>
              <mc:Fallback>
                <p:oleObj name="Visio" r:id="rId3" imgW="6200812" imgH="51435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7239000" cy="510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Assumptions, Constraints, and Standards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 detailed description of the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esign framework</a:t>
            </a:r>
          </a:p>
          <a:p>
            <a:pPr lvl="1"/>
            <a:r>
              <a:rPr lang="en-US" dirty="0" smtClean="0"/>
              <a:t>Software and hardware architecture</a:t>
            </a:r>
          </a:p>
          <a:p>
            <a:pPr lvl="1"/>
            <a:r>
              <a:rPr lang="en-US" dirty="0" smtClean="0"/>
              <a:t>Security and Communication architecture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Sequence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Definitions, </a:t>
            </a:r>
            <a:r>
              <a:rPr lang="en-US" smtClean="0"/>
              <a:t>Acronyms, &amp; Abbreviations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mtClean="0"/>
              <a:t>•</a:t>
            </a:r>
            <a:r>
              <a:rPr lang="en-US" sz="3200" smtClean="0"/>
              <a:t> </a:t>
            </a:r>
            <a:r>
              <a:rPr lang="en-US" sz="3200" b="1" smtClean="0"/>
              <a:t>EJCA</a:t>
            </a:r>
            <a:r>
              <a:rPr lang="en-US" sz="3200" smtClean="0"/>
              <a:t>  </a:t>
            </a:r>
            <a:r>
              <a:rPr lang="en-US"/>
              <a:t>- Enhanced Job and Candidate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User</a:t>
            </a:r>
            <a:r>
              <a:rPr lang="en-US" smtClean="0"/>
              <a:t> </a:t>
            </a:r>
            <a:r>
              <a:rPr lang="en-US"/>
              <a:t>– Job seeker who uses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</a:t>
            </a:r>
            <a:r>
              <a:rPr lang="en-US" smtClean="0"/>
              <a:t> </a:t>
            </a:r>
            <a:r>
              <a:rPr lang="en-US"/>
              <a:t>– Admin/administrator who manages the users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 </a:t>
            </a:r>
            <a:r>
              <a:rPr lang="en-US" sz="3200" b="1"/>
              <a:t>portal </a:t>
            </a:r>
            <a:r>
              <a:rPr lang="en-US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Front </a:t>
            </a:r>
            <a:r>
              <a:rPr lang="en-US" sz="3200" b="1"/>
              <a:t>End </a:t>
            </a:r>
            <a:r>
              <a:rPr lang="en-US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Back </a:t>
            </a:r>
            <a:r>
              <a:rPr lang="en-US" sz="3500" b="1"/>
              <a:t>End </a:t>
            </a:r>
            <a:r>
              <a:rPr lang="en-US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UI</a:t>
            </a:r>
            <a:r>
              <a:rPr lang="en-US" sz="3500" smtClean="0"/>
              <a:t> </a:t>
            </a:r>
            <a:r>
              <a:rPr lang="en-US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Server</a:t>
            </a:r>
            <a:r>
              <a:rPr lang="en-US" smtClean="0"/>
              <a:t> </a:t>
            </a:r>
            <a:r>
              <a:rPr lang="en-US"/>
              <a:t>–Machine that will host the web application as well as database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Constraints</a:t>
            </a:r>
            <a:r>
              <a:rPr lang="en-US" dirty="0" smtClean="0"/>
              <a:t>		</a:t>
            </a:r>
          </a:p>
          <a:p>
            <a:pPr lvl="1"/>
            <a:r>
              <a:rPr lang="en-US" dirty="0" smtClean="0"/>
              <a:t>UI based </a:t>
            </a:r>
            <a:r>
              <a:rPr lang="en-US" dirty="0"/>
              <a:t>on the type of device used</a:t>
            </a:r>
            <a:endParaRPr lang="en-US" dirty="0" smtClean="0"/>
          </a:p>
          <a:p>
            <a:pPr lvl="1"/>
            <a:r>
              <a:rPr lang="en-US" dirty="0" smtClean="0"/>
              <a:t>Required modern </a:t>
            </a:r>
            <a:r>
              <a:rPr lang="en-US" dirty="0"/>
              <a:t>internet browser such as Safari, Google Chrome, or Internet </a:t>
            </a:r>
            <a:r>
              <a:rPr lang="en-US" dirty="0" smtClean="0"/>
              <a:t>Explorer.</a:t>
            </a:r>
          </a:p>
          <a:p>
            <a:pPr lvl="1"/>
            <a:endParaRPr lang="en-US" dirty="0"/>
          </a:p>
          <a:p>
            <a:r>
              <a:rPr lang="en-US" sz="3000" dirty="0" smtClean="0"/>
              <a:t>Assumptions</a:t>
            </a:r>
          </a:p>
          <a:p>
            <a:pPr lvl="1"/>
            <a:r>
              <a:rPr lang="en-US" sz="2100" dirty="0"/>
              <a:t>Internet connection with enough bandwidth (about 1 to 2 mbps) </a:t>
            </a:r>
            <a:endParaRPr lang="en-US" sz="2100" dirty="0" smtClean="0"/>
          </a:p>
          <a:p>
            <a:pPr lvl="1"/>
            <a:r>
              <a:rPr lang="en-US" sz="2100" dirty="0" smtClean="0"/>
              <a:t>Internet </a:t>
            </a:r>
            <a:r>
              <a:rPr lang="en-US" sz="2100" dirty="0"/>
              <a:t>b</a:t>
            </a:r>
            <a:r>
              <a:rPr lang="en-US" sz="2100" dirty="0" smtClean="0"/>
              <a:t>rowser </a:t>
            </a:r>
            <a:r>
              <a:rPr lang="en-US" sz="2100" dirty="0"/>
              <a:t>with an up to date JavaScript engine and support for HTTP cookies to remember returning user logins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661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Webserver (Owned by Computech)</a:t>
            </a:r>
          </a:p>
          <a:p>
            <a:pPr lvl="1"/>
            <a:r>
              <a:rPr lang="en-US"/>
              <a:t>Windows Server 2008 R2 </a:t>
            </a:r>
            <a:r>
              <a:rPr lang="en-US" smtClean="0"/>
              <a:t>Standard</a:t>
            </a:r>
          </a:p>
          <a:p>
            <a:pPr lvl="1"/>
            <a:r>
              <a:rPr lang="en-US"/>
              <a:t>16 GB of </a:t>
            </a:r>
            <a:r>
              <a:rPr lang="en-US" smtClean="0"/>
              <a:t>RAM</a:t>
            </a:r>
          </a:p>
          <a:p>
            <a:pPr lvl="1"/>
            <a:r>
              <a:rPr lang="en-US" smtClean="0"/>
              <a:t>Runs the following software:</a:t>
            </a:r>
          </a:p>
          <a:p>
            <a:pPr lvl="2"/>
            <a:r>
              <a:rPr lang="en-US" smtClean="0"/>
              <a:t>Microsoft IIS </a:t>
            </a:r>
            <a:r>
              <a:rPr lang="en-US"/>
              <a:t>7.5 </a:t>
            </a:r>
            <a:r>
              <a:rPr lang="en-US" smtClean="0"/>
              <a:t>Webserver </a:t>
            </a:r>
          </a:p>
          <a:p>
            <a:pPr lvl="2"/>
            <a:r>
              <a:rPr lang="en-US"/>
              <a:t>Microsoft SQL Server 2008 R2 </a:t>
            </a:r>
            <a:r>
              <a:rPr lang="en-US" smtClean="0"/>
              <a:t>Database</a:t>
            </a:r>
            <a:endParaRPr lang="en-US"/>
          </a:p>
          <a:p>
            <a:r>
              <a:rPr lang="en-US" smtClean="0"/>
              <a:t>User Machine </a:t>
            </a:r>
          </a:p>
          <a:p>
            <a:pPr lvl="1"/>
            <a:r>
              <a:rPr lang="en-US" smtClean="0"/>
              <a:t>Any PC with latest version of Google Chrome,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263</Words>
  <Application>Microsoft Office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Adjacency</vt:lpstr>
      <vt:lpstr>Microsoft Visio Drawing</vt:lpstr>
      <vt:lpstr>Computech Corporation: Advanced Job and Candidate Application</vt:lpstr>
      <vt:lpstr>Contents</vt:lpstr>
      <vt:lpstr>Introduction</vt:lpstr>
      <vt:lpstr>Purpose</vt:lpstr>
      <vt:lpstr>Definitions, Acronyms, &amp; Abbreviations</vt:lpstr>
      <vt:lpstr>PowerPoint Presentation</vt:lpstr>
      <vt:lpstr>Architecture  Design</vt:lpstr>
      <vt:lpstr>Hardware Architecture</vt:lpstr>
      <vt:lpstr>Software Architecture</vt:lpstr>
      <vt:lpstr>Security Architecture</vt:lpstr>
      <vt:lpstr>Communication Architecture</vt:lpstr>
      <vt:lpstr>system  Design</vt:lpstr>
      <vt:lpstr>System design</vt:lpstr>
      <vt:lpstr>Use case – register - exception</vt:lpstr>
      <vt:lpstr>Use case – Login- normal flow ☺</vt:lpstr>
      <vt:lpstr>Use case – Login- EXception</vt:lpstr>
      <vt:lpstr>Use case – Apply – normal flow ☺</vt:lpstr>
      <vt:lpstr>Use case – Apply – exception</vt:lpstr>
      <vt:lpstr>Database design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Simul Kadakia</cp:lastModifiedBy>
  <cp:revision>10</cp:revision>
  <dcterms:created xsi:type="dcterms:W3CDTF">2015-03-10T18:49:22Z</dcterms:created>
  <dcterms:modified xsi:type="dcterms:W3CDTF">2015-03-10T19:48:03Z</dcterms:modified>
</cp:coreProperties>
</file>