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59" r:id="rId6"/>
    <p:sldId id="261"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95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CE594285-0EAF-4454-8D22-B41F5013228C}" type="datetimeFigureOut">
              <a:rPr lang="en-US" smtClean="0"/>
              <a:t>2/17/2015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CE594285-0EAF-4454-8D22-B41F5013228C}" type="datetimeFigureOut">
              <a:rPr lang="en-US" smtClean="0"/>
              <a:t>2/17/2015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68A3D28-7DC4-4BAC-9CBF-D0E30691BB0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68A3D28-7DC4-4BAC-9CBF-D0E30691BB0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594285-0EAF-4454-8D22-B41F5013228C}" type="datetimeFigureOut">
              <a:rPr lang="en-US" smtClean="0"/>
              <a:t>2/17/2015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68A3D28-7DC4-4BAC-9CBF-D0E30691BB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CE594285-0EAF-4454-8D22-B41F5013228C}" type="datetimeFigureOut">
              <a:rPr lang="en-US" smtClean="0"/>
              <a:t>2/17/2015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E594285-0EAF-4454-8D22-B41F5013228C}" type="datetimeFigureOut">
              <a:rPr lang="en-US" smtClean="0"/>
              <a:t>2/17/2015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68A3D28-7DC4-4BAC-9CBF-D0E30691BB0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E594285-0EAF-4454-8D22-B41F5013228C}" type="datetimeFigureOut">
              <a:rPr lang="en-US" smtClean="0"/>
              <a:t>2/17/2015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68A3D28-7DC4-4BAC-9CBF-D0E30691BB0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t/>
            </a:r>
            <a:br>
              <a:rPr lang="en-US" dirty="0" smtClean="0"/>
            </a:br>
            <a:r>
              <a:rPr lang="en-US" dirty="0" smtClean="0"/>
              <a:t>Requirement Specifications</a:t>
            </a:r>
            <a:br>
              <a:rPr lang="en-US" dirty="0" smtClean="0"/>
            </a:br>
            <a:r>
              <a:rPr lang="en-US" sz="2400" dirty="0" smtClean="0"/>
              <a:t>for</a:t>
            </a:r>
            <a:br>
              <a:rPr lang="en-US" sz="2400" dirty="0" smtClean="0"/>
            </a:br>
            <a:r>
              <a:rPr lang="en-US" dirty="0" smtClean="0"/>
              <a:t>Enhanced Job and Candidate Application</a:t>
            </a:r>
            <a:endParaRPr lang="en-US" dirty="0"/>
          </a:p>
        </p:txBody>
      </p:sp>
      <p:sp>
        <p:nvSpPr>
          <p:cNvPr id="3" name="Subtitle 2"/>
          <p:cNvSpPr>
            <a:spLocks noGrp="1"/>
          </p:cNvSpPr>
          <p:nvPr>
            <p:ph type="subTitle" idx="1"/>
          </p:nvPr>
        </p:nvSpPr>
        <p:spPr>
          <a:xfrm>
            <a:off x="2362200" y="4800600"/>
            <a:ext cx="6560234" cy="1752600"/>
          </a:xfrm>
        </p:spPr>
        <p:txBody>
          <a:bodyPr>
            <a:normAutofit/>
          </a:bodyPr>
          <a:lstStyle/>
          <a:p>
            <a:pPr algn="l"/>
            <a:r>
              <a:rPr lang="en-US" sz="2400" dirty="0" smtClean="0"/>
              <a:t>Prepared By:</a:t>
            </a:r>
          </a:p>
          <a:p>
            <a:r>
              <a:rPr lang="en-US" sz="2400" dirty="0" smtClean="0"/>
              <a:t>Simul Kadakia</a:t>
            </a:r>
          </a:p>
          <a:p>
            <a:r>
              <a:rPr lang="en-US" sz="2400" dirty="0" smtClean="0"/>
              <a:t>Wesley </a:t>
            </a:r>
            <a:r>
              <a:rPr lang="en-US" sz="2400" dirty="0" err="1" smtClean="0"/>
              <a:t>Trescott</a:t>
            </a:r>
            <a:endParaRPr lang="en-US" sz="2400" dirty="0" smtClean="0"/>
          </a:p>
          <a:p>
            <a:r>
              <a:rPr lang="en-US" sz="2400" dirty="0" err="1" smtClean="0"/>
              <a:t>Gagandeep</a:t>
            </a:r>
            <a:r>
              <a:rPr lang="en-US" sz="2400" dirty="0" smtClean="0"/>
              <a:t> Singh</a:t>
            </a:r>
            <a:endParaRPr lang="en-US" sz="2400" dirty="0"/>
          </a:p>
        </p:txBody>
      </p:sp>
    </p:spTree>
    <p:extLst>
      <p:ext uri="{BB962C8B-B14F-4D97-AF65-F5344CB8AC3E}">
        <p14:creationId xmlns:p14="http://schemas.microsoft.com/office/powerpoint/2010/main" val="324477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External Interface Requirements:</a:t>
            </a:r>
          </a:p>
          <a:p>
            <a:pPr lvl="1"/>
            <a:r>
              <a:rPr lang="en-US" sz="2200" dirty="0" smtClean="0"/>
              <a:t>User Interface:</a:t>
            </a:r>
          </a:p>
          <a:p>
            <a:pPr lvl="2"/>
            <a:r>
              <a:rPr lang="en-US" sz="2000" dirty="0"/>
              <a:t>J</a:t>
            </a:r>
            <a:r>
              <a:rPr lang="en-US" sz="2000" dirty="0" smtClean="0"/>
              <a:t>ob </a:t>
            </a:r>
            <a:r>
              <a:rPr lang="en-US" sz="2000" dirty="0"/>
              <a:t>search page </a:t>
            </a:r>
            <a:r>
              <a:rPr lang="en-US" sz="2000" dirty="0" smtClean="0"/>
              <a:t>displayed when </a:t>
            </a:r>
            <a:r>
              <a:rPr lang="en-US" sz="2000" dirty="0"/>
              <a:t>the application is opened. Here the user chooses the type of search he/she wants to conduct. There will also be a Login link if the user wants to login to their account and Register link if the user wants to create a new account.</a:t>
            </a:r>
          </a:p>
          <a:p>
            <a:pPr lvl="2"/>
            <a:r>
              <a:rPr lang="en-US" dirty="0" smtClean="0">
                <a:hlinkClick r:id="rId2" action="ppaction://hlinksldjump"/>
              </a:rPr>
              <a:t>Some preliminary UI</a:t>
            </a:r>
            <a:endParaRPr lang="en-US" dirty="0"/>
          </a:p>
        </p:txBody>
      </p:sp>
    </p:spTree>
    <p:extLst>
      <p:ext uri="{BB962C8B-B14F-4D97-AF65-F5344CB8AC3E}">
        <p14:creationId xmlns:p14="http://schemas.microsoft.com/office/powerpoint/2010/main" val="2840679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2400"/>
            <a:ext cx="31813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438525"/>
            <a:ext cx="291465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38525"/>
            <a:ext cx="2438400" cy="30861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p:txBody>
          <a:bodyPr/>
          <a:lstStyle/>
          <a:p>
            <a:endParaRPr lang="en-US" dirty="0"/>
          </a:p>
        </p:txBody>
      </p:sp>
      <p:cxnSp>
        <p:nvCxnSpPr>
          <p:cNvPr id="8" name="Straight Arrow Connector 7"/>
          <p:cNvCxnSpPr/>
          <p:nvPr/>
        </p:nvCxnSpPr>
        <p:spPr>
          <a:xfrm flipH="1">
            <a:off x="2209800" y="1571625"/>
            <a:ext cx="914400" cy="2009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943600" y="1676400"/>
            <a:ext cx="18288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96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fontScale="47500" lnSpcReduction="20000"/>
          </a:bodyPr>
          <a:lstStyle/>
          <a:p>
            <a:r>
              <a:rPr lang="en-US" sz="4000" b="1" dirty="0" smtClean="0"/>
              <a:t>Hardware Interfaces</a:t>
            </a:r>
          </a:p>
          <a:p>
            <a:pPr lvl="1"/>
            <a:r>
              <a:rPr lang="en-US" sz="3200" dirty="0"/>
              <a:t>T</a:t>
            </a:r>
            <a:r>
              <a:rPr lang="en-US" sz="3200" dirty="0" smtClean="0"/>
              <a:t>wo </a:t>
            </a:r>
            <a:r>
              <a:rPr lang="en-US" sz="3200" dirty="0"/>
              <a:t>types of hardware interfaces: </a:t>
            </a:r>
            <a:endParaRPr lang="en-US" sz="3200" dirty="0" smtClean="0"/>
          </a:p>
          <a:p>
            <a:pPr lvl="2"/>
            <a:r>
              <a:rPr lang="en-US" sz="3300" dirty="0" smtClean="0"/>
              <a:t>a webserver - the </a:t>
            </a:r>
            <a:r>
              <a:rPr lang="en-US" sz="3300" dirty="0"/>
              <a:t>physical machine hosting the site, including the server software it runs; </a:t>
            </a:r>
            <a:r>
              <a:rPr lang="en-US" sz="3300" dirty="0" smtClean="0"/>
              <a:t>will </a:t>
            </a:r>
            <a:r>
              <a:rPr lang="en-US" sz="3300" dirty="0"/>
              <a:t>receive HTTP requests and provide HTTP responses, ensuring the constant availability of the application. </a:t>
            </a:r>
            <a:r>
              <a:rPr lang="en-US" sz="3300" dirty="0" smtClean="0"/>
              <a:t>Additionally</a:t>
            </a:r>
            <a:r>
              <a:rPr lang="en-US" sz="3300" dirty="0"/>
              <a:t>, each user of the application will access </a:t>
            </a:r>
            <a:r>
              <a:rPr lang="en-US" sz="3300" dirty="0" smtClean="0"/>
              <a:t>it</a:t>
            </a:r>
          </a:p>
          <a:p>
            <a:pPr lvl="2"/>
            <a:r>
              <a:rPr lang="en-US" sz="3300" dirty="0" smtClean="0"/>
              <a:t>user machine - using </a:t>
            </a:r>
            <a:r>
              <a:rPr lang="en-US" sz="3300" dirty="0"/>
              <a:t>his or her own machine, whether that be in a desktop environment, or through a laptop, smartphone, or tablet. </a:t>
            </a:r>
            <a:endParaRPr lang="en-US" sz="3300" dirty="0" smtClean="0"/>
          </a:p>
          <a:p>
            <a:pPr lvl="1"/>
            <a:endParaRPr lang="en-US" dirty="0" smtClean="0"/>
          </a:p>
          <a:p>
            <a:r>
              <a:rPr lang="en-US" sz="4000" b="1" dirty="0" smtClean="0"/>
              <a:t>Software Interfaces</a:t>
            </a:r>
          </a:p>
          <a:p>
            <a:pPr lvl="1"/>
            <a:r>
              <a:rPr lang="en-US" sz="3300" dirty="0" smtClean="0"/>
              <a:t>EJCA </a:t>
            </a:r>
            <a:r>
              <a:rPr lang="en-US" sz="3300" dirty="0"/>
              <a:t>will run on MVC architecture. The messages passed would be GET and POST requests from the user or admin, as well as calls to insert, delete, or select data from our </a:t>
            </a:r>
            <a:r>
              <a:rPr lang="en-US" sz="3300" dirty="0" smtClean="0"/>
              <a:t>database.</a:t>
            </a:r>
          </a:p>
          <a:p>
            <a:endParaRPr lang="en-US" b="1" dirty="0"/>
          </a:p>
          <a:p>
            <a:r>
              <a:rPr lang="en-US" sz="4000" b="1" dirty="0" smtClean="0"/>
              <a:t>Communications </a:t>
            </a:r>
            <a:r>
              <a:rPr lang="en-US" sz="4000" b="1" dirty="0"/>
              <a:t>Interfaces</a:t>
            </a:r>
          </a:p>
          <a:p>
            <a:pPr lvl="1"/>
            <a:r>
              <a:rPr lang="en-US" sz="3300" dirty="0"/>
              <a:t>The communication between the different parts of the system is important since they depend on each other. However, in what way the communication is achieved is not important for the system and is therefore handled by the server where the application is deployed on.</a:t>
            </a:r>
          </a:p>
          <a:p>
            <a:endParaRPr lang="en-US" dirty="0"/>
          </a:p>
        </p:txBody>
      </p:sp>
    </p:spTree>
    <p:extLst>
      <p:ext uri="{BB962C8B-B14F-4D97-AF65-F5344CB8AC3E}">
        <p14:creationId xmlns:p14="http://schemas.microsoft.com/office/powerpoint/2010/main" val="2049458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Functional Requirements</a:t>
            </a:r>
          </a:p>
          <a:p>
            <a:pPr lvl="1"/>
            <a:r>
              <a:rPr lang="en-US" dirty="0" smtClean="0"/>
              <a:t>User Class – </a:t>
            </a:r>
            <a:r>
              <a:rPr lang="en-US" dirty="0" smtClean="0">
                <a:hlinkClick r:id="rId2" action="ppaction://hlinksldjump"/>
              </a:rPr>
              <a:t>Job Seeker</a:t>
            </a:r>
            <a:endParaRPr lang="en-US" dirty="0"/>
          </a:p>
        </p:txBody>
      </p:sp>
    </p:spTree>
    <p:extLst>
      <p:ext uri="{BB962C8B-B14F-4D97-AF65-F5344CB8AC3E}">
        <p14:creationId xmlns:p14="http://schemas.microsoft.com/office/powerpoint/2010/main" val="20116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305800" cy="630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906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lstStyle/>
          <a:p>
            <a:r>
              <a:rPr lang="en-US" dirty="0" smtClean="0"/>
              <a:t>Functional Requirement</a:t>
            </a:r>
          </a:p>
          <a:p>
            <a:pPr lvl="1"/>
            <a:r>
              <a:rPr lang="en-US" dirty="0" smtClean="0"/>
              <a:t>User Class – </a:t>
            </a:r>
            <a:r>
              <a:rPr lang="en-US" dirty="0" smtClean="0">
                <a:hlinkClick r:id="rId2" action="ppaction://hlinksldjump"/>
              </a:rPr>
              <a:t>Admin</a:t>
            </a:r>
            <a:endParaRPr lang="en-US" dirty="0" smtClean="0"/>
          </a:p>
          <a:p>
            <a:pPr lvl="1"/>
            <a:endParaRPr lang="en-US" dirty="0"/>
          </a:p>
          <a:p>
            <a:pPr lvl="1"/>
            <a:endParaRPr lang="en-US" dirty="0"/>
          </a:p>
        </p:txBody>
      </p:sp>
    </p:spTree>
    <p:extLst>
      <p:ext uri="{BB962C8B-B14F-4D97-AF65-F5344CB8AC3E}">
        <p14:creationId xmlns:p14="http://schemas.microsoft.com/office/powerpoint/2010/main" val="962325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305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461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Performance:</a:t>
            </a:r>
          </a:p>
          <a:p>
            <a:pPr lvl="2"/>
            <a:r>
              <a:rPr lang="en-US" sz="2000" dirty="0" smtClean="0"/>
              <a:t>Response times </a:t>
            </a:r>
            <a:r>
              <a:rPr lang="en-US" sz="2000" dirty="0"/>
              <a:t>should be </a:t>
            </a:r>
            <a:r>
              <a:rPr lang="en-US" sz="2000" dirty="0" smtClean="0"/>
              <a:t>quick as database queries deal with relatively small amount of information</a:t>
            </a:r>
            <a:endParaRPr lang="en-US" sz="1700" dirty="0" smtClean="0"/>
          </a:p>
          <a:p>
            <a:pPr lvl="2"/>
            <a:r>
              <a:rPr lang="en-US" sz="2000" dirty="0"/>
              <a:t>W</a:t>
            </a:r>
            <a:r>
              <a:rPr lang="en-US" sz="2000" dirty="0" smtClean="0"/>
              <a:t>e </a:t>
            </a:r>
            <a:r>
              <a:rPr lang="en-US" sz="2000" dirty="0"/>
              <a:t>aim for overall loading quickness to be at a maximum of five seconds 100% of the time, with a target of less than two seconds 98% of the time, which will be verified during five hours of testing in our phase 3 system tests, as per our development plan.</a:t>
            </a:r>
          </a:p>
          <a:p>
            <a:pPr lvl="2"/>
            <a:endParaRPr lang="en-US" sz="1900" dirty="0" smtClean="0"/>
          </a:p>
          <a:p>
            <a:pPr lvl="1"/>
            <a:endParaRPr lang="en-US" sz="2200" dirty="0" smtClean="0"/>
          </a:p>
          <a:p>
            <a:pPr lvl="1"/>
            <a:endParaRPr lang="en-US" dirty="0"/>
          </a:p>
        </p:txBody>
      </p:sp>
    </p:spTree>
    <p:extLst>
      <p:ext uri="{BB962C8B-B14F-4D97-AF65-F5344CB8AC3E}">
        <p14:creationId xmlns:p14="http://schemas.microsoft.com/office/powerpoint/2010/main" val="3682840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Reliability:</a:t>
            </a:r>
          </a:p>
          <a:p>
            <a:pPr lvl="2"/>
            <a:r>
              <a:rPr lang="en-US" sz="2000" dirty="0"/>
              <a:t>P</a:t>
            </a:r>
            <a:r>
              <a:rPr lang="en-US" sz="2000" dirty="0" smtClean="0"/>
              <a:t>roduces </a:t>
            </a:r>
            <a:r>
              <a:rPr lang="en-US" sz="2000" dirty="0"/>
              <a:t>the correct job search results based on valid search criteria, as well as suggests jobs to users based on their skills and experience. </a:t>
            </a:r>
            <a:endParaRPr lang="en-US" sz="2000" dirty="0" smtClean="0"/>
          </a:p>
          <a:p>
            <a:pPr lvl="2"/>
            <a:r>
              <a:rPr lang="en-US" sz="2000" dirty="0"/>
              <a:t>R</a:t>
            </a:r>
            <a:r>
              <a:rPr lang="en-US" sz="2000" dirty="0" smtClean="0"/>
              <a:t>eport </a:t>
            </a:r>
            <a:r>
              <a:rPr lang="en-US" sz="2000" dirty="0"/>
              <a:t>messages to application users regarding lost internet connections or incorrect registration or search inputs. </a:t>
            </a:r>
            <a:endParaRPr lang="en-US" sz="2000" dirty="0" smtClean="0"/>
          </a:p>
          <a:p>
            <a:pPr lvl="2"/>
            <a:r>
              <a:rPr lang="en-US" sz="2000" dirty="0" smtClean="0"/>
              <a:t>In phase-3 testing, we </a:t>
            </a:r>
            <a:r>
              <a:rPr lang="en-US" sz="2000" dirty="0"/>
              <a:t>will require correct error reporting 100% of the time, correct job search results 98% of the time, and correct job recommendations 98% of the time</a:t>
            </a:r>
            <a:r>
              <a:rPr lang="en-US" sz="2000" dirty="0" smtClean="0"/>
              <a:t>.</a:t>
            </a:r>
          </a:p>
        </p:txBody>
      </p:sp>
    </p:spTree>
    <p:extLst>
      <p:ext uri="{BB962C8B-B14F-4D97-AF65-F5344CB8AC3E}">
        <p14:creationId xmlns:p14="http://schemas.microsoft.com/office/powerpoint/2010/main" val="2314329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a:t>Availability</a:t>
            </a:r>
            <a:r>
              <a:rPr lang="en-US" dirty="0"/>
              <a:t>:</a:t>
            </a:r>
          </a:p>
          <a:p>
            <a:pPr lvl="2"/>
            <a:r>
              <a:rPr lang="en-US" sz="2000" dirty="0" smtClean="0"/>
              <a:t>Accessibility </a:t>
            </a:r>
            <a:r>
              <a:rPr lang="en-US" sz="2000" dirty="0"/>
              <a:t>of the application from an internet browser not considering network failures.</a:t>
            </a:r>
            <a:r>
              <a:rPr lang="en-US" dirty="0"/>
              <a:t> </a:t>
            </a:r>
            <a:endParaRPr lang="en-US" dirty="0" smtClean="0"/>
          </a:p>
          <a:p>
            <a:pPr lvl="2"/>
            <a:r>
              <a:rPr lang="en-US" sz="2000" dirty="0" smtClean="0"/>
              <a:t>In </a:t>
            </a:r>
            <a:r>
              <a:rPr lang="en-US" sz="2000" dirty="0"/>
              <a:t>testing, we plan for five hours of active use of the application, during which period our target system availability is 100% of the time, with a 98% of the time availability considered passing.</a:t>
            </a:r>
          </a:p>
          <a:p>
            <a:pPr marL="630936" lvl="2" indent="0">
              <a:buNone/>
            </a:pPr>
            <a:endParaRPr lang="en-US" dirty="0"/>
          </a:p>
        </p:txBody>
      </p:sp>
    </p:spTree>
    <p:extLst>
      <p:ext uri="{BB962C8B-B14F-4D97-AF65-F5344CB8AC3E}">
        <p14:creationId xmlns:p14="http://schemas.microsoft.com/office/powerpoint/2010/main" val="1618500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Purpose</a:t>
            </a:r>
          </a:p>
          <a:p>
            <a:pPr lvl="1"/>
            <a:r>
              <a:rPr lang="en-US" sz="2200" dirty="0"/>
              <a:t>P</a:t>
            </a:r>
            <a:r>
              <a:rPr lang="en-US" sz="2200" dirty="0" smtClean="0"/>
              <a:t>rovide </a:t>
            </a:r>
            <a:r>
              <a:rPr lang="en-US" sz="2200" dirty="0"/>
              <a:t>a detailed description of the functionalities of the ‘Enhanced Job and Candidate Application’ system. </a:t>
            </a:r>
            <a:endParaRPr lang="en-US" sz="2200" dirty="0" smtClean="0"/>
          </a:p>
          <a:p>
            <a:pPr lvl="1"/>
            <a:r>
              <a:rPr lang="en-US" sz="2200" dirty="0" smtClean="0"/>
              <a:t>Provide details of </a:t>
            </a:r>
            <a:r>
              <a:rPr lang="en-US" sz="2200" dirty="0"/>
              <a:t>the system’s intended features, as well as offer a preliminary glimpse of the software </a:t>
            </a:r>
            <a:r>
              <a:rPr lang="en-US" sz="2200" dirty="0" smtClean="0"/>
              <a:t>application’s </a:t>
            </a:r>
            <a:r>
              <a:rPr lang="en-US" sz="2200" dirty="0"/>
              <a:t>User Interface (UI</a:t>
            </a:r>
            <a:r>
              <a:rPr lang="en-US" sz="2200" dirty="0" smtClean="0"/>
              <a:t>).</a:t>
            </a:r>
          </a:p>
          <a:p>
            <a:pPr lvl="1"/>
            <a:r>
              <a:rPr lang="en-US" sz="2400" dirty="0" smtClean="0"/>
              <a:t>Provide details about hardware</a:t>
            </a:r>
            <a:r>
              <a:rPr lang="en-US" sz="2400" dirty="0"/>
              <a:t>, software, and various other technical dependencies. </a:t>
            </a:r>
            <a:endParaRPr lang="en-US" sz="2200" dirty="0"/>
          </a:p>
        </p:txBody>
      </p:sp>
    </p:spTree>
    <p:extLst>
      <p:ext uri="{BB962C8B-B14F-4D97-AF65-F5344CB8AC3E}">
        <p14:creationId xmlns:p14="http://schemas.microsoft.com/office/powerpoint/2010/main" val="3910117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Security:</a:t>
            </a:r>
            <a:endParaRPr lang="en-US" dirty="0"/>
          </a:p>
          <a:p>
            <a:pPr lvl="2"/>
            <a:r>
              <a:rPr lang="en-US" sz="2000" dirty="0" smtClean="0"/>
              <a:t>Admin and </a:t>
            </a:r>
            <a:r>
              <a:rPr lang="en-US" sz="2000" dirty="0"/>
              <a:t>all user passwords will be encrypted using the SHA1 encryption algorithm before being stored in the database.  </a:t>
            </a:r>
            <a:endParaRPr lang="en-US" sz="2000" dirty="0" smtClean="0"/>
          </a:p>
          <a:p>
            <a:pPr lvl="3"/>
            <a:r>
              <a:rPr lang="en-US" sz="1700" dirty="0" smtClean="0"/>
              <a:t>SHA1 </a:t>
            </a:r>
            <a:r>
              <a:rPr lang="en-US" sz="1700" dirty="0"/>
              <a:t>was developed by the NSA and is an example of a cryptographic hash function, considered nearly impossible to </a:t>
            </a:r>
            <a:r>
              <a:rPr lang="en-US" sz="1700" dirty="0" smtClean="0"/>
              <a:t>decode</a:t>
            </a:r>
          </a:p>
          <a:p>
            <a:pPr lvl="2"/>
            <a:r>
              <a:rPr lang="en-US" sz="2000" dirty="0"/>
              <a:t>V</a:t>
            </a:r>
            <a:r>
              <a:rPr lang="en-US" sz="2000" dirty="0" smtClean="0"/>
              <a:t>alidation </a:t>
            </a:r>
            <a:r>
              <a:rPr lang="en-US" sz="2000" dirty="0"/>
              <a:t>of user logins, so that incorrect user credentials will not result in access to the application</a:t>
            </a:r>
            <a:r>
              <a:rPr lang="en-US" sz="2000" dirty="0" smtClean="0"/>
              <a:t>.</a:t>
            </a:r>
          </a:p>
          <a:p>
            <a:pPr lvl="2"/>
            <a:r>
              <a:rPr lang="en-US" sz="2000" dirty="0"/>
              <a:t>E</a:t>
            </a:r>
            <a:r>
              <a:rPr lang="en-US" sz="2000" dirty="0" smtClean="0"/>
              <a:t>xpected </a:t>
            </a:r>
            <a:r>
              <a:rPr lang="en-US" sz="2000" dirty="0"/>
              <a:t>to function correctly 100% of the time in our tests.</a:t>
            </a:r>
          </a:p>
          <a:p>
            <a:pPr marL="630936" lvl="2" indent="0">
              <a:buNone/>
            </a:pPr>
            <a:endParaRPr lang="en-US" sz="2000" dirty="0"/>
          </a:p>
        </p:txBody>
      </p:sp>
    </p:spTree>
    <p:extLst>
      <p:ext uri="{BB962C8B-B14F-4D97-AF65-F5344CB8AC3E}">
        <p14:creationId xmlns:p14="http://schemas.microsoft.com/office/powerpoint/2010/main" val="1330809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Maintainability:</a:t>
            </a:r>
            <a:endParaRPr lang="en-US" dirty="0"/>
          </a:p>
          <a:p>
            <a:pPr lvl="2"/>
            <a:r>
              <a:rPr lang="en-US" sz="2000" dirty="0"/>
              <a:t>S</a:t>
            </a:r>
            <a:r>
              <a:rPr lang="en-US" sz="2000" dirty="0" smtClean="0"/>
              <a:t>pecifies </a:t>
            </a:r>
            <a:r>
              <a:rPr lang="en-US" sz="2000" dirty="0"/>
              <a:t>the degree of extensibility and </a:t>
            </a:r>
            <a:r>
              <a:rPr lang="en-US" sz="2000" dirty="0" smtClean="0"/>
              <a:t>testability</a:t>
            </a:r>
          </a:p>
          <a:p>
            <a:pPr lvl="3"/>
            <a:r>
              <a:rPr lang="en-US" sz="1900" dirty="0" smtClean="0"/>
              <a:t>Extensibility: both </a:t>
            </a:r>
            <a:r>
              <a:rPr lang="en-US" sz="1900" dirty="0"/>
              <a:t>the easy addition of new features to the application and also the ease of portability to new, previously unsupported </a:t>
            </a:r>
            <a:r>
              <a:rPr lang="en-US" sz="1900" dirty="0" smtClean="0"/>
              <a:t>devices</a:t>
            </a:r>
          </a:p>
          <a:p>
            <a:pPr lvl="3"/>
            <a:r>
              <a:rPr lang="en-US" sz="1900" dirty="0" smtClean="0"/>
              <a:t>Testability: take advantage </a:t>
            </a:r>
            <a:r>
              <a:rPr lang="en-US" sz="1900" dirty="0"/>
              <a:t>of the test suites generated by ASP.NET for all of the </a:t>
            </a:r>
            <a:r>
              <a:rPr lang="en-US" sz="1900" dirty="0" smtClean="0"/>
              <a:t>functionalities of the application</a:t>
            </a:r>
          </a:p>
        </p:txBody>
      </p:sp>
    </p:spTree>
    <p:extLst>
      <p:ext uri="{BB962C8B-B14F-4D97-AF65-F5344CB8AC3E}">
        <p14:creationId xmlns:p14="http://schemas.microsoft.com/office/powerpoint/2010/main" val="4287357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Non-Functional Requirements</a:t>
            </a:r>
          </a:p>
          <a:p>
            <a:pPr lvl="1"/>
            <a:r>
              <a:rPr lang="en-US" sz="2200" dirty="0" smtClean="0"/>
              <a:t>Portability:</a:t>
            </a:r>
          </a:p>
          <a:p>
            <a:pPr lvl="2"/>
            <a:r>
              <a:rPr lang="en-US" sz="2000" dirty="0"/>
              <a:t>P</a:t>
            </a:r>
            <a:r>
              <a:rPr lang="en-US" sz="2000" dirty="0" smtClean="0"/>
              <a:t>roject requirement: compatible with </a:t>
            </a:r>
            <a:r>
              <a:rPr lang="en-US" sz="2000" dirty="0"/>
              <a:t>both mobile and desktop </a:t>
            </a:r>
            <a:r>
              <a:rPr lang="en-US" sz="2000" dirty="0" smtClean="0"/>
              <a:t>environments</a:t>
            </a:r>
          </a:p>
          <a:p>
            <a:pPr lvl="3"/>
            <a:r>
              <a:rPr lang="en-US" sz="1700" dirty="0" smtClean="0"/>
              <a:t> </a:t>
            </a:r>
            <a:r>
              <a:rPr lang="en-US" sz="1700" dirty="0"/>
              <a:t>the application will be designed and coded so that all its functionality is compatible with web browsers in PC, Mac, Android, iPhone, and iPad.  The effect of this multi-platform design intent is that the application will be easily portable to each supported environment. </a:t>
            </a:r>
            <a:endParaRPr lang="en-US" sz="1700" dirty="0" smtClean="0"/>
          </a:p>
          <a:p>
            <a:pPr lvl="2"/>
            <a:r>
              <a:rPr lang="en-US" sz="2200" dirty="0"/>
              <a:t>T</a:t>
            </a:r>
            <a:r>
              <a:rPr lang="en-US" sz="2200" dirty="0" smtClean="0"/>
              <a:t>esting </a:t>
            </a:r>
            <a:r>
              <a:rPr lang="en-US" sz="2200" dirty="0"/>
              <a:t>of all functionality of the application will be carried out on each supported device during phase 3 testing.</a:t>
            </a:r>
          </a:p>
        </p:txBody>
      </p:sp>
    </p:spTree>
    <p:extLst>
      <p:ext uri="{BB962C8B-B14F-4D97-AF65-F5344CB8AC3E}">
        <p14:creationId xmlns:p14="http://schemas.microsoft.com/office/powerpoint/2010/main" val="3273433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sz="2200" dirty="0" smtClean="0"/>
              <a:t>Design Constraints: </a:t>
            </a:r>
          </a:p>
          <a:p>
            <a:pPr lvl="1"/>
            <a:r>
              <a:rPr lang="en-US" sz="2000" dirty="0"/>
              <a:t>R</a:t>
            </a:r>
            <a:r>
              <a:rPr lang="en-US" sz="2000" dirty="0" smtClean="0"/>
              <a:t>equire </a:t>
            </a:r>
            <a:r>
              <a:rPr lang="en-US" sz="2000" dirty="0"/>
              <a:t>at most four gigabytes of RAM during normal use.  </a:t>
            </a:r>
          </a:p>
          <a:p>
            <a:pPr lvl="1"/>
            <a:r>
              <a:rPr lang="en-US" sz="2000" dirty="0" smtClean="0"/>
              <a:t>UI is </a:t>
            </a:r>
            <a:r>
              <a:rPr lang="en-US" sz="2000" dirty="0"/>
              <a:t>constrained in size and complexity to support portability to touchscreen devices and devices with small screens</a:t>
            </a:r>
            <a:r>
              <a:rPr lang="en-US" sz="2000" dirty="0" smtClean="0"/>
              <a:t>.</a:t>
            </a:r>
          </a:p>
          <a:p>
            <a:pPr lvl="1"/>
            <a:r>
              <a:rPr lang="en-US" sz="2000" dirty="0"/>
              <a:t>D</a:t>
            </a:r>
            <a:r>
              <a:rPr lang="en-US" sz="2000" dirty="0" smtClean="0"/>
              <a:t>ifficulty </a:t>
            </a:r>
            <a:r>
              <a:rPr lang="en-US" sz="2000" dirty="0"/>
              <a:t>of implementing a social media </a:t>
            </a:r>
            <a:r>
              <a:rPr lang="en-US" sz="2000" dirty="0" smtClean="0"/>
              <a:t>login</a:t>
            </a:r>
          </a:p>
          <a:p>
            <a:pPr lvl="2"/>
            <a:r>
              <a:rPr lang="en-US" sz="1900" dirty="0" smtClean="0"/>
              <a:t>Due </a:t>
            </a:r>
            <a:r>
              <a:rPr lang="en-US" sz="1900" dirty="0"/>
              <a:t>to user data privacy constraints, logging into the application using the user’s social media account remains a </a:t>
            </a:r>
            <a:r>
              <a:rPr lang="en-US" sz="1900" dirty="0" smtClean="0"/>
              <a:t>challenge</a:t>
            </a:r>
          </a:p>
          <a:p>
            <a:pPr lvl="2"/>
            <a:endParaRPr lang="en-US" sz="1900" dirty="0"/>
          </a:p>
          <a:p>
            <a:r>
              <a:rPr lang="en-US" sz="2200" dirty="0" smtClean="0"/>
              <a:t>Database Constraints</a:t>
            </a:r>
            <a:r>
              <a:rPr lang="en-US" sz="2200" dirty="0"/>
              <a:t>: </a:t>
            </a:r>
          </a:p>
          <a:p>
            <a:pPr lvl="1"/>
            <a:r>
              <a:rPr lang="en-US" sz="2000" dirty="0"/>
              <a:t>A SQL Server database will be used in the backend to store information entered by the user, display jobs to users and display registered users to admin. </a:t>
            </a:r>
            <a:endParaRPr lang="en-US" sz="2000" dirty="0" smtClean="0"/>
          </a:p>
          <a:p>
            <a:pPr lvl="1"/>
            <a:r>
              <a:rPr lang="en-US" sz="2000" dirty="0" smtClean="0"/>
              <a:t>The </a:t>
            </a:r>
            <a:r>
              <a:rPr lang="en-US" sz="2000" dirty="0"/>
              <a:t>front-end will be on the user/admin machine.</a:t>
            </a:r>
          </a:p>
          <a:p>
            <a:pPr marL="0" indent="0">
              <a:buNone/>
            </a:pPr>
            <a:endParaRPr lang="en-US" dirty="0"/>
          </a:p>
        </p:txBody>
      </p:sp>
    </p:spTree>
    <p:extLst>
      <p:ext uri="{BB962C8B-B14F-4D97-AF65-F5344CB8AC3E}">
        <p14:creationId xmlns:p14="http://schemas.microsoft.com/office/powerpoint/2010/main" val="1937343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sz="2200" dirty="0" smtClean="0"/>
              <a:t>Mobile Platform Compatibility:</a:t>
            </a:r>
          </a:p>
          <a:p>
            <a:pPr lvl="1"/>
            <a:r>
              <a:rPr lang="en-US" sz="2000" dirty="0"/>
              <a:t>C</a:t>
            </a:r>
            <a:r>
              <a:rPr lang="en-US" sz="2000" dirty="0" smtClean="0"/>
              <a:t>ompatible </a:t>
            </a:r>
            <a:r>
              <a:rPr lang="en-US" sz="2000" dirty="0"/>
              <a:t>with mobile phones and tablets along with </a:t>
            </a:r>
            <a:r>
              <a:rPr lang="en-US" sz="2000" dirty="0" smtClean="0"/>
              <a:t>PCs,</a:t>
            </a:r>
          </a:p>
          <a:p>
            <a:pPr lvl="2"/>
            <a:r>
              <a:rPr lang="en-US" sz="1900" dirty="0" smtClean="0"/>
              <a:t>primarily </a:t>
            </a:r>
            <a:r>
              <a:rPr lang="en-US" sz="1900" dirty="0"/>
              <a:t>iOS and Android based devices. </a:t>
            </a:r>
            <a:endParaRPr lang="en-US" sz="1900" dirty="0" smtClean="0"/>
          </a:p>
          <a:p>
            <a:pPr lvl="1"/>
            <a:r>
              <a:rPr lang="en-US" sz="2000" dirty="0" smtClean="0"/>
              <a:t>User </a:t>
            </a:r>
            <a:r>
              <a:rPr lang="en-US" sz="2000" dirty="0"/>
              <a:t>view is configured to the device’s screen resolution and can be accessed from any web browser installed on the </a:t>
            </a:r>
            <a:r>
              <a:rPr lang="en-US" sz="2000" dirty="0" smtClean="0"/>
              <a:t>device.</a:t>
            </a:r>
          </a:p>
          <a:p>
            <a:pPr lvl="1"/>
            <a:r>
              <a:rPr lang="en-US" sz="2000" dirty="0" smtClean="0"/>
              <a:t>User </a:t>
            </a:r>
            <a:r>
              <a:rPr lang="en-US" sz="2000" dirty="0"/>
              <a:t>has the ability to use every functionality in the app on these mobile devices</a:t>
            </a:r>
            <a:r>
              <a:rPr lang="en-US" sz="2000" dirty="0" smtClean="0"/>
              <a:t>.</a:t>
            </a:r>
            <a:endParaRPr lang="en-US" sz="1700" dirty="0" smtClean="0"/>
          </a:p>
          <a:p>
            <a:pPr lvl="2"/>
            <a:r>
              <a:rPr lang="en-US" sz="1900" dirty="0"/>
              <a:t>U</a:t>
            </a:r>
            <a:r>
              <a:rPr lang="en-US" sz="1900" dirty="0" smtClean="0"/>
              <a:t>ser unable </a:t>
            </a:r>
            <a:r>
              <a:rPr lang="en-US" sz="1900" dirty="0"/>
              <a:t>to upload resumes from iOS based devices. </a:t>
            </a:r>
            <a:endParaRPr lang="en-US" sz="1900" dirty="0" smtClean="0"/>
          </a:p>
        </p:txBody>
      </p:sp>
    </p:spTree>
    <p:extLst>
      <p:ext uri="{BB962C8B-B14F-4D97-AF65-F5344CB8AC3E}">
        <p14:creationId xmlns:p14="http://schemas.microsoft.com/office/powerpoint/2010/main" val="4076892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Models</a:t>
            </a:r>
            <a:endParaRPr lang="en-US" dirty="0"/>
          </a:p>
        </p:txBody>
      </p:sp>
      <p:sp>
        <p:nvSpPr>
          <p:cNvPr id="3" name="Content Placeholder 2"/>
          <p:cNvSpPr>
            <a:spLocks noGrp="1"/>
          </p:cNvSpPr>
          <p:nvPr>
            <p:ph idx="1"/>
          </p:nvPr>
        </p:nvSpPr>
        <p:spPr/>
        <p:txBody>
          <a:bodyPr/>
          <a:lstStyle/>
          <a:p>
            <a:r>
              <a:rPr lang="en-US" sz="2200" dirty="0" smtClean="0"/>
              <a:t>Level 1 DFD:</a:t>
            </a:r>
          </a:p>
          <a:p>
            <a:pPr lvl="1"/>
            <a:r>
              <a:rPr lang="en-US" sz="2000" dirty="0"/>
              <a:t>S</a:t>
            </a:r>
            <a:r>
              <a:rPr lang="en-US" sz="2000" dirty="0" smtClean="0"/>
              <a:t>hows </a:t>
            </a:r>
            <a:r>
              <a:rPr lang="en-US" sz="2000" dirty="0"/>
              <a:t>the flow of data among the user, web application and the SQL database</a:t>
            </a:r>
            <a:r>
              <a:rPr lang="en-US" sz="2000" dirty="0" smtClean="0"/>
              <a:t>.</a:t>
            </a:r>
          </a:p>
          <a:p>
            <a:pPr lvl="1"/>
            <a:r>
              <a:rPr lang="en-US" sz="2000" dirty="0" smtClean="0">
                <a:hlinkClick r:id="rId2" action="ppaction://hlinksldjump"/>
              </a:rPr>
              <a:t>Diagram</a:t>
            </a:r>
            <a:endParaRPr lang="en-US" sz="1700" dirty="0"/>
          </a:p>
          <a:p>
            <a:pPr lvl="1"/>
            <a:endParaRPr lang="en-US" dirty="0" smtClean="0"/>
          </a:p>
        </p:txBody>
      </p:sp>
    </p:spTree>
    <p:extLst>
      <p:ext uri="{BB962C8B-B14F-4D97-AF65-F5344CB8AC3E}">
        <p14:creationId xmlns:p14="http://schemas.microsoft.com/office/powerpoint/2010/main" val="1623636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1.JPG"/>
          <p:cNvPicPr>
            <a:picLocks noGrp="1"/>
          </p:cNvPicPr>
          <p:nvPr>
            <p:ph idx="1"/>
          </p:nvPr>
        </p:nvPicPr>
        <p:blipFill>
          <a:blip r:embed="rId2"/>
          <a:stretch>
            <a:fillRect/>
          </a:stretch>
        </p:blipFill>
        <p:spPr>
          <a:xfrm>
            <a:off x="1143000" y="914400"/>
            <a:ext cx="7162800" cy="5018881"/>
          </a:xfrm>
          <a:prstGeom prst="rect">
            <a:avLst/>
          </a:prstGeom>
        </p:spPr>
      </p:pic>
    </p:spTree>
    <p:extLst>
      <p:ext uri="{BB962C8B-B14F-4D97-AF65-F5344CB8AC3E}">
        <p14:creationId xmlns:p14="http://schemas.microsoft.com/office/powerpoint/2010/main" val="2308369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Models</a:t>
            </a:r>
            <a:endParaRPr lang="en-US" dirty="0"/>
          </a:p>
        </p:txBody>
      </p:sp>
      <p:sp>
        <p:nvSpPr>
          <p:cNvPr id="3" name="Content Placeholder 2"/>
          <p:cNvSpPr>
            <a:spLocks noGrp="1"/>
          </p:cNvSpPr>
          <p:nvPr>
            <p:ph idx="1"/>
          </p:nvPr>
        </p:nvSpPr>
        <p:spPr/>
        <p:txBody>
          <a:bodyPr/>
          <a:lstStyle/>
          <a:p>
            <a:r>
              <a:rPr lang="en-US" sz="2200" dirty="0" smtClean="0"/>
              <a:t>Level 2 DFD:</a:t>
            </a:r>
          </a:p>
          <a:p>
            <a:pPr lvl="1"/>
            <a:r>
              <a:rPr lang="en-US" sz="2000" dirty="0"/>
              <a:t>P</a:t>
            </a:r>
            <a:r>
              <a:rPr lang="en-US" sz="2000" dirty="0" smtClean="0"/>
              <a:t>rovides </a:t>
            </a:r>
            <a:r>
              <a:rPr lang="en-US" sz="2000" dirty="0"/>
              <a:t>in-depth view of the data flow among the various components of the web application such as the UI, Application Core i.e. Model and Controller components, Viewer, and the SQL database</a:t>
            </a:r>
            <a:r>
              <a:rPr lang="en-US" sz="2000" dirty="0" smtClean="0"/>
              <a:t>.</a:t>
            </a:r>
            <a:endParaRPr lang="en-US" dirty="0" smtClean="0"/>
          </a:p>
          <a:p>
            <a:pPr lvl="1"/>
            <a:r>
              <a:rPr lang="en-US" sz="2000" dirty="0" smtClean="0">
                <a:hlinkClick r:id="rId2" action="ppaction://hlinksldjump"/>
              </a:rPr>
              <a:t>Diagram</a:t>
            </a:r>
            <a:endParaRPr lang="en-US" sz="2000" dirty="0"/>
          </a:p>
        </p:txBody>
      </p:sp>
    </p:spTree>
    <p:extLst>
      <p:ext uri="{BB962C8B-B14F-4D97-AF65-F5344CB8AC3E}">
        <p14:creationId xmlns:p14="http://schemas.microsoft.com/office/powerpoint/2010/main" val="3460093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fd.png"/>
          <p:cNvPicPr>
            <a:picLocks noGrp="1"/>
          </p:cNvPicPr>
          <p:nvPr>
            <p:ph idx="1"/>
          </p:nvPr>
        </p:nvPicPr>
        <p:blipFill>
          <a:blip r:embed="rId2"/>
          <a:stretch>
            <a:fillRect/>
          </a:stretch>
        </p:blipFill>
        <p:spPr>
          <a:xfrm>
            <a:off x="2286000" y="152400"/>
            <a:ext cx="4876800" cy="6553200"/>
          </a:xfrm>
          <a:prstGeom prst="rect">
            <a:avLst/>
          </a:prstGeom>
        </p:spPr>
      </p:pic>
    </p:spTree>
    <p:extLst>
      <p:ext uri="{BB962C8B-B14F-4D97-AF65-F5344CB8AC3E}">
        <p14:creationId xmlns:p14="http://schemas.microsoft.com/office/powerpoint/2010/main" val="3180372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Scope</a:t>
            </a:r>
          </a:p>
          <a:p>
            <a:pPr lvl="1"/>
            <a:r>
              <a:rPr lang="en-US" sz="2200" dirty="0"/>
              <a:t>‘Enhanced Job and Candidate Application’ is a web application where Wayne State University students can search for jobs based on their skill sets and apply to those they are interested in</a:t>
            </a:r>
            <a:r>
              <a:rPr lang="en-US" sz="2200" dirty="0" smtClean="0"/>
              <a:t>.</a:t>
            </a:r>
          </a:p>
          <a:p>
            <a:pPr lvl="1"/>
            <a:r>
              <a:rPr lang="en-US" sz="2200" dirty="0"/>
              <a:t>Users can log into a secure portal where they can access their saved data such as email address, contact information, and experience. They can filter job searches based on specific criteria, such as location and industry, which will narrow the search results of the available jobs. Students can apply to the jobs that they are interested in, with the option of uploading a resume.</a:t>
            </a:r>
            <a:endParaRPr lang="en-US" sz="2200" dirty="0" smtClean="0"/>
          </a:p>
        </p:txBody>
      </p:sp>
    </p:spTree>
    <p:extLst>
      <p:ext uri="{BB962C8B-B14F-4D97-AF65-F5344CB8AC3E}">
        <p14:creationId xmlns:p14="http://schemas.microsoft.com/office/powerpoint/2010/main" val="2089655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Definitions, Acronyms, &amp; Abbreviations.</a:t>
            </a:r>
          </a:p>
          <a:p>
            <a:pPr lvl="1"/>
            <a:r>
              <a:rPr lang="en-US" sz="2200" dirty="0" smtClean="0">
                <a:hlinkClick r:id="" action="ppaction://hlinkshowjump?jump=nextslide"/>
              </a:rPr>
              <a:t>Table 1</a:t>
            </a:r>
            <a:endParaRPr lang="en-US" sz="2200" dirty="0" smtClean="0"/>
          </a:p>
        </p:txBody>
      </p:sp>
    </p:spTree>
    <p:extLst>
      <p:ext uri="{BB962C8B-B14F-4D97-AF65-F5344CB8AC3E}">
        <p14:creationId xmlns:p14="http://schemas.microsoft.com/office/powerpoint/2010/main" val="1185930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5978328"/>
              </p:ext>
            </p:extLst>
          </p:nvPr>
        </p:nvGraphicFramePr>
        <p:xfrm>
          <a:off x="914400" y="381000"/>
          <a:ext cx="7010400" cy="6019803"/>
        </p:xfrm>
        <a:graphic>
          <a:graphicData uri="http://schemas.openxmlformats.org/drawingml/2006/table">
            <a:tbl>
              <a:tblPr firstRow="1" firstCol="1" bandRow="1">
                <a:tableStyleId>{5C22544A-7EE6-4342-B048-85BDC9FD1C3A}</a:tableStyleId>
              </a:tblPr>
              <a:tblGrid>
                <a:gridCol w="3505200"/>
                <a:gridCol w="3505200"/>
              </a:tblGrid>
              <a:tr h="231531">
                <a:tc>
                  <a:txBody>
                    <a:bodyPr/>
                    <a:lstStyle/>
                    <a:p>
                      <a:pPr marL="0" marR="0" algn="ctr">
                        <a:spcBef>
                          <a:spcPts val="0"/>
                        </a:spcBef>
                        <a:spcAft>
                          <a:spcPts val="0"/>
                        </a:spcAft>
                        <a:tabLst>
                          <a:tab pos="114300" algn="l"/>
                          <a:tab pos="228600" algn="l"/>
                          <a:tab pos="457200" algn="l"/>
                        </a:tabLst>
                      </a:pPr>
                      <a:r>
                        <a:rPr lang="en-US" sz="1100" dirty="0">
                          <a:effectLst/>
                        </a:rPr>
                        <a:t>Term</a:t>
                      </a:r>
                      <a:endParaRPr lang="en-US" sz="1200" dirty="0">
                        <a:effectLst/>
                        <a:latin typeface="Times"/>
                        <a:ea typeface="Times"/>
                        <a:cs typeface="Times New Roman"/>
                      </a:endParaRPr>
                    </a:p>
                  </a:txBody>
                  <a:tcPr marL="68580" marR="68580" marT="0" marB="0"/>
                </a:tc>
                <a:tc>
                  <a:txBody>
                    <a:bodyPr/>
                    <a:lstStyle/>
                    <a:p>
                      <a:pPr marL="0" marR="0" algn="ctr">
                        <a:spcBef>
                          <a:spcPts val="0"/>
                        </a:spcBef>
                        <a:spcAft>
                          <a:spcPts val="0"/>
                        </a:spcAft>
                        <a:tabLst>
                          <a:tab pos="114300" algn="l"/>
                          <a:tab pos="228600" algn="l"/>
                          <a:tab pos="457200" algn="l"/>
                        </a:tabLst>
                      </a:pPr>
                      <a:r>
                        <a:rPr lang="en-US" sz="1100">
                          <a:effectLst/>
                        </a:rPr>
                        <a:t>Definition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EJCA</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Enhanced Job and Candidate Application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User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Job seekers who uses the application</a:t>
                      </a:r>
                      <a:endParaRPr lang="en-US" sz="1200">
                        <a:effectLst/>
                        <a:latin typeface="Times"/>
                        <a:ea typeface="Times"/>
                        <a:cs typeface="Times New Roman"/>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a:effectLst/>
                        </a:rPr>
                        <a:t>Admin/Administrator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System administrator who is given specific permission for managing and controlling the system</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Admin portal</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Part of web application which provides special facilities to Admin/Administrator</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Stakeholder</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Any person who interacts with the application except developers</a:t>
                      </a:r>
                      <a:endParaRPr lang="en-US" sz="1200">
                        <a:effectLst/>
                        <a:latin typeface="Times"/>
                        <a:ea typeface="Times"/>
                        <a:cs typeface="Times New Roman"/>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a:effectLst/>
                        </a:rPr>
                        <a:t>API  (Application Programming Interface)</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A generalized interface used to allow EJCA to interact with external software/application (Pinpoint).</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Front end</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The aspect of application that user interacts with</a:t>
                      </a:r>
                      <a:endParaRPr lang="en-US" sz="1200">
                        <a:effectLst/>
                        <a:latin typeface="Times"/>
                        <a:ea typeface="Times"/>
                        <a:cs typeface="Times New Roman"/>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Back end</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The aspect of application that is developed and maintained by developers.</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UI (User Interface)</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Front end of EJCA</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DESC</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Description</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DEP</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tabLst>
                          <a:tab pos="114300" algn="l"/>
                          <a:tab pos="228600" algn="l"/>
                          <a:tab pos="457200" algn="l"/>
                        </a:tabLst>
                      </a:pPr>
                      <a:r>
                        <a:rPr lang="en-US" sz="1100">
                          <a:effectLst/>
                        </a:rPr>
                        <a:t>Dependency</a:t>
                      </a:r>
                      <a:endParaRPr lang="en-US" sz="1200">
                        <a:effectLst/>
                        <a:latin typeface="Times"/>
                        <a:ea typeface="Times"/>
                        <a:cs typeface="Times New Roman"/>
                      </a:endParaRPr>
                    </a:p>
                  </a:txBody>
                  <a:tcPr marL="68580" marR="68580" marT="0" marB="0"/>
                </a:tc>
              </a:tr>
              <a:tr h="231531">
                <a:tc>
                  <a:txBody>
                    <a:bodyPr/>
                    <a:lstStyle/>
                    <a:p>
                      <a:pPr marL="0" marR="0">
                        <a:spcBef>
                          <a:spcPts val="0"/>
                        </a:spcBef>
                        <a:spcAft>
                          <a:spcPts val="0"/>
                        </a:spcAft>
                        <a:tabLst>
                          <a:tab pos="114300" algn="l"/>
                          <a:tab pos="228600" algn="l"/>
                          <a:tab pos="457200" algn="l"/>
                        </a:tabLst>
                      </a:pPr>
                      <a:r>
                        <a:rPr lang="en-US" sz="1100">
                          <a:effectLst/>
                        </a:rPr>
                        <a:t>MUST</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a:effectLst/>
                        </a:rPr>
                        <a:t>The minimum level required to avoid failure </a:t>
                      </a:r>
                      <a:endParaRPr lang="en-US" sz="1200">
                        <a:solidFill>
                          <a:srgbClr val="000000"/>
                        </a:solidFill>
                        <a:effectLst/>
                        <a:latin typeface="Calibri"/>
                        <a:ea typeface="Times"/>
                        <a:cs typeface="Calibri"/>
                      </a:endParaRPr>
                    </a:p>
                  </a:txBody>
                  <a:tcPr marL="68580" marR="68580" marT="0" marB="0"/>
                </a:tc>
              </a:tr>
              <a:tr h="463062">
                <a:tc>
                  <a:txBody>
                    <a:bodyPr/>
                    <a:lstStyle/>
                    <a:p>
                      <a:pPr marL="0" marR="0">
                        <a:spcBef>
                          <a:spcPts val="0"/>
                        </a:spcBef>
                        <a:spcAft>
                          <a:spcPts val="0"/>
                        </a:spcAft>
                        <a:tabLst>
                          <a:tab pos="114300" algn="l"/>
                          <a:tab pos="228600" algn="l"/>
                          <a:tab pos="457200" algn="l"/>
                        </a:tabLst>
                      </a:pPr>
                      <a:r>
                        <a:rPr lang="en-US" sz="1100">
                          <a:effectLst/>
                        </a:rPr>
                        <a:t>PLAN</a:t>
                      </a:r>
                      <a:endParaRPr lang="en-US" sz="120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a:effectLst/>
                        </a:rPr>
                        <a:t>The level at which good success can be claimed </a:t>
                      </a:r>
                      <a:endParaRPr lang="en-US" sz="1200">
                        <a:solidFill>
                          <a:srgbClr val="000000"/>
                        </a:solidFill>
                        <a:effectLst/>
                        <a:latin typeface="Calibri"/>
                        <a:ea typeface="Times"/>
                        <a:cs typeface="Calibri"/>
                      </a:endParaRPr>
                    </a:p>
                  </a:txBody>
                  <a:tcPr marL="68580" marR="68580" marT="0" marB="0"/>
                </a:tc>
              </a:tr>
              <a:tr h="694592">
                <a:tc>
                  <a:txBody>
                    <a:bodyPr/>
                    <a:lstStyle/>
                    <a:p>
                      <a:pPr marL="0" marR="0">
                        <a:spcBef>
                          <a:spcPts val="0"/>
                        </a:spcBef>
                        <a:spcAft>
                          <a:spcPts val="0"/>
                        </a:spcAft>
                        <a:tabLst>
                          <a:tab pos="114300" algn="l"/>
                          <a:tab pos="228600" algn="l"/>
                          <a:tab pos="457200" algn="l"/>
                        </a:tabLst>
                      </a:pPr>
                      <a:r>
                        <a:rPr lang="en-US" sz="1100" dirty="0">
                          <a:effectLst/>
                        </a:rPr>
                        <a:t>WISH</a:t>
                      </a:r>
                      <a:endParaRPr lang="en-US" sz="1200" dirty="0">
                        <a:effectLst/>
                        <a:latin typeface="Times"/>
                        <a:ea typeface="Times"/>
                        <a:cs typeface="Times New Roman"/>
                      </a:endParaRPr>
                    </a:p>
                  </a:txBody>
                  <a:tcPr marL="68580" marR="68580" marT="0" marB="0"/>
                </a:tc>
                <a:tc>
                  <a:txBody>
                    <a:bodyPr/>
                    <a:lstStyle/>
                    <a:p>
                      <a:pPr marL="0" marR="0">
                        <a:spcBef>
                          <a:spcPts val="0"/>
                        </a:spcBef>
                        <a:spcAft>
                          <a:spcPts val="0"/>
                        </a:spcAft>
                      </a:pPr>
                      <a:r>
                        <a:rPr lang="en-US" sz="1100" dirty="0">
                          <a:effectLst/>
                        </a:rPr>
                        <a:t>A desirable level of achievement that may not be attainable through available means </a:t>
                      </a:r>
                      <a:endParaRPr lang="en-US" sz="1200" dirty="0">
                        <a:effectLst/>
                      </a:endParaRPr>
                    </a:p>
                    <a:p>
                      <a:pPr marL="0" marR="0">
                        <a:spcBef>
                          <a:spcPts val="0"/>
                        </a:spcBef>
                        <a:spcAft>
                          <a:spcPts val="0"/>
                        </a:spcAft>
                        <a:tabLst>
                          <a:tab pos="114300" algn="l"/>
                          <a:tab pos="228600" algn="l"/>
                          <a:tab pos="457200" algn="l"/>
                        </a:tabLst>
                      </a:pPr>
                      <a:r>
                        <a:rPr lang="en-US" sz="1100" dirty="0">
                          <a:effectLst/>
                        </a:rPr>
                        <a:t> </a:t>
                      </a:r>
                      <a:endParaRPr lang="en-US" sz="1200" dirty="0">
                        <a:effectLst/>
                        <a:latin typeface="Times"/>
                        <a:ea typeface="Times"/>
                        <a:cs typeface="Times New Roman"/>
                      </a:endParaRPr>
                    </a:p>
                  </a:txBody>
                  <a:tcPr marL="68580" marR="68580" marT="0" marB="0"/>
                </a:tc>
              </a:tr>
            </a:tbl>
          </a:graphicData>
        </a:graphic>
      </p:graphicFrame>
    </p:spTree>
    <p:extLst>
      <p:ext uri="{BB962C8B-B14F-4D97-AF65-F5344CB8AC3E}">
        <p14:creationId xmlns:p14="http://schemas.microsoft.com/office/powerpoint/2010/main" val="3039785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smtClean="0"/>
              <a:t>Product Perspective:</a:t>
            </a:r>
          </a:p>
          <a:p>
            <a:pPr lvl="1"/>
            <a:r>
              <a:rPr lang="en-US" sz="2200" dirty="0"/>
              <a:t>The project is built from </a:t>
            </a:r>
            <a:r>
              <a:rPr lang="en-US" sz="2200" dirty="0" smtClean="0"/>
              <a:t>scratch</a:t>
            </a:r>
          </a:p>
          <a:p>
            <a:pPr lvl="2"/>
            <a:r>
              <a:rPr lang="en-US" sz="2200" dirty="0" smtClean="0"/>
              <a:t>there </a:t>
            </a:r>
            <a:r>
              <a:rPr lang="en-US" sz="2200" dirty="0"/>
              <a:t>is no initial foundation </a:t>
            </a:r>
          </a:p>
          <a:p>
            <a:pPr lvl="1"/>
            <a:r>
              <a:rPr lang="en-US" sz="2200" dirty="0"/>
              <a:t>S</a:t>
            </a:r>
            <a:r>
              <a:rPr lang="en-US" sz="2200" dirty="0" smtClean="0"/>
              <a:t>ystem </a:t>
            </a:r>
            <a:r>
              <a:rPr lang="en-US" sz="2200" dirty="0"/>
              <a:t>will consist of a backend and a frontend. </a:t>
            </a:r>
          </a:p>
          <a:p>
            <a:pPr lvl="2"/>
            <a:r>
              <a:rPr lang="en-US" sz="2200" dirty="0" smtClean="0"/>
              <a:t>Backend: Handle </a:t>
            </a:r>
            <a:r>
              <a:rPr lang="en-US" sz="2200" dirty="0"/>
              <a:t>the storage of jobs listing and user information data, as well as the querying and delivery of this data back to the frontend to be displayed. </a:t>
            </a:r>
            <a:endParaRPr lang="en-US" sz="2200" dirty="0" smtClean="0"/>
          </a:p>
          <a:p>
            <a:pPr lvl="2"/>
            <a:r>
              <a:rPr lang="en-US" sz="2200" dirty="0" smtClean="0"/>
              <a:t>Frontend: allow </a:t>
            </a:r>
            <a:r>
              <a:rPr lang="en-US" sz="2200" dirty="0"/>
              <a:t>a user to interact directly with a webpage which will allow a user to specify a particular filter and then send a query to the backend to retrieve data.</a:t>
            </a:r>
          </a:p>
          <a:p>
            <a:pPr lvl="1"/>
            <a:endParaRPr lang="en-US" dirty="0"/>
          </a:p>
        </p:txBody>
      </p:sp>
    </p:spTree>
    <p:extLst>
      <p:ext uri="{BB962C8B-B14F-4D97-AF65-F5344CB8AC3E}">
        <p14:creationId xmlns:p14="http://schemas.microsoft.com/office/powerpoint/2010/main" val="2015890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a:t>Product Functions</a:t>
            </a:r>
            <a:r>
              <a:rPr lang="en-US" dirty="0" smtClean="0"/>
              <a:t>:</a:t>
            </a:r>
          </a:p>
          <a:p>
            <a:pPr lvl="1"/>
            <a:r>
              <a:rPr lang="en-US" sz="2200" dirty="0"/>
              <a:t>User can login</a:t>
            </a:r>
          </a:p>
          <a:p>
            <a:pPr lvl="1"/>
            <a:r>
              <a:rPr lang="en-US" sz="2200" dirty="0"/>
              <a:t>User can browse open job listings</a:t>
            </a:r>
          </a:p>
          <a:p>
            <a:pPr lvl="1"/>
            <a:r>
              <a:rPr lang="en-US" sz="2200" dirty="0"/>
              <a:t>User can search/filter based on certain criteria</a:t>
            </a:r>
          </a:p>
          <a:p>
            <a:pPr lvl="1"/>
            <a:r>
              <a:rPr lang="en-US" sz="2200" dirty="0"/>
              <a:t>User can apply to jobs</a:t>
            </a:r>
          </a:p>
          <a:p>
            <a:pPr lvl="1"/>
            <a:r>
              <a:rPr lang="en-US" sz="2200" dirty="0"/>
              <a:t>User can check what jobs they have applied to</a:t>
            </a:r>
          </a:p>
          <a:p>
            <a:pPr lvl="1"/>
            <a:r>
              <a:rPr lang="en-US" sz="2200" dirty="0"/>
              <a:t>Admin can login</a:t>
            </a:r>
          </a:p>
          <a:p>
            <a:pPr lvl="1"/>
            <a:r>
              <a:rPr lang="en-US" sz="2200" dirty="0"/>
              <a:t>Admin can search for users by their first and last name</a:t>
            </a:r>
          </a:p>
          <a:p>
            <a:pPr lvl="1"/>
            <a:r>
              <a:rPr lang="en-US" sz="2200" dirty="0"/>
              <a:t>Admin can lock/ban/delete users</a:t>
            </a:r>
          </a:p>
          <a:p>
            <a:pPr lvl="2"/>
            <a:endParaRPr lang="en-US" dirty="0"/>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a:bodyPr>
          <a:lstStyle/>
          <a:p>
            <a:r>
              <a:rPr lang="en-US" dirty="0" smtClean="0"/>
              <a:t>User Characteristics:</a:t>
            </a:r>
          </a:p>
          <a:p>
            <a:pPr lvl="1"/>
            <a:r>
              <a:rPr lang="en-US" dirty="0"/>
              <a:t>2</a:t>
            </a:r>
            <a:r>
              <a:rPr lang="en-US" dirty="0" smtClean="0"/>
              <a:t> Types of Users:</a:t>
            </a:r>
          </a:p>
          <a:p>
            <a:pPr lvl="2"/>
            <a:r>
              <a:rPr lang="en-US" dirty="0" smtClean="0"/>
              <a:t>Job Applicant:</a:t>
            </a:r>
          </a:p>
          <a:p>
            <a:pPr lvl="3"/>
            <a:r>
              <a:rPr lang="en-US" dirty="0"/>
              <a:t>C</a:t>
            </a:r>
            <a:r>
              <a:rPr lang="en-US" dirty="0" smtClean="0"/>
              <a:t>onsidered </a:t>
            </a:r>
            <a:r>
              <a:rPr lang="en-US" dirty="0"/>
              <a:t>the most important </a:t>
            </a:r>
            <a:r>
              <a:rPr lang="en-US" dirty="0" smtClean="0"/>
              <a:t>users</a:t>
            </a:r>
          </a:p>
          <a:p>
            <a:pPr lvl="4"/>
            <a:r>
              <a:rPr lang="en-US" dirty="0" smtClean="0"/>
              <a:t>majority </a:t>
            </a:r>
            <a:r>
              <a:rPr lang="en-US" dirty="0"/>
              <a:t>of site views because the web app is mainly focused on delivering content to them. </a:t>
            </a:r>
            <a:endParaRPr lang="en-US" dirty="0" smtClean="0"/>
          </a:p>
          <a:p>
            <a:pPr lvl="4"/>
            <a:r>
              <a:rPr lang="en-US" dirty="0" smtClean="0"/>
              <a:t>Most </a:t>
            </a:r>
            <a:r>
              <a:rPr lang="en-US" dirty="0"/>
              <a:t>potential users will simply browse job listings until they find job listing(s) they are interested in at which point they can </a:t>
            </a:r>
            <a:r>
              <a:rPr lang="en-US" dirty="0" smtClean="0"/>
              <a:t>apply.</a:t>
            </a:r>
          </a:p>
          <a:p>
            <a:pPr lvl="2"/>
            <a:r>
              <a:rPr lang="en-US" dirty="0" smtClean="0"/>
              <a:t>Admin:</a:t>
            </a:r>
          </a:p>
          <a:p>
            <a:pPr lvl="3"/>
            <a:r>
              <a:rPr lang="en-US" dirty="0" smtClean="0"/>
              <a:t>Considered second </a:t>
            </a:r>
            <a:r>
              <a:rPr lang="en-US" dirty="0"/>
              <a:t>most important users of our site. </a:t>
            </a:r>
            <a:endParaRPr lang="en-US" dirty="0" smtClean="0"/>
          </a:p>
          <a:p>
            <a:pPr lvl="4"/>
            <a:r>
              <a:rPr lang="en-US" dirty="0" smtClean="0"/>
              <a:t>lock</a:t>
            </a:r>
            <a:r>
              <a:rPr lang="en-US" dirty="0"/>
              <a:t>, ban and remove users who abuse the </a:t>
            </a:r>
            <a:r>
              <a:rPr lang="en-US" dirty="0" smtClean="0"/>
              <a:t>application.</a:t>
            </a:r>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General Constraints:</a:t>
            </a:r>
          </a:p>
          <a:p>
            <a:pPr lvl="1"/>
            <a:r>
              <a:rPr lang="en-US" sz="2400" dirty="0"/>
              <a:t>This is a web application and the details about the operating environment are not important. End users will use the application from a modern internet browser such as Firefox, Chrome and Internet </a:t>
            </a:r>
            <a:r>
              <a:rPr lang="en-US" sz="2400" dirty="0" smtClean="0"/>
              <a:t>Explorer</a:t>
            </a:r>
            <a:r>
              <a:rPr lang="en-US" dirty="0" smtClean="0"/>
              <a:t>.</a:t>
            </a:r>
          </a:p>
          <a:p>
            <a:endParaRPr lang="en-US" dirty="0"/>
          </a:p>
          <a:p>
            <a:r>
              <a:rPr lang="en-US" dirty="0" smtClean="0"/>
              <a:t>Assumptions </a:t>
            </a:r>
            <a:r>
              <a:rPr lang="en-US" dirty="0"/>
              <a:t>and Dependencies</a:t>
            </a:r>
          </a:p>
          <a:p>
            <a:pPr lvl="1"/>
            <a:r>
              <a:rPr lang="en-US" sz="2400" dirty="0"/>
              <a:t>Assumptions to properly use the application include:</a:t>
            </a:r>
          </a:p>
          <a:p>
            <a:pPr lvl="2"/>
            <a:r>
              <a:rPr lang="en-US" sz="2200" dirty="0" smtClean="0"/>
              <a:t>Internet </a:t>
            </a:r>
            <a:r>
              <a:rPr lang="en-US" sz="2200" dirty="0"/>
              <a:t>connection with enough bandwidth to fully render various displays</a:t>
            </a:r>
          </a:p>
          <a:p>
            <a:pPr lvl="2"/>
            <a:r>
              <a:rPr lang="en-US" sz="2200" dirty="0"/>
              <a:t>A modern browser with up to date technologies, such as a modern JavaScript engine</a:t>
            </a:r>
          </a:p>
          <a:p>
            <a:pPr lvl="2"/>
            <a:endParaRPr lang="en-US" dirty="0"/>
          </a:p>
        </p:txBody>
      </p:sp>
    </p:spTree>
    <p:extLst>
      <p:ext uri="{BB962C8B-B14F-4D97-AF65-F5344CB8AC3E}">
        <p14:creationId xmlns:p14="http://schemas.microsoft.com/office/powerpoint/2010/main" val="2913525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482</TotalTime>
  <Words>1560</Words>
  <Application>Microsoft Office PowerPoint</Application>
  <PresentationFormat>On-screen Show (4:3)</PresentationFormat>
  <Paragraphs>166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Foundry</vt:lpstr>
      <vt:lpstr> Requirement Specifications for Enhanced Job and Candidate Application</vt:lpstr>
      <vt:lpstr>Introduction</vt:lpstr>
      <vt:lpstr>Introduction</vt:lpstr>
      <vt:lpstr>Introduction</vt:lpstr>
      <vt:lpstr>PowerPoint Presentation</vt:lpstr>
      <vt:lpstr>General Description</vt:lpstr>
      <vt:lpstr>General Description</vt:lpstr>
      <vt:lpstr>General Description</vt:lpstr>
      <vt:lpstr>General Description</vt:lpstr>
      <vt:lpstr>Specific Requirements</vt:lpstr>
      <vt:lpstr>PowerPoint Presentation</vt:lpstr>
      <vt:lpstr>Specific Requirements</vt:lpstr>
      <vt:lpstr>Specific Requirements</vt:lpstr>
      <vt:lpstr>PowerPoint Presentation</vt:lpstr>
      <vt:lpstr>Specific Requirements</vt:lpstr>
      <vt:lpstr>PowerPoint Presentation</vt:lpstr>
      <vt:lpstr>Specific Requirements</vt:lpstr>
      <vt:lpstr>Specific Requirements</vt:lpstr>
      <vt:lpstr>Specific Requirements</vt:lpstr>
      <vt:lpstr>Specific Requirements</vt:lpstr>
      <vt:lpstr>Specific Requirements</vt:lpstr>
      <vt:lpstr>Specific Requirements</vt:lpstr>
      <vt:lpstr>Specific Requirements</vt:lpstr>
      <vt:lpstr>Specific Requirements</vt:lpstr>
      <vt:lpstr>Analysis Models</vt:lpstr>
      <vt:lpstr>PowerPoint Presentation</vt:lpstr>
      <vt:lpstr>Analysis Models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Specifications for Enhanced Job and Candidate Application</dc:title>
  <dc:creator>Simul Kadakia</dc:creator>
  <cp:lastModifiedBy>Wesley</cp:lastModifiedBy>
  <cp:revision>16</cp:revision>
  <dcterms:created xsi:type="dcterms:W3CDTF">2015-02-15T18:43:56Z</dcterms:created>
  <dcterms:modified xsi:type="dcterms:W3CDTF">2015-02-17T23:47:42Z</dcterms:modified>
</cp:coreProperties>
</file>