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63" r:id="rId3"/>
    <p:sldId id="261" r:id="rId4"/>
    <p:sldId id="264" r:id="rId5"/>
    <p:sldId id="265" r:id="rId6"/>
    <p:sldId id="280" r:id="rId7"/>
    <p:sldId id="271" r:id="rId8"/>
    <p:sldId id="259" r:id="rId9"/>
    <p:sldId id="281" r:id="rId10"/>
    <p:sldId id="282" r:id="rId11"/>
    <p:sldId id="283" r:id="rId12"/>
    <p:sldId id="267" r:id="rId13"/>
    <p:sldId id="268" r:id="rId14"/>
    <p:sldId id="289" r:id="rId15"/>
    <p:sldId id="269" r:id="rId16"/>
    <p:sldId id="262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84" r:id="rId26"/>
    <p:sldId id="286" r:id="rId27"/>
    <p:sldId id="287" r:id="rId28"/>
    <p:sldId id="288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D7029-E72D-42B7-BC2F-E441BF7460C3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73478-7BF5-4239-BD68-772F0AD1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https://www.evsslcertificate.com/ssl/description-ssl.html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73478-7BF5-4239-BD68-772F0AD1FF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3/11/2015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dirty="0" smtClean="0">
                <a:solidFill>
                  <a:schemeClr val="tx1"/>
                </a:solidFill>
              </a:rPr>
              <a:t>Design Specification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</a:t>
            </a:r>
            <a:r>
              <a:rPr lang="en-US" dirty="0" smtClean="0">
                <a:solidFill>
                  <a:schemeClr val="tx1"/>
                </a:solidFill>
              </a:rPr>
              <a:t>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Singh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3/10/2015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2983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2689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Microsoft’s ASP.NET MVC design pattern</a:t>
            </a:r>
          </a:p>
          <a:p>
            <a:pPr lvl="1"/>
            <a:r>
              <a:rPr lang="en-US" sz="2200" smtClean="0"/>
              <a:t>Models: C# classes</a:t>
            </a:r>
          </a:p>
          <a:p>
            <a:pPr lvl="2"/>
            <a:r>
              <a:rPr lang="en-US" sz="2200" smtClean="0"/>
              <a:t>3 self-written user models</a:t>
            </a:r>
          </a:p>
          <a:p>
            <a:pPr lvl="2"/>
            <a:r>
              <a:rPr lang="en-US" sz="2200" smtClean="0"/>
              <a:t>Entity Framework C# classes representing db tables</a:t>
            </a:r>
          </a:p>
          <a:p>
            <a:pPr lvl="1"/>
            <a:r>
              <a:rPr lang="en-US" sz="2200" smtClean="0"/>
              <a:t>Views: CSHTML files</a:t>
            </a:r>
          </a:p>
          <a:p>
            <a:pPr lvl="2"/>
            <a:r>
              <a:rPr lang="en-US" sz="2200" smtClean="0"/>
              <a:t>Individual view file for each web site page, uses Razor syntax</a:t>
            </a:r>
          </a:p>
          <a:p>
            <a:pPr lvl="2"/>
            <a:r>
              <a:rPr lang="en-US" sz="2200" smtClean="0"/>
              <a:t>Loaded by controller method associated</a:t>
            </a:r>
          </a:p>
          <a:p>
            <a:pPr lvl="2"/>
            <a:r>
              <a:rPr lang="en-US" sz="2200" smtClean="0"/>
              <a:t>Uses Bootstrap CSS and JavaScript, as well as Jquery JavaScript</a:t>
            </a:r>
          </a:p>
          <a:p>
            <a:pPr lvl="1"/>
            <a:r>
              <a:rPr lang="en-US" sz="2200" smtClean="0"/>
              <a:t>Controllers: C# classes</a:t>
            </a:r>
          </a:p>
          <a:p>
            <a:pPr lvl="2"/>
            <a:r>
              <a:rPr lang="en-US" sz="2200" smtClean="0"/>
              <a:t>Interface and logic between Models and Views</a:t>
            </a:r>
          </a:p>
          <a:p>
            <a:pPr lvl="2"/>
            <a:r>
              <a:rPr lang="en-US" sz="2200" smtClean="0"/>
              <a:t>UserController, JobSearchController, HomeController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22664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web application has the following security features:</a:t>
            </a:r>
          </a:p>
          <a:p>
            <a:pPr lvl="1"/>
            <a:r>
              <a:rPr lang="en-US" sz="2400" dirty="0"/>
              <a:t>Admin mode</a:t>
            </a:r>
          </a:p>
          <a:p>
            <a:pPr lvl="1"/>
            <a:r>
              <a:rPr lang="en-US" sz="2400" dirty="0"/>
              <a:t>SHA1 user password encryption</a:t>
            </a:r>
          </a:p>
          <a:p>
            <a:pPr lvl="1"/>
            <a:r>
              <a:rPr lang="en-US" sz="2400" dirty="0" smtClean="0"/>
              <a:t>Email verification</a:t>
            </a:r>
          </a:p>
          <a:p>
            <a:pPr lvl="1"/>
            <a:r>
              <a:rPr lang="en-US" sz="2400" dirty="0" smtClean="0"/>
              <a:t>Login </a:t>
            </a:r>
            <a:r>
              <a:rPr lang="en-US" sz="2400" dirty="0"/>
              <a:t>validation</a:t>
            </a:r>
          </a:p>
          <a:p>
            <a:pPr lvl="1"/>
            <a:r>
              <a:rPr lang="en-US" sz="2400" dirty="0"/>
              <a:t>SSL </a:t>
            </a:r>
            <a:r>
              <a:rPr lang="en-US" sz="2400" dirty="0" smtClean="0"/>
              <a:t>encryption</a:t>
            </a:r>
            <a:endParaRPr lang="en-US" sz="2400" dirty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755455" cy="24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SSL works?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334000" cy="437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between the different components of the software </a:t>
            </a:r>
            <a:r>
              <a:rPr lang="en-US" dirty="0" smtClean="0"/>
              <a:t>system (Model, View, and Controller)</a:t>
            </a:r>
          </a:p>
          <a:p>
            <a:pPr lvl="1"/>
            <a:r>
              <a:rPr lang="en-US" sz="2200" dirty="0" smtClean="0"/>
              <a:t>C</a:t>
            </a:r>
            <a:r>
              <a:rPr lang="en-US" sz="2200" dirty="0"/>
              <a:t># controller contains a C# model object which it queries for </a:t>
            </a:r>
            <a:r>
              <a:rPr lang="en-US" sz="2200" dirty="0" smtClean="0"/>
              <a:t>data</a:t>
            </a:r>
            <a:endParaRPr lang="en-US" sz="2200" dirty="0"/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is then passed to the .CSHTML view, where it is rendered for the user to </a:t>
            </a:r>
            <a:r>
              <a:rPr lang="en-US" sz="2200" dirty="0" smtClean="0"/>
              <a:t>view  </a:t>
            </a:r>
          </a:p>
          <a:p>
            <a:pPr lvl="1"/>
            <a:r>
              <a:rPr lang="en-US" sz="2200" dirty="0" smtClean="0"/>
              <a:t>Communication </a:t>
            </a:r>
            <a:r>
              <a:rPr lang="en-US" sz="2200" dirty="0"/>
              <a:t>between each of these components is handled via the .NET </a:t>
            </a:r>
            <a:r>
              <a:rPr lang="en-US" sz="2200" dirty="0" smtClean="0"/>
              <a:t>framework</a:t>
            </a:r>
            <a:endParaRPr lang="en-US" sz="2200" dirty="0"/>
          </a:p>
          <a:p>
            <a:r>
              <a:rPr lang="en-US" dirty="0" smtClean="0"/>
              <a:t>Communication </a:t>
            </a:r>
            <a:r>
              <a:rPr lang="en-US" dirty="0"/>
              <a:t>between the running application on the user’s device and the Computech </a:t>
            </a:r>
            <a:r>
              <a:rPr lang="en-US" dirty="0" smtClean="0"/>
              <a:t>server</a:t>
            </a:r>
          </a:p>
          <a:p>
            <a:pPr lvl="1"/>
            <a:r>
              <a:rPr lang="en-US" sz="2200" dirty="0" smtClean="0"/>
              <a:t>GET </a:t>
            </a:r>
            <a:r>
              <a:rPr lang="en-US" sz="2200" dirty="0"/>
              <a:t>(in the case of requesting a web page) and POST (in the case of submitting a form) requests from the user or </a:t>
            </a:r>
            <a:r>
              <a:rPr lang="en-US" sz="2200" dirty="0" smtClean="0"/>
              <a:t>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system 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4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  <a:endParaRPr lang="en-US" sz="3000" dirty="0" smtClean="0">
              <a:latin typeface="+mj-lt"/>
            </a:endParaRPr>
          </a:p>
          <a:p>
            <a:pPr lvl="1"/>
            <a:r>
              <a:rPr lang="en-US" sz="2200" dirty="0" smtClean="0"/>
              <a:t>Actors:</a:t>
            </a:r>
          </a:p>
          <a:p>
            <a:pPr lvl="2"/>
            <a:r>
              <a:rPr lang="en-US" sz="2000" dirty="0" smtClean="0"/>
              <a:t>Users  (Job seekers)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Admin </a:t>
            </a:r>
          </a:p>
          <a:p>
            <a:pPr lvl="2"/>
            <a:endParaRPr lang="en-US" sz="2000" dirty="0" smtClean="0"/>
          </a:p>
          <a:p>
            <a:pPr lvl="3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23217"/>
              </p:ext>
            </p:extLst>
          </p:nvPr>
        </p:nvGraphicFramePr>
        <p:xfrm>
          <a:off x="12192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Jobs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Forgot Password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Change Password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Email Verification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Profile Information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Filter Jobs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Apply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Upload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Resume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30691"/>
              </p:ext>
            </p:extLst>
          </p:nvPr>
        </p:nvGraphicFramePr>
        <p:xfrm>
          <a:off x="1447800" y="5562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Search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Deactivate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Delete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9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Diagram:</a:t>
            </a:r>
          </a:p>
          <a:p>
            <a:pPr lvl="1"/>
            <a:r>
              <a:rPr lang="en-US" sz="2800" dirty="0" smtClean="0">
                <a:latin typeface="+mj-lt"/>
              </a:rPr>
              <a:t>Users: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720636"/>
              </p:ext>
            </p:extLst>
          </p:nvPr>
        </p:nvGraphicFramePr>
        <p:xfrm>
          <a:off x="1295400" y="2667000"/>
          <a:ext cx="6029325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7686566" imgH="5410279" progId="Visio.Drawing.15">
                  <p:embed/>
                </p:oleObj>
              </mc:Choice>
              <mc:Fallback>
                <p:oleObj name="Visio" r:id="rId3" imgW="7686566" imgH="541027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6029325" cy="3333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1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Diagram:</a:t>
            </a:r>
          </a:p>
          <a:p>
            <a:pPr lvl="1"/>
            <a:r>
              <a:rPr lang="en-US" sz="2800" dirty="0" smtClean="0">
                <a:latin typeface="+mj-lt"/>
              </a:rPr>
              <a:t>Admin: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4572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Introduction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Assumptions, Constraints, and Standards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Architecture Design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System Design</a:t>
            </a:r>
          </a:p>
          <a:p>
            <a:pPr marL="5715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</a:t>
            </a:r>
          </a:p>
          <a:p>
            <a:pPr lvl="1"/>
            <a:r>
              <a:rPr lang="en-US" sz="2600" dirty="0" smtClean="0">
                <a:latin typeface="+mj-lt"/>
              </a:rPr>
              <a:t>Register - Normal Flow ☺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693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5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</a:t>
            </a:r>
          </a:p>
          <a:p>
            <a:pPr lvl="1"/>
            <a:r>
              <a:rPr lang="en-US" sz="2600" dirty="0" smtClean="0">
                <a:latin typeface="+mj-lt"/>
              </a:rPr>
              <a:t>Register Exception </a:t>
            </a:r>
            <a:r>
              <a:rPr lang="en-US" sz="26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600" dirty="0" smtClean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716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600" dirty="0" smtClean="0">
                <a:latin typeface="+mj-lt"/>
              </a:rPr>
              <a:t>Apply - Normal Flow ☺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606096"/>
              </p:ext>
            </p:extLst>
          </p:nvPr>
        </p:nvGraphicFramePr>
        <p:xfrm>
          <a:off x="685800" y="2819400"/>
          <a:ext cx="71675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3" imgW="8277197" imgH="3152824" progId="Visio.Drawing.15">
                  <p:embed/>
                </p:oleObj>
              </mc:Choice>
              <mc:Fallback>
                <p:oleObj name="Visio" r:id="rId3" imgW="8277197" imgH="315282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716756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600" dirty="0" smtClean="0">
                <a:latin typeface="+mj-lt"/>
              </a:rPr>
              <a:t>Apply - Exception </a:t>
            </a:r>
            <a:r>
              <a:rPr lang="en-US" sz="26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600" dirty="0" smtClean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68309"/>
              </p:ext>
            </p:extLst>
          </p:nvPr>
        </p:nvGraphicFramePr>
        <p:xfrm>
          <a:off x="533400" y="26670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3" imgW="8458327" imgH="3876786" progId="Visio.Drawing.15">
                  <p:embed/>
                </p:oleObj>
              </mc:Choice>
              <mc:Fallback>
                <p:oleObj name="Visio" r:id="rId3" imgW="8458327" imgH="387678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7696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7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+mj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07940"/>
              </p:ext>
            </p:extLst>
          </p:nvPr>
        </p:nvGraphicFramePr>
        <p:xfrm>
          <a:off x="533400" y="1219200"/>
          <a:ext cx="7239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3" imgW="6200812" imgH="5143584" progId="Visio.Drawing.15">
                  <p:embed/>
                </p:oleObj>
              </mc:Choice>
              <mc:Fallback>
                <p:oleObj name="Visio" r:id="rId3" imgW="6200812" imgH="5143584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72390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7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Class Diagrams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620293" cy="349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3200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3581399" cy="2384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7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659687" cy="914400"/>
          </a:xfrm>
        </p:spPr>
        <p:txBody>
          <a:bodyPr/>
          <a:lstStyle/>
          <a:p>
            <a:r>
              <a:rPr lang="en-US" sz="1600" b="1" i="1" dirty="0"/>
              <a:t>Level 2</a:t>
            </a:r>
            <a:br>
              <a:rPr lang="en-US" sz="1600" b="1" i="1" dirty="0"/>
            </a:br>
            <a:r>
              <a:rPr lang="en-US" sz="1600" dirty="0"/>
              <a:t>Provides in-depth view of the data flow among the various components of the web </a:t>
            </a:r>
            <a:r>
              <a:rPr lang="en-US" sz="1600" dirty="0" smtClean="0"/>
              <a:t>application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3810000" cy="599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8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59687" cy="762000"/>
          </a:xfrm>
        </p:spPr>
        <p:txBody>
          <a:bodyPr/>
          <a:lstStyle/>
          <a:p>
            <a:r>
              <a:rPr lang="en-US" sz="2000" b="1" i="1" dirty="0"/>
              <a:t>Level 3-1</a:t>
            </a:r>
            <a:br>
              <a:rPr lang="en-US" sz="2000" b="1" i="1" dirty="0"/>
            </a:br>
            <a:r>
              <a:rPr lang="en-US" sz="2000" dirty="0"/>
              <a:t>Shows the flow of user data in EJCA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400"/>
            <a:ext cx="1975485" cy="65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226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59687" cy="1168400"/>
          </a:xfrm>
        </p:spPr>
        <p:txBody>
          <a:bodyPr/>
          <a:lstStyle/>
          <a:p>
            <a:r>
              <a:rPr lang="en-US" sz="2400" b="1" i="1" dirty="0"/>
              <a:t>Level 3-2</a:t>
            </a:r>
            <a:br>
              <a:rPr lang="en-US" sz="2400" b="1" i="1" dirty="0"/>
            </a:br>
            <a:r>
              <a:rPr lang="en-US" sz="2400" b="1" dirty="0"/>
              <a:t>Shows the flow of jobs data in EJCA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0"/>
            <a:ext cx="2233930" cy="65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912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1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rovide </a:t>
            </a:r>
            <a:r>
              <a:rPr lang="en-US" sz="3200" dirty="0"/>
              <a:t>a detailed description of the </a:t>
            </a:r>
            <a:endParaRPr lang="en-US" sz="3200" dirty="0" smtClean="0"/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esign framework</a:t>
            </a:r>
          </a:p>
          <a:p>
            <a:pPr lvl="1"/>
            <a:r>
              <a:rPr lang="en-US" sz="3200" dirty="0" smtClean="0"/>
              <a:t>Software and hardware architecture</a:t>
            </a:r>
          </a:p>
          <a:p>
            <a:pPr lvl="1"/>
            <a:r>
              <a:rPr lang="en-US" sz="3200" dirty="0" smtClean="0"/>
              <a:t>Security and Communication architecture</a:t>
            </a:r>
          </a:p>
          <a:p>
            <a:pPr lvl="1"/>
            <a:r>
              <a:rPr lang="en-US" sz="3200" dirty="0" smtClean="0"/>
              <a:t>Database Design</a:t>
            </a:r>
          </a:p>
          <a:p>
            <a:pPr lvl="1"/>
            <a:r>
              <a:rPr lang="en-US" sz="3200" dirty="0" smtClean="0"/>
              <a:t>Use cases</a:t>
            </a:r>
          </a:p>
          <a:p>
            <a:pPr lvl="1"/>
            <a:r>
              <a:rPr lang="en-US" sz="3200" dirty="0" smtClean="0"/>
              <a:t>Sequence Diagrams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8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Definitions, </a:t>
            </a:r>
            <a:r>
              <a:rPr lang="en-US" dirty="0" smtClean="0"/>
              <a:t>Acronyms, &amp;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•</a:t>
            </a:r>
            <a:r>
              <a:rPr lang="en-US" sz="3200" dirty="0" smtClean="0"/>
              <a:t> </a:t>
            </a:r>
            <a:r>
              <a:rPr lang="en-US" sz="3200" b="1" dirty="0" smtClean="0"/>
              <a:t>EJCA</a:t>
            </a:r>
            <a:r>
              <a:rPr lang="en-US" sz="3200" dirty="0" smtClean="0"/>
              <a:t>  </a:t>
            </a:r>
            <a:r>
              <a:rPr lang="en-US" dirty="0"/>
              <a:t>- Enhanced Job and Candidate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User</a:t>
            </a:r>
            <a:r>
              <a:rPr lang="en-US" dirty="0" smtClean="0"/>
              <a:t> </a:t>
            </a:r>
            <a:r>
              <a:rPr lang="en-US" dirty="0"/>
              <a:t>– Job seeker who uses the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Admin</a:t>
            </a:r>
            <a:r>
              <a:rPr lang="en-US" dirty="0" smtClean="0"/>
              <a:t> </a:t>
            </a:r>
            <a:r>
              <a:rPr lang="en-US" dirty="0"/>
              <a:t>– Admin/administrator who manages the users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Admin </a:t>
            </a:r>
            <a:r>
              <a:rPr lang="en-US" sz="3200" b="1" dirty="0"/>
              <a:t>portal </a:t>
            </a:r>
            <a:r>
              <a:rPr lang="en-US" dirty="0"/>
              <a:t>- Part of the web application that provides special facilities to Admin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Front </a:t>
            </a:r>
            <a:r>
              <a:rPr lang="en-US" sz="3200" b="1" dirty="0"/>
              <a:t>End </a:t>
            </a:r>
            <a:r>
              <a:rPr lang="en-US" dirty="0"/>
              <a:t>- The part of the application the user interacts with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Back </a:t>
            </a:r>
            <a:r>
              <a:rPr lang="en-US" sz="3500" b="1" dirty="0"/>
              <a:t>End </a:t>
            </a:r>
            <a:r>
              <a:rPr lang="en-US" dirty="0"/>
              <a:t>– The part of application that manages data and is managed by developers.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UI</a:t>
            </a:r>
            <a:r>
              <a:rPr lang="en-US" sz="3500" dirty="0" smtClean="0"/>
              <a:t> </a:t>
            </a:r>
            <a:r>
              <a:rPr lang="en-US" dirty="0"/>
              <a:t>– User Interface which is the front end of the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Server</a:t>
            </a:r>
            <a:r>
              <a:rPr lang="en-US" dirty="0" smtClean="0"/>
              <a:t> –Machine that will host the web application as well as database.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Assumptions, Constraints, &amp;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2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597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Constraints</a:t>
            </a:r>
            <a:r>
              <a:rPr lang="en-US" dirty="0" smtClean="0"/>
              <a:t>		</a:t>
            </a:r>
          </a:p>
          <a:p>
            <a:pPr lvl="1"/>
            <a:r>
              <a:rPr lang="en-US" dirty="0" smtClean="0"/>
              <a:t>UI based </a:t>
            </a:r>
            <a:r>
              <a:rPr lang="en-US" dirty="0"/>
              <a:t>on the type of device used</a:t>
            </a:r>
            <a:endParaRPr lang="en-US" dirty="0" smtClean="0"/>
          </a:p>
          <a:p>
            <a:pPr lvl="1"/>
            <a:r>
              <a:rPr lang="en-US" dirty="0" smtClean="0"/>
              <a:t>Required modern </a:t>
            </a:r>
            <a:r>
              <a:rPr lang="en-US" dirty="0"/>
              <a:t>internet browser such as Safari, Google Chrome, or Internet </a:t>
            </a:r>
            <a:r>
              <a:rPr lang="en-US" dirty="0" smtClean="0"/>
              <a:t>Explorer.</a:t>
            </a:r>
          </a:p>
          <a:p>
            <a:pPr lvl="1"/>
            <a:endParaRPr lang="en-US" dirty="0"/>
          </a:p>
          <a:p>
            <a:r>
              <a:rPr lang="en-US" sz="3000" dirty="0" smtClean="0"/>
              <a:t>Assumptions</a:t>
            </a:r>
          </a:p>
          <a:p>
            <a:pPr lvl="1"/>
            <a:r>
              <a:rPr lang="en-US" sz="2100" dirty="0"/>
              <a:t>Internet connection with enough bandwidth (about 1 to 2 mbps) </a:t>
            </a:r>
            <a:endParaRPr lang="en-US" sz="2100" dirty="0" smtClean="0"/>
          </a:p>
          <a:p>
            <a:pPr lvl="1"/>
            <a:r>
              <a:rPr lang="en-US" sz="2100" dirty="0" smtClean="0"/>
              <a:t>Internet </a:t>
            </a:r>
            <a:r>
              <a:rPr lang="en-US" sz="2100" dirty="0"/>
              <a:t>b</a:t>
            </a:r>
            <a:r>
              <a:rPr lang="en-US" sz="2100" dirty="0" smtClean="0"/>
              <a:t>rowser </a:t>
            </a:r>
            <a:r>
              <a:rPr lang="en-US" sz="2100" dirty="0"/>
              <a:t>with an up to date JavaScript engine and support for HTTP cookies to remember returning user logins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66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Architecture </a:t>
            </a:r>
            <a:r>
              <a:rPr lang="en-US" b="1" smtClean="0"/>
              <a:t>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 smtClean="0"/>
              <a:t>3.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709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Webserver</a:t>
            </a:r>
            <a:r>
              <a:rPr lang="en-US" dirty="0" smtClean="0"/>
              <a:t> (Owned by Computech)</a:t>
            </a:r>
          </a:p>
          <a:p>
            <a:pPr lvl="1"/>
            <a:r>
              <a:rPr lang="en-US" sz="2400" dirty="0"/>
              <a:t>Windows Server 2008 R2 </a:t>
            </a:r>
            <a:r>
              <a:rPr lang="en-US" sz="2400" dirty="0" smtClean="0"/>
              <a:t>Standard</a:t>
            </a:r>
          </a:p>
          <a:p>
            <a:pPr lvl="1"/>
            <a:r>
              <a:rPr lang="en-US" sz="2400" dirty="0"/>
              <a:t>16 GB of </a:t>
            </a:r>
            <a:r>
              <a:rPr lang="en-US" sz="2400" dirty="0" smtClean="0"/>
              <a:t>RAM</a:t>
            </a:r>
          </a:p>
          <a:p>
            <a:pPr lvl="1"/>
            <a:r>
              <a:rPr lang="en-US" sz="2400" dirty="0" smtClean="0"/>
              <a:t>Runs the following software:</a:t>
            </a:r>
          </a:p>
          <a:p>
            <a:pPr lvl="2"/>
            <a:r>
              <a:rPr lang="en-US" sz="2400" dirty="0" smtClean="0"/>
              <a:t>Microsoft IIS </a:t>
            </a:r>
            <a:r>
              <a:rPr lang="en-US" sz="2400" dirty="0"/>
              <a:t>7.5 </a:t>
            </a:r>
            <a:r>
              <a:rPr lang="en-US" sz="2400" dirty="0" smtClean="0"/>
              <a:t>Webserver </a:t>
            </a:r>
          </a:p>
          <a:p>
            <a:pPr lvl="2"/>
            <a:r>
              <a:rPr lang="en-US" sz="2400" dirty="0"/>
              <a:t>Microsoft SQL Server 2008 R2 </a:t>
            </a:r>
            <a:r>
              <a:rPr lang="en-US" sz="2400" dirty="0" smtClean="0"/>
              <a:t>Database</a:t>
            </a:r>
          </a:p>
          <a:p>
            <a:pPr marL="777240" lvl="2" indent="0">
              <a:buNone/>
            </a:pPr>
            <a:endParaRPr lang="en-US" dirty="0"/>
          </a:p>
          <a:p>
            <a:r>
              <a:rPr lang="en-US" sz="2800" b="1" dirty="0" smtClean="0"/>
              <a:t>User Machine </a:t>
            </a:r>
          </a:p>
          <a:p>
            <a:pPr lvl="1"/>
            <a:r>
              <a:rPr lang="en-US" sz="2400" dirty="0" smtClean="0"/>
              <a:t>Any PC with latest version of </a:t>
            </a:r>
            <a:r>
              <a:rPr lang="en-US" sz="2400" dirty="0" smtClean="0"/>
              <a:t>IE, Google Chrome, Firefox </a:t>
            </a:r>
            <a:r>
              <a:rPr lang="en-US" sz="2400" dirty="0" smtClean="0"/>
              <a:t>or Safari</a:t>
            </a:r>
          </a:p>
          <a:p>
            <a:pPr lvl="1"/>
            <a:r>
              <a:rPr lang="en-US" sz="2400" dirty="0"/>
              <a:t>iPhone 6 and iPad Air </a:t>
            </a:r>
            <a:r>
              <a:rPr lang="en-US" sz="2400" dirty="0" smtClean="0"/>
              <a:t>running </a:t>
            </a:r>
            <a:r>
              <a:rPr lang="en-US" sz="2400" dirty="0"/>
              <a:t>iOS 8.1.3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Samsung Galaxy S5 </a:t>
            </a:r>
            <a:r>
              <a:rPr lang="en-US" sz="2400" dirty="0" smtClean="0"/>
              <a:t>running </a:t>
            </a:r>
            <a:r>
              <a:rPr lang="en-US" sz="2400" dirty="0"/>
              <a:t>Android v5.0 Lollipop 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556</Words>
  <Application>Microsoft Office PowerPoint</Application>
  <PresentationFormat>On-screen Show (4:3)</PresentationFormat>
  <Paragraphs>135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Adjacency</vt:lpstr>
      <vt:lpstr>Microsoft Visio Drawing</vt:lpstr>
      <vt:lpstr>Visio</vt:lpstr>
      <vt:lpstr>Computech Corporation: Advanced Job and Candidate Application</vt:lpstr>
      <vt:lpstr>Contents</vt:lpstr>
      <vt:lpstr>Introduction</vt:lpstr>
      <vt:lpstr>Purpose</vt:lpstr>
      <vt:lpstr>Definitions, Acronyms, &amp; Abbreviations</vt:lpstr>
      <vt:lpstr>Assumptions, Constraints, &amp; Standards</vt:lpstr>
      <vt:lpstr>PowerPoint Presentation</vt:lpstr>
      <vt:lpstr>Architecture  Design</vt:lpstr>
      <vt:lpstr>Hardware Architecture</vt:lpstr>
      <vt:lpstr>Hardware Architecture</vt:lpstr>
      <vt:lpstr>Software Architecture</vt:lpstr>
      <vt:lpstr>Software Architecture</vt:lpstr>
      <vt:lpstr>Security Architecture</vt:lpstr>
      <vt:lpstr>How SSL works?</vt:lpstr>
      <vt:lpstr>Communication Architecture</vt:lpstr>
      <vt:lpstr>system 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Database Design</vt:lpstr>
      <vt:lpstr>Software Class Diagrams</vt:lpstr>
      <vt:lpstr>Level 2 Provides in-depth view of the data flow among the various components of the web application</vt:lpstr>
      <vt:lpstr>Level 3-1 Shows the flow of user data in EJCA </vt:lpstr>
      <vt:lpstr>Level 3-2 Shows the flow of jobs data in EJCA </vt:lpstr>
      <vt:lpstr>User Interface Design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Simul Kadakia</cp:lastModifiedBy>
  <cp:revision>23</cp:revision>
  <dcterms:created xsi:type="dcterms:W3CDTF">2015-03-10T18:49:22Z</dcterms:created>
  <dcterms:modified xsi:type="dcterms:W3CDTF">2015-03-12T01:17:42Z</dcterms:modified>
</cp:coreProperties>
</file>