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6" r:id="rId2"/>
    <p:sldId id="256" r:id="rId3"/>
    <p:sldId id="321" r:id="rId4"/>
    <p:sldId id="312" r:id="rId5"/>
    <p:sldId id="315" r:id="rId6"/>
    <p:sldId id="320" r:id="rId7"/>
    <p:sldId id="282" r:id="rId8"/>
    <p:sldId id="317" r:id="rId9"/>
    <p:sldId id="318" r:id="rId10"/>
    <p:sldId id="314" r:id="rId11"/>
    <p:sldId id="322" r:id="rId12"/>
    <p:sldId id="316" r:id="rId13"/>
    <p:sldId id="319" r:id="rId14"/>
    <p:sldId id="280" r:id="rId15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268" autoAdjust="0"/>
  </p:normalViewPr>
  <p:slideViewPr>
    <p:cSldViewPr snapToObjects="1" showGuides="1">
      <p:cViewPr varScale="1">
        <p:scale>
          <a:sx n="90" d="100"/>
          <a:sy n="90" d="100"/>
        </p:scale>
        <p:origin x="1404" y="54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t>25/01/2019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25-1-2019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453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6" y="5190331"/>
            <a:ext cx="91548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25-1-2019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25-1-2019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1440000"/>
            <a:ext cx="396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25-1-2019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000" y="1440000"/>
            <a:ext cx="396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t>25-1-2019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t>25-1-2019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t>25-1-2019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t>25-1-2019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t>25-1-2019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t>25-1-2019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t>25-1-2019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t>25-1-2019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leyVanW/Smart-Waste-Managmen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Backend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nl-BE" dirty="0"/>
              <a:t>Subscription on topic on </a:t>
            </a:r>
            <a:r>
              <a:rPr lang="nl-BE" dirty="0" err="1"/>
              <a:t>both</a:t>
            </a:r>
            <a:r>
              <a:rPr lang="nl-BE" dirty="0"/>
              <a:t> a D7 broker &amp; </a:t>
            </a:r>
            <a:r>
              <a:rPr lang="nl-BE" dirty="0" err="1"/>
              <a:t>LoRa</a:t>
            </a:r>
            <a:r>
              <a:rPr lang="nl-BE" dirty="0"/>
              <a:t> broker </a:t>
            </a:r>
            <a:r>
              <a:rPr lang="nl-BE" dirty="0" err="1"/>
              <a:t>address</a:t>
            </a:r>
            <a:r>
              <a:rPr lang="nl-BE" dirty="0"/>
              <a:t>  </a:t>
            </a:r>
          </a:p>
          <a:p>
            <a:pPr marL="514350" indent="-514350">
              <a:buAutoNum type="arabicPeriod"/>
            </a:pPr>
            <a:r>
              <a:rPr lang="nl-BE" dirty="0"/>
              <a:t>Connection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ThingsBoard</a:t>
            </a:r>
            <a:endParaRPr lang="nl-BE" dirty="0"/>
          </a:p>
          <a:p>
            <a:pPr marL="457200" indent="-457200">
              <a:buFontTx/>
              <a:buChar char="-"/>
            </a:pPr>
            <a:endParaRPr lang="nl-BE" dirty="0"/>
          </a:p>
          <a:p>
            <a:pPr marL="457200" indent="-457200">
              <a:buFontTx/>
              <a:buChar char="-"/>
            </a:pP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message</a:t>
            </a:r>
            <a:r>
              <a:rPr lang="nl-BE" dirty="0"/>
              <a:t> </a:t>
            </a:r>
            <a:r>
              <a:rPr lang="nl-BE" dirty="0" err="1"/>
              <a:t>received</a:t>
            </a:r>
            <a:r>
              <a:rPr lang="nl-BE" dirty="0"/>
              <a:t> is D7: </a:t>
            </a:r>
          </a:p>
          <a:p>
            <a:pPr lvl="1" indent="0">
              <a:buNone/>
            </a:pPr>
            <a:r>
              <a:rPr lang="nl-BE" dirty="0"/>
              <a:t>	1. Start </a:t>
            </a:r>
            <a:r>
              <a:rPr lang="nl-BE" dirty="0" err="1"/>
              <a:t>one</a:t>
            </a:r>
            <a:r>
              <a:rPr lang="nl-BE" dirty="0"/>
              <a:t> thread </a:t>
            </a:r>
            <a:r>
              <a:rPr lang="nl-BE" dirty="0" err="1"/>
              <a:t>for</a:t>
            </a:r>
            <a:r>
              <a:rPr lang="nl-BE" dirty="0"/>
              <a:t> data processing </a:t>
            </a:r>
          </a:p>
          <a:p>
            <a:pPr lvl="1" indent="0">
              <a:buNone/>
            </a:pPr>
            <a:r>
              <a:rPr lang="nl-BE" dirty="0"/>
              <a:t>	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otherwise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sends</a:t>
            </a:r>
            <a:r>
              <a:rPr lang="nl-BE" dirty="0">
                <a:sym typeface="Wingdings" panose="05000000000000000000" pitchFamily="2" charset="2"/>
              </a:rPr>
              <a:t> multiple </a:t>
            </a:r>
            <a:r>
              <a:rPr lang="nl-BE" dirty="0" err="1">
                <a:sym typeface="Wingdings" panose="05000000000000000000" pitchFamily="2" charset="2"/>
              </a:rPr>
              <a:t>packets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ThingsBoard</a:t>
            </a:r>
            <a:endParaRPr lang="nl-BE" dirty="0"/>
          </a:p>
          <a:p>
            <a:pPr lvl="1" indent="0">
              <a:buNone/>
            </a:pPr>
            <a:r>
              <a:rPr lang="nl-BE" dirty="0"/>
              <a:t>	2. </a:t>
            </a:r>
            <a:r>
              <a:rPr lang="nl-BE" dirty="0" err="1"/>
              <a:t>Wait</a:t>
            </a:r>
            <a:r>
              <a:rPr lang="nl-BE" dirty="0"/>
              <a:t> a </a:t>
            </a:r>
            <a:r>
              <a:rPr lang="nl-BE" dirty="0" err="1"/>
              <a:t>limited</a:t>
            </a:r>
            <a:r>
              <a:rPr lang="nl-BE" dirty="0"/>
              <a:t> time </a:t>
            </a:r>
            <a:r>
              <a:rPr lang="nl-BE" dirty="0" err="1"/>
              <a:t>before</a:t>
            </a:r>
            <a:r>
              <a:rPr lang="nl-BE" dirty="0"/>
              <a:t> </a:t>
            </a:r>
            <a:r>
              <a:rPr lang="nl-BE" dirty="0" err="1"/>
              <a:t>localization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		     </a:t>
            </a:r>
            <a:r>
              <a:rPr lang="nl-BE" dirty="0" err="1"/>
              <a:t>mongoDB</a:t>
            </a:r>
            <a:r>
              <a:rPr lang="nl-BE" dirty="0"/>
              <a:t> database</a:t>
            </a:r>
          </a:p>
          <a:p>
            <a:pPr lvl="1" indent="0">
              <a:buNone/>
            </a:pPr>
            <a:r>
              <a:rPr lang="nl-BE" dirty="0"/>
              <a:t>	</a:t>
            </a:r>
            <a:r>
              <a:rPr lang="nl-BE" dirty="0">
                <a:sym typeface="Wingdings" panose="05000000000000000000" pitchFamily="2" charset="2"/>
              </a:rPr>
              <a:t> time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receive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packet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from</a:t>
            </a:r>
            <a:r>
              <a:rPr lang="nl-BE" dirty="0">
                <a:sym typeface="Wingdings" panose="05000000000000000000" pitchFamily="2" charset="2"/>
              </a:rPr>
              <a:t> all D7 gateways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419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FD504-FB23-4CB1-8B31-C8D9559A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Backend – </a:t>
            </a:r>
            <a:r>
              <a:rPr lang="nl-BE" dirty="0" err="1"/>
              <a:t>Fingerprinting</a:t>
            </a:r>
            <a:r>
              <a:rPr lang="nl-BE" dirty="0"/>
              <a:t> D7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E559E7-AF8A-4586-8830-3B4EB298A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424936" cy="48958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MongoDB</a:t>
            </a:r>
            <a:r>
              <a:rPr lang="nl-BE" dirty="0"/>
              <a:t> database: 100 </a:t>
            </a:r>
            <a:r>
              <a:rPr lang="nl-BE" dirty="0" err="1"/>
              <a:t>measurements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POI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POI: 3 points per block of computers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200 RSS </a:t>
            </a:r>
            <a:r>
              <a:rPr lang="nl-BE" dirty="0" err="1"/>
              <a:t>value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gateway </a:t>
            </a:r>
            <a:r>
              <a:rPr lang="nl-BE" dirty="0" err="1"/>
              <a:t>not</a:t>
            </a:r>
            <a:r>
              <a:rPr lang="nl-BE" dirty="0"/>
              <a:t> in range/ gateway </a:t>
            </a:r>
            <a:r>
              <a:rPr lang="nl-BE" dirty="0" err="1"/>
              <a:t>not</a:t>
            </a:r>
            <a:r>
              <a:rPr lang="nl-BE" dirty="0"/>
              <a:t> in 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err="1"/>
              <a:t>Euclidean</a:t>
            </a:r>
            <a:r>
              <a:rPr lang="nl-BE" dirty="0"/>
              <a:t> </a:t>
            </a:r>
            <a:r>
              <a:rPr lang="nl-BE" dirty="0" err="1"/>
              <a:t>distance</a:t>
            </a:r>
            <a:r>
              <a:rPr lang="nl-BE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25 </a:t>
            </a:r>
            <a:r>
              <a:rPr lang="nl-BE" dirty="0" err="1"/>
              <a:t>nearest</a:t>
            </a:r>
            <a:r>
              <a:rPr lang="nl-BE" dirty="0"/>
              <a:t> </a:t>
            </a:r>
            <a:r>
              <a:rPr lang="nl-BE" dirty="0" err="1"/>
              <a:t>neighbours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D6F5E7D-A2A8-4B5E-9FD4-013D3B78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60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Backend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Perform</a:t>
            </a:r>
            <a:r>
              <a:rPr lang="nl-BE" dirty="0"/>
              <a:t> </a:t>
            </a:r>
            <a:r>
              <a:rPr lang="nl-BE" dirty="0" err="1"/>
              <a:t>required</a:t>
            </a:r>
            <a:r>
              <a:rPr lang="nl-BE" dirty="0"/>
              <a:t> </a:t>
            </a:r>
            <a:r>
              <a:rPr lang="nl-BE" dirty="0" err="1"/>
              <a:t>conversion</a:t>
            </a:r>
            <a:r>
              <a:rPr lang="nl-BE" dirty="0"/>
              <a:t> </a:t>
            </a:r>
            <a:r>
              <a:rPr lang="nl-BE" dirty="0" err="1"/>
              <a:t>depending</a:t>
            </a:r>
            <a:r>
              <a:rPr lang="nl-BE" dirty="0"/>
              <a:t> on D7 or </a:t>
            </a:r>
            <a:r>
              <a:rPr lang="nl-BE" dirty="0" err="1"/>
              <a:t>LoRa</a:t>
            </a:r>
            <a:r>
              <a:rPr lang="nl-BE" dirty="0"/>
              <a:t> </a:t>
            </a:r>
            <a:r>
              <a:rPr lang="nl-BE" dirty="0" err="1"/>
              <a:t>message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 err="1"/>
              <a:t>LoRa</a:t>
            </a:r>
            <a:r>
              <a:rPr lang="nl-BE" dirty="0"/>
              <a:t> is first </a:t>
            </a:r>
            <a:r>
              <a:rPr lang="nl-BE" dirty="0" err="1"/>
              <a:t>parsed</a:t>
            </a:r>
            <a:r>
              <a:rPr lang="nl-BE" dirty="0"/>
              <a:t> on The </a:t>
            </a:r>
            <a:r>
              <a:rPr lang="nl-BE" dirty="0" err="1"/>
              <a:t>Things</a:t>
            </a:r>
            <a:r>
              <a:rPr lang="nl-BE" dirty="0"/>
              <a:t> Network </a:t>
            </a:r>
            <a:r>
              <a:rPr lang="nl-BE" dirty="0" err="1"/>
              <a:t>using</a:t>
            </a:r>
            <a:r>
              <a:rPr lang="nl-BE" dirty="0"/>
              <a:t> a </a:t>
            </a:r>
            <a:r>
              <a:rPr lang="nl-BE" dirty="0" err="1"/>
              <a:t>custom</a:t>
            </a:r>
            <a:r>
              <a:rPr lang="nl-BE" dirty="0"/>
              <a:t> </a:t>
            </a:r>
            <a:r>
              <a:rPr lang="nl-BE" dirty="0" err="1"/>
              <a:t>payload</a:t>
            </a:r>
            <a:r>
              <a:rPr lang="nl-BE" dirty="0"/>
              <a:t> decoder </a:t>
            </a:r>
          </a:p>
          <a:p>
            <a:pPr lvl="3" indent="0">
              <a:buNone/>
            </a:pPr>
            <a:r>
              <a:rPr lang="nl-BE" dirty="0">
                <a:sym typeface="Wingdings" panose="05000000000000000000" pitchFamily="2" charset="2"/>
              </a:rPr>
              <a:t> Decoder supports IFTTT trigger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Send</a:t>
            </a:r>
            <a:r>
              <a:rPr lang="nl-BE" dirty="0"/>
              <a:t> </a:t>
            </a:r>
            <a:r>
              <a:rPr lang="nl-BE" dirty="0" err="1"/>
              <a:t>telemetry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ThingsBoard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visualization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Indoor: map classroom 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Outdoor: Google </a:t>
            </a:r>
            <a:r>
              <a:rPr lang="nl-BE" dirty="0" err="1"/>
              <a:t>maps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Distance</a:t>
            </a:r>
            <a:r>
              <a:rPr lang="nl-BE" dirty="0"/>
              <a:t> &amp; </a:t>
            </a:r>
            <a:r>
              <a:rPr lang="nl-BE" dirty="0" err="1"/>
              <a:t>Temperature</a:t>
            </a:r>
            <a:r>
              <a:rPr lang="nl-BE" dirty="0"/>
              <a:t> 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Container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245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32F11-ABE3-441B-8691-AC4334D9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Power Management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7E37FC7-0CB8-4AE5-9350-F4950654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13</a:t>
            </a:fld>
            <a:endParaRPr lang="nl-NL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1F358D0-6262-497D-B307-DFB32C29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496944" cy="48958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Send</a:t>
            </a:r>
            <a:r>
              <a:rPr lang="nl-BE" dirty="0"/>
              <a:t> </a:t>
            </a:r>
            <a:r>
              <a:rPr lang="nl-BE" dirty="0" err="1"/>
              <a:t>LoRa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D7 </a:t>
            </a:r>
            <a:r>
              <a:rPr lang="nl-BE" dirty="0" err="1"/>
              <a:t>failed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send</a:t>
            </a:r>
            <a:r>
              <a:rPr lang="nl-BE" dirty="0"/>
              <a:t> = </a:t>
            </a:r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airtime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Send</a:t>
            </a:r>
            <a:r>
              <a:rPr lang="nl-BE" dirty="0"/>
              <a:t> </a:t>
            </a:r>
            <a:r>
              <a:rPr lang="nl-BE" dirty="0" err="1"/>
              <a:t>coördinates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LoRa</a:t>
            </a:r>
            <a:r>
              <a:rPr lang="nl-BE" dirty="0"/>
              <a:t> = </a:t>
            </a:r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payload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Mosfet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turn on </a:t>
            </a:r>
            <a:r>
              <a:rPr lang="nl-BE" dirty="0" err="1"/>
              <a:t>ultrasonic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measurement </a:t>
            </a:r>
            <a:r>
              <a:rPr lang="nl-BE" dirty="0" err="1"/>
              <a:t>required</a:t>
            </a:r>
            <a:r>
              <a:rPr lang="nl-BE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wakeup</a:t>
            </a:r>
            <a:r>
              <a:rPr lang="nl-BE" dirty="0"/>
              <a:t>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(</a:t>
            </a:r>
            <a:r>
              <a:rPr lang="nl-BE" dirty="0" err="1"/>
              <a:t>x,y,z</a:t>
            </a:r>
            <a:r>
              <a:rPr lang="nl-BE" dirty="0"/>
              <a:t>) </a:t>
            </a:r>
            <a:r>
              <a:rPr lang="nl-BE" dirty="0" err="1"/>
              <a:t>movement</a:t>
            </a:r>
            <a:r>
              <a:rPr lang="nl-BE" dirty="0"/>
              <a:t> </a:t>
            </a:r>
            <a:r>
              <a:rPr lang="nl-BE" dirty="0" err="1"/>
              <a:t>during</a:t>
            </a:r>
            <a:r>
              <a:rPr lang="nl-BE" dirty="0"/>
              <a:t> sleep interval</a:t>
            </a:r>
          </a:p>
          <a:p>
            <a:endParaRPr lang="nl-BE" dirty="0"/>
          </a:p>
          <a:p>
            <a:r>
              <a:rPr lang="nl-BE" dirty="0" err="1"/>
              <a:t>Improvements</a:t>
            </a:r>
            <a:r>
              <a:rPr lang="nl-BE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Low power mode GPS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Check </a:t>
            </a:r>
            <a:r>
              <a:rPr lang="nl-BE" dirty="0" err="1"/>
              <a:t>if</a:t>
            </a:r>
            <a:r>
              <a:rPr lang="nl-BE" dirty="0"/>
              <a:t> indoor or outdoor </a:t>
            </a:r>
            <a:r>
              <a:rPr lang="nl-BE" dirty="0">
                <a:sym typeface="Wingdings" panose="05000000000000000000" pitchFamily="2" charset="2"/>
              </a:rPr>
              <a:t> no gps </a:t>
            </a:r>
            <a:r>
              <a:rPr lang="nl-BE" dirty="0" err="1">
                <a:sym typeface="Wingdings" panose="05000000000000000000" pitchFamily="2" charset="2"/>
              </a:rPr>
              <a:t>measurements</a:t>
            </a:r>
            <a:r>
              <a:rPr lang="nl-BE" dirty="0">
                <a:sym typeface="Wingdings" panose="05000000000000000000" pitchFamily="2" charset="2"/>
              </a:rPr>
              <a:t>/no D7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>
                <a:sym typeface="Wingdings" panose="05000000000000000000" pitchFamily="2" charset="2"/>
              </a:rPr>
              <a:t>Ultrasonic</a:t>
            </a:r>
            <a:r>
              <a:rPr lang="nl-BE" dirty="0">
                <a:sym typeface="Wingdings" panose="05000000000000000000" pitchFamily="2" charset="2"/>
              </a:rPr>
              <a:t> sensor draws a lot of </a:t>
            </a:r>
            <a:r>
              <a:rPr lang="nl-BE" dirty="0" err="1">
                <a:sym typeface="Wingdings" panose="05000000000000000000" pitchFamily="2" charset="2"/>
              </a:rPr>
              <a:t>current</a:t>
            </a:r>
            <a:r>
              <a:rPr lang="nl-BE" dirty="0">
                <a:sym typeface="Wingdings" panose="05000000000000000000" pitchFamily="2" charset="2"/>
              </a:rPr>
              <a:t> (15mA) = </a:t>
            </a:r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ideal</a:t>
            </a:r>
            <a:endParaRPr lang="nl-BE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>
                <a:sym typeface="Wingdings" panose="05000000000000000000" pitchFamily="2" charset="2"/>
              </a:rPr>
              <a:t>Don’t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send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accelerometer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values</a:t>
            </a:r>
            <a:r>
              <a:rPr lang="nl-BE" dirty="0">
                <a:sym typeface="Wingdings" panose="05000000000000000000" pitchFamily="2" charset="2"/>
              </a:rPr>
              <a:t> = </a:t>
            </a:r>
            <a:r>
              <a:rPr lang="nl-BE" dirty="0" err="1">
                <a:sym typeface="Wingdings" panose="05000000000000000000" pitchFamily="2" charset="2"/>
              </a:rPr>
              <a:t>useless</a:t>
            </a:r>
            <a:endParaRPr lang="nl-BE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239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5" name="Afbeelding 4" descr="logo_UA_U_wit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352730" cy="2448049"/>
          </a:xfrm>
        </p:spPr>
        <p:txBody>
          <a:bodyPr/>
          <a:lstStyle/>
          <a:p>
            <a:br>
              <a:rPr lang="nl-BE" dirty="0"/>
            </a:br>
            <a:br>
              <a:rPr lang="nl-BE" dirty="0"/>
            </a:br>
            <a:r>
              <a:rPr lang="nl-BE" dirty="0"/>
              <a:t>I-</a:t>
            </a:r>
            <a:r>
              <a:rPr lang="nl-BE" dirty="0" err="1"/>
              <a:t>IoT</a:t>
            </a:r>
            <a:r>
              <a:rPr lang="nl-BE" dirty="0"/>
              <a:t> Low Power Embedded Communication </a:t>
            </a:r>
            <a:br>
              <a:rPr lang="nl-BE" dirty="0"/>
            </a:br>
            <a:br>
              <a:rPr lang="nl-BE" dirty="0"/>
            </a:br>
            <a:r>
              <a:rPr lang="nl-BE" sz="3200" dirty="0">
                <a:hlinkClick r:id="rId2"/>
              </a:rPr>
              <a:t>Project: Smart Waste Management</a:t>
            </a:r>
            <a:br>
              <a:rPr lang="nl-BE" dirty="0"/>
            </a:br>
            <a:endParaRPr lang="nl-NL" u="sng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Gregory </a:t>
            </a:r>
            <a:r>
              <a:rPr lang="nl-BE" dirty="0" err="1"/>
              <a:t>Gonzalez</a:t>
            </a:r>
            <a:r>
              <a:rPr lang="nl-BE" dirty="0"/>
              <a:t> Lopez</a:t>
            </a:r>
          </a:p>
          <a:p>
            <a:r>
              <a:rPr lang="nl-BE" dirty="0"/>
              <a:t>Mouhcine Oulad Ali</a:t>
            </a:r>
          </a:p>
          <a:p>
            <a:r>
              <a:rPr lang="nl-BE" dirty="0"/>
              <a:t>Wesley Van </a:t>
            </a:r>
            <a:r>
              <a:rPr lang="nl-BE" dirty="0" err="1"/>
              <a:t>Wijnsberghe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92945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D3DE6-2300-4D9E-9B9C-F51AC888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Smart Waste Management?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E331B7-0369-46D9-B5AA-659E8C94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Smart </a:t>
            </a:r>
            <a:r>
              <a:rPr lang="nl-BE" dirty="0" err="1"/>
              <a:t>garbage</a:t>
            </a:r>
            <a:r>
              <a:rPr lang="nl-BE" dirty="0"/>
              <a:t> bin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Measure</a:t>
            </a:r>
            <a:r>
              <a:rPr lang="nl-BE" dirty="0"/>
              <a:t> </a:t>
            </a:r>
            <a:r>
              <a:rPr lang="nl-BE" dirty="0" err="1"/>
              <a:t>temperature</a:t>
            </a:r>
            <a:r>
              <a:rPr lang="nl-BE" dirty="0"/>
              <a:t> + </a:t>
            </a:r>
            <a:r>
              <a:rPr lang="nl-BE" dirty="0" err="1"/>
              <a:t>capacity</a:t>
            </a:r>
            <a:r>
              <a:rPr lang="nl-BE" dirty="0"/>
              <a:t> </a:t>
            </a:r>
            <a:r>
              <a:rPr lang="nl-BE" dirty="0" err="1"/>
              <a:t>inside</a:t>
            </a:r>
            <a:r>
              <a:rPr lang="nl-BE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Transmission of data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its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is </a:t>
            </a:r>
            <a:r>
              <a:rPr lang="nl-BE" dirty="0" err="1"/>
              <a:t>triggered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movement</a:t>
            </a:r>
            <a:r>
              <a:rPr lang="nl-BE" dirty="0"/>
              <a:t> of lid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Receive</a:t>
            </a:r>
            <a:r>
              <a:rPr lang="nl-BE" dirty="0"/>
              <a:t> email alert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capacity</a:t>
            </a:r>
            <a:r>
              <a:rPr lang="nl-BE" dirty="0"/>
              <a:t> has </a:t>
            </a:r>
            <a:r>
              <a:rPr lang="nl-BE" dirty="0" err="1"/>
              <a:t>reached</a:t>
            </a:r>
            <a:r>
              <a:rPr lang="nl-BE" dirty="0"/>
              <a:t> </a:t>
            </a:r>
            <a:r>
              <a:rPr lang="nl-BE" dirty="0" err="1"/>
              <a:t>critical</a:t>
            </a:r>
            <a:r>
              <a:rPr lang="nl-BE" dirty="0"/>
              <a:t> level (IFTTT)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Indoor: d7 + </a:t>
            </a:r>
            <a:r>
              <a:rPr lang="nl-BE" dirty="0" err="1"/>
              <a:t>fingerprinting</a:t>
            </a:r>
            <a:r>
              <a:rPr lang="nl-BE" dirty="0"/>
              <a:t> (</a:t>
            </a:r>
            <a:r>
              <a:rPr lang="nl-BE" dirty="0" err="1"/>
              <a:t>x,y</a:t>
            </a:r>
            <a:r>
              <a:rPr lang="nl-BE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Outdoor: </a:t>
            </a:r>
            <a:r>
              <a:rPr lang="nl-BE" dirty="0" err="1"/>
              <a:t>LoRa</a:t>
            </a:r>
            <a:r>
              <a:rPr lang="nl-BE" dirty="0"/>
              <a:t> + GPS (latitude, longitude)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AA353B-AB9F-41EA-B79D-F12A1E40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56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E2E0F28-3F33-48D5-869E-E74912976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246"/>
            <a:ext cx="9144000" cy="3594172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20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C-code </a:t>
            </a:r>
            <a:r>
              <a:rPr lang="nl-BE" dirty="0" err="1"/>
              <a:t>Algorithm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</a:t>
            </a:fld>
            <a:endParaRPr lang="nl-NL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31C4655-1216-471C-A4D5-FE69235F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5"/>
            <a:ext cx="8064896" cy="54059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Initialize sensors  -&gt; drivers lsm303agr, sht31, rf04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Initialize interrupt accelerometer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Loop: </a:t>
            </a:r>
          </a:p>
          <a:p>
            <a:pPr marL="918900" lvl="2" indent="-34290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active: </a:t>
            </a:r>
          </a:p>
          <a:p>
            <a:pPr lvl="2" indent="0">
              <a:buNone/>
            </a:pPr>
            <a:r>
              <a:rPr lang="en-GB" dirty="0">
                <a:sym typeface="Wingdings" panose="05000000000000000000" pitchFamily="2" charset="2"/>
              </a:rPr>
              <a:t>	-    Read sensor values: temp, </a:t>
            </a:r>
            <a:r>
              <a:rPr lang="en-GB" dirty="0" err="1">
                <a:sym typeface="Wingdings" panose="05000000000000000000" pitchFamily="2" charset="2"/>
              </a:rPr>
              <a:t>dist</a:t>
            </a:r>
            <a:r>
              <a:rPr lang="en-GB" dirty="0">
                <a:sym typeface="Wingdings" panose="05000000000000000000" pitchFamily="2" charset="2"/>
              </a:rPr>
              <a:t>, (</a:t>
            </a:r>
            <a:r>
              <a:rPr lang="en-GB" dirty="0" err="1">
                <a:sym typeface="Wingdings" panose="05000000000000000000" pitchFamily="2" charset="2"/>
              </a:rPr>
              <a:t>x,y,z</a:t>
            </a:r>
            <a:r>
              <a:rPr lang="en-GB" dirty="0">
                <a:sym typeface="Wingdings" panose="05000000000000000000" pitchFamily="2" charset="2"/>
              </a:rPr>
              <a:t>), GPS </a:t>
            </a:r>
          </a:p>
          <a:p>
            <a:pPr marL="1278900" lvl="3" indent="-34290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Send using D7 </a:t>
            </a:r>
          </a:p>
          <a:p>
            <a:pPr marL="1278900" lvl="3" indent="-34290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 error: send using </a:t>
            </a:r>
            <a:r>
              <a:rPr lang="en-GB" dirty="0" err="1">
                <a:sym typeface="Wingdings" panose="05000000000000000000" pitchFamily="2" charset="2"/>
              </a:rPr>
              <a:t>LoRa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marL="1278900" lvl="3" indent="-34290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Go inactive</a:t>
            </a:r>
          </a:p>
          <a:p>
            <a:pPr lvl="1" indent="0">
              <a:buNone/>
            </a:pPr>
            <a:r>
              <a:rPr lang="en-GB" dirty="0">
                <a:sym typeface="Wingdings" panose="05000000000000000000" pitchFamily="2" charset="2"/>
              </a:rPr>
              <a:t>     -   </a:t>
            </a:r>
            <a:r>
              <a:rPr lang="en-GB" sz="2400" dirty="0">
                <a:sym typeface="Wingdings" panose="05000000000000000000" pitchFamily="2" charset="2"/>
              </a:rPr>
              <a:t>inactive: </a:t>
            </a:r>
          </a:p>
          <a:p>
            <a:pPr lvl="1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	- periodic wakeup: 20s (demo purposes)</a:t>
            </a:r>
          </a:p>
          <a:p>
            <a:pPr lvl="1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	- if interrupt  go active next wakeup</a:t>
            </a:r>
            <a:endParaRPr lang="nl-BE" dirty="0">
              <a:sym typeface="Wingdings" panose="05000000000000000000" pitchFamily="2" charset="2"/>
            </a:endParaRPr>
          </a:p>
          <a:p>
            <a:pPr marL="1278900" lvl="3" indent="-342900">
              <a:buFontTx/>
              <a:buChar char="-"/>
            </a:pPr>
            <a:endParaRPr lang="nl-BE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844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00" y="1207857"/>
            <a:ext cx="4069394" cy="4895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  <p:pic>
        <p:nvPicPr>
          <p:cNvPr id="1026" name="Picture 2" descr="Image result for hc-sr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525" y="27271"/>
            <a:ext cx="1694678" cy="169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32040" y="1207857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MOSFET: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Turn on sensor before measurement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Turn off once measurement is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0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Outdoor-</a:t>
            </a:r>
            <a:r>
              <a:rPr lang="nl-BE" dirty="0" err="1"/>
              <a:t>localization</a:t>
            </a:r>
            <a:r>
              <a:rPr lang="nl-BE" dirty="0"/>
              <a:t> (GPS)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I²C (</a:t>
            </a:r>
            <a:r>
              <a:rPr lang="nl-BE" dirty="0" err="1"/>
              <a:t>read</a:t>
            </a:r>
            <a:r>
              <a:rPr lang="nl-BE" dirty="0"/>
              <a:t> &amp; </a:t>
            </a:r>
            <a:r>
              <a:rPr lang="nl-BE" dirty="0" err="1"/>
              <a:t>write</a:t>
            </a:r>
            <a:r>
              <a:rPr lang="nl-BE" dirty="0"/>
              <a:t> registers)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NMEA-</a:t>
            </a:r>
            <a:r>
              <a:rPr lang="nl-BE" dirty="0" err="1"/>
              <a:t>sentence</a:t>
            </a:r>
            <a:endParaRPr lang="nl-BE" dirty="0"/>
          </a:p>
          <a:p>
            <a:pPr marL="861750" lvl="2" indent="-285750">
              <a:buFont typeface="Arial" panose="020B0604020202020204" pitchFamily="34" charset="0"/>
              <a:buChar char="•"/>
            </a:pPr>
            <a:r>
              <a:rPr lang="pt-BR" sz="1400" dirty="0"/>
              <a:t>$GNRMC,105824.000,A,5110.577055,N,00420.844651,E,0.42,285.58,080119,,,A*73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Minmea</a:t>
            </a:r>
            <a:r>
              <a:rPr lang="nl-BE" dirty="0"/>
              <a:t> </a:t>
            </a:r>
            <a:r>
              <a:rPr lang="nl-BE" dirty="0" err="1"/>
              <a:t>parser</a:t>
            </a:r>
            <a:r>
              <a:rPr lang="nl-BE" dirty="0"/>
              <a:t> (51.176186,N &amp; 4.347366,E)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Coordinates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(</a:t>
            </a:r>
            <a:r>
              <a:rPr lang="nl-BE" dirty="0" err="1">
                <a:sym typeface="Wingdings" panose="05000000000000000000" pitchFamily="2" charset="2"/>
              </a:rPr>
              <a:t>latitude,longitude</a:t>
            </a:r>
            <a:r>
              <a:rPr lang="nl-BE" dirty="0">
                <a:sym typeface="Wingdings" panose="05000000000000000000" pitchFamily="2" charset="2"/>
              </a:rPr>
              <a:t>)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>
                <a:sym typeface="Wingdings" panose="05000000000000000000" pitchFamily="2" charset="2"/>
              </a:rPr>
              <a:t>LoRa</a:t>
            </a:r>
            <a:endParaRPr lang="nl-BE" dirty="0">
              <a:sym typeface="Wingdings" panose="05000000000000000000" pitchFamily="2" charset="2"/>
            </a:endParaRP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 err="1">
                <a:sym typeface="Wingdings" panose="05000000000000000000" pitchFamily="2" charset="2"/>
              </a:rPr>
              <a:t>TheThingsNetwork</a:t>
            </a:r>
            <a:r>
              <a:rPr lang="nl-BE" dirty="0">
                <a:sym typeface="Wingdings" panose="05000000000000000000" pitchFamily="2" charset="2"/>
              </a:rPr>
              <a:t> (Riot)</a:t>
            </a:r>
          </a:p>
          <a:p>
            <a:pPr marL="1393200" lvl="3" indent="-457200">
              <a:buFont typeface="Arial" panose="020B0604020202020204" pitchFamily="34" charset="0"/>
              <a:buChar char="•"/>
            </a:pPr>
            <a:r>
              <a:rPr lang="nl-BE" dirty="0" err="1">
                <a:sym typeface="Wingdings" panose="05000000000000000000" pitchFamily="2" charset="2"/>
              </a:rPr>
              <a:t>ThingsBoard</a:t>
            </a:r>
            <a:r>
              <a:rPr lang="nl-BE" dirty="0">
                <a:sym typeface="Wingdings" panose="05000000000000000000" pitchFamily="2" charset="2"/>
              </a:rPr>
              <a:t> (</a:t>
            </a:r>
            <a:r>
              <a:rPr lang="nl-BE" dirty="0" err="1">
                <a:sym typeface="Wingdings" panose="05000000000000000000" pitchFamily="2" charset="2"/>
              </a:rPr>
              <a:t>MQTT,python</a:t>
            </a:r>
            <a:r>
              <a:rPr lang="nl-BE" dirty="0">
                <a:sym typeface="Wingdings" panose="05000000000000000000" pitchFamily="2" charset="2"/>
              </a:rPr>
              <a:t>)</a:t>
            </a:r>
          </a:p>
          <a:p>
            <a:pPr marL="1393200" lvl="3" indent="-457200">
              <a:buFont typeface="Arial" panose="020B0604020202020204" pitchFamily="34" charset="0"/>
              <a:buChar char="•"/>
            </a:pPr>
            <a:endParaRPr lang="nl-BE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sym typeface="Wingdings" panose="05000000000000000000" pitchFamily="2" charset="2"/>
              </a:rPr>
              <a:t>Stand-By mode (PMTK-</a:t>
            </a:r>
            <a:r>
              <a:rPr lang="nl-BE" dirty="0" err="1">
                <a:sym typeface="Wingdings" panose="05000000000000000000" pitchFamily="2" charset="2"/>
              </a:rPr>
              <a:t>command</a:t>
            </a:r>
            <a:r>
              <a:rPr lang="nl-BE" dirty="0">
                <a:sym typeface="Wingdings" panose="05000000000000000000" pitchFamily="2" charset="2"/>
              </a:rPr>
              <a:t>: </a:t>
            </a:r>
            <a:r>
              <a:rPr lang="nl-BE" sz="1800" dirty="0">
                <a:sym typeface="Wingdings" panose="05000000000000000000" pitchFamily="2" charset="2"/>
              </a:rPr>
              <a:t>$PMTK161,1*28\r\n</a:t>
            </a:r>
            <a:r>
              <a:rPr lang="nl-BE" dirty="0">
                <a:sym typeface="Wingdings" panose="05000000000000000000" pitchFamily="2" charset="2"/>
              </a:rPr>
              <a:t>)</a:t>
            </a:r>
            <a:endParaRPr lang="nl-BE" sz="1800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  <p:sp>
        <p:nvSpPr>
          <p:cNvPr id="5" name="Rechteraccolade 4">
            <a:extLst>
              <a:ext uri="{FF2B5EF4-FFF2-40B4-BE49-F238E27FC236}">
                <a16:creationId xmlns:a16="http://schemas.microsoft.com/office/drawing/2014/main" id="{95FD56CD-48C6-43AE-A9B2-5A6D6863858C}"/>
              </a:ext>
            </a:extLst>
          </p:cNvPr>
          <p:cNvSpPr/>
          <p:nvPr/>
        </p:nvSpPr>
        <p:spPr>
          <a:xfrm rot="5400000">
            <a:off x="2447764" y="1964997"/>
            <a:ext cx="216024" cy="864096"/>
          </a:xfrm>
          <a:prstGeom prst="rightBrace">
            <a:avLst>
              <a:gd name="adj1" fmla="val 8333"/>
              <a:gd name="adj2" fmla="val 5220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2F8EF42-2D19-4028-8F90-D3EA7143AEB7}"/>
              </a:ext>
            </a:extLst>
          </p:cNvPr>
          <p:cNvSpPr txBox="1"/>
          <p:nvPr/>
        </p:nvSpPr>
        <p:spPr>
          <a:xfrm>
            <a:off x="2231740" y="2433049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dirty="0"/>
              <a:t>Time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176F2B1-7268-4080-B028-C8E993587027}"/>
              </a:ext>
            </a:extLst>
          </p:cNvPr>
          <p:cNvSpPr txBox="1"/>
          <p:nvPr/>
        </p:nvSpPr>
        <p:spPr>
          <a:xfrm>
            <a:off x="2668568" y="2606851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dirty="0"/>
              <a:t>Data </a:t>
            </a:r>
            <a:r>
              <a:rPr lang="nl-BE" sz="1050" dirty="0" err="1"/>
              <a:t>valid</a:t>
            </a:r>
            <a:endParaRPr lang="nl-BE" sz="1050" dirty="0"/>
          </a:p>
        </p:txBody>
      </p:sp>
      <p:sp>
        <p:nvSpPr>
          <p:cNvPr id="8" name="Rechteraccolade 7">
            <a:extLst>
              <a:ext uri="{FF2B5EF4-FFF2-40B4-BE49-F238E27FC236}">
                <a16:creationId xmlns:a16="http://schemas.microsoft.com/office/drawing/2014/main" id="{AADF0A12-EE39-427B-A400-4AFF24DE94EE}"/>
              </a:ext>
            </a:extLst>
          </p:cNvPr>
          <p:cNvSpPr/>
          <p:nvPr/>
        </p:nvSpPr>
        <p:spPr>
          <a:xfrm rot="5400000">
            <a:off x="2878617" y="2396074"/>
            <a:ext cx="359409" cy="147037"/>
          </a:xfrm>
          <a:prstGeom prst="rightBrace">
            <a:avLst>
              <a:gd name="adj1" fmla="val 8333"/>
              <a:gd name="adj2" fmla="val 52205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686A494-6773-4E9C-9DD8-8C99FAD3389C}"/>
              </a:ext>
            </a:extLst>
          </p:cNvPr>
          <p:cNvSpPr txBox="1"/>
          <p:nvPr/>
        </p:nvSpPr>
        <p:spPr>
          <a:xfrm>
            <a:off x="3344843" y="2509446"/>
            <a:ext cx="792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dirty="0"/>
              <a:t>Latitude (North)</a:t>
            </a:r>
          </a:p>
        </p:txBody>
      </p:sp>
      <p:sp>
        <p:nvSpPr>
          <p:cNvPr id="10" name="Rechteraccolade 9">
            <a:extLst>
              <a:ext uri="{FF2B5EF4-FFF2-40B4-BE49-F238E27FC236}">
                <a16:creationId xmlns:a16="http://schemas.microsoft.com/office/drawing/2014/main" id="{1AD54607-ED4F-4C89-9E0B-8ACB72A0598C}"/>
              </a:ext>
            </a:extLst>
          </p:cNvPr>
          <p:cNvSpPr/>
          <p:nvPr/>
        </p:nvSpPr>
        <p:spPr>
          <a:xfrm rot="5400000">
            <a:off x="3618773" y="1856233"/>
            <a:ext cx="216024" cy="1114365"/>
          </a:xfrm>
          <a:prstGeom prst="rightBrace">
            <a:avLst>
              <a:gd name="adj1" fmla="val 8333"/>
              <a:gd name="adj2" fmla="val 5220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eraccolade 10">
            <a:extLst>
              <a:ext uri="{FF2B5EF4-FFF2-40B4-BE49-F238E27FC236}">
                <a16:creationId xmlns:a16="http://schemas.microsoft.com/office/drawing/2014/main" id="{2712321B-B142-41A5-AA2E-B4F65C8674D6}"/>
              </a:ext>
            </a:extLst>
          </p:cNvPr>
          <p:cNvSpPr/>
          <p:nvPr/>
        </p:nvSpPr>
        <p:spPr>
          <a:xfrm rot="5400000">
            <a:off x="4792680" y="1806004"/>
            <a:ext cx="232394" cy="1198453"/>
          </a:xfrm>
          <a:prstGeom prst="rightBrace">
            <a:avLst>
              <a:gd name="adj1" fmla="val 8333"/>
              <a:gd name="adj2" fmla="val 52205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B942F33-0BCF-490E-8614-FC6278561AB0}"/>
              </a:ext>
            </a:extLst>
          </p:cNvPr>
          <p:cNvSpPr txBox="1"/>
          <p:nvPr/>
        </p:nvSpPr>
        <p:spPr>
          <a:xfrm>
            <a:off x="4512833" y="2486910"/>
            <a:ext cx="792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dirty="0"/>
              <a:t>Longitude (East)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6D160A9-B647-4B0B-A154-29C89AFA5B43}"/>
              </a:ext>
            </a:extLst>
          </p:cNvPr>
          <p:cNvSpPr txBox="1"/>
          <p:nvPr/>
        </p:nvSpPr>
        <p:spPr>
          <a:xfrm>
            <a:off x="5226653" y="2473040"/>
            <a:ext cx="908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dirty="0"/>
              <a:t>Speed                    (knots)</a:t>
            </a:r>
          </a:p>
        </p:txBody>
      </p:sp>
      <p:sp>
        <p:nvSpPr>
          <p:cNvPr id="14" name="Rechteraccolade 13">
            <a:extLst>
              <a:ext uri="{FF2B5EF4-FFF2-40B4-BE49-F238E27FC236}">
                <a16:creationId xmlns:a16="http://schemas.microsoft.com/office/drawing/2014/main" id="{871FD85B-9124-4693-BC24-4576DAFA69E4}"/>
              </a:ext>
            </a:extLst>
          </p:cNvPr>
          <p:cNvSpPr/>
          <p:nvPr/>
        </p:nvSpPr>
        <p:spPr>
          <a:xfrm rot="5400000">
            <a:off x="5598637" y="2224079"/>
            <a:ext cx="194838" cy="375901"/>
          </a:xfrm>
          <a:prstGeom prst="rightBrace">
            <a:avLst>
              <a:gd name="adj1" fmla="val 8333"/>
              <a:gd name="adj2" fmla="val 5220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eraccolade 14">
            <a:extLst>
              <a:ext uri="{FF2B5EF4-FFF2-40B4-BE49-F238E27FC236}">
                <a16:creationId xmlns:a16="http://schemas.microsoft.com/office/drawing/2014/main" id="{2CA0F7F8-CB5A-4F41-BFD7-CD317E3F3C27}"/>
              </a:ext>
            </a:extLst>
          </p:cNvPr>
          <p:cNvSpPr/>
          <p:nvPr/>
        </p:nvSpPr>
        <p:spPr>
          <a:xfrm rot="5400000">
            <a:off x="6068865" y="2130670"/>
            <a:ext cx="176752" cy="535732"/>
          </a:xfrm>
          <a:prstGeom prst="rightBrace">
            <a:avLst>
              <a:gd name="adj1" fmla="val 8333"/>
              <a:gd name="adj2" fmla="val 52205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08F916A3-4D59-4482-8E79-A454C3537EBD}"/>
              </a:ext>
            </a:extLst>
          </p:cNvPr>
          <p:cNvSpPr txBox="1"/>
          <p:nvPr/>
        </p:nvSpPr>
        <p:spPr>
          <a:xfrm>
            <a:off x="5759389" y="2479975"/>
            <a:ext cx="908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dirty="0"/>
              <a:t>Course </a:t>
            </a:r>
          </a:p>
          <a:p>
            <a:pPr algn="ctr"/>
            <a:r>
              <a:rPr lang="nl-BE" sz="1050" dirty="0"/>
              <a:t>(</a:t>
            </a:r>
            <a:r>
              <a:rPr lang="nl-BE" sz="1050" dirty="0" err="1"/>
              <a:t>degrees</a:t>
            </a:r>
            <a:r>
              <a:rPr lang="nl-BE" sz="1050" dirty="0"/>
              <a:t>)</a:t>
            </a:r>
          </a:p>
        </p:txBody>
      </p:sp>
      <p:sp>
        <p:nvSpPr>
          <p:cNvPr id="18" name="Rechteraccolade 17">
            <a:extLst>
              <a:ext uri="{FF2B5EF4-FFF2-40B4-BE49-F238E27FC236}">
                <a16:creationId xmlns:a16="http://schemas.microsoft.com/office/drawing/2014/main" id="{1C92EE7A-EAF3-4F16-AC40-85A9799255CD}"/>
              </a:ext>
            </a:extLst>
          </p:cNvPr>
          <p:cNvSpPr/>
          <p:nvPr/>
        </p:nvSpPr>
        <p:spPr>
          <a:xfrm rot="5400000">
            <a:off x="6618228" y="2156877"/>
            <a:ext cx="172300" cy="487770"/>
          </a:xfrm>
          <a:prstGeom prst="rightBrace">
            <a:avLst>
              <a:gd name="adj1" fmla="val 8333"/>
              <a:gd name="adj2" fmla="val 5220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6846BBB9-224C-413E-9153-8FD087CF31A8}"/>
              </a:ext>
            </a:extLst>
          </p:cNvPr>
          <p:cNvSpPr txBox="1"/>
          <p:nvPr/>
        </p:nvSpPr>
        <p:spPr>
          <a:xfrm>
            <a:off x="6353826" y="2469960"/>
            <a:ext cx="695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dirty="0"/>
              <a:t>Datum</a:t>
            </a:r>
          </a:p>
        </p:txBody>
      </p:sp>
      <p:sp>
        <p:nvSpPr>
          <p:cNvPr id="20" name="Rechteraccolade 19">
            <a:extLst>
              <a:ext uri="{FF2B5EF4-FFF2-40B4-BE49-F238E27FC236}">
                <a16:creationId xmlns:a16="http://schemas.microsoft.com/office/drawing/2014/main" id="{F54A27C2-82AF-437F-A43F-B9E589815EF1}"/>
              </a:ext>
            </a:extLst>
          </p:cNvPr>
          <p:cNvSpPr/>
          <p:nvPr/>
        </p:nvSpPr>
        <p:spPr>
          <a:xfrm rot="5400000">
            <a:off x="7219928" y="2158160"/>
            <a:ext cx="176752" cy="432048"/>
          </a:xfrm>
          <a:prstGeom prst="rightBrace">
            <a:avLst>
              <a:gd name="adj1" fmla="val 8333"/>
              <a:gd name="adj2" fmla="val 52205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DFA75C8D-5F03-4C77-BE47-427EDFC3937F}"/>
              </a:ext>
            </a:extLst>
          </p:cNvPr>
          <p:cNvSpPr txBox="1"/>
          <p:nvPr/>
        </p:nvSpPr>
        <p:spPr>
          <a:xfrm>
            <a:off x="6932910" y="2469960"/>
            <a:ext cx="10234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dirty="0"/>
              <a:t>Mode indicator + </a:t>
            </a:r>
            <a:r>
              <a:rPr lang="nl-BE" sz="1050" dirty="0" err="1"/>
              <a:t>Checksum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32184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D2E3D-0E9F-43F2-AF20-DB5625EE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Outdoor-</a:t>
            </a:r>
            <a:r>
              <a:rPr lang="nl-BE" dirty="0" err="1"/>
              <a:t>localization</a:t>
            </a:r>
            <a:r>
              <a:rPr lang="nl-BE" dirty="0"/>
              <a:t> (GPS)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52695FE-DB4C-4E58-9417-9B4D6870F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002"/>
          <a:stretch/>
        </p:blipFill>
        <p:spPr>
          <a:xfrm>
            <a:off x="1441351" y="1196752"/>
            <a:ext cx="6445764" cy="4031977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29B57E-2644-4377-B21F-FD716AD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8</a:t>
            </a:fld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F2E979A-BB5D-4732-AD30-0DD0D150DEF2}"/>
              </a:ext>
            </a:extLst>
          </p:cNvPr>
          <p:cNvSpPr/>
          <p:nvPr/>
        </p:nvSpPr>
        <p:spPr>
          <a:xfrm>
            <a:off x="1452880" y="1412776"/>
            <a:ext cx="549538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973A315-16B7-4161-845F-525C49665305}"/>
              </a:ext>
            </a:extLst>
          </p:cNvPr>
          <p:cNvSpPr/>
          <p:nvPr/>
        </p:nvSpPr>
        <p:spPr>
          <a:xfrm>
            <a:off x="1450487" y="1976120"/>
            <a:ext cx="5929825" cy="300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DD46454-322B-433E-9598-D34D81046FD0}"/>
              </a:ext>
            </a:extLst>
          </p:cNvPr>
          <p:cNvSpPr/>
          <p:nvPr/>
        </p:nvSpPr>
        <p:spPr>
          <a:xfrm>
            <a:off x="3347864" y="2566981"/>
            <a:ext cx="2016224" cy="14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390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ABC0-B3AA-42FA-BB80-710AFC3E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Outdoor-</a:t>
            </a:r>
            <a:r>
              <a:rPr lang="nl-BE" dirty="0" err="1"/>
              <a:t>localization</a:t>
            </a:r>
            <a:r>
              <a:rPr lang="nl-BE" dirty="0"/>
              <a:t> (GPS)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7FB5C6E-31B8-478C-AE48-04A3D416F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06"/>
          <a:stretch/>
        </p:blipFill>
        <p:spPr>
          <a:xfrm>
            <a:off x="539948" y="1124744"/>
            <a:ext cx="8064500" cy="441520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7AC7E-9E70-4B4B-88E1-EDE8F559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00072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Diavoorstelling (4:3)</PresentationFormat>
  <Paragraphs>110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Kantoorthema</vt:lpstr>
      <vt:lpstr>PowerPoint-presentatie</vt:lpstr>
      <vt:lpstr>  I-IoT Low Power Embedded Communication   Project: Smart Waste Management </vt:lpstr>
      <vt:lpstr>What is Smart Waste Management?</vt:lpstr>
      <vt:lpstr>Overview</vt:lpstr>
      <vt:lpstr>C-code Algorithm</vt:lpstr>
      <vt:lpstr>Ultrasonic sensor</vt:lpstr>
      <vt:lpstr>Outdoor-localization (GPS)</vt:lpstr>
      <vt:lpstr>Outdoor-localization (GPS)</vt:lpstr>
      <vt:lpstr>Outdoor-localization (GPS)</vt:lpstr>
      <vt:lpstr>Backend</vt:lpstr>
      <vt:lpstr>Backend – Fingerprinting D7</vt:lpstr>
      <vt:lpstr>Backend</vt:lpstr>
      <vt:lpstr>Power Management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2019-01-25T12:08:42Z</dcterms:modified>
</cp:coreProperties>
</file>