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6" r:id="rId2"/>
    <p:sldId id="256" r:id="rId3"/>
    <p:sldId id="321" r:id="rId4"/>
    <p:sldId id="312" r:id="rId5"/>
    <p:sldId id="315" r:id="rId6"/>
    <p:sldId id="320" r:id="rId7"/>
    <p:sldId id="282" r:id="rId8"/>
    <p:sldId id="317" r:id="rId9"/>
    <p:sldId id="318" r:id="rId10"/>
    <p:sldId id="314" r:id="rId11"/>
    <p:sldId id="316" r:id="rId12"/>
    <p:sldId id="319" r:id="rId13"/>
    <p:sldId id="280" r:id="rId14"/>
  </p:sldIdLst>
  <p:sldSz cx="9144000" cy="6858000" type="screen4x3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4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40">
          <p15:clr>
            <a:srgbClr val="A4A3A4"/>
          </p15:clr>
        </p15:guide>
        <p15:guide id="4" pos="5420">
          <p15:clr>
            <a:srgbClr val="A4A3A4"/>
          </p15:clr>
        </p15:guide>
        <p15:guide id="5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5268" autoAdjust="0"/>
  </p:normalViewPr>
  <p:slideViewPr>
    <p:cSldViewPr snapToObjects="1" showGuides="1">
      <p:cViewPr varScale="1">
        <p:scale>
          <a:sx n="90" d="100"/>
          <a:sy n="90" d="100"/>
        </p:scale>
        <p:origin x="1404" y="66"/>
      </p:cViewPr>
      <p:guideLst>
        <p:guide orient="horz" pos="754"/>
        <p:guide orient="horz" pos="3838"/>
        <p:guide pos="340"/>
        <p:guide pos="54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47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30D92-9D29-4B80-B01C-A254EB54E9B4}" type="datetimeFigureOut">
              <a:rPr lang="nl-BE" smtClean="0"/>
              <a:t>25/01/2019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E2D88-A443-4BD9-B76C-DEDAF17D37A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7987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7BB96-5CC4-4FBA-B6DA-4C0FA69C8B55}" type="datetimeFigureOut">
              <a:rPr lang="nl-NL" smtClean="0"/>
              <a:t>25-1-2019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9E7CB-B55B-433F-ACF3-9EACF2CD01B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7680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9E7CB-B55B-433F-ACF3-9EACF2CD01B5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4532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zonder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356" y="5190331"/>
            <a:ext cx="9154800" cy="166884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750" y="1196975"/>
            <a:ext cx="8064500" cy="2160017"/>
          </a:xfrm>
        </p:spPr>
        <p:txBody>
          <a:bodyPr lIns="72000" rIns="72000" anchor="b" anchorCtr="0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39750" y="3645024"/>
            <a:ext cx="8064500" cy="1656184"/>
          </a:xfrm>
        </p:spPr>
        <p:txBody>
          <a:bodyPr lIns="72000" rIns="72000">
            <a:noAutofit/>
          </a:bodyPr>
          <a:lstStyle>
            <a:lvl1pPr marL="0" indent="0" algn="l">
              <a:buNone/>
              <a:defRPr sz="260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96294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full page zonder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9144000" cy="67693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om een afbeelding toe te voegen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9162000" cy="83343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lvl1pPr>
          </a:lstStyle>
          <a:p>
            <a:r>
              <a:rPr lang="nl-BE" dirty="0"/>
              <a:t>Kopieer vanuit een andere dia de kleine boog met de ‘U’ en plak hem in deze dia. De foto moet achter de boog staan.</a:t>
            </a:r>
            <a:endParaRPr lang="nl-NL" dirty="0"/>
          </a:p>
          <a:p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0A7-6202-4C5B-B798-73425609F823}" type="datetime1">
              <a:rPr lang="nl-NL" smtClean="0"/>
              <a:t>25-1-2019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8159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full page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67693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om een afbeelding toe te voegen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9162000" cy="83343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lvl1pPr>
          </a:lstStyle>
          <a:p>
            <a:r>
              <a:rPr lang="nl-BE" dirty="0"/>
              <a:t>Kopieer vanuit een andere dia de kleine boog met de ‘U’ en plak hem in deze dia. De foto moet achter de boog staan.</a:t>
            </a:r>
            <a:endParaRPr lang="nl-NL" dirty="0"/>
          </a:p>
          <a:p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0A7-6202-4C5B-B798-73425609F823}" type="datetime1">
              <a:rPr lang="nl-NL" smtClean="0"/>
              <a:t>25-1-2019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Ondertitel 2"/>
          <p:cNvSpPr>
            <a:spLocks noGrp="1"/>
          </p:cNvSpPr>
          <p:nvPr>
            <p:ph type="subTitle" idx="14" hasCustomPrompt="1"/>
          </p:nvPr>
        </p:nvSpPr>
        <p:spPr>
          <a:xfrm>
            <a:off x="539750" y="3645024"/>
            <a:ext cx="4032000" cy="472813"/>
          </a:xfrm>
          <a:solidFill>
            <a:schemeClr val="accent4">
              <a:alpha val="75000"/>
            </a:schemeClr>
          </a:solidFill>
        </p:spPr>
        <p:txBody>
          <a:bodyPr lIns="72000" tIns="36000" rIns="72000" bIns="36000">
            <a:spAutoFit/>
          </a:bodyPr>
          <a:lstStyle>
            <a:lvl1pPr marL="0" indent="0" algn="l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tekst toe te voegen</a:t>
            </a:r>
          </a:p>
        </p:txBody>
      </p:sp>
    </p:spTree>
    <p:extLst>
      <p:ext uri="{BB962C8B-B14F-4D97-AF65-F5344CB8AC3E}">
        <p14:creationId xmlns:p14="http://schemas.microsoft.com/office/powerpoint/2010/main" val="1348108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kst en afbeelding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39552" y="360000"/>
            <a:ext cx="3960000" cy="936000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39552" y="1440000"/>
            <a:ext cx="3960000" cy="4860000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85788" indent="-228600">
              <a:defRPr sz="1800"/>
            </a:lvl3pPr>
            <a:lvl4pPr marL="958850" indent="-228600">
              <a:defRPr sz="1600"/>
            </a:lvl4pPr>
            <a:lvl5pPr marL="1296988" indent="-2286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644008" y="0"/>
            <a:ext cx="4499992" cy="67693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om een afbeelding toe te voegen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9162000" cy="83343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lvl1pPr>
          </a:lstStyle>
          <a:p>
            <a:r>
              <a:rPr lang="nl-BE" dirty="0"/>
              <a:t>Kopieer vanuit een andere dia de kleine boog met de ‘U’ en plak hem in deze dia. De foto moet achter de boog staan.</a:t>
            </a:r>
            <a:endParaRPr lang="nl-NL" dirty="0"/>
          </a:p>
          <a:p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0A7-6202-4C5B-B798-73425609F823}" type="datetime1">
              <a:rPr lang="nl-NL" smtClean="0"/>
              <a:t>25-1-2019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9212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kst en afbeelding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4499992" cy="67693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om een afbeelding toe te voegen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9162000" cy="83343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lvl1pPr>
          </a:lstStyle>
          <a:p>
            <a:r>
              <a:rPr lang="nl-BE" dirty="0"/>
              <a:t>Kopieer vanuit een andere dia de kleine boog met de ‘U’ en plak hem in deze dia. De foto moet achter de boog staan.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860000" y="360000"/>
            <a:ext cx="3960000" cy="936000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860000" y="1440000"/>
            <a:ext cx="3960000" cy="4680000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85788" indent="-228600">
              <a:defRPr sz="1800"/>
            </a:lvl3pPr>
            <a:lvl4pPr marL="958850" indent="-228600">
              <a:defRPr sz="1600"/>
            </a:lvl4pPr>
            <a:lvl5pPr marL="1296988" indent="-2286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848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met afbeelding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0"/>
          <p:cNvSpPr>
            <a:spLocks noGrp="1"/>
          </p:cNvSpPr>
          <p:nvPr>
            <p:ph type="pic" sz="quarter" idx="14" hasCustomPrompt="1"/>
          </p:nvPr>
        </p:nvSpPr>
        <p:spPr>
          <a:xfrm>
            <a:off x="-9246" y="-6037"/>
            <a:ext cx="9153245" cy="685279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nl-NL" dirty="0"/>
              <a:t>Klik op het pictogram om een afbeelding toe te voegen</a:t>
            </a:r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 hasCustomPrompt="1"/>
          </p:nvPr>
        </p:nvSpPr>
        <p:spPr>
          <a:xfrm>
            <a:off x="-9245" y="5197559"/>
            <a:ext cx="9162000" cy="166261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nl-BE" dirty="0"/>
              <a:t>Kopieer vanuit een andere dia de hoge boog met volledige logo en plak hem in deze dia. De foto moet achter de boog staan.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39750" y="3645024"/>
            <a:ext cx="8064500" cy="472813"/>
          </a:xfrm>
          <a:solidFill>
            <a:schemeClr val="accent4">
              <a:alpha val="75000"/>
            </a:schemeClr>
          </a:solidFill>
        </p:spPr>
        <p:txBody>
          <a:bodyPr lIns="72000" tIns="36000" rIns="72000" bIns="36000">
            <a:spAutoFit/>
          </a:bodyPr>
          <a:lstStyle>
            <a:lvl1pPr marL="0" indent="0" algn="l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  <p:sp>
        <p:nvSpPr>
          <p:cNvPr id="13" name="Titel 1"/>
          <p:cNvSpPr>
            <a:spLocks noGrp="1"/>
          </p:cNvSpPr>
          <p:nvPr>
            <p:ph type="ctrTitle"/>
          </p:nvPr>
        </p:nvSpPr>
        <p:spPr>
          <a:xfrm>
            <a:off x="539750" y="2730292"/>
            <a:ext cx="8064500" cy="626701"/>
          </a:xfrm>
          <a:solidFill>
            <a:schemeClr val="accent4">
              <a:alpha val="75000"/>
            </a:schemeClr>
          </a:solidFill>
        </p:spPr>
        <p:txBody>
          <a:bodyPr lIns="72000" tIns="36000" rIns="72000" bIns="36000" anchor="b" anchorCtr="0">
            <a:spAutoFit/>
          </a:bodyPr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108234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oofdstuk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00808"/>
            <a:ext cx="8064500" cy="1656184"/>
          </a:xfrm>
        </p:spPr>
        <p:txBody>
          <a:bodyPr lIns="72000" rIns="72000" anchor="b" anchorCtr="0">
            <a:noAutofit/>
          </a:bodyPr>
          <a:lstStyle>
            <a:lvl1pPr algn="l">
              <a:defRPr sz="3600" b="1" cap="none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39750" y="1196975"/>
            <a:ext cx="8064500" cy="503833"/>
          </a:xfrm>
        </p:spPr>
        <p:txBody>
          <a:bodyPr lIns="72000" rIns="72000" anchor="b">
            <a:noAutofit/>
          </a:bodyPr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6035-8169-445B-99AD-38F647E173A8}" type="datetime1">
              <a:rPr lang="nl-NL" smtClean="0"/>
              <a:t>25-1-2019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7753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met tekst of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9552" y="1196976"/>
            <a:ext cx="8064896" cy="4895850"/>
          </a:xfrm>
        </p:spPr>
        <p:txBody>
          <a:bodyPr/>
          <a:lstStyle>
            <a:lvl2pPr marL="216000" indent="-216000">
              <a:defRPr sz="2600"/>
            </a:lvl2pPr>
            <a:lvl3pPr marL="576000" indent="-216000">
              <a:defRPr sz="2400"/>
            </a:lvl3pPr>
            <a:lvl4pPr marL="936000" indent="-216000">
              <a:defRPr sz="2200"/>
            </a:lvl4pPr>
            <a:lvl5pPr marL="1296000" indent="-216000">
              <a:defRPr/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EDBC-F276-4708-BB2C-8BF9B9604881}" type="datetime1">
              <a:rPr lang="nl-NL" smtClean="0"/>
              <a:t>25-1-2019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0722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el en twee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9750" y="1196976"/>
            <a:ext cx="3960242" cy="4895849"/>
          </a:xfrm>
        </p:spPr>
        <p:txBody>
          <a:bodyPr/>
          <a:lstStyle>
            <a:lvl1pPr>
              <a:defRPr sz="2800"/>
            </a:lvl1pPr>
            <a:lvl2pPr marL="285750" indent="-285750">
              <a:defRPr sz="2400"/>
            </a:lvl2pPr>
            <a:lvl3pPr marL="585788" indent="-228600">
              <a:defRPr sz="2000"/>
            </a:lvl3pPr>
            <a:lvl4pPr marL="958850" indent="-228600">
              <a:defRPr sz="1800"/>
            </a:lvl4pPr>
            <a:lvl5pPr marL="1309688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4008" y="1196976"/>
            <a:ext cx="3960242" cy="4895849"/>
          </a:xfrm>
        </p:spPr>
        <p:txBody>
          <a:bodyPr/>
          <a:lstStyle>
            <a:lvl1pPr>
              <a:defRPr sz="2800"/>
            </a:lvl1pPr>
            <a:lvl2pPr marL="285750" indent="-285750">
              <a:defRPr sz="2400"/>
            </a:lvl2pPr>
            <a:lvl3pPr marL="585788" indent="-228600">
              <a:defRPr sz="2000"/>
            </a:lvl3pPr>
            <a:lvl4pPr marL="958850" indent="-228600">
              <a:defRPr sz="1800"/>
            </a:lvl4pPr>
            <a:lvl5pPr marL="1309688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C4772-17F8-4E3A-83E4-CBDF682CE967}" type="datetime1">
              <a:rPr lang="nl-NL" smtClean="0"/>
              <a:t>25-1-2019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242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itel en 2 kolommen: 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39552" y="1196975"/>
            <a:ext cx="3957836" cy="791865"/>
          </a:xfrm>
          <a:solidFill>
            <a:schemeClr val="accent4"/>
          </a:solidFill>
        </p:spPr>
        <p:txBody>
          <a:bodyPr lIns="72000" rIns="72000" anchor="b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39552" y="2060848"/>
            <a:ext cx="3957836" cy="4031977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85788" indent="-228600">
              <a:defRPr sz="1800"/>
            </a:lvl3pPr>
            <a:lvl4pPr marL="958850" indent="-228600">
              <a:defRPr sz="1600"/>
            </a:lvl4pPr>
            <a:lvl5pPr marL="1296988" indent="-2286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196975"/>
            <a:ext cx="3959225" cy="791865"/>
          </a:xfrm>
          <a:solidFill>
            <a:schemeClr val="accent4"/>
          </a:solidFill>
        </p:spPr>
        <p:txBody>
          <a:bodyPr lIns="72000" rIns="72000" anchor="b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060848"/>
            <a:ext cx="3959225" cy="4031977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85788" indent="-228600">
              <a:defRPr sz="1800"/>
            </a:lvl3pPr>
            <a:lvl4pPr marL="958850" indent="-228600">
              <a:defRPr sz="1600"/>
            </a:lvl4pPr>
            <a:lvl5pPr marL="1309688" indent="-2286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F2F8-F7C6-4601-B5D1-4C666ED97577}" type="datetime1">
              <a:rPr lang="nl-NL" smtClean="0"/>
              <a:t>25-1-2019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7136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F28B-E245-4898-8A0D-E2E4E58A61F0}" type="datetime1">
              <a:rPr lang="nl-NL" smtClean="0"/>
              <a:t>25-1-2019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248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9C64-F411-4FDC-96AD-EC98B445DDC5}" type="datetime1">
              <a:rPr lang="nl-NL" smtClean="0"/>
              <a:t>25-1-2019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4664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lustratie of diagram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5013176"/>
            <a:ext cx="8064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539750" y="5590455"/>
            <a:ext cx="8064500" cy="411257"/>
          </a:xfrm>
        </p:spPr>
        <p:txBody>
          <a:bodyPr>
            <a:spAutoFit/>
          </a:bodyPr>
          <a:lstStyle>
            <a:lvl1pPr marL="0" indent="0">
              <a:buNone/>
              <a:defRPr sz="220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2D7C-B77E-48FB-B6F1-3640447F226A}" type="datetime1">
              <a:rPr lang="nl-NL" smtClean="0"/>
              <a:t>25-1-2019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Tijdelijke aanduiding voor inhoud 9"/>
          <p:cNvSpPr>
            <a:spLocks noGrp="1"/>
          </p:cNvSpPr>
          <p:nvPr>
            <p:ph sz="quarter" idx="13" hasCustomPrompt="1"/>
          </p:nvPr>
        </p:nvSpPr>
        <p:spPr>
          <a:xfrm>
            <a:off x="545668" y="0"/>
            <a:ext cx="8058582" cy="498457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NL" dirty="0"/>
              <a:t>Klik op het pictogram om een illustratie, grafiek, tabel of filmpje toe te voegen</a:t>
            </a:r>
          </a:p>
        </p:txBody>
      </p:sp>
    </p:spTree>
    <p:extLst>
      <p:ext uri="{BB962C8B-B14F-4D97-AF65-F5344CB8AC3E}">
        <p14:creationId xmlns:p14="http://schemas.microsoft.com/office/powerpoint/2010/main" val="1002059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064896" cy="936105"/>
          </a:xfrm>
          <a:prstGeom prst="rect">
            <a:avLst/>
          </a:prstGeom>
        </p:spPr>
        <p:txBody>
          <a:bodyPr vert="horz" lIns="0" tIns="36000" rIns="0" bIns="36000" rtlCol="0" anchor="ctr">
            <a:norm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39552" y="1196976"/>
            <a:ext cx="8064896" cy="4895850"/>
          </a:xfrm>
          <a:prstGeom prst="rect">
            <a:avLst/>
          </a:prstGeom>
        </p:spPr>
        <p:txBody>
          <a:bodyPr vert="horz" lIns="0" tIns="36000" rIns="0" bIns="3600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236296" y="6327740"/>
            <a:ext cx="1008112" cy="227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4F06C36-30E3-4EC4-970C-BDB2513E3A51}" type="datetime1">
              <a:rPr lang="nl-NL" smtClean="0"/>
              <a:t>25-1-2019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220072" y="6562118"/>
            <a:ext cx="3024336" cy="2071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voorbeeldpresentatie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-4356" y="6602881"/>
            <a:ext cx="461556" cy="2572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3B032377-C103-4EFE-98C1-80A6E5A7472A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896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60" r:id="rId10"/>
    <p:sldLayoutId id="2147483662" r:id="rId11"/>
    <p:sldLayoutId id="2147483663" r:id="rId12"/>
    <p:sldLayoutId id="2147483664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26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esleyVanW/Smart-Waste-Managment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Tijdelijke aanduiding voor afbeelding 2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" r="358"/>
          <a:stretch/>
        </p:blipFill>
        <p:spPr/>
      </p:pic>
      <p:pic>
        <p:nvPicPr>
          <p:cNvPr id="8" name="Tijdelijke aanduiding voor afbeelding 7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" b="195"/>
          <a:stretch>
            <a:fillRect/>
          </a:stretch>
        </p:blipFill>
        <p:spPr/>
      </p:pic>
      <p:pic>
        <p:nvPicPr>
          <p:cNvPr id="28" name="Afbeelding 27" descr="logo_UA_U_wit.eps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33" r="-1"/>
          <a:stretch/>
        </p:blipFill>
        <p:spPr>
          <a:xfrm>
            <a:off x="3229004" y="823913"/>
            <a:ext cx="2685991" cy="180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41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Backend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nl-BE" dirty="0"/>
              <a:t>Subscription on topic on </a:t>
            </a:r>
            <a:r>
              <a:rPr lang="nl-BE" dirty="0" err="1"/>
              <a:t>both</a:t>
            </a:r>
            <a:r>
              <a:rPr lang="nl-BE" dirty="0"/>
              <a:t> a D7 broker &amp; </a:t>
            </a:r>
            <a:r>
              <a:rPr lang="nl-BE" dirty="0" err="1"/>
              <a:t>LoRa</a:t>
            </a:r>
            <a:r>
              <a:rPr lang="nl-BE" dirty="0"/>
              <a:t> broker </a:t>
            </a:r>
            <a:r>
              <a:rPr lang="nl-BE" dirty="0" err="1"/>
              <a:t>adress</a:t>
            </a:r>
            <a:r>
              <a:rPr lang="nl-BE" dirty="0"/>
              <a:t>  </a:t>
            </a:r>
          </a:p>
          <a:p>
            <a:pPr marL="514350" indent="-514350">
              <a:buAutoNum type="arabicPeriod"/>
            </a:pPr>
            <a:r>
              <a:rPr lang="nl-BE" dirty="0"/>
              <a:t>Connection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ThingsBoard</a:t>
            </a:r>
            <a:endParaRPr lang="nl-BE" dirty="0"/>
          </a:p>
          <a:p>
            <a:pPr marL="457200" indent="-457200">
              <a:buFontTx/>
              <a:buChar char="-"/>
            </a:pPr>
            <a:endParaRPr lang="nl-BE" dirty="0"/>
          </a:p>
          <a:p>
            <a:pPr marL="457200" indent="-457200">
              <a:buFontTx/>
              <a:buChar char="-"/>
            </a:pPr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message</a:t>
            </a:r>
            <a:r>
              <a:rPr lang="nl-BE" dirty="0"/>
              <a:t> </a:t>
            </a:r>
            <a:r>
              <a:rPr lang="nl-BE" dirty="0" err="1"/>
              <a:t>received</a:t>
            </a:r>
            <a:r>
              <a:rPr lang="nl-BE" dirty="0"/>
              <a:t> is D7: </a:t>
            </a:r>
          </a:p>
          <a:p>
            <a:pPr lvl="1" indent="0">
              <a:buNone/>
            </a:pPr>
            <a:r>
              <a:rPr lang="nl-BE" dirty="0"/>
              <a:t>	1. Start </a:t>
            </a:r>
            <a:r>
              <a:rPr lang="nl-BE" dirty="0" err="1"/>
              <a:t>one</a:t>
            </a:r>
            <a:r>
              <a:rPr lang="nl-BE" dirty="0"/>
              <a:t> thread </a:t>
            </a:r>
            <a:r>
              <a:rPr lang="nl-BE" dirty="0" err="1"/>
              <a:t>for</a:t>
            </a:r>
            <a:r>
              <a:rPr lang="nl-BE" dirty="0"/>
              <a:t> data processing </a:t>
            </a:r>
          </a:p>
          <a:p>
            <a:pPr lvl="1" indent="0">
              <a:buNone/>
            </a:pPr>
            <a:r>
              <a:rPr lang="nl-BE" dirty="0"/>
              <a:t>	</a:t>
            </a:r>
            <a:r>
              <a:rPr lang="nl-BE" dirty="0">
                <a:sym typeface="Wingdings" panose="05000000000000000000" pitchFamily="2" charset="2"/>
              </a:rPr>
              <a:t> </a:t>
            </a:r>
            <a:r>
              <a:rPr lang="nl-BE" dirty="0" err="1">
                <a:sym typeface="Wingdings" panose="05000000000000000000" pitchFamily="2" charset="2"/>
              </a:rPr>
              <a:t>otherwise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sends</a:t>
            </a:r>
            <a:r>
              <a:rPr lang="nl-BE" dirty="0">
                <a:sym typeface="Wingdings" panose="05000000000000000000" pitchFamily="2" charset="2"/>
              </a:rPr>
              <a:t> multiple </a:t>
            </a:r>
            <a:r>
              <a:rPr lang="nl-BE" dirty="0" err="1">
                <a:sym typeface="Wingdings" panose="05000000000000000000" pitchFamily="2" charset="2"/>
              </a:rPr>
              <a:t>packets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to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ThingsBoard</a:t>
            </a:r>
            <a:endParaRPr lang="nl-BE" dirty="0"/>
          </a:p>
          <a:p>
            <a:pPr lvl="1" indent="0">
              <a:buNone/>
            </a:pPr>
            <a:r>
              <a:rPr lang="nl-BE" dirty="0"/>
              <a:t>	2. </a:t>
            </a:r>
            <a:r>
              <a:rPr lang="nl-BE" dirty="0" err="1"/>
              <a:t>Wait</a:t>
            </a:r>
            <a:r>
              <a:rPr lang="nl-BE" dirty="0"/>
              <a:t> a </a:t>
            </a:r>
            <a:r>
              <a:rPr lang="nl-BE" dirty="0" err="1"/>
              <a:t>limited</a:t>
            </a:r>
            <a:r>
              <a:rPr lang="nl-BE" dirty="0"/>
              <a:t> time </a:t>
            </a:r>
            <a:r>
              <a:rPr lang="nl-BE" dirty="0" err="1"/>
              <a:t>before</a:t>
            </a:r>
            <a:r>
              <a:rPr lang="nl-BE" dirty="0"/>
              <a:t> </a:t>
            </a:r>
            <a:r>
              <a:rPr lang="nl-BE" dirty="0" err="1"/>
              <a:t>localization</a:t>
            </a:r>
            <a:r>
              <a:rPr lang="nl-BE" dirty="0"/>
              <a:t> </a:t>
            </a:r>
            <a:r>
              <a:rPr lang="nl-BE" dirty="0" err="1"/>
              <a:t>using</a:t>
            </a:r>
            <a:r>
              <a:rPr lang="nl-BE" dirty="0"/>
              <a:t> 		     </a:t>
            </a:r>
            <a:r>
              <a:rPr lang="nl-BE" dirty="0" err="1"/>
              <a:t>mongoDB</a:t>
            </a:r>
            <a:r>
              <a:rPr lang="nl-BE" dirty="0"/>
              <a:t> database</a:t>
            </a:r>
          </a:p>
          <a:p>
            <a:pPr lvl="1" indent="0">
              <a:buNone/>
            </a:pPr>
            <a:r>
              <a:rPr lang="nl-BE" dirty="0"/>
              <a:t>	</a:t>
            </a:r>
            <a:r>
              <a:rPr lang="nl-BE" dirty="0">
                <a:sym typeface="Wingdings" panose="05000000000000000000" pitchFamily="2" charset="2"/>
              </a:rPr>
              <a:t> time </a:t>
            </a:r>
            <a:r>
              <a:rPr lang="nl-BE" dirty="0" err="1">
                <a:sym typeface="Wingdings" panose="05000000000000000000" pitchFamily="2" charset="2"/>
              </a:rPr>
              <a:t>to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receive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packet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from</a:t>
            </a:r>
            <a:r>
              <a:rPr lang="nl-BE" dirty="0">
                <a:sym typeface="Wingdings" panose="05000000000000000000" pitchFamily="2" charset="2"/>
              </a:rPr>
              <a:t> all D7 gateways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4199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Backend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Perform</a:t>
            </a:r>
            <a:r>
              <a:rPr lang="nl-BE" dirty="0"/>
              <a:t> </a:t>
            </a:r>
            <a:r>
              <a:rPr lang="nl-BE" dirty="0" err="1"/>
              <a:t>required</a:t>
            </a:r>
            <a:r>
              <a:rPr lang="nl-BE" dirty="0"/>
              <a:t> </a:t>
            </a:r>
            <a:r>
              <a:rPr lang="nl-BE" dirty="0" err="1"/>
              <a:t>conversion</a:t>
            </a:r>
            <a:r>
              <a:rPr lang="nl-BE" dirty="0"/>
              <a:t> </a:t>
            </a:r>
            <a:r>
              <a:rPr lang="nl-BE" dirty="0" err="1"/>
              <a:t>depending</a:t>
            </a:r>
            <a:r>
              <a:rPr lang="nl-BE" dirty="0"/>
              <a:t> on D7 or </a:t>
            </a:r>
            <a:r>
              <a:rPr lang="nl-BE" dirty="0" err="1"/>
              <a:t>LoRa</a:t>
            </a:r>
            <a:r>
              <a:rPr lang="nl-BE" dirty="0"/>
              <a:t> </a:t>
            </a:r>
            <a:r>
              <a:rPr lang="nl-BE" dirty="0" err="1"/>
              <a:t>message</a:t>
            </a:r>
            <a:endParaRPr lang="nl-BE" dirty="0"/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nl-BE" dirty="0" err="1"/>
              <a:t>LoRa</a:t>
            </a:r>
            <a:r>
              <a:rPr lang="nl-BE" dirty="0"/>
              <a:t> is first </a:t>
            </a:r>
            <a:r>
              <a:rPr lang="nl-BE" dirty="0" err="1"/>
              <a:t>parsed</a:t>
            </a:r>
            <a:r>
              <a:rPr lang="nl-BE" dirty="0"/>
              <a:t> on The </a:t>
            </a:r>
            <a:r>
              <a:rPr lang="nl-BE" dirty="0" err="1"/>
              <a:t>Things</a:t>
            </a:r>
            <a:r>
              <a:rPr lang="nl-BE" dirty="0"/>
              <a:t> Network </a:t>
            </a:r>
            <a:r>
              <a:rPr lang="nl-BE" dirty="0" err="1"/>
              <a:t>using</a:t>
            </a:r>
            <a:r>
              <a:rPr lang="nl-BE" dirty="0"/>
              <a:t> a </a:t>
            </a:r>
            <a:r>
              <a:rPr lang="nl-BE" dirty="0" err="1"/>
              <a:t>custom</a:t>
            </a:r>
            <a:r>
              <a:rPr lang="nl-BE" dirty="0"/>
              <a:t> </a:t>
            </a:r>
            <a:r>
              <a:rPr lang="nl-BE" dirty="0" err="1"/>
              <a:t>payload</a:t>
            </a:r>
            <a:r>
              <a:rPr lang="nl-BE" dirty="0"/>
              <a:t> decoder </a:t>
            </a:r>
          </a:p>
          <a:p>
            <a:pPr lvl="3" indent="0">
              <a:buNone/>
            </a:pPr>
            <a:r>
              <a:rPr lang="nl-BE" dirty="0">
                <a:sym typeface="Wingdings" panose="05000000000000000000" pitchFamily="2" charset="2"/>
              </a:rPr>
              <a:t> Decoder supports IFTTT trigger</a:t>
            </a: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Send</a:t>
            </a:r>
            <a:r>
              <a:rPr lang="nl-BE" dirty="0"/>
              <a:t> </a:t>
            </a:r>
            <a:r>
              <a:rPr lang="nl-BE" dirty="0" err="1"/>
              <a:t>telemetry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ThingsBoard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visualization</a:t>
            </a:r>
            <a:endParaRPr lang="nl-BE" dirty="0"/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/>
              <a:t>Indoor: map classroom 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/>
              <a:t>Outdoor: Google </a:t>
            </a:r>
            <a:r>
              <a:rPr lang="nl-BE" dirty="0" err="1"/>
              <a:t>maps</a:t>
            </a:r>
            <a:endParaRPr lang="nl-BE" dirty="0"/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 err="1"/>
              <a:t>Distance</a:t>
            </a:r>
            <a:r>
              <a:rPr lang="nl-BE" dirty="0"/>
              <a:t> &amp; </a:t>
            </a:r>
            <a:r>
              <a:rPr lang="nl-BE" dirty="0" err="1"/>
              <a:t>Temperature</a:t>
            </a:r>
            <a:r>
              <a:rPr lang="nl-BE" dirty="0"/>
              <a:t> 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/>
              <a:t>Container level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2456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C32F11-ABE3-441B-8691-AC4334D98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Power Management 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7E37FC7-0CB8-4AE5-9350-F4950654B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12</a:t>
            </a:fld>
            <a:endParaRPr lang="nl-NL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61F358D0-6262-497D-B307-DFB32C295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196976"/>
            <a:ext cx="8496944" cy="489585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Send</a:t>
            </a:r>
            <a:r>
              <a:rPr lang="nl-BE" dirty="0"/>
              <a:t> </a:t>
            </a:r>
            <a:r>
              <a:rPr lang="nl-BE" dirty="0" err="1"/>
              <a:t>LoRa</a:t>
            </a:r>
            <a:r>
              <a:rPr lang="nl-BE" dirty="0"/>
              <a:t> </a:t>
            </a:r>
            <a:r>
              <a:rPr lang="nl-BE" dirty="0" err="1"/>
              <a:t>if</a:t>
            </a:r>
            <a:r>
              <a:rPr lang="nl-BE" dirty="0"/>
              <a:t> D7 </a:t>
            </a:r>
            <a:r>
              <a:rPr lang="nl-BE" dirty="0" err="1"/>
              <a:t>failed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send</a:t>
            </a:r>
            <a:r>
              <a:rPr lang="nl-BE" dirty="0"/>
              <a:t> = </a:t>
            </a:r>
            <a:r>
              <a:rPr lang="nl-BE" dirty="0" err="1"/>
              <a:t>less</a:t>
            </a:r>
            <a:r>
              <a:rPr lang="nl-BE" dirty="0"/>
              <a:t> </a:t>
            </a:r>
            <a:r>
              <a:rPr lang="nl-BE" dirty="0" err="1"/>
              <a:t>airtime</a:t>
            </a: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Send</a:t>
            </a:r>
            <a:r>
              <a:rPr lang="nl-BE" dirty="0"/>
              <a:t> </a:t>
            </a:r>
            <a:r>
              <a:rPr lang="nl-BE" dirty="0" err="1"/>
              <a:t>coördinates</a:t>
            </a:r>
            <a:r>
              <a:rPr lang="nl-BE" dirty="0"/>
              <a:t> </a:t>
            </a:r>
            <a:r>
              <a:rPr lang="nl-BE" dirty="0" err="1"/>
              <a:t>only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LoRa</a:t>
            </a:r>
            <a:r>
              <a:rPr lang="nl-BE" dirty="0"/>
              <a:t> = </a:t>
            </a:r>
            <a:r>
              <a:rPr lang="nl-BE" dirty="0" err="1"/>
              <a:t>less</a:t>
            </a:r>
            <a:r>
              <a:rPr lang="nl-BE" dirty="0"/>
              <a:t> </a:t>
            </a:r>
            <a:r>
              <a:rPr lang="nl-BE" dirty="0" err="1"/>
              <a:t>payload</a:t>
            </a: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Mosfet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turn on </a:t>
            </a:r>
            <a:r>
              <a:rPr lang="nl-BE" dirty="0" err="1"/>
              <a:t>ultrasonic</a:t>
            </a:r>
            <a:r>
              <a:rPr lang="nl-BE" dirty="0"/>
              <a:t> </a:t>
            </a:r>
            <a:r>
              <a:rPr lang="nl-BE" dirty="0" err="1"/>
              <a:t>if</a:t>
            </a:r>
            <a:r>
              <a:rPr lang="nl-BE" dirty="0"/>
              <a:t> measurement </a:t>
            </a:r>
            <a:r>
              <a:rPr lang="nl-BE" dirty="0" err="1"/>
              <a:t>required</a:t>
            </a:r>
            <a:r>
              <a:rPr lang="nl-BE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Only</a:t>
            </a:r>
            <a:r>
              <a:rPr lang="nl-BE" dirty="0"/>
              <a:t> </a:t>
            </a:r>
            <a:r>
              <a:rPr lang="nl-BE" dirty="0" err="1"/>
              <a:t>wakeup</a:t>
            </a:r>
            <a:r>
              <a:rPr lang="nl-BE" dirty="0"/>
              <a:t> </a:t>
            </a:r>
            <a:r>
              <a:rPr lang="nl-BE" dirty="0" err="1"/>
              <a:t>active</a:t>
            </a:r>
            <a:r>
              <a:rPr lang="nl-BE" dirty="0"/>
              <a:t> </a:t>
            </a:r>
            <a:r>
              <a:rPr lang="nl-BE" dirty="0" err="1"/>
              <a:t>if</a:t>
            </a:r>
            <a:r>
              <a:rPr lang="nl-BE" dirty="0"/>
              <a:t> (</a:t>
            </a:r>
            <a:r>
              <a:rPr lang="nl-BE" dirty="0" err="1"/>
              <a:t>x,y,z</a:t>
            </a:r>
            <a:r>
              <a:rPr lang="nl-BE" dirty="0"/>
              <a:t>) </a:t>
            </a:r>
            <a:r>
              <a:rPr lang="nl-BE" dirty="0" err="1"/>
              <a:t>movement</a:t>
            </a:r>
            <a:r>
              <a:rPr lang="nl-BE" dirty="0"/>
              <a:t> </a:t>
            </a:r>
            <a:r>
              <a:rPr lang="nl-BE" dirty="0" err="1"/>
              <a:t>during</a:t>
            </a:r>
            <a:r>
              <a:rPr lang="nl-BE" dirty="0"/>
              <a:t> sleep interval</a:t>
            </a:r>
          </a:p>
          <a:p>
            <a:endParaRPr lang="nl-BE" dirty="0"/>
          </a:p>
          <a:p>
            <a:r>
              <a:rPr lang="nl-BE" dirty="0" err="1"/>
              <a:t>Improvements</a:t>
            </a:r>
            <a:r>
              <a:rPr lang="nl-BE" dirty="0"/>
              <a:t>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Low power mode GPS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Check </a:t>
            </a:r>
            <a:r>
              <a:rPr lang="nl-BE" dirty="0" err="1"/>
              <a:t>if</a:t>
            </a:r>
            <a:r>
              <a:rPr lang="nl-BE" dirty="0"/>
              <a:t> indoor or outdoor </a:t>
            </a:r>
            <a:r>
              <a:rPr lang="nl-BE" dirty="0">
                <a:sym typeface="Wingdings" panose="05000000000000000000" pitchFamily="2" charset="2"/>
              </a:rPr>
              <a:t> no gps </a:t>
            </a:r>
            <a:r>
              <a:rPr lang="nl-BE" dirty="0" err="1">
                <a:sym typeface="Wingdings" panose="05000000000000000000" pitchFamily="2" charset="2"/>
              </a:rPr>
              <a:t>measurements</a:t>
            </a:r>
            <a:r>
              <a:rPr lang="nl-BE" dirty="0">
                <a:sym typeface="Wingdings" panose="05000000000000000000" pitchFamily="2" charset="2"/>
              </a:rPr>
              <a:t>/no D7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>
                <a:sym typeface="Wingdings" panose="05000000000000000000" pitchFamily="2" charset="2"/>
              </a:rPr>
              <a:t>Ultrasonic</a:t>
            </a:r>
            <a:r>
              <a:rPr lang="nl-BE" dirty="0">
                <a:sym typeface="Wingdings" panose="05000000000000000000" pitchFamily="2" charset="2"/>
              </a:rPr>
              <a:t> sensor draws a lot of </a:t>
            </a:r>
            <a:r>
              <a:rPr lang="nl-BE" dirty="0" err="1">
                <a:sym typeface="Wingdings" panose="05000000000000000000" pitchFamily="2" charset="2"/>
              </a:rPr>
              <a:t>current</a:t>
            </a:r>
            <a:r>
              <a:rPr lang="nl-BE" dirty="0">
                <a:sym typeface="Wingdings" panose="05000000000000000000" pitchFamily="2" charset="2"/>
              </a:rPr>
              <a:t> (15mA) = </a:t>
            </a:r>
            <a:r>
              <a:rPr lang="nl-BE" dirty="0" err="1">
                <a:sym typeface="Wingdings" panose="05000000000000000000" pitchFamily="2" charset="2"/>
              </a:rPr>
              <a:t>not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ideal</a:t>
            </a:r>
            <a:endParaRPr lang="nl-BE" dirty="0"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>
                <a:sym typeface="Wingdings" panose="05000000000000000000" pitchFamily="2" charset="2"/>
              </a:rPr>
              <a:t>Don’t</a:t>
            </a:r>
            <a:r>
              <a:rPr lang="nl-BE" dirty="0">
                <a:sym typeface="Wingdings" panose="05000000000000000000" pitchFamily="2" charset="2"/>
              </a:rPr>
              <a:t> sent </a:t>
            </a:r>
            <a:r>
              <a:rPr lang="nl-BE" dirty="0" err="1">
                <a:sym typeface="Wingdings" panose="05000000000000000000" pitchFamily="2" charset="2"/>
              </a:rPr>
              <a:t>accelerometer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values</a:t>
            </a:r>
            <a:r>
              <a:rPr lang="nl-BE" dirty="0">
                <a:sym typeface="Wingdings" panose="05000000000000000000" pitchFamily="2" charset="2"/>
              </a:rPr>
              <a:t> = </a:t>
            </a:r>
            <a:r>
              <a:rPr lang="nl-BE" dirty="0" err="1">
                <a:sym typeface="Wingdings" panose="05000000000000000000" pitchFamily="2" charset="2"/>
              </a:rPr>
              <a:t>useless</a:t>
            </a:r>
            <a:endParaRPr lang="nl-BE" dirty="0"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  <a:p>
            <a:endParaRPr lang="nl-BE" dirty="0"/>
          </a:p>
          <a:p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22399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Tijdelijke aanduiding voor afbeelding 2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" r="358"/>
          <a:stretch/>
        </p:blipFill>
        <p:spPr/>
      </p:pic>
      <p:pic>
        <p:nvPicPr>
          <p:cNvPr id="8" name="Tijdelijke aanduiding voor afbeelding 7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" b="195"/>
          <a:stretch>
            <a:fillRect/>
          </a:stretch>
        </p:blipFill>
        <p:spPr/>
      </p:pic>
      <p:pic>
        <p:nvPicPr>
          <p:cNvPr id="5" name="Afbeelding 4" descr="logo_UA_U_wit.eps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33" r="-1"/>
          <a:stretch/>
        </p:blipFill>
        <p:spPr>
          <a:xfrm>
            <a:off x="3229004" y="823913"/>
            <a:ext cx="2685991" cy="180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66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>
          <a:xfrm>
            <a:off x="539750" y="1196975"/>
            <a:ext cx="8352730" cy="2448049"/>
          </a:xfrm>
        </p:spPr>
        <p:txBody>
          <a:bodyPr/>
          <a:lstStyle/>
          <a:p>
            <a:br>
              <a:rPr lang="nl-BE" dirty="0"/>
            </a:br>
            <a:br>
              <a:rPr lang="nl-BE" dirty="0"/>
            </a:br>
            <a:r>
              <a:rPr lang="nl-BE" dirty="0"/>
              <a:t>I-</a:t>
            </a:r>
            <a:r>
              <a:rPr lang="nl-BE" dirty="0" err="1"/>
              <a:t>IoT</a:t>
            </a:r>
            <a:r>
              <a:rPr lang="nl-BE" dirty="0"/>
              <a:t> Low Power Embedded Communication </a:t>
            </a:r>
            <a:br>
              <a:rPr lang="nl-BE" dirty="0"/>
            </a:br>
            <a:br>
              <a:rPr lang="nl-BE" dirty="0"/>
            </a:br>
            <a:r>
              <a:rPr lang="nl-BE" sz="3200" dirty="0">
                <a:hlinkClick r:id="rId2"/>
              </a:rPr>
              <a:t>Project: Smart Waste Management</a:t>
            </a:r>
            <a:br>
              <a:rPr lang="nl-BE" dirty="0"/>
            </a:br>
            <a:endParaRPr lang="nl-NL" u="sng" dirty="0"/>
          </a:p>
        </p:txBody>
      </p:sp>
      <p:sp>
        <p:nvSpPr>
          <p:cNvPr id="8" name="Ond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Gregory </a:t>
            </a:r>
            <a:r>
              <a:rPr lang="nl-BE" dirty="0" err="1"/>
              <a:t>Gonzalez</a:t>
            </a:r>
            <a:r>
              <a:rPr lang="nl-BE" dirty="0"/>
              <a:t> Lopez</a:t>
            </a:r>
          </a:p>
          <a:p>
            <a:r>
              <a:rPr lang="nl-BE" dirty="0"/>
              <a:t>Mouhcine Oulad Ali</a:t>
            </a:r>
          </a:p>
          <a:p>
            <a:r>
              <a:rPr lang="nl-BE" dirty="0"/>
              <a:t>Wesley Van </a:t>
            </a:r>
            <a:r>
              <a:rPr lang="nl-BE" dirty="0" err="1"/>
              <a:t>Wijnsberghe</a:t>
            </a: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2929459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FD3DE6-2300-4D9E-9B9C-F51AC8880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What</a:t>
            </a:r>
            <a:r>
              <a:rPr lang="nl-BE" dirty="0"/>
              <a:t> is Smart Waste Management?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2E331B7-0369-46D9-B5AA-659E8C94F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Smart </a:t>
            </a:r>
            <a:r>
              <a:rPr lang="nl-BE" dirty="0" err="1"/>
              <a:t>garbage</a:t>
            </a:r>
            <a:r>
              <a:rPr lang="nl-BE" dirty="0"/>
              <a:t> bin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Measure</a:t>
            </a:r>
            <a:r>
              <a:rPr lang="nl-BE" dirty="0"/>
              <a:t> </a:t>
            </a:r>
            <a:r>
              <a:rPr lang="nl-BE" dirty="0" err="1"/>
              <a:t>temperature</a:t>
            </a:r>
            <a:r>
              <a:rPr lang="nl-BE" dirty="0"/>
              <a:t> + </a:t>
            </a:r>
            <a:r>
              <a:rPr lang="nl-BE" dirty="0" err="1"/>
              <a:t>capacity</a:t>
            </a:r>
            <a:r>
              <a:rPr lang="nl-BE" dirty="0"/>
              <a:t> </a:t>
            </a:r>
            <a:r>
              <a:rPr lang="nl-BE" dirty="0" err="1"/>
              <a:t>inside</a:t>
            </a:r>
            <a:r>
              <a:rPr lang="nl-BE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Transmission of data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its</a:t>
            </a:r>
            <a:r>
              <a:rPr lang="nl-BE" dirty="0"/>
              <a:t> </a:t>
            </a:r>
            <a:r>
              <a:rPr lang="nl-BE" dirty="0" err="1"/>
              <a:t>location</a:t>
            </a:r>
            <a:r>
              <a:rPr lang="nl-BE" dirty="0"/>
              <a:t> is </a:t>
            </a:r>
            <a:r>
              <a:rPr lang="nl-BE" dirty="0" err="1"/>
              <a:t>triggered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movement</a:t>
            </a:r>
            <a:r>
              <a:rPr lang="nl-BE" dirty="0"/>
              <a:t> of lid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Receive</a:t>
            </a:r>
            <a:r>
              <a:rPr lang="nl-BE" dirty="0"/>
              <a:t> email alert </a:t>
            </a:r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capacity</a:t>
            </a:r>
            <a:r>
              <a:rPr lang="nl-BE" dirty="0"/>
              <a:t> has </a:t>
            </a:r>
            <a:r>
              <a:rPr lang="nl-BE" dirty="0" err="1"/>
              <a:t>reached</a:t>
            </a:r>
            <a:r>
              <a:rPr lang="nl-BE" dirty="0"/>
              <a:t> </a:t>
            </a:r>
            <a:r>
              <a:rPr lang="nl-BE" dirty="0" err="1"/>
              <a:t>critical</a:t>
            </a:r>
            <a:r>
              <a:rPr lang="nl-BE" dirty="0"/>
              <a:t> level (IFTTT)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Indoor: d7 + </a:t>
            </a:r>
            <a:r>
              <a:rPr lang="nl-BE" dirty="0" err="1"/>
              <a:t>fingerprinting</a:t>
            </a:r>
            <a:r>
              <a:rPr lang="nl-BE" dirty="0"/>
              <a:t> (</a:t>
            </a:r>
            <a:r>
              <a:rPr lang="nl-BE" dirty="0" err="1"/>
              <a:t>x,y</a:t>
            </a:r>
            <a:r>
              <a:rPr lang="nl-BE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Outdoor: </a:t>
            </a:r>
            <a:r>
              <a:rPr lang="nl-BE" dirty="0" err="1"/>
              <a:t>LoRa</a:t>
            </a:r>
            <a:r>
              <a:rPr lang="nl-BE" dirty="0"/>
              <a:t> + GPS (latitude, longitude)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FAA353B-AB9F-41EA-B79D-F12A1E40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2562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Overview</a:t>
            </a:r>
            <a:endParaRPr lang="nl-BE" dirty="0"/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0E2E0F28-3F33-48D5-869E-E74912976D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9246"/>
            <a:ext cx="9144000" cy="3594172"/>
          </a:xfrm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5201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C-code </a:t>
            </a:r>
            <a:r>
              <a:rPr lang="nl-BE" dirty="0" err="1"/>
              <a:t>Algorithm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5</a:t>
            </a:fld>
            <a:endParaRPr lang="nl-NL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231C4655-1216-471C-A4D5-FE69235FF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196975"/>
            <a:ext cx="8064896" cy="540590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Power on </a:t>
            </a:r>
            <a:endParaRPr lang="en-GB" dirty="0"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ym typeface="Wingdings" panose="05000000000000000000" pitchFamily="2" charset="2"/>
              </a:rPr>
              <a:t>Initialize sensors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ym typeface="Wingdings" panose="05000000000000000000" pitchFamily="2" charset="2"/>
              </a:rPr>
              <a:t>Initialize interrupt accelerometer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ym typeface="Wingdings" panose="05000000000000000000" pitchFamily="2" charset="2"/>
              </a:rPr>
              <a:t>Loop: </a:t>
            </a:r>
          </a:p>
          <a:p>
            <a:pPr marL="918900" lvl="2" indent="-342900">
              <a:buFontTx/>
              <a:buChar char="-"/>
            </a:pPr>
            <a:r>
              <a:rPr lang="en-GB" dirty="0">
                <a:sym typeface="Wingdings" panose="05000000000000000000" pitchFamily="2" charset="2"/>
              </a:rPr>
              <a:t>active: </a:t>
            </a:r>
          </a:p>
          <a:p>
            <a:pPr lvl="2" indent="0">
              <a:buNone/>
            </a:pPr>
            <a:r>
              <a:rPr lang="en-GB" dirty="0">
                <a:sym typeface="Wingdings" panose="05000000000000000000" pitchFamily="2" charset="2"/>
              </a:rPr>
              <a:t>	-    Read sensor values</a:t>
            </a:r>
          </a:p>
          <a:p>
            <a:pPr marL="1278900" lvl="3" indent="-342900">
              <a:buFontTx/>
              <a:buChar char="-"/>
            </a:pPr>
            <a:r>
              <a:rPr lang="en-GB" dirty="0">
                <a:sym typeface="Wingdings" panose="05000000000000000000" pitchFamily="2" charset="2"/>
              </a:rPr>
              <a:t>Send using D7 </a:t>
            </a:r>
          </a:p>
          <a:p>
            <a:pPr marL="1278900" lvl="3" indent="-342900">
              <a:buFontTx/>
              <a:buChar char="-"/>
            </a:pPr>
            <a:r>
              <a:rPr lang="en-GB" dirty="0">
                <a:sym typeface="Wingdings" panose="05000000000000000000" pitchFamily="2" charset="2"/>
              </a:rPr>
              <a:t> error: send using </a:t>
            </a:r>
            <a:r>
              <a:rPr lang="en-GB" dirty="0" err="1">
                <a:sym typeface="Wingdings" panose="05000000000000000000" pitchFamily="2" charset="2"/>
              </a:rPr>
              <a:t>LoRa</a:t>
            </a:r>
            <a:r>
              <a:rPr lang="en-GB" dirty="0">
                <a:sym typeface="Wingdings" panose="05000000000000000000" pitchFamily="2" charset="2"/>
              </a:rPr>
              <a:t> </a:t>
            </a:r>
          </a:p>
          <a:p>
            <a:pPr marL="1278900" lvl="3" indent="-342900">
              <a:buFontTx/>
              <a:buChar char="-"/>
            </a:pPr>
            <a:r>
              <a:rPr lang="en-GB" dirty="0">
                <a:sym typeface="Wingdings" panose="05000000000000000000" pitchFamily="2" charset="2"/>
              </a:rPr>
              <a:t>Go inactive</a:t>
            </a:r>
          </a:p>
          <a:p>
            <a:pPr lvl="1" indent="0">
              <a:buNone/>
            </a:pPr>
            <a:r>
              <a:rPr lang="en-GB" dirty="0">
                <a:sym typeface="Wingdings" panose="05000000000000000000" pitchFamily="2" charset="2"/>
              </a:rPr>
              <a:t>     -   </a:t>
            </a:r>
            <a:r>
              <a:rPr lang="en-GB" sz="2400" dirty="0">
                <a:sym typeface="Wingdings" panose="05000000000000000000" pitchFamily="2" charset="2"/>
              </a:rPr>
              <a:t>inactive: </a:t>
            </a:r>
          </a:p>
          <a:p>
            <a:pPr lvl="1" indent="0">
              <a:buNone/>
            </a:pPr>
            <a:r>
              <a:rPr lang="en-GB" sz="2400" dirty="0">
                <a:sym typeface="Wingdings" panose="05000000000000000000" pitchFamily="2" charset="2"/>
              </a:rPr>
              <a:t>	- periodic wakeup: 20s (demo purposes)</a:t>
            </a:r>
          </a:p>
          <a:p>
            <a:pPr lvl="1" indent="0">
              <a:buNone/>
            </a:pPr>
            <a:r>
              <a:rPr lang="en-GB" sz="2400" dirty="0">
                <a:sym typeface="Wingdings" panose="05000000000000000000" pitchFamily="2" charset="2"/>
              </a:rPr>
              <a:t>	- if interrupt  go active next wakeup</a:t>
            </a:r>
            <a:endParaRPr lang="nl-BE" dirty="0">
              <a:sym typeface="Wingdings" panose="05000000000000000000" pitchFamily="2" charset="2"/>
            </a:endParaRPr>
          </a:p>
          <a:p>
            <a:pPr marL="1278900" lvl="3" indent="-342900">
              <a:buFontTx/>
              <a:buChar char="-"/>
            </a:pPr>
            <a:endParaRPr lang="nl-BE" dirty="0"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68446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Ultrasonic sensor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100" y="1207857"/>
            <a:ext cx="4069394" cy="48958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6</a:t>
            </a:fld>
            <a:endParaRPr lang="nl-NL"/>
          </a:p>
        </p:txBody>
      </p:sp>
      <p:pic>
        <p:nvPicPr>
          <p:cNvPr id="1026" name="Picture 2" descr="Image result for hc-sr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525" y="27271"/>
            <a:ext cx="1694678" cy="169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932040" y="1207857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MOSFET: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Turn on sensor before measurement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Turn off once measurement is done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006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Outdoor-</a:t>
            </a:r>
            <a:r>
              <a:rPr lang="nl-BE" dirty="0" err="1"/>
              <a:t>localization</a:t>
            </a:r>
            <a:r>
              <a:rPr lang="nl-BE" dirty="0"/>
              <a:t> (GPS)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I²C (</a:t>
            </a:r>
            <a:r>
              <a:rPr lang="nl-BE" dirty="0" err="1"/>
              <a:t>read</a:t>
            </a:r>
            <a:r>
              <a:rPr lang="nl-BE" dirty="0"/>
              <a:t> &amp; </a:t>
            </a:r>
            <a:r>
              <a:rPr lang="nl-BE" dirty="0" err="1"/>
              <a:t>write</a:t>
            </a:r>
            <a:r>
              <a:rPr lang="nl-BE" dirty="0"/>
              <a:t> registers)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NMEA-</a:t>
            </a:r>
            <a:r>
              <a:rPr lang="nl-BE" dirty="0" err="1"/>
              <a:t>sentence</a:t>
            </a:r>
            <a:endParaRPr lang="nl-BE" dirty="0"/>
          </a:p>
          <a:p>
            <a:pPr marL="861750" lvl="2" indent="-285750">
              <a:buFont typeface="Arial" panose="020B0604020202020204" pitchFamily="34" charset="0"/>
              <a:buChar char="•"/>
            </a:pPr>
            <a:r>
              <a:rPr lang="pt-BR" sz="1400" dirty="0"/>
              <a:t>$GNRMC,105824.000,A,5110.577055,N,00420.844651,E,0.42,285.58,080119,,,A*73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Minmea</a:t>
            </a:r>
            <a:r>
              <a:rPr lang="nl-BE" dirty="0"/>
              <a:t> </a:t>
            </a:r>
            <a:r>
              <a:rPr lang="nl-BE" dirty="0" err="1"/>
              <a:t>parser</a:t>
            </a:r>
            <a:r>
              <a:rPr lang="nl-BE" dirty="0"/>
              <a:t> (51.176186,N &amp; 4.347366,E)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Coordinates</a:t>
            </a:r>
            <a:r>
              <a:rPr lang="nl-BE" dirty="0"/>
              <a:t> </a:t>
            </a:r>
            <a:r>
              <a:rPr lang="nl-BE" dirty="0">
                <a:sym typeface="Wingdings" panose="05000000000000000000" pitchFamily="2" charset="2"/>
              </a:rPr>
              <a:t>(</a:t>
            </a:r>
            <a:r>
              <a:rPr lang="nl-BE" dirty="0" err="1">
                <a:sym typeface="Wingdings" panose="05000000000000000000" pitchFamily="2" charset="2"/>
              </a:rPr>
              <a:t>latitude,longitude</a:t>
            </a:r>
            <a:r>
              <a:rPr lang="nl-BE" dirty="0">
                <a:sym typeface="Wingdings" panose="05000000000000000000" pitchFamily="2" charset="2"/>
              </a:rPr>
              <a:t>)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 err="1">
                <a:sym typeface="Wingdings" panose="05000000000000000000" pitchFamily="2" charset="2"/>
              </a:rPr>
              <a:t>LoRa</a:t>
            </a:r>
            <a:endParaRPr lang="nl-BE" dirty="0">
              <a:sym typeface="Wingdings" panose="05000000000000000000" pitchFamily="2" charset="2"/>
            </a:endParaRPr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nl-BE" dirty="0" err="1">
                <a:sym typeface="Wingdings" panose="05000000000000000000" pitchFamily="2" charset="2"/>
              </a:rPr>
              <a:t>TheThingsNetwork</a:t>
            </a:r>
            <a:r>
              <a:rPr lang="nl-BE" dirty="0">
                <a:sym typeface="Wingdings" panose="05000000000000000000" pitchFamily="2" charset="2"/>
              </a:rPr>
              <a:t> (Riot)</a:t>
            </a:r>
          </a:p>
          <a:p>
            <a:pPr marL="1393200" lvl="3" indent="-457200">
              <a:buFont typeface="Arial" panose="020B0604020202020204" pitchFamily="34" charset="0"/>
              <a:buChar char="•"/>
            </a:pPr>
            <a:r>
              <a:rPr lang="nl-BE" dirty="0" err="1">
                <a:sym typeface="Wingdings" panose="05000000000000000000" pitchFamily="2" charset="2"/>
              </a:rPr>
              <a:t>ThingsBoard</a:t>
            </a:r>
            <a:r>
              <a:rPr lang="nl-BE" dirty="0">
                <a:sym typeface="Wingdings" panose="05000000000000000000" pitchFamily="2" charset="2"/>
              </a:rPr>
              <a:t> (</a:t>
            </a:r>
            <a:r>
              <a:rPr lang="nl-BE" dirty="0" err="1">
                <a:sym typeface="Wingdings" panose="05000000000000000000" pitchFamily="2" charset="2"/>
              </a:rPr>
              <a:t>MQTT,python</a:t>
            </a:r>
            <a:r>
              <a:rPr lang="nl-BE" dirty="0">
                <a:sym typeface="Wingdings" panose="05000000000000000000" pitchFamily="2" charset="2"/>
              </a:rPr>
              <a:t>)</a:t>
            </a:r>
          </a:p>
          <a:p>
            <a:pPr marL="1393200" lvl="3" indent="-457200">
              <a:buFont typeface="Arial" panose="020B0604020202020204" pitchFamily="34" charset="0"/>
              <a:buChar char="•"/>
            </a:pPr>
            <a:endParaRPr lang="nl-BE" dirty="0"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sym typeface="Wingdings" panose="05000000000000000000" pitchFamily="2" charset="2"/>
              </a:rPr>
              <a:t>Stand-By mode (PMTK-</a:t>
            </a:r>
            <a:r>
              <a:rPr lang="nl-BE" dirty="0" err="1">
                <a:sym typeface="Wingdings" panose="05000000000000000000" pitchFamily="2" charset="2"/>
              </a:rPr>
              <a:t>command</a:t>
            </a:r>
            <a:r>
              <a:rPr lang="nl-BE" dirty="0">
                <a:sym typeface="Wingdings" panose="05000000000000000000" pitchFamily="2" charset="2"/>
              </a:rPr>
              <a:t>: </a:t>
            </a:r>
            <a:r>
              <a:rPr lang="nl-BE" sz="1800" dirty="0">
                <a:sym typeface="Wingdings" panose="05000000000000000000" pitchFamily="2" charset="2"/>
              </a:rPr>
              <a:t>$PMTK161,1*28\r\n</a:t>
            </a:r>
            <a:r>
              <a:rPr lang="nl-BE" dirty="0">
                <a:sym typeface="Wingdings" panose="05000000000000000000" pitchFamily="2" charset="2"/>
              </a:rPr>
              <a:t>)</a:t>
            </a:r>
            <a:endParaRPr lang="nl-BE" sz="1800" dirty="0">
              <a:sym typeface="Wingdings" panose="05000000000000000000" pitchFamily="2" charset="2"/>
            </a:endParaRP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7</a:t>
            </a:fld>
            <a:endParaRPr lang="nl-NL"/>
          </a:p>
        </p:txBody>
      </p:sp>
      <p:sp>
        <p:nvSpPr>
          <p:cNvPr id="5" name="Rechteraccolade 4">
            <a:extLst>
              <a:ext uri="{FF2B5EF4-FFF2-40B4-BE49-F238E27FC236}">
                <a16:creationId xmlns:a16="http://schemas.microsoft.com/office/drawing/2014/main" id="{95FD56CD-48C6-43AE-A9B2-5A6D6863858C}"/>
              </a:ext>
            </a:extLst>
          </p:cNvPr>
          <p:cNvSpPr/>
          <p:nvPr/>
        </p:nvSpPr>
        <p:spPr>
          <a:xfrm rot="5400000">
            <a:off x="2447764" y="1964997"/>
            <a:ext cx="216024" cy="864096"/>
          </a:xfrm>
          <a:prstGeom prst="rightBrace">
            <a:avLst>
              <a:gd name="adj1" fmla="val 8333"/>
              <a:gd name="adj2" fmla="val 52205"/>
            </a:avLst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C2F8EF42-2D19-4028-8F90-D3EA7143AEB7}"/>
              </a:ext>
            </a:extLst>
          </p:cNvPr>
          <p:cNvSpPr txBox="1"/>
          <p:nvPr/>
        </p:nvSpPr>
        <p:spPr>
          <a:xfrm>
            <a:off x="2231740" y="2433049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050" dirty="0"/>
              <a:t>Time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0176F2B1-7268-4080-B028-C8E993587027}"/>
              </a:ext>
            </a:extLst>
          </p:cNvPr>
          <p:cNvSpPr txBox="1"/>
          <p:nvPr/>
        </p:nvSpPr>
        <p:spPr>
          <a:xfrm>
            <a:off x="2668568" y="2606851"/>
            <a:ext cx="7920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050" dirty="0"/>
              <a:t>Data </a:t>
            </a:r>
            <a:r>
              <a:rPr lang="nl-BE" sz="1050" dirty="0" err="1"/>
              <a:t>valid</a:t>
            </a:r>
            <a:endParaRPr lang="nl-BE" sz="1050" dirty="0"/>
          </a:p>
        </p:txBody>
      </p:sp>
      <p:sp>
        <p:nvSpPr>
          <p:cNvPr id="8" name="Rechteraccolade 7">
            <a:extLst>
              <a:ext uri="{FF2B5EF4-FFF2-40B4-BE49-F238E27FC236}">
                <a16:creationId xmlns:a16="http://schemas.microsoft.com/office/drawing/2014/main" id="{AADF0A12-EE39-427B-A400-4AFF24DE94EE}"/>
              </a:ext>
            </a:extLst>
          </p:cNvPr>
          <p:cNvSpPr/>
          <p:nvPr/>
        </p:nvSpPr>
        <p:spPr>
          <a:xfrm rot="5400000">
            <a:off x="2878617" y="2396074"/>
            <a:ext cx="359409" cy="147037"/>
          </a:xfrm>
          <a:prstGeom prst="rightBrace">
            <a:avLst>
              <a:gd name="adj1" fmla="val 8333"/>
              <a:gd name="adj2" fmla="val 52205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5686A494-6773-4E9C-9DD8-8C99FAD3389C}"/>
              </a:ext>
            </a:extLst>
          </p:cNvPr>
          <p:cNvSpPr txBox="1"/>
          <p:nvPr/>
        </p:nvSpPr>
        <p:spPr>
          <a:xfrm>
            <a:off x="3344843" y="2509446"/>
            <a:ext cx="7920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050" dirty="0"/>
              <a:t>Latitude (North)</a:t>
            </a:r>
          </a:p>
        </p:txBody>
      </p:sp>
      <p:sp>
        <p:nvSpPr>
          <p:cNvPr id="10" name="Rechteraccolade 9">
            <a:extLst>
              <a:ext uri="{FF2B5EF4-FFF2-40B4-BE49-F238E27FC236}">
                <a16:creationId xmlns:a16="http://schemas.microsoft.com/office/drawing/2014/main" id="{1AD54607-ED4F-4C89-9E0B-8ACB72A0598C}"/>
              </a:ext>
            </a:extLst>
          </p:cNvPr>
          <p:cNvSpPr/>
          <p:nvPr/>
        </p:nvSpPr>
        <p:spPr>
          <a:xfrm rot="5400000">
            <a:off x="3618773" y="1856233"/>
            <a:ext cx="216024" cy="1114365"/>
          </a:xfrm>
          <a:prstGeom prst="rightBrace">
            <a:avLst>
              <a:gd name="adj1" fmla="val 8333"/>
              <a:gd name="adj2" fmla="val 52205"/>
            </a:avLst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eraccolade 10">
            <a:extLst>
              <a:ext uri="{FF2B5EF4-FFF2-40B4-BE49-F238E27FC236}">
                <a16:creationId xmlns:a16="http://schemas.microsoft.com/office/drawing/2014/main" id="{2712321B-B142-41A5-AA2E-B4F65C8674D6}"/>
              </a:ext>
            </a:extLst>
          </p:cNvPr>
          <p:cNvSpPr/>
          <p:nvPr/>
        </p:nvSpPr>
        <p:spPr>
          <a:xfrm rot="5400000">
            <a:off x="4792680" y="1806004"/>
            <a:ext cx="232394" cy="1198453"/>
          </a:xfrm>
          <a:prstGeom prst="rightBrace">
            <a:avLst>
              <a:gd name="adj1" fmla="val 8333"/>
              <a:gd name="adj2" fmla="val 52205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6B942F33-0BCF-490E-8614-FC6278561AB0}"/>
              </a:ext>
            </a:extLst>
          </p:cNvPr>
          <p:cNvSpPr txBox="1"/>
          <p:nvPr/>
        </p:nvSpPr>
        <p:spPr>
          <a:xfrm>
            <a:off x="4512833" y="2486910"/>
            <a:ext cx="7920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050" dirty="0"/>
              <a:t>Longitude (East)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A6D160A9-B647-4B0B-A154-29C89AFA5B43}"/>
              </a:ext>
            </a:extLst>
          </p:cNvPr>
          <p:cNvSpPr txBox="1"/>
          <p:nvPr/>
        </p:nvSpPr>
        <p:spPr>
          <a:xfrm>
            <a:off x="5226653" y="2473040"/>
            <a:ext cx="9083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050" dirty="0"/>
              <a:t>Speed                    (knots)</a:t>
            </a:r>
          </a:p>
        </p:txBody>
      </p:sp>
      <p:sp>
        <p:nvSpPr>
          <p:cNvPr id="14" name="Rechteraccolade 13">
            <a:extLst>
              <a:ext uri="{FF2B5EF4-FFF2-40B4-BE49-F238E27FC236}">
                <a16:creationId xmlns:a16="http://schemas.microsoft.com/office/drawing/2014/main" id="{871FD85B-9124-4693-BC24-4576DAFA69E4}"/>
              </a:ext>
            </a:extLst>
          </p:cNvPr>
          <p:cNvSpPr/>
          <p:nvPr/>
        </p:nvSpPr>
        <p:spPr>
          <a:xfrm rot="5400000">
            <a:off x="5598637" y="2224079"/>
            <a:ext cx="194838" cy="375901"/>
          </a:xfrm>
          <a:prstGeom prst="rightBrace">
            <a:avLst>
              <a:gd name="adj1" fmla="val 8333"/>
              <a:gd name="adj2" fmla="val 52205"/>
            </a:avLst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Rechteraccolade 14">
            <a:extLst>
              <a:ext uri="{FF2B5EF4-FFF2-40B4-BE49-F238E27FC236}">
                <a16:creationId xmlns:a16="http://schemas.microsoft.com/office/drawing/2014/main" id="{2CA0F7F8-CB5A-4F41-BFD7-CD317E3F3C27}"/>
              </a:ext>
            </a:extLst>
          </p:cNvPr>
          <p:cNvSpPr/>
          <p:nvPr/>
        </p:nvSpPr>
        <p:spPr>
          <a:xfrm rot="5400000">
            <a:off x="6068865" y="2130670"/>
            <a:ext cx="176752" cy="535732"/>
          </a:xfrm>
          <a:prstGeom prst="rightBrace">
            <a:avLst>
              <a:gd name="adj1" fmla="val 8333"/>
              <a:gd name="adj2" fmla="val 52205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08F916A3-4D59-4482-8E79-A454C3537EBD}"/>
              </a:ext>
            </a:extLst>
          </p:cNvPr>
          <p:cNvSpPr txBox="1"/>
          <p:nvPr/>
        </p:nvSpPr>
        <p:spPr>
          <a:xfrm>
            <a:off x="5759389" y="2479975"/>
            <a:ext cx="9083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050" dirty="0"/>
              <a:t>Course </a:t>
            </a:r>
          </a:p>
          <a:p>
            <a:pPr algn="ctr"/>
            <a:r>
              <a:rPr lang="nl-BE" sz="1050" dirty="0"/>
              <a:t>(</a:t>
            </a:r>
            <a:r>
              <a:rPr lang="nl-BE" sz="1050" dirty="0" err="1"/>
              <a:t>degrees</a:t>
            </a:r>
            <a:r>
              <a:rPr lang="nl-BE" sz="1050" dirty="0"/>
              <a:t>)</a:t>
            </a:r>
          </a:p>
        </p:txBody>
      </p:sp>
      <p:sp>
        <p:nvSpPr>
          <p:cNvPr id="18" name="Rechteraccolade 17">
            <a:extLst>
              <a:ext uri="{FF2B5EF4-FFF2-40B4-BE49-F238E27FC236}">
                <a16:creationId xmlns:a16="http://schemas.microsoft.com/office/drawing/2014/main" id="{1C92EE7A-EAF3-4F16-AC40-85A9799255CD}"/>
              </a:ext>
            </a:extLst>
          </p:cNvPr>
          <p:cNvSpPr/>
          <p:nvPr/>
        </p:nvSpPr>
        <p:spPr>
          <a:xfrm rot="5400000">
            <a:off x="6618228" y="2156877"/>
            <a:ext cx="172300" cy="487770"/>
          </a:xfrm>
          <a:prstGeom prst="rightBrace">
            <a:avLst>
              <a:gd name="adj1" fmla="val 8333"/>
              <a:gd name="adj2" fmla="val 52205"/>
            </a:avLst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6846BBB9-224C-413E-9153-8FD087CF31A8}"/>
              </a:ext>
            </a:extLst>
          </p:cNvPr>
          <p:cNvSpPr txBox="1"/>
          <p:nvPr/>
        </p:nvSpPr>
        <p:spPr>
          <a:xfrm>
            <a:off x="6353826" y="2469960"/>
            <a:ext cx="6951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050" dirty="0"/>
              <a:t>Datum</a:t>
            </a:r>
          </a:p>
        </p:txBody>
      </p:sp>
      <p:sp>
        <p:nvSpPr>
          <p:cNvPr id="20" name="Rechteraccolade 19">
            <a:extLst>
              <a:ext uri="{FF2B5EF4-FFF2-40B4-BE49-F238E27FC236}">
                <a16:creationId xmlns:a16="http://schemas.microsoft.com/office/drawing/2014/main" id="{F54A27C2-82AF-437F-A43F-B9E589815EF1}"/>
              </a:ext>
            </a:extLst>
          </p:cNvPr>
          <p:cNvSpPr/>
          <p:nvPr/>
        </p:nvSpPr>
        <p:spPr>
          <a:xfrm rot="5400000">
            <a:off x="7219928" y="2158160"/>
            <a:ext cx="176752" cy="432048"/>
          </a:xfrm>
          <a:prstGeom prst="rightBrace">
            <a:avLst>
              <a:gd name="adj1" fmla="val 8333"/>
              <a:gd name="adj2" fmla="val 52205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DFA75C8D-5F03-4C77-BE47-427EDFC3937F}"/>
              </a:ext>
            </a:extLst>
          </p:cNvPr>
          <p:cNvSpPr txBox="1"/>
          <p:nvPr/>
        </p:nvSpPr>
        <p:spPr>
          <a:xfrm>
            <a:off x="6932910" y="2469960"/>
            <a:ext cx="102346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050" dirty="0"/>
              <a:t>Mode indicator + </a:t>
            </a:r>
            <a:r>
              <a:rPr lang="nl-BE" sz="1050" dirty="0" err="1"/>
              <a:t>Checksum</a:t>
            </a:r>
            <a:endParaRPr lang="nl-BE" sz="1050" dirty="0"/>
          </a:p>
        </p:txBody>
      </p:sp>
    </p:spTree>
    <p:extLst>
      <p:ext uri="{BB962C8B-B14F-4D97-AF65-F5344CB8AC3E}">
        <p14:creationId xmlns:p14="http://schemas.microsoft.com/office/powerpoint/2010/main" val="321847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DD2E3D-0E9F-43F2-AF20-DB5625EE7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Outdoor-</a:t>
            </a:r>
            <a:r>
              <a:rPr lang="nl-BE" dirty="0" err="1"/>
              <a:t>localization</a:t>
            </a:r>
            <a:r>
              <a:rPr lang="nl-BE" dirty="0"/>
              <a:t> (GPS)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152695FE-DB4C-4E58-9417-9B4D6870F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0002"/>
          <a:stretch/>
        </p:blipFill>
        <p:spPr>
          <a:xfrm>
            <a:off x="1441351" y="1196752"/>
            <a:ext cx="6445764" cy="4031977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B29B57E-2644-4377-B21F-FD716AD4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8</a:t>
            </a:fld>
            <a:endParaRPr lang="nl-NL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3F2E979A-BB5D-4732-AD30-0DD0D150DEF2}"/>
              </a:ext>
            </a:extLst>
          </p:cNvPr>
          <p:cNvSpPr/>
          <p:nvPr/>
        </p:nvSpPr>
        <p:spPr>
          <a:xfrm>
            <a:off x="1452880" y="1412776"/>
            <a:ext cx="5495384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5973A315-16B7-4161-845F-525C49665305}"/>
              </a:ext>
            </a:extLst>
          </p:cNvPr>
          <p:cNvSpPr/>
          <p:nvPr/>
        </p:nvSpPr>
        <p:spPr>
          <a:xfrm>
            <a:off x="1450487" y="1976120"/>
            <a:ext cx="5929825" cy="300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EDD46454-322B-433E-9598-D34D81046FD0}"/>
              </a:ext>
            </a:extLst>
          </p:cNvPr>
          <p:cNvSpPr/>
          <p:nvPr/>
        </p:nvSpPr>
        <p:spPr>
          <a:xfrm>
            <a:off x="3347864" y="2566981"/>
            <a:ext cx="2016224" cy="1419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3903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A8ABC0-B3AA-42FA-BB80-710AFC3E9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Outdoor-</a:t>
            </a:r>
            <a:r>
              <a:rPr lang="nl-BE" dirty="0" err="1"/>
              <a:t>localization</a:t>
            </a:r>
            <a:r>
              <a:rPr lang="nl-BE" dirty="0"/>
              <a:t> (GPS)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17FB5C6E-31B8-478C-AE48-04A3D416F1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106"/>
          <a:stretch/>
        </p:blipFill>
        <p:spPr>
          <a:xfrm>
            <a:off x="539948" y="1124744"/>
            <a:ext cx="8064500" cy="4415206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417AC7E-9E70-4B4B-88E1-EDE8F559F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000723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UA 2">
      <a:dk1>
        <a:sysClr val="windowText" lastClr="000000"/>
      </a:dk1>
      <a:lt1>
        <a:sysClr val="window" lastClr="FFFFFF"/>
      </a:lt1>
      <a:dk2>
        <a:srgbClr val="004466"/>
      </a:dk2>
      <a:lt2>
        <a:srgbClr val="BBCCCC"/>
      </a:lt2>
      <a:accent1>
        <a:srgbClr val="004466"/>
      </a:accent1>
      <a:accent2>
        <a:srgbClr val="881133"/>
      </a:accent2>
      <a:accent3>
        <a:srgbClr val="889999"/>
      </a:accent3>
      <a:accent4>
        <a:srgbClr val="3399CC"/>
      </a:accent4>
      <a:accent5>
        <a:srgbClr val="DD9911"/>
      </a:accent5>
      <a:accent6>
        <a:srgbClr val="AAAA00"/>
      </a:accent6>
      <a:hlink>
        <a:srgbClr val="004466"/>
      </a:hlink>
      <a:folHlink>
        <a:srgbClr val="881133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</Words>
  <Application>Microsoft Office PowerPoint</Application>
  <PresentationFormat>Diavoorstelling (4:3)</PresentationFormat>
  <Paragraphs>100</Paragraphs>
  <Slides>13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Kantoorthema</vt:lpstr>
      <vt:lpstr>PowerPoint-presentatie</vt:lpstr>
      <vt:lpstr>  I-IoT Low Power Embedded Communication   Project: Smart Waste Management </vt:lpstr>
      <vt:lpstr>What is Smart Waste Management?</vt:lpstr>
      <vt:lpstr>Overview</vt:lpstr>
      <vt:lpstr>C-code Algorithm</vt:lpstr>
      <vt:lpstr>Ultrasonic sensor</vt:lpstr>
      <vt:lpstr>Outdoor-localization (GPS)</vt:lpstr>
      <vt:lpstr>Outdoor-localization (GPS)</vt:lpstr>
      <vt:lpstr>Outdoor-localization (GPS)</vt:lpstr>
      <vt:lpstr>Backend</vt:lpstr>
      <vt:lpstr>Backend</vt:lpstr>
      <vt:lpstr>Power Management 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2013-10-11T12:12:31Z</dcterms:created>
  <dcterms:modified xsi:type="dcterms:W3CDTF">2019-01-25T11:02:47Z</dcterms:modified>
</cp:coreProperties>
</file>