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7" r:id="rId6"/>
    <p:sldId id="262" r:id="rId7"/>
    <p:sldId id="263" r:id="rId8"/>
    <p:sldId id="264" r:id="rId9"/>
    <p:sldId id="266" r:id="rId10"/>
    <p:sldId id="265" r:id="rId11"/>
    <p:sldId id="268" r:id="rId12"/>
    <p:sldId id="269" r:id="rId13"/>
    <p:sldId id="267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9B35B-74CB-45D6-97F8-CB763A780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6BD5BE4-EE00-476E-B45F-4DADE20B4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8CC8E15-C641-409E-8E81-A7B472F2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1411-2106-4171-8FA7-2A6A9B0DDAD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80222DB-528A-4B9D-AF95-3C16D014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54F27DC-9D80-4A6F-BB90-DE0CEA64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1ED5-1BF7-4269-A1AA-725D06BA7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7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5B8A6-C69B-447B-A779-1513E23F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3FBAC16-EA27-46C9-B64F-03136C362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9C2CA8C-0DC9-4FB6-B257-18041B22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1411-2106-4171-8FA7-2A6A9B0DDAD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B454D5-5C89-49AB-B159-7A52EA19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C0F626-FAE5-40B1-955B-638D8A8E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1ED5-1BF7-4269-A1AA-725D06BA7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6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DD31B64-2A61-4512-B75D-AB9AE6585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74BD8E7-5B48-4684-B725-1FCA9B4A6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8AE75E6-61C1-4A99-BE9B-FABF5932B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1411-2106-4171-8FA7-2A6A9B0DDAD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CA33472-E82C-4C6D-B57E-65BAA6C96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7B2B9EB-39EB-4041-B8FE-3FA3E93C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1ED5-1BF7-4269-A1AA-725D06BA7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2846B-C92D-449F-8754-65EDA52FC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46AC55-E799-450C-8E2C-F86C540DF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C4646B7-B852-4460-BD6D-E32270B0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1411-2106-4171-8FA7-2A6A9B0DDAD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958D20-19D8-442E-A711-E5F354C0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A7E410D-E8DC-4C6D-8A45-9B47994D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1ED5-1BF7-4269-A1AA-725D06BA7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8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0FBA23-A352-4BA3-A82A-06F0FCFE0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A8A582B-CED8-4270-9765-00686576E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8ECED08-ABD6-4561-9F01-A9E307BD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1411-2106-4171-8FA7-2A6A9B0DDAD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63A81B-3457-47D6-BA7F-48A8437E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F10F35-89AF-44AC-B5CE-5F8C6EE1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1ED5-1BF7-4269-A1AA-725D06BA7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9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E8AE5-F27D-43CB-9525-09899BBC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F30E0D-1F4E-4A07-9F14-B61BD6E1E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EE68ECA-E0FC-4796-B4C8-41F34E30A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BDE18C2-E038-43C3-BD26-9C74BFB3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1411-2106-4171-8FA7-2A6A9B0DDAD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D46D7D5-8D13-46F7-B148-70713BA9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96785A-7F33-4AD9-B24D-DA9BF781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1ED5-1BF7-4269-A1AA-725D06BA7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5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69792-E091-4324-8531-4C76F98FB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D1A5C1A-C206-42C0-A09C-58B7BDBF2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D9E93D3-CA13-4645-BBB1-9CD44356C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5D7106F-8C01-48FC-A9C7-147A151E9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2CED487-4D7D-4308-90E3-CD5E32427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97405C8-07B0-45BA-AED4-FBC49E25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1411-2106-4171-8FA7-2A6A9B0DDAD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55C5357-5FEE-45AE-8DF5-D870EB93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B2EC079-A660-4693-8F11-F82B837D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1ED5-1BF7-4269-A1AA-725D06BA7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8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2FA55-8114-442B-BCD6-21EC47644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AB07443-862B-416E-9C83-EA3747594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1411-2106-4171-8FA7-2A6A9B0DDAD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83858DF-B29B-4F4C-9357-6124DB18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CB39788-8595-44D7-ABB2-99D8074D7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1ED5-1BF7-4269-A1AA-725D06BA7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1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4B853B4-0295-4A37-8D77-1B76426E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1411-2106-4171-8FA7-2A6A9B0DDAD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DE1D374-198E-4C87-A589-86573987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C1F608D-C851-4353-AD36-DCFC564F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1ED5-1BF7-4269-A1AA-725D06BA7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0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EF9AF-7962-49A2-A546-13C238E5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30D9D2A-8331-49FF-B217-190393EC8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BBB51EA-C867-42EB-9B7F-6DCA16F77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BF6A382-CF0C-4A77-81C1-0C467E7B7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1411-2106-4171-8FA7-2A6A9B0DDAD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BFE2CC3-C28A-4675-AC41-6574A025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41F46E-C77B-40CF-8C34-EAB3B707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1ED5-1BF7-4269-A1AA-725D06BA7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4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45AA6-56E3-4C10-A55E-816DC781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9753657-FEF4-4E79-85AC-ACFCB7CA1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C2FDE55-5C32-4305-818E-181DC776D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8DCA74E-A0EB-4BCC-B8DD-6A18BA96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1411-2106-4171-8FA7-2A6A9B0DDAD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67B9B10-7CA5-4B06-996E-3166AB49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9A479A5-9BC0-446A-99CC-654010D5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1ED5-1BF7-4269-A1AA-725D06BA7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1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0BCD3A2-F9ED-4A86-BA2E-35492106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91A16AE-31B2-4C9E-B009-4F7D949A4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AA43830-1B78-4E76-8F29-128AECB7C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61411-2106-4171-8FA7-2A6A9B0DDAD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06F3F2D-1A1F-403F-AB10-9230F3F2C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8AC244-9D29-464C-B3DC-54C8D0AAA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91ED5-1BF7-4269-A1AA-725D06BA7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4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olorhunt.c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schools.com/cssref/css_selector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minifycode.com/html-minifier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" TargetMode="External"/><Relationship Id="rId2" Type="http://schemas.openxmlformats.org/officeDocument/2006/relationships/hyperlink" Target="https://codepen.io/pe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Learn/Getting_started_with_the_web/HTML_basics" TargetMode="External"/><Relationship Id="rId4" Type="http://schemas.openxmlformats.org/officeDocument/2006/relationships/hyperlink" Target="https://developer.mozilla.org/en-US/docs/Web/JavaScrip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unicode-table.com/" TargetMode="External"/><Relationship Id="rId3" Type="http://schemas.openxmlformats.org/officeDocument/2006/relationships/hyperlink" Target="https://www.w3schools.com/tags/default.asp" TargetMode="External"/><Relationship Id="rId7" Type="http://schemas.openxmlformats.org/officeDocument/2006/relationships/hyperlink" Target="https://developer.mozilla.org/en-US/docs/Web/HTML/Attributes" TargetMode="External"/><Relationship Id="rId12" Type="http://schemas.openxmlformats.org/officeDocument/2006/relationships/hyperlink" Target="https://code.visualstudio.com/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HTML/Element" TargetMode="External"/><Relationship Id="rId11" Type="http://schemas.openxmlformats.org/officeDocument/2006/relationships/hyperlink" Target="https://atom.io/" TargetMode="External"/><Relationship Id="rId5" Type="http://schemas.openxmlformats.org/officeDocument/2006/relationships/hyperlink" Target="https://developer.mozilla.org/en-US/docs/Web/HTML" TargetMode="External"/><Relationship Id="rId10" Type="http://schemas.openxmlformats.org/officeDocument/2006/relationships/hyperlink" Target="https://codepen.io/" TargetMode="External"/><Relationship Id="rId4" Type="http://schemas.openxmlformats.org/officeDocument/2006/relationships/hyperlink" Target="https://devdocs.io/" TargetMode="External"/><Relationship Id="rId9" Type="http://schemas.openxmlformats.org/officeDocument/2006/relationships/hyperlink" Target="https://web.stanford.edu/group/csp/cs21/htmlcheatsheet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F6D82FD2-C0DA-465A-9B47-E99F111FCA59}"/>
              </a:ext>
            </a:extLst>
          </p:cNvPr>
          <p:cNvSpPr txBox="1"/>
          <p:nvPr/>
        </p:nvSpPr>
        <p:spPr>
          <a:xfrm>
            <a:off x="383177" y="328264"/>
            <a:ext cx="539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Webserver met ESP32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7F8C2E9-D595-41D5-B4EE-9C86E3F1F043}"/>
              </a:ext>
            </a:extLst>
          </p:cNvPr>
          <p:cNvSpPr txBox="1"/>
          <p:nvPr/>
        </p:nvSpPr>
        <p:spPr>
          <a:xfrm>
            <a:off x="914400" y="838412"/>
            <a:ext cx="99157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Verschil</a:t>
            </a:r>
            <a:r>
              <a:rPr lang="en-US" dirty="0">
                <a:highlight>
                  <a:srgbClr val="FFFF00"/>
                </a:highlight>
              </a:rPr>
              <a:t> Webserver </a:t>
            </a:r>
            <a:r>
              <a:rPr lang="en-US" dirty="0" err="1">
                <a:highlight>
                  <a:srgbClr val="FFFF00"/>
                </a:highlight>
              </a:rPr>
              <a:t>en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gewone</a:t>
            </a:r>
            <a:r>
              <a:rPr lang="en-US" dirty="0">
                <a:highlight>
                  <a:srgbClr val="FFFF00"/>
                </a:highlight>
              </a:rPr>
              <a:t> server?</a:t>
            </a:r>
          </a:p>
          <a:p>
            <a:endParaRPr lang="en-US" dirty="0"/>
          </a:p>
          <a:p>
            <a:r>
              <a:rPr lang="en-US" dirty="0"/>
              <a:t>Webserver </a:t>
            </a:r>
            <a:r>
              <a:rPr lang="en-US" dirty="0" err="1"/>
              <a:t>werkt</a:t>
            </a:r>
            <a:r>
              <a:rPr lang="en-US" dirty="0"/>
              <a:t> met browser </a:t>
            </a:r>
            <a:r>
              <a:rPr lang="en-US" dirty="0" err="1"/>
              <a:t>als</a:t>
            </a:r>
            <a:r>
              <a:rPr lang="en-US" dirty="0"/>
              <a:t> client </a:t>
            </a:r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communiceert</a:t>
            </a:r>
            <a:r>
              <a:rPr lang="en-US" dirty="0"/>
              <a:t> via  het http protocol.</a:t>
            </a:r>
          </a:p>
          <a:p>
            <a:endParaRPr lang="en-US" dirty="0"/>
          </a:p>
          <a:p>
            <a:r>
              <a:rPr lang="en-US" dirty="0"/>
              <a:t>Server </a:t>
            </a:r>
            <a:r>
              <a:rPr lang="en-US" dirty="0" err="1"/>
              <a:t>stuurt</a:t>
            </a:r>
            <a:r>
              <a:rPr lang="en-US" dirty="0"/>
              <a:t> html </a:t>
            </a:r>
            <a:r>
              <a:rPr lang="en-US" dirty="0" err="1"/>
              <a:t>pag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browser.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Http protocol </a:t>
            </a:r>
            <a:r>
              <a:rPr lang="en-US" dirty="0" err="1">
                <a:highlight>
                  <a:srgbClr val="FFFF00"/>
                </a:highlight>
              </a:rPr>
              <a:t>voorbeeld</a:t>
            </a:r>
            <a:r>
              <a:rPr lang="en-US" dirty="0">
                <a:highlight>
                  <a:srgbClr val="FFFF00"/>
                </a:highlight>
              </a:rPr>
              <a:t> 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4BCDE31-8220-410B-8025-B2521FAA06A8}"/>
              </a:ext>
            </a:extLst>
          </p:cNvPr>
          <p:cNvSpPr txBox="1"/>
          <p:nvPr/>
        </p:nvSpPr>
        <p:spPr>
          <a:xfrm>
            <a:off x="914400" y="3221533"/>
            <a:ext cx="4672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highlight>
                  <a:srgbClr val="00FF00"/>
                </a:highlight>
              </a:rPr>
              <a:t>Client request   </a:t>
            </a:r>
            <a:r>
              <a:rPr lang="en-US" dirty="0"/>
              <a:t>    </a:t>
            </a:r>
            <a:r>
              <a:rPr lang="en-US" sz="1100" dirty="0"/>
              <a:t>met of </a:t>
            </a:r>
            <a:r>
              <a:rPr lang="en-US" sz="1100" dirty="0" err="1"/>
              <a:t>zonder</a:t>
            </a:r>
            <a:r>
              <a:rPr lang="en-US" sz="1100" dirty="0"/>
              <a:t> body, </a:t>
            </a:r>
            <a:r>
              <a:rPr lang="en-US" sz="1100" dirty="0" err="1"/>
              <a:t>bv</a:t>
            </a:r>
            <a:r>
              <a:rPr lang="en-US" sz="1100" dirty="0"/>
              <a:t> POST</a:t>
            </a:r>
          </a:p>
          <a:p>
            <a:endParaRPr lang="en-US" dirty="0">
              <a:highlight>
                <a:srgbClr val="00FF00"/>
              </a:highlight>
            </a:endParaRPr>
          </a:p>
          <a:p>
            <a:r>
              <a:rPr lang="en-US" dirty="0">
                <a:solidFill>
                  <a:srgbClr val="FF0000"/>
                </a:solidFill>
              </a:rPr>
              <a:t>GET /index.html HTTP/1.1</a:t>
            </a:r>
          </a:p>
          <a:p>
            <a:r>
              <a:rPr lang="en-US" dirty="0">
                <a:solidFill>
                  <a:srgbClr val="FF0000"/>
                </a:solidFill>
              </a:rPr>
              <a:t>Host: www.example.com</a:t>
            </a:r>
          </a:p>
          <a:p>
            <a:endParaRPr lang="en-US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FB18FDA6-3168-485E-9F9A-6135151930C8}"/>
              </a:ext>
            </a:extLst>
          </p:cNvPr>
          <p:cNvSpPr txBox="1"/>
          <p:nvPr/>
        </p:nvSpPr>
        <p:spPr>
          <a:xfrm>
            <a:off x="6604934" y="758741"/>
            <a:ext cx="516761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Server response</a:t>
            </a:r>
          </a:p>
          <a:p>
            <a:endParaRPr lang="en-US" dirty="0">
              <a:highlight>
                <a:srgbClr val="00FFFF"/>
              </a:highlight>
            </a:endParaRPr>
          </a:p>
          <a:p>
            <a:r>
              <a:rPr lang="en-US" dirty="0"/>
              <a:t>HTTP/1.1 200 OK</a:t>
            </a:r>
          </a:p>
          <a:p>
            <a:r>
              <a:rPr lang="en-US" dirty="0"/>
              <a:t>Date: Mon, 23 May 2005 22:38:34 GMT</a:t>
            </a:r>
          </a:p>
          <a:p>
            <a:r>
              <a:rPr lang="en-US" dirty="0"/>
              <a:t>Content-Type: text/html; charset=UTF-8</a:t>
            </a:r>
          </a:p>
          <a:p>
            <a:r>
              <a:rPr lang="en-US" dirty="0"/>
              <a:t>Content-Length: 138</a:t>
            </a:r>
          </a:p>
          <a:p>
            <a:r>
              <a:rPr lang="en-US" dirty="0"/>
              <a:t>Last-Modified: Wed, 08 Jan 2003 23:11:55 GMT</a:t>
            </a:r>
          </a:p>
          <a:p>
            <a:r>
              <a:rPr lang="en-US" dirty="0"/>
              <a:t>Server: Apache/1.3.3.7 (Unix) (Red-Hat/Linux)</a:t>
            </a:r>
          </a:p>
          <a:p>
            <a:r>
              <a:rPr lang="en-US" dirty="0" err="1"/>
              <a:t>ETag</a:t>
            </a:r>
            <a:r>
              <a:rPr lang="en-US" dirty="0"/>
              <a:t>: 3f80f-1b6-3e1cb03b</a:t>
            </a:r>
          </a:p>
          <a:p>
            <a:r>
              <a:rPr lang="en-US" dirty="0"/>
              <a:t>Accept-Ranges: bytes</a:t>
            </a:r>
          </a:p>
          <a:p>
            <a:r>
              <a:rPr lang="en-US" dirty="0"/>
              <a:t>Connection: close</a:t>
            </a:r>
          </a:p>
          <a:p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&lt;title&gt;An Example Page&lt;/title&gt;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Hello World, this is a very simple HTML document.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10" name="Pijl: links 9">
            <a:extLst>
              <a:ext uri="{FF2B5EF4-FFF2-40B4-BE49-F238E27FC236}">
                <a16:creationId xmlns:a16="http://schemas.microsoft.com/office/drawing/2014/main" id="{8BB8D3FF-7A90-4108-BB28-F26359CFA7AC}"/>
              </a:ext>
            </a:extLst>
          </p:cNvPr>
          <p:cNvSpPr/>
          <p:nvPr/>
        </p:nvSpPr>
        <p:spPr>
          <a:xfrm>
            <a:off x="3675017" y="4441371"/>
            <a:ext cx="914400" cy="20900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jl: links 10">
            <a:extLst>
              <a:ext uri="{FF2B5EF4-FFF2-40B4-BE49-F238E27FC236}">
                <a16:creationId xmlns:a16="http://schemas.microsoft.com/office/drawing/2014/main" id="{0E3C31D4-D4FB-44BD-9DBE-F31062C1616F}"/>
              </a:ext>
            </a:extLst>
          </p:cNvPr>
          <p:cNvSpPr/>
          <p:nvPr/>
        </p:nvSpPr>
        <p:spPr>
          <a:xfrm>
            <a:off x="3709851" y="4788859"/>
            <a:ext cx="914400" cy="209006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Pijl: links 11">
            <a:extLst>
              <a:ext uri="{FF2B5EF4-FFF2-40B4-BE49-F238E27FC236}">
                <a16:creationId xmlns:a16="http://schemas.microsoft.com/office/drawing/2014/main" id="{C72BB055-012E-47EB-B0FE-61A471E0F744}"/>
              </a:ext>
            </a:extLst>
          </p:cNvPr>
          <p:cNvSpPr/>
          <p:nvPr/>
        </p:nvSpPr>
        <p:spPr>
          <a:xfrm>
            <a:off x="3675017" y="4098696"/>
            <a:ext cx="914400" cy="20900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jl: links 12">
            <a:extLst>
              <a:ext uri="{FF2B5EF4-FFF2-40B4-BE49-F238E27FC236}">
                <a16:creationId xmlns:a16="http://schemas.microsoft.com/office/drawing/2014/main" id="{95186CD0-000E-471A-9F17-D30B4E56AE4C}"/>
              </a:ext>
            </a:extLst>
          </p:cNvPr>
          <p:cNvSpPr/>
          <p:nvPr/>
        </p:nvSpPr>
        <p:spPr>
          <a:xfrm>
            <a:off x="10669400" y="1294536"/>
            <a:ext cx="914400" cy="20900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jl: links 13">
            <a:extLst>
              <a:ext uri="{FF2B5EF4-FFF2-40B4-BE49-F238E27FC236}">
                <a16:creationId xmlns:a16="http://schemas.microsoft.com/office/drawing/2014/main" id="{E175D05F-A10C-4157-B4A4-C5856FA95EA4}"/>
              </a:ext>
            </a:extLst>
          </p:cNvPr>
          <p:cNvSpPr/>
          <p:nvPr/>
        </p:nvSpPr>
        <p:spPr>
          <a:xfrm>
            <a:off x="10669400" y="1597844"/>
            <a:ext cx="914400" cy="20900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jl: links 14">
            <a:extLst>
              <a:ext uri="{FF2B5EF4-FFF2-40B4-BE49-F238E27FC236}">
                <a16:creationId xmlns:a16="http://schemas.microsoft.com/office/drawing/2014/main" id="{D31A8B05-74DE-46D3-BD5C-7C099C9243C0}"/>
              </a:ext>
            </a:extLst>
          </p:cNvPr>
          <p:cNvSpPr/>
          <p:nvPr/>
        </p:nvSpPr>
        <p:spPr>
          <a:xfrm>
            <a:off x="10701280" y="1934834"/>
            <a:ext cx="914400" cy="20900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jl: links 15">
            <a:extLst>
              <a:ext uri="{FF2B5EF4-FFF2-40B4-BE49-F238E27FC236}">
                <a16:creationId xmlns:a16="http://schemas.microsoft.com/office/drawing/2014/main" id="{6FF36DD5-B14B-4C7D-B614-609F2570E804}"/>
              </a:ext>
            </a:extLst>
          </p:cNvPr>
          <p:cNvSpPr/>
          <p:nvPr/>
        </p:nvSpPr>
        <p:spPr>
          <a:xfrm>
            <a:off x="10727406" y="2248938"/>
            <a:ext cx="914400" cy="20900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jl: links 16">
            <a:extLst>
              <a:ext uri="{FF2B5EF4-FFF2-40B4-BE49-F238E27FC236}">
                <a16:creationId xmlns:a16="http://schemas.microsoft.com/office/drawing/2014/main" id="{00E78CE6-2F7E-47D2-8823-AA88C82050C1}"/>
              </a:ext>
            </a:extLst>
          </p:cNvPr>
          <p:cNvSpPr/>
          <p:nvPr/>
        </p:nvSpPr>
        <p:spPr>
          <a:xfrm>
            <a:off x="11216486" y="2490143"/>
            <a:ext cx="914400" cy="20900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jl: links 17">
            <a:extLst>
              <a:ext uri="{FF2B5EF4-FFF2-40B4-BE49-F238E27FC236}">
                <a16:creationId xmlns:a16="http://schemas.microsoft.com/office/drawing/2014/main" id="{8BF2214E-1099-4B6B-A9D0-BB2508755B63}"/>
              </a:ext>
            </a:extLst>
          </p:cNvPr>
          <p:cNvSpPr/>
          <p:nvPr/>
        </p:nvSpPr>
        <p:spPr>
          <a:xfrm>
            <a:off x="11037320" y="2794753"/>
            <a:ext cx="914400" cy="20900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jl: links 18">
            <a:extLst>
              <a:ext uri="{FF2B5EF4-FFF2-40B4-BE49-F238E27FC236}">
                <a16:creationId xmlns:a16="http://schemas.microsoft.com/office/drawing/2014/main" id="{51A0B939-54B6-4384-A0E5-52C2FDCCC36E}"/>
              </a:ext>
            </a:extLst>
          </p:cNvPr>
          <p:cNvSpPr/>
          <p:nvPr/>
        </p:nvSpPr>
        <p:spPr>
          <a:xfrm>
            <a:off x="9548171" y="3042233"/>
            <a:ext cx="914400" cy="20900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jl: links 19">
            <a:extLst>
              <a:ext uri="{FF2B5EF4-FFF2-40B4-BE49-F238E27FC236}">
                <a16:creationId xmlns:a16="http://schemas.microsoft.com/office/drawing/2014/main" id="{2C64EEE1-16B4-41B7-BC36-33C7AA0206D7}"/>
              </a:ext>
            </a:extLst>
          </p:cNvPr>
          <p:cNvSpPr/>
          <p:nvPr/>
        </p:nvSpPr>
        <p:spPr>
          <a:xfrm>
            <a:off x="8801411" y="3324497"/>
            <a:ext cx="914400" cy="20900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ijl: links 20">
            <a:extLst>
              <a:ext uri="{FF2B5EF4-FFF2-40B4-BE49-F238E27FC236}">
                <a16:creationId xmlns:a16="http://schemas.microsoft.com/office/drawing/2014/main" id="{FA2DC9A5-6776-4618-8287-2F6358F6B544}"/>
              </a:ext>
            </a:extLst>
          </p:cNvPr>
          <p:cNvSpPr/>
          <p:nvPr/>
        </p:nvSpPr>
        <p:spPr>
          <a:xfrm>
            <a:off x="8619914" y="3600140"/>
            <a:ext cx="914400" cy="20900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ijl: links 22">
            <a:extLst>
              <a:ext uri="{FF2B5EF4-FFF2-40B4-BE49-F238E27FC236}">
                <a16:creationId xmlns:a16="http://schemas.microsoft.com/office/drawing/2014/main" id="{33C9473D-9C70-481F-AB18-7E36F9114ACB}"/>
              </a:ext>
            </a:extLst>
          </p:cNvPr>
          <p:cNvSpPr/>
          <p:nvPr/>
        </p:nvSpPr>
        <p:spPr>
          <a:xfrm>
            <a:off x="8619914" y="3875783"/>
            <a:ext cx="914400" cy="20900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011445A1-CB27-43F6-932E-75D25025EF6B}"/>
              </a:ext>
            </a:extLst>
          </p:cNvPr>
          <p:cNvSpPr txBox="1"/>
          <p:nvPr/>
        </p:nvSpPr>
        <p:spPr>
          <a:xfrm>
            <a:off x="3675017" y="5096822"/>
            <a:ext cx="4458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request ends with a double CRLF ( \r\n)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53E429A0-178F-4C19-B987-9680FF99160B}"/>
              </a:ext>
            </a:extLst>
          </p:cNvPr>
          <p:cNvSpPr txBox="1"/>
          <p:nvPr/>
        </p:nvSpPr>
        <p:spPr>
          <a:xfrm>
            <a:off x="9626135" y="3825197"/>
            <a:ext cx="1923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2* CRLF achter </a:t>
            </a:r>
            <a:r>
              <a:rPr lang="en-US" sz="1200" dirty="0" err="1">
                <a:solidFill>
                  <a:srgbClr val="0070C0"/>
                </a:solidFill>
              </a:rPr>
              <a:t>elkaar</a:t>
            </a:r>
            <a:r>
              <a:rPr lang="en-US" sz="1200" dirty="0">
                <a:solidFill>
                  <a:srgbClr val="0070C0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288164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168CD3C4-F23F-4BD3-AC77-BA9BF725B1DB}"/>
              </a:ext>
            </a:extLst>
          </p:cNvPr>
          <p:cNvSpPr txBox="1"/>
          <p:nvPr/>
        </p:nvSpPr>
        <p:spPr>
          <a:xfrm>
            <a:off x="1197428" y="1314994"/>
            <a:ext cx="97971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while True:</a:t>
            </a:r>
          </a:p>
          <a:p>
            <a:r>
              <a:rPr lang="en-US" sz="1600" dirty="0"/>
              <a:t>    print("Server is waiting for a connection at",</a:t>
            </a:r>
            <a:r>
              <a:rPr lang="en-US" sz="1600" dirty="0" err="1"/>
              <a:t>socket.gethostbyname</a:t>
            </a:r>
            <a:r>
              <a:rPr lang="en-US" sz="1600" dirty="0"/>
              <a:t>(</a:t>
            </a:r>
            <a:r>
              <a:rPr lang="en-US" sz="1600" dirty="0" err="1"/>
              <a:t>socket.gethostname</a:t>
            </a:r>
            <a:r>
              <a:rPr lang="en-US" sz="1600" dirty="0"/>
              <a:t>()), "and port", PORT)</a:t>
            </a:r>
          </a:p>
          <a:p>
            <a:r>
              <a:rPr lang="en-US" sz="1600" dirty="0"/>
              <a:t>    conn, </a:t>
            </a:r>
            <a:r>
              <a:rPr lang="en-US" sz="1600" dirty="0" err="1"/>
              <a:t>addr</a:t>
            </a:r>
            <a:r>
              <a:rPr lang="en-US" sz="1600" dirty="0"/>
              <a:t> = </a:t>
            </a:r>
            <a:r>
              <a:rPr lang="en-US" sz="1600" dirty="0" err="1"/>
              <a:t>s.accept</a:t>
            </a:r>
            <a:r>
              <a:rPr lang="en-US" sz="1600" dirty="0"/>
              <a:t>()</a:t>
            </a:r>
          </a:p>
          <a:p>
            <a:r>
              <a:rPr lang="en-US" sz="1600" dirty="0"/>
              <a:t>    print('Server got a connection from' , </a:t>
            </a:r>
            <a:r>
              <a:rPr lang="en-US" sz="1600" dirty="0" err="1"/>
              <a:t>addr</a:t>
            </a:r>
            <a:r>
              <a:rPr lang="en-US" sz="1600" dirty="0"/>
              <a:t>)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    request = </a:t>
            </a:r>
            <a:r>
              <a:rPr lang="en-US" sz="1600" dirty="0" err="1"/>
              <a:t>conn.recv</a:t>
            </a:r>
            <a:r>
              <a:rPr lang="en-US" sz="1600" dirty="0"/>
              <a:t>(4096)</a:t>
            </a:r>
          </a:p>
          <a:p>
            <a:r>
              <a:rPr lang="en-US" sz="1600" dirty="0"/>
              <a:t>    #print("message from client=",request)</a:t>
            </a:r>
          </a:p>
          <a:p>
            <a:r>
              <a:rPr lang="en-US" sz="1600" dirty="0"/>
              <a:t>    print("message from client=",</a:t>
            </a:r>
            <a:r>
              <a:rPr lang="en-US" sz="1600" dirty="0" err="1"/>
              <a:t>request.decode</a:t>
            </a:r>
            <a:r>
              <a:rPr lang="en-US" sz="1600" dirty="0"/>
              <a:t>("UTF-8"))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    response="We </a:t>
            </a:r>
            <a:r>
              <a:rPr lang="en-US" sz="1600" dirty="0" err="1"/>
              <a:t>hebben</a:t>
            </a:r>
            <a:r>
              <a:rPr lang="en-US" sz="1600" dirty="0"/>
              <a:t> </a:t>
            </a:r>
            <a:r>
              <a:rPr lang="en-US" sz="1600" dirty="0" err="1"/>
              <a:t>uw</a:t>
            </a:r>
            <a:r>
              <a:rPr lang="en-US" sz="1600" dirty="0"/>
              <a:t> </a:t>
            </a:r>
            <a:r>
              <a:rPr lang="en-US" sz="1600" dirty="0" err="1"/>
              <a:t>bericht</a:t>
            </a:r>
            <a:r>
              <a:rPr lang="en-US" sz="1600" dirty="0"/>
              <a:t> </a:t>
            </a:r>
            <a:r>
              <a:rPr lang="en-US" sz="1600" dirty="0" err="1"/>
              <a:t>goed</a:t>
            </a:r>
            <a:r>
              <a:rPr lang="en-US" sz="1600" dirty="0"/>
              <a:t> </a:t>
            </a:r>
            <a:r>
              <a:rPr lang="en-US" sz="1600" dirty="0" err="1"/>
              <a:t>ontvangen</a:t>
            </a:r>
            <a:r>
              <a:rPr lang="en-US" sz="1600" dirty="0"/>
              <a:t>!"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length_response</a:t>
            </a:r>
            <a:r>
              <a:rPr lang="en-US" sz="1600" dirty="0"/>
              <a:t>=</a:t>
            </a:r>
            <a:r>
              <a:rPr lang="en-US" sz="1600" dirty="0" err="1"/>
              <a:t>len</a:t>
            </a:r>
            <a:r>
              <a:rPr lang="en-US" sz="1600" dirty="0"/>
              <a:t>(response)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conn.send</a:t>
            </a:r>
            <a:r>
              <a:rPr lang="en-US" sz="1600" dirty="0"/>
              <a:t>(</a:t>
            </a:r>
            <a:r>
              <a:rPr lang="en-US" sz="1600" dirty="0" err="1"/>
              <a:t>b"HTTP</a:t>
            </a:r>
            <a:r>
              <a:rPr lang="en-US" sz="1600" dirty="0"/>
              <a:t>/1.1 200 OK\r\n")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conn.send</a:t>
            </a:r>
            <a:r>
              <a:rPr lang="en-US" sz="1600" dirty="0"/>
              <a:t>(</a:t>
            </a:r>
            <a:r>
              <a:rPr lang="en-US" sz="1600" dirty="0" err="1"/>
              <a:t>b"Content</a:t>
            </a:r>
            <a:r>
              <a:rPr lang="en-US" sz="1600" dirty="0"/>
              <a:t>-Type: text/html\r\n")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content_length_header</a:t>
            </a:r>
            <a:r>
              <a:rPr lang="en-US" sz="1600" dirty="0"/>
              <a:t>="Content-Length:"+str(</a:t>
            </a:r>
            <a:r>
              <a:rPr lang="en-US" sz="1600" dirty="0" err="1"/>
              <a:t>length_response</a:t>
            </a:r>
            <a:r>
              <a:rPr lang="en-US" sz="1600" dirty="0"/>
              <a:t>)+"\r\n\r\n"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conn.send</a:t>
            </a:r>
            <a:r>
              <a:rPr lang="en-US" sz="1600" dirty="0"/>
              <a:t>(</a:t>
            </a:r>
            <a:r>
              <a:rPr lang="en-US" sz="1600" dirty="0" err="1"/>
              <a:t>content_length_header.encode</a:t>
            </a:r>
            <a:r>
              <a:rPr lang="en-US" sz="1600" dirty="0"/>
              <a:t>("UTF-8"))  # we </a:t>
            </a:r>
            <a:r>
              <a:rPr lang="en-US" sz="1600" dirty="0" err="1"/>
              <a:t>beginnen</a:t>
            </a:r>
            <a:r>
              <a:rPr lang="en-US" sz="1600" dirty="0"/>
              <a:t>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tellen</a:t>
            </a:r>
            <a:r>
              <a:rPr lang="en-US" sz="1600" dirty="0"/>
              <a:t> NA de </a:t>
            </a:r>
            <a:r>
              <a:rPr lang="en-US" sz="1600" dirty="0" err="1"/>
              <a:t>lege</a:t>
            </a:r>
            <a:r>
              <a:rPr lang="en-US" sz="1600" dirty="0"/>
              <a:t> </a:t>
            </a:r>
            <a:r>
              <a:rPr lang="en-US" sz="1600" dirty="0" err="1"/>
              <a:t>lijn</a:t>
            </a:r>
            <a:r>
              <a:rPr lang="en-US" sz="1600" dirty="0"/>
              <a:t>!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conn.sendall</a:t>
            </a:r>
            <a:r>
              <a:rPr lang="en-US" sz="1600" dirty="0"/>
              <a:t>(</a:t>
            </a:r>
            <a:r>
              <a:rPr lang="en-US" sz="1600" dirty="0" err="1"/>
              <a:t>response.encode</a:t>
            </a:r>
            <a:r>
              <a:rPr lang="en-US" sz="1600" dirty="0"/>
              <a:t>("UTF-8"))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conn.close</a:t>
            </a:r>
            <a:r>
              <a:rPr lang="en-US" sz="1600" dirty="0"/>
              <a:t>()</a:t>
            </a:r>
          </a:p>
          <a:p>
            <a:r>
              <a:rPr lang="en-US" sz="1600" dirty="0"/>
              <a:t>  </a:t>
            </a:r>
          </a:p>
          <a:p>
            <a:r>
              <a:rPr lang="en-US" sz="1600" dirty="0"/>
              <a:t>    print("Server closed connection!")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5905CFC8-E36C-44BF-B0C1-A09A9AFB7C1D}"/>
              </a:ext>
            </a:extLst>
          </p:cNvPr>
          <p:cNvSpPr txBox="1"/>
          <p:nvPr/>
        </p:nvSpPr>
        <p:spPr>
          <a:xfrm>
            <a:off x="827314" y="435429"/>
            <a:ext cx="886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RP of ESP32 response </a:t>
            </a:r>
            <a:r>
              <a:rPr lang="en-US" b="1" dirty="0" err="1">
                <a:highlight>
                  <a:srgbClr val="FFFF00"/>
                </a:highlight>
              </a:rPr>
              <a:t>naar</a:t>
            </a:r>
            <a:r>
              <a:rPr lang="en-US" b="1" dirty="0">
                <a:highlight>
                  <a:srgbClr val="FFFF00"/>
                </a:highlight>
              </a:rPr>
              <a:t> de Browser </a:t>
            </a:r>
            <a:r>
              <a:rPr lang="en-US" b="1" dirty="0" err="1">
                <a:highlight>
                  <a:srgbClr val="FFFF00"/>
                </a:highlight>
              </a:rPr>
              <a:t>volgens</a:t>
            </a:r>
            <a:r>
              <a:rPr lang="en-US" b="1" dirty="0">
                <a:highlight>
                  <a:srgbClr val="FFFF00"/>
                </a:highlight>
              </a:rPr>
              <a:t> HTTP protocol</a:t>
            </a:r>
          </a:p>
        </p:txBody>
      </p:sp>
    </p:spTree>
    <p:extLst>
      <p:ext uri="{BB962C8B-B14F-4D97-AF65-F5344CB8AC3E}">
        <p14:creationId xmlns:p14="http://schemas.microsoft.com/office/powerpoint/2010/main" val="2607552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67C91772-63A7-4445-AEC8-259204CA29FA}"/>
              </a:ext>
            </a:extLst>
          </p:cNvPr>
          <p:cNvSpPr txBox="1"/>
          <p:nvPr/>
        </p:nvSpPr>
        <p:spPr>
          <a:xfrm>
            <a:off x="645952" y="377505"/>
            <a:ext cx="926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Stijl</a:t>
            </a:r>
            <a:r>
              <a:rPr lang="en-US" dirty="0"/>
              <a:t> </a:t>
            </a:r>
            <a:r>
              <a:rPr lang="en-US" dirty="0" err="1"/>
              <a:t>geven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website  met CSS , cascading style sheets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0040BA6D-EA39-4AF3-9F1C-8239CBB25549}"/>
              </a:ext>
            </a:extLst>
          </p:cNvPr>
          <p:cNvSpPr txBox="1"/>
          <p:nvPr/>
        </p:nvSpPr>
        <p:spPr>
          <a:xfrm>
            <a:off x="645952" y="1028342"/>
            <a:ext cx="489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</a:t>
            </a:r>
            <a:r>
              <a:rPr lang="en-US" dirty="0" err="1"/>
              <a:t>manieren</a:t>
            </a:r>
            <a:r>
              <a:rPr lang="en-US" dirty="0"/>
              <a:t> om de </a:t>
            </a:r>
            <a:r>
              <a:rPr lang="en-US" dirty="0" err="1"/>
              <a:t>stijl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passen</a:t>
            </a:r>
            <a:r>
              <a:rPr lang="en-US" dirty="0"/>
              <a:t>.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0154DCAD-CDA7-48DE-A226-F300E444DFE1}"/>
              </a:ext>
            </a:extLst>
          </p:cNvPr>
          <p:cNvSpPr txBox="1"/>
          <p:nvPr/>
        </p:nvSpPr>
        <p:spPr>
          <a:xfrm>
            <a:off x="6845417" y="227551"/>
            <a:ext cx="2533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http://colorhunt.co</a:t>
            </a:r>
            <a:r>
              <a:rPr lang="en-US" dirty="0"/>
              <a:t> #......</a:t>
            </a:r>
          </a:p>
          <a:p>
            <a:r>
              <a:rPr lang="en-US" dirty="0" err="1"/>
              <a:t>Css</a:t>
            </a:r>
            <a:r>
              <a:rPr lang="en-US" dirty="0"/>
              <a:t> color value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C36DCEC-96B4-4BFA-AE2A-F5AB515F5EEB}"/>
              </a:ext>
            </a:extLst>
          </p:cNvPr>
          <p:cNvSpPr txBox="1"/>
          <p:nvPr/>
        </p:nvSpPr>
        <p:spPr>
          <a:xfrm>
            <a:off x="6946084" y="1614273"/>
            <a:ext cx="460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Opm</a:t>
            </a:r>
            <a:r>
              <a:rPr lang="en-US" dirty="0"/>
              <a:t>: Browser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ze’n</a:t>
            </a:r>
            <a:r>
              <a:rPr lang="en-US" dirty="0"/>
              <a:t> default 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1E3B0B62-CF86-4141-B0B5-A23529981835}"/>
              </a:ext>
            </a:extLst>
          </p:cNvPr>
          <p:cNvSpPr txBox="1"/>
          <p:nvPr/>
        </p:nvSpPr>
        <p:spPr>
          <a:xfrm>
            <a:off x="6946084" y="995889"/>
            <a:ext cx="374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/*    */ </a:t>
            </a:r>
            <a:r>
              <a:rPr lang="en-US" dirty="0" err="1"/>
              <a:t>bij</a:t>
            </a:r>
            <a:r>
              <a:rPr lang="en-US" dirty="0"/>
              <a:t> CSS </a:t>
            </a:r>
            <a:r>
              <a:rPr lang="en-US" dirty="0" err="1"/>
              <a:t>ipv</a:t>
            </a:r>
            <a:r>
              <a:rPr lang="en-US" dirty="0"/>
              <a:t> &lt;!--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bij</a:t>
            </a:r>
            <a:r>
              <a:rPr lang="en-US" dirty="0">
                <a:sym typeface="Wingdings" panose="05000000000000000000" pitchFamily="2" charset="2"/>
              </a:rPr>
              <a:t> HTML</a:t>
            </a:r>
            <a:endParaRPr lang="en-US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ECEBC07C-82AF-4F3E-9E43-A36D88800D54}"/>
              </a:ext>
            </a:extLst>
          </p:cNvPr>
          <p:cNvSpPr txBox="1"/>
          <p:nvPr/>
        </p:nvSpPr>
        <p:spPr>
          <a:xfrm>
            <a:off x="645952" y="2602509"/>
            <a:ext cx="51088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Internal CSS 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&lt;title&gt;&lt;/title&gt; </a:t>
            </a:r>
          </a:p>
          <a:p>
            <a:r>
              <a:rPr lang="en-US" dirty="0"/>
              <a:t>&lt;style&gt;</a:t>
            </a:r>
          </a:p>
          <a:p>
            <a:pPr lvl="1"/>
            <a:r>
              <a:rPr lang="en-US" dirty="0"/>
              <a:t>body{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background-color:blue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classname</a:t>
            </a:r>
            <a:r>
              <a:rPr lang="en-US" dirty="0"/>
              <a:t>{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#</a:t>
            </a:r>
            <a:r>
              <a:rPr lang="en-US" dirty="0" err="1"/>
              <a:t>idname</a:t>
            </a:r>
            <a:r>
              <a:rPr lang="en-US" dirty="0"/>
              <a:t>{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endParaRPr lang="en-US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8E54B10D-A594-4211-B9C4-29479F302B85}"/>
              </a:ext>
            </a:extLst>
          </p:cNvPr>
          <p:cNvSpPr txBox="1"/>
          <p:nvPr/>
        </p:nvSpPr>
        <p:spPr>
          <a:xfrm>
            <a:off x="6518245" y="2602509"/>
            <a:ext cx="46055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External CSS</a:t>
            </a:r>
          </a:p>
          <a:p>
            <a:r>
              <a:rPr lang="en-US" dirty="0">
                <a:highlight>
                  <a:srgbClr val="FFFF00"/>
                </a:highlight>
              </a:rPr>
              <a:t> </a:t>
            </a:r>
          </a:p>
          <a:p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styles.css file</a:t>
            </a:r>
          </a:p>
          <a:p>
            <a:endParaRPr lang="en-US" dirty="0"/>
          </a:p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=“stylesheet” </a:t>
            </a:r>
            <a:r>
              <a:rPr lang="en-US" dirty="0" err="1"/>
              <a:t>href</a:t>
            </a:r>
            <a:r>
              <a:rPr lang="en-US" dirty="0"/>
              <a:t>=“styles.css”&gt;</a:t>
            </a:r>
          </a:p>
          <a:p>
            <a:endParaRPr lang="en-US" dirty="0"/>
          </a:p>
          <a:p>
            <a:r>
              <a:rPr lang="en-US" dirty="0" err="1"/>
              <a:t>Plaats</a:t>
            </a:r>
            <a:r>
              <a:rPr lang="en-US" dirty="0"/>
              <a:t> in </a:t>
            </a:r>
            <a:r>
              <a:rPr lang="en-US" dirty="0" err="1"/>
              <a:t>deze</a:t>
            </a:r>
            <a:r>
              <a:rPr lang="en-US" dirty="0"/>
              <a:t> file </a:t>
            </a:r>
            <a:r>
              <a:rPr lang="en-US" dirty="0" err="1"/>
              <a:t>datgene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je </a:t>
            </a:r>
            <a:r>
              <a:rPr lang="en-US" dirty="0" err="1"/>
              <a:t>bij</a:t>
            </a:r>
            <a:r>
              <a:rPr lang="en-US" dirty="0"/>
              <a:t> de internal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&lt;style&gt;   &lt;/style&gt; </a:t>
            </a:r>
            <a:r>
              <a:rPr lang="en-US" dirty="0" err="1"/>
              <a:t>plaatste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6E45102-619E-45D4-B827-E566D59E6D5C}"/>
              </a:ext>
            </a:extLst>
          </p:cNvPr>
          <p:cNvSpPr txBox="1"/>
          <p:nvPr/>
        </p:nvSpPr>
        <p:spPr>
          <a:xfrm>
            <a:off x="553674" y="1679179"/>
            <a:ext cx="3934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Inline CSS</a:t>
            </a:r>
          </a:p>
          <a:p>
            <a:r>
              <a:rPr lang="en-US" dirty="0"/>
              <a:t>&lt;body style=“</a:t>
            </a:r>
            <a:r>
              <a:rPr lang="en-US" dirty="0" err="1"/>
              <a:t>background-color:blue</a:t>
            </a:r>
            <a:r>
              <a:rPr lang="en-US" dirty="0"/>
              <a:t>”;&gt;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9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F60B74F2-7F09-4FED-BD94-0641DAEAC84C}"/>
              </a:ext>
            </a:extLst>
          </p:cNvPr>
          <p:cNvSpPr/>
          <p:nvPr/>
        </p:nvSpPr>
        <p:spPr>
          <a:xfrm>
            <a:off x="486561" y="318783"/>
            <a:ext cx="865743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Internal CSS  </a:t>
            </a:r>
          </a:p>
          <a:p>
            <a:r>
              <a:rPr lang="en-US" dirty="0"/>
              <a:t>&lt;style&gt;</a:t>
            </a:r>
          </a:p>
          <a:p>
            <a:pPr lvl="1"/>
            <a:r>
              <a:rPr lang="en-US" dirty="0"/>
              <a:t>body{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background-color:blue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classname</a:t>
            </a:r>
            <a:r>
              <a:rPr lang="en-US" dirty="0"/>
              <a:t>{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#</a:t>
            </a:r>
            <a:r>
              <a:rPr lang="en-US" dirty="0" err="1"/>
              <a:t>idname</a:t>
            </a:r>
            <a:r>
              <a:rPr lang="en-US" dirty="0"/>
              <a:t>{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  <a:p>
            <a:endParaRPr lang="en-US" dirty="0"/>
          </a:p>
          <a:p>
            <a:r>
              <a:rPr lang="en-US" dirty="0"/>
              <a:t>Selectors </a:t>
            </a:r>
            <a:r>
              <a:rPr lang="en-US" dirty="0">
                <a:hlinkClick r:id="rId2"/>
              </a:rPr>
              <a:t>https://www.w3schools.com/cssref/css_selectors.asp</a:t>
            </a:r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40DA589-FFDB-4786-94D5-D95793176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204" y="221173"/>
            <a:ext cx="5753100" cy="230505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54D9E45-795B-4B05-A4FE-5B19964F1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61" y="4267200"/>
            <a:ext cx="87439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15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9DA8A4B3-9A89-4D10-B329-CCCEE8C013C3}"/>
              </a:ext>
            </a:extLst>
          </p:cNvPr>
          <p:cNvSpPr txBox="1"/>
          <p:nvPr/>
        </p:nvSpPr>
        <p:spPr>
          <a:xfrm>
            <a:off x="548640" y="322217"/>
            <a:ext cx="810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Oefening</a:t>
            </a:r>
            <a:r>
              <a:rPr lang="en-US" dirty="0">
                <a:highlight>
                  <a:srgbClr val="FFFF00"/>
                </a:highlight>
              </a:rPr>
              <a:t> / Test: </a:t>
            </a:r>
            <a:r>
              <a:rPr lang="en-US" dirty="0" err="1">
                <a:highlight>
                  <a:srgbClr val="FFFF00"/>
                </a:highlight>
              </a:rPr>
              <a:t>Maak</a:t>
            </a:r>
            <a:r>
              <a:rPr lang="en-US" dirty="0">
                <a:highlight>
                  <a:srgbClr val="FFFF00"/>
                </a:highlight>
              </a:rPr>
              <a:t> je </a:t>
            </a:r>
            <a:r>
              <a:rPr lang="en-US" dirty="0" err="1">
                <a:highlight>
                  <a:srgbClr val="FFFF00"/>
                </a:highlight>
              </a:rPr>
              <a:t>eerste</a:t>
            </a:r>
            <a:r>
              <a:rPr lang="en-US" dirty="0">
                <a:highlight>
                  <a:srgbClr val="FFFF00"/>
                </a:highlight>
              </a:rPr>
              <a:t> ESP32 webserver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D95FFAED-7ACF-4CF4-9610-8BB0E3830577}"/>
              </a:ext>
            </a:extLst>
          </p:cNvPr>
          <p:cNvSpPr txBox="1"/>
          <p:nvPr/>
        </p:nvSpPr>
        <p:spPr>
          <a:xfrm>
            <a:off x="548640" y="691549"/>
            <a:ext cx="10711542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onderstaande</a:t>
            </a:r>
            <a:r>
              <a:rPr lang="en-US" dirty="0"/>
              <a:t> </a:t>
            </a:r>
            <a:r>
              <a:rPr lang="en-US" dirty="0" err="1"/>
              <a:t>startpagina</a:t>
            </a:r>
            <a:r>
              <a:rPr lang="en-US" dirty="0"/>
              <a:t> met 3 links</a:t>
            </a:r>
          </a:p>
          <a:p>
            <a:endParaRPr lang="en-US" dirty="0"/>
          </a:p>
          <a:p>
            <a:r>
              <a:rPr lang="en-US" sz="1600" b="1" dirty="0" err="1">
                <a:solidFill>
                  <a:srgbClr val="FF0000"/>
                </a:solidFill>
              </a:rPr>
              <a:t>Mijn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persoonlijke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gegevens</a:t>
            </a:r>
            <a:r>
              <a:rPr lang="en-US" sz="1600" b="1" dirty="0">
                <a:solidFill>
                  <a:srgbClr val="FF0000"/>
                </a:solidFill>
              </a:rPr>
              <a:t>.  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b="1" dirty="0" err="1">
                <a:solidFill>
                  <a:srgbClr val="FF0000"/>
                </a:solidFill>
              </a:rPr>
              <a:t>Mijn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werk</a:t>
            </a:r>
            <a:r>
              <a:rPr lang="en-US" sz="1600" b="1" dirty="0">
                <a:solidFill>
                  <a:srgbClr val="FF0000"/>
                </a:solidFill>
              </a:rPr>
              <a:t>.     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b="1" dirty="0" err="1">
                <a:solidFill>
                  <a:srgbClr val="FF0000"/>
                </a:solidFill>
              </a:rPr>
              <a:t>Mijn</a:t>
            </a:r>
            <a:r>
              <a:rPr lang="en-US" sz="1600" b="1" dirty="0">
                <a:solidFill>
                  <a:srgbClr val="FF0000"/>
                </a:solidFill>
              </a:rPr>
              <a:t> hobbies.		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b="1" dirty="0" err="1">
                <a:solidFill>
                  <a:srgbClr val="FF0000"/>
                </a:solidFill>
              </a:rPr>
              <a:t>Mijn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Familie</a:t>
            </a:r>
            <a:r>
              <a:rPr lang="en-US" sz="1600" b="1" dirty="0">
                <a:solidFill>
                  <a:srgbClr val="FF0000"/>
                </a:solidFill>
              </a:rPr>
              <a:t>. </a:t>
            </a:r>
          </a:p>
          <a:p>
            <a:endParaRPr lang="en-US" dirty="0"/>
          </a:p>
          <a:p>
            <a:r>
              <a:rPr lang="en-US" sz="1400" dirty="0" err="1"/>
              <a:t>Bij</a:t>
            </a:r>
            <a:r>
              <a:rPr lang="en-US" sz="1400" dirty="0"/>
              <a:t> </a:t>
            </a:r>
            <a:r>
              <a:rPr lang="en-US" sz="1400" dirty="0" err="1"/>
              <a:t>klikken</a:t>
            </a:r>
            <a:r>
              <a:rPr lang="en-US" sz="1400" dirty="0"/>
              <a:t> op de links </a:t>
            </a:r>
            <a:r>
              <a:rPr lang="en-US" sz="1400" dirty="0" err="1"/>
              <a:t>ga</a:t>
            </a:r>
            <a:r>
              <a:rPr lang="en-US" sz="1400" dirty="0"/>
              <a:t> je </a:t>
            </a:r>
            <a:r>
              <a:rPr lang="en-US" sz="1400" dirty="0" err="1"/>
              <a:t>naar</a:t>
            </a:r>
            <a:r>
              <a:rPr lang="en-US" sz="1400" dirty="0"/>
              <a:t> 1 </a:t>
            </a:r>
            <a:r>
              <a:rPr lang="en-US" sz="1400" dirty="0" err="1"/>
              <a:t>vd</a:t>
            </a:r>
            <a:r>
              <a:rPr lang="en-US" sz="1400" dirty="0"/>
              <a:t> </a:t>
            </a:r>
            <a:r>
              <a:rPr lang="en-US" sz="1400" dirty="0" err="1"/>
              <a:t>pagina’s</a:t>
            </a:r>
            <a:r>
              <a:rPr lang="en-US" sz="1400" dirty="0"/>
              <a:t>. ( </a:t>
            </a:r>
            <a:r>
              <a:rPr lang="en-US" sz="1400" dirty="0" err="1"/>
              <a:t>mijn</a:t>
            </a:r>
            <a:r>
              <a:rPr lang="en-US" sz="1400" dirty="0"/>
              <a:t> </a:t>
            </a:r>
            <a:r>
              <a:rPr lang="en-US" sz="1400" dirty="0" err="1"/>
              <a:t>geg</a:t>
            </a:r>
            <a:r>
              <a:rPr lang="en-US" sz="1400" dirty="0"/>
              <a:t>, </a:t>
            </a:r>
            <a:r>
              <a:rPr lang="en-US" sz="1400" dirty="0" err="1"/>
              <a:t>mijn</a:t>
            </a:r>
            <a:r>
              <a:rPr lang="en-US" sz="1400" dirty="0"/>
              <a:t> hobbies , </a:t>
            </a:r>
            <a:r>
              <a:rPr lang="en-US" sz="1400" dirty="0" err="1"/>
              <a:t>mijn</a:t>
            </a:r>
            <a:r>
              <a:rPr lang="en-US" sz="1400" dirty="0"/>
              <a:t> </a:t>
            </a:r>
            <a:r>
              <a:rPr lang="en-US" sz="1400" dirty="0" err="1"/>
              <a:t>huisdier</a:t>
            </a:r>
            <a:r>
              <a:rPr lang="en-US" sz="1400" dirty="0"/>
              <a:t> )</a:t>
            </a:r>
          </a:p>
          <a:p>
            <a:endParaRPr lang="en-US" sz="1400" dirty="0"/>
          </a:p>
          <a:p>
            <a:r>
              <a:rPr lang="en-US" sz="1400" dirty="0"/>
              <a:t>Op die </a:t>
            </a:r>
            <a:r>
              <a:rPr lang="en-US" sz="1400" dirty="0" err="1"/>
              <a:t>pagina</a:t>
            </a:r>
            <a:r>
              <a:rPr lang="en-US" sz="1400" dirty="0"/>
              <a:t> </a:t>
            </a:r>
            <a:r>
              <a:rPr lang="en-US" sz="1400" dirty="0" err="1"/>
              <a:t>plaats</a:t>
            </a:r>
            <a:r>
              <a:rPr lang="en-US" sz="1400" dirty="0"/>
              <a:t> je de </a:t>
            </a:r>
            <a:r>
              <a:rPr lang="en-US" sz="1400" dirty="0" err="1"/>
              <a:t>nodige</a:t>
            </a:r>
            <a:r>
              <a:rPr lang="en-US" sz="1400" dirty="0"/>
              <a:t> </a:t>
            </a:r>
            <a:r>
              <a:rPr lang="en-US" sz="1400" dirty="0" err="1"/>
              <a:t>relevante</a:t>
            </a:r>
            <a:r>
              <a:rPr lang="en-US" sz="1400" dirty="0"/>
              <a:t> info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ook</a:t>
            </a:r>
            <a:r>
              <a:rPr lang="en-US" sz="1400" dirty="0"/>
              <a:t> </a:t>
            </a:r>
            <a:r>
              <a:rPr lang="en-US" sz="1400" dirty="0" err="1"/>
              <a:t>een</a:t>
            </a:r>
            <a:r>
              <a:rPr lang="en-US" sz="1400" dirty="0"/>
              <a:t> link om </a:t>
            </a:r>
            <a:r>
              <a:rPr lang="en-US" sz="1400" dirty="0" err="1"/>
              <a:t>terug</a:t>
            </a:r>
            <a:r>
              <a:rPr lang="en-US" sz="1400" dirty="0"/>
              <a:t> </a:t>
            </a:r>
            <a:r>
              <a:rPr lang="en-US" sz="1400" dirty="0" err="1"/>
              <a:t>naar</a:t>
            </a:r>
            <a:r>
              <a:rPr lang="en-US" sz="1400" dirty="0"/>
              <a:t> de </a:t>
            </a:r>
            <a:r>
              <a:rPr lang="en-US" sz="1400" dirty="0" err="1"/>
              <a:t>hoofdpagina</a:t>
            </a:r>
            <a:r>
              <a:rPr lang="en-US" sz="1400" dirty="0"/>
              <a:t> </a:t>
            </a:r>
            <a:r>
              <a:rPr lang="en-US" sz="1400" dirty="0" err="1"/>
              <a:t>te</a:t>
            </a:r>
            <a:r>
              <a:rPr lang="en-US" sz="1400" dirty="0"/>
              <a:t> </a:t>
            </a:r>
            <a:r>
              <a:rPr lang="en-US" sz="1400" dirty="0" err="1"/>
              <a:t>gaan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/>
              <a:t>Je </a:t>
            </a:r>
            <a:r>
              <a:rPr lang="en-US" sz="1400" dirty="0" err="1"/>
              <a:t>kan</a:t>
            </a:r>
            <a:r>
              <a:rPr lang="en-US" sz="1400" dirty="0"/>
              <a:t> de </a:t>
            </a:r>
            <a:r>
              <a:rPr lang="en-US" sz="1400" dirty="0" err="1"/>
              <a:t>pagina’s</a:t>
            </a:r>
            <a:r>
              <a:rPr lang="en-US" sz="1400" dirty="0"/>
              <a:t> </a:t>
            </a:r>
            <a:r>
              <a:rPr lang="en-US" sz="1400" dirty="0" err="1"/>
              <a:t>eerst</a:t>
            </a:r>
            <a:r>
              <a:rPr lang="en-US" sz="1400" dirty="0"/>
              <a:t> in </a:t>
            </a:r>
            <a:r>
              <a:rPr lang="en-US" sz="1400" dirty="0" err="1"/>
              <a:t>NotePad</a:t>
            </a:r>
            <a:r>
              <a:rPr lang="en-US" sz="1400" dirty="0"/>
              <a:t>++ </a:t>
            </a:r>
            <a:r>
              <a:rPr lang="en-US" sz="1400" dirty="0" err="1"/>
              <a:t>uittesten</a:t>
            </a:r>
            <a:r>
              <a:rPr lang="en-US" sz="1400" dirty="0"/>
              <a:t> </a:t>
            </a:r>
            <a:r>
              <a:rPr lang="en-US" sz="1400" dirty="0" err="1"/>
              <a:t>voordat</a:t>
            </a:r>
            <a:r>
              <a:rPr lang="en-US" sz="1400" dirty="0"/>
              <a:t> je ze upload </a:t>
            </a:r>
            <a:r>
              <a:rPr lang="en-US" sz="1400" dirty="0" err="1"/>
              <a:t>naar</a:t>
            </a:r>
            <a:r>
              <a:rPr lang="en-US" sz="1400" dirty="0"/>
              <a:t>  de Arduino Sketch.</a:t>
            </a:r>
          </a:p>
          <a:p>
            <a:endParaRPr lang="en-US" dirty="0"/>
          </a:p>
          <a:p>
            <a:r>
              <a:rPr lang="en-US" dirty="0" err="1"/>
              <a:t>Opties</a:t>
            </a:r>
            <a:r>
              <a:rPr lang="en-US" dirty="0"/>
              <a:t> :</a:t>
            </a:r>
          </a:p>
          <a:p>
            <a:endParaRPr lang="en-US" dirty="0"/>
          </a:p>
          <a:p>
            <a:r>
              <a:rPr lang="en-US" sz="1400" dirty="0" err="1"/>
              <a:t>Foto’s</a:t>
            </a:r>
            <a:r>
              <a:rPr lang="en-US" sz="1400" dirty="0"/>
              <a:t> </a:t>
            </a:r>
            <a:r>
              <a:rPr lang="en-US" sz="1400" dirty="0" err="1"/>
              <a:t>toevoegen</a:t>
            </a:r>
            <a:r>
              <a:rPr lang="en-US" sz="1400" dirty="0"/>
              <a:t> op </a:t>
            </a:r>
            <a:r>
              <a:rPr lang="en-US" sz="1400" dirty="0" err="1"/>
              <a:t>een</a:t>
            </a:r>
            <a:r>
              <a:rPr lang="en-US" sz="1400" dirty="0"/>
              <a:t> of </a:t>
            </a:r>
            <a:r>
              <a:rPr lang="en-US" sz="1400" dirty="0" err="1"/>
              <a:t>meerdere</a:t>
            </a:r>
            <a:r>
              <a:rPr lang="en-US" sz="1400" dirty="0"/>
              <a:t> </a:t>
            </a:r>
            <a:r>
              <a:rPr lang="en-US" sz="1400" dirty="0" err="1"/>
              <a:t>paginas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 err="1"/>
              <a:t>Gebruik</a:t>
            </a:r>
            <a:r>
              <a:rPr lang="en-US" sz="1400" dirty="0"/>
              <a:t> external CSS om </a:t>
            </a:r>
            <a:r>
              <a:rPr lang="en-US" sz="1400" dirty="0" err="1"/>
              <a:t>een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ander</a:t>
            </a:r>
            <a:r>
              <a:rPr lang="en-US" sz="1400" dirty="0"/>
              <a:t> op </a:t>
            </a:r>
            <a:r>
              <a:rPr lang="en-US" sz="1400" dirty="0" err="1"/>
              <a:t>te</a:t>
            </a:r>
            <a:r>
              <a:rPr lang="en-US" sz="1400" dirty="0"/>
              <a:t> </a:t>
            </a:r>
            <a:r>
              <a:rPr lang="en-US" sz="1400" dirty="0" err="1"/>
              <a:t>maken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 err="1"/>
              <a:t>Overweeg</a:t>
            </a:r>
            <a:r>
              <a:rPr lang="en-US" sz="1400" dirty="0"/>
              <a:t> de files </a:t>
            </a:r>
            <a:r>
              <a:rPr lang="en-US" sz="1400" dirty="0" err="1"/>
              <a:t>te</a:t>
            </a:r>
            <a:r>
              <a:rPr lang="en-US" sz="1400" dirty="0"/>
              <a:t> </a:t>
            </a:r>
            <a:r>
              <a:rPr lang="en-US" sz="1400" dirty="0" err="1"/>
              <a:t>minimaliseren</a:t>
            </a:r>
            <a:r>
              <a:rPr lang="en-US" sz="1400" dirty="0"/>
              <a:t> om </a:t>
            </a:r>
            <a:r>
              <a:rPr lang="en-US" sz="1400" dirty="0" err="1"/>
              <a:t>ruimte</a:t>
            </a:r>
            <a:r>
              <a:rPr lang="en-US" sz="1400" dirty="0"/>
              <a:t> </a:t>
            </a:r>
            <a:r>
              <a:rPr lang="en-US" sz="1400" dirty="0" err="1"/>
              <a:t>te</a:t>
            </a:r>
            <a:r>
              <a:rPr lang="en-US" sz="1400" dirty="0"/>
              <a:t> </a:t>
            </a:r>
            <a:r>
              <a:rPr lang="en-US" sz="1400" dirty="0" err="1"/>
              <a:t>besparen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snelheid</a:t>
            </a:r>
            <a:r>
              <a:rPr lang="en-US" sz="1400" dirty="0"/>
              <a:t> </a:t>
            </a:r>
            <a:r>
              <a:rPr lang="en-US" sz="1400" dirty="0" err="1"/>
              <a:t>te</a:t>
            </a:r>
            <a:r>
              <a:rPr lang="en-US" sz="1400" dirty="0"/>
              <a:t> </a:t>
            </a:r>
            <a:r>
              <a:rPr lang="en-US" sz="1400" dirty="0" err="1"/>
              <a:t>verhogen</a:t>
            </a:r>
            <a:r>
              <a:rPr lang="en-US" sz="1400" dirty="0"/>
              <a:t>. </a:t>
            </a:r>
            <a:r>
              <a:rPr lang="en-US" sz="1400" dirty="0">
                <a:hlinkClick r:id="rId2"/>
              </a:rPr>
              <a:t>http://minifycode.com/html-minifier/</a:t>
            </a:r>
            <a:endParaRPr lang="en-US" sz="1400" dirty="0"/>
          </a:p>
          <a:p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389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BE8E6D0A-FBE4-4921-ADC2-8357FEE2ED01}"/>
              </a:ext>
            </a:extLst>
          </p:cNvPr>
          <p:cNvSpPr txBox="1"/>
          <p:nvPr/>
        </p:nvSpPr>
        <p:spPr>
          <a:xfrm>
            <a:off x="704675" y="327171"/>
            <a:ext cx="953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Sturen</a:t>
            </a:r>
            <a:r>
              <a:rPr lang="en-US" dirty="0">
                <a:highlight>
                  <a:srgbClr val="FFFF00"/>
                </a:highlight>
              </a:rPr>
              <a:t> van </a:t>
            </a:r>
            <a:r>
              <a:rPr lang="en-US" dirty="0" err="1">
                <a:highlight>
                  <a:srgbClr val="FFFF00"/>
                </a:highlight>
              </a:rPr>
              <a:t>een</a:t>
            </a:r>
            <a:r>
              <a:rPr lang="en-US" dirty="0">
                <a:highlight>
                  <a:srgbClr val="FFFF00"/>
                </a:highlight>
              </a:rPr>
              <a:t> ESP32 LED via </a:t>
            </a:r>
            <a:r>
              <a:rPr lang="en-US" dirty="0" err="1">
                <a:highlight>
                  <a:srgbClr val="FFFF00"/>
                </a:highlight>
              </a:rPr>
              <a:t>een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webinterface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61354A09-9C01-4606-9897-76FC6526A06D}"/>
              </a:ext>
            </a:extLst>
          </p:cNvPr>
          <p:cNvSpPr txBox="1"/>
          <p:nvPr/>
        </p:nvSpPr>
        <p:spPr>
          <a:xfrm>
            <a:off x="704675" y="872456"/>
            <a:ext cx="10175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Doel &gt;  </a:t>
            </a:r>
            <a:r>
              <a:rPr lang="en-US" dirty="0" err="1"/>
              <a:t>Klikken</a:t>
            </a:r>
            <a:r>
              <a:rPr lang="en-US" dirty="0"/>
              <a:t> op je </a:t>
            </a:r>
            <a:r>
              <a:rPr lang="en-US" dirty="0" err="1"/>
              <a:t>webpagina</a:t>
            </a:r>
            <a:r>
              <a:rPr lang="en-US" dirty="0"/>
              <a:t> om </a:t>
            </a:r>
            <a:r>
              <a:rPr lang="en-US" dirty="0" err="1"/>
              <a:t>een</a:t>
            </a:r>
            <a:r>
              <a:rPr lang="en-US" dirty="0"/>
              <a:t> LED </a:t>
            </a:r>
            <a:r>
              <a:rPr lang="en-US" dirty="0" err="1"/>
              <a:t>verbonden</a:t>
            </a:r>
            <a:r>
              <a:rPr lang="en-US" dirty="0"/>
              <a:t> met RP/ESP32 </a:t>
            </a:r>
            <a:r>
              <a:rPr lang="en-US" dirty="0" err="1"/>
              <a:t>aan</a:t>
            </a:r>
            <a:r>
              <a:rPr lang="en-US" dirty="0"/>
              <a:t> of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schakelen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1/ Via hyperlink</a:t>
            </a:r>
          </a:p>
          <a:p>
            <a:r>
              <a:rPr lang="en-US" dirty="0"/>
              <a:t>2/ Via Button</a:t>
            </a:r>
          </a:p>
        </p:txBody>
      </p:sp>
    </p:spTree>
    <p:extLst>
      <p:ext uri="{BB962C8B-B14F-4D97-AF65-F5344CB8AC3E}">
        <p14:creationId xmlns:p14="http://schemas.microsoft.com/office/powerpoint/2010/main" val="1788323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>
            <a:extLst>
              <a:ext uri="{FF2B5EF4-FFF2-40B4-BE49-F238E27FC236}">
                <a16:creationId xmlns:a16="http://schemas.microsoft.com/office/drawing/2014/main" id="{913ADDD8-C0EC-433E-AC48-4E2671CE7469}"/>
              </a:ext>
            </a:extLst>
          </p:cNvPr>
          <p:cNvSpPr txBox="1"/>
          <p:nvPr/>
        </p:nvSpPr>
        <p:spPr>
          <a:xfrm>
            <a:off x="83890" y="100668"/>
            <a:ext cx="11459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27A1E384-A9CC-49FF-A64E-C5FC3DDB68E6}"/>
              </a:ext>
            </a:extLst>
          </p:cNvPr>
          <p:cNvSpPr/>
          <p:nvPr/>
        </p:nvSpPr>
        <p:spPr>
          <a:xfrm>
            <a:off x="648749" y="346889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dirty="0"/>
              <a:t>JavaScript in HTML</a:t>
            </a:r>
          </a:p>
          <a:p>
            <a:r>
              <a:rPr lang="en-US" sz="1100" dirty="0"/>
              <a:t>JavaScript is a programming language commonly used in websites to perform functions that the HTML cannot do. It can be used for validating forms, detecting browsers, adding dynamic functionality, and more!</a:t>
            </a:r>
          </a:p>
          <a:p>
            <a:r>
              <a:rPr lang="en-US" sz="1100" dirty="0"/>
              <a:t>It is beyond the scope of this guide to teach you JavaScript, but below you can learn how to embed or integrate </a:t>
            </a:r>
            <a:r>
              <a:rPr lang="en-US" sz="1100" dirty="0" err="1"/>
              <a:t>JavaScripts</a:t>
            </a:r>
            <a:r>
              <a:rPr lang="en-US" sz="1100" dirty="0"/>
              <a:t> into your website using the &lt;script&gt; tag.</a:t>
            </a:r>
          </a:p>
          <a:p>
            <a:endParaRPr lang="en-US" sz="1100" dirty="0"/>
          </a:p>
          <a:p>
            <a:r>
              <a:rPr lang="en-US" sz="1100" dirty="0"/>
              <a:t>Embedding Scripts</a:t>
            </a:r>
          </a:p>
          <a:p>
            <a:r>
              <a:rPr lang="en-US" sz="1100" dirty="0"/>
              <a:t>External Files</a:t>
            </a:r>
          </a:p>
          <a:p>
            <a:r>
              <a:rPr lang="en-US" sz="1100" dirty="0"/>
              <a:t>Probably the most common way, and often preferred way, is to define the scripts in a separate file and link to them using the </a:t>
            </a:r>
            <a:r>
              <a:rPr lang="en-US" sz="1100" dirty="0" err="1"/>
              <a:t>src</a:t>
            </a:r>
            <a:r>
              <a:rPr lang="en-US" sz="1100" dirty="0"/>
              <a:t> attribute of the script tag. The type must be set to text\</a:t>
            </a:r>
            <a:r>
              <a:rPr lang="en-US" sz="1100" dirty="0" err="1"/>
              <a:t>javascript</a:t>
            </a:r>
            <a:r>
              <a:rPr lang="en-US" sz="1100" dirty="0"/>
              <a:t>, and optionally the language attribute set to JavaScript1.2 or the version of JavaScript required for you script.</a:t>
            </a:r>
          </a:p>
          <a:p>
            <a:r>
              <a:rPr lang="en-US" sz="1100" dirty="0"/>
              <a:t>&lt;script type=text/</a:t>
            </a:r>
            <a:r>
              <a:rPr lang="en-US" sz="1100" dirty="0" err="1"/>
              <a:t>javascript</a:t>
            </a:r>
            <a:r>
              <a:rPr lang="en-US" sz="1100" dirty="0"/>
              <a:t> </a:t>
            </a:r>
            <a:r>
              <a:rPr lang="en-US" sz="1100" dirty="0" err="1"/>
              <a:t>src</a:t>
            </a:r>
            <a:r>
              <a:rPr lang="en-US" sz="1100" dirty="0"/>
              <a:t>=scriptName.js&gt;&lt;/script&gt;</a:t>
            </a:r>
          </a:p>
          <a:p>
            <a:r>
              <a:rPr lang="en-US" sz="1100" dirty="0"/>
              <a:t>Between SCRIPT Tags</a:t>
            </a:r>
          </a:p>
          <a:p>
            <a:r>
              <a:rPr lang="en-US" sz="1100" dirty="0"/>
              <a:t>Instead of specifying a </a:t>
            </a:r>
            <a:r>
              <a:rPr lang="en-US" sz="1100" dirty="0" err="1"/>
              <a:t>src</a:t>
            </a:r>
            <a:r>
              <a:rPr lang="en-US" sz="1100" dirty="0"/>
              <a:t> attribute, you can write </a:t>
            </a:r>
            <a:r>
              <a:rPr lang="en-US" sz="1100" dirty="0" err="1"/>
              <a:t>javascript</a:t>
            </a:r>
            <a:r>
              <a:rPr lang="en-US" sz="1100" dirty="0"/>
              <a:t> between the &lt;script&gt; and &lt;/script&gt; tags. The type and language attributes are still used the same as when specifying external scripts.</a:t>
            </a:r>
          </a:p>
          <a:p>
            <a:r>
              <a:rPr lang="en-US" sz="1100" dirty="0"/>
              <a:t>&lt;script type=text/</a:t>
            </a:r>
            <a:r>
              <a:rPr lang="en-US" sz="1100" dirty="0" err="1"/>
              <a:t>javascript</a:t>
            </a:r>
            <a:r>
              <a:rPr lang="en-US" sz="1100" dirty="0"/>
              <a:t>&gt; var </a:t>
            </a:r>
            <a:r>
              <a:rPr lang="en-US" sz="1100" dirty="0" err="1"/>
              <a:t>myVar</a:t>
            </a:r>
            <a:r>
              <a:rPr lang="en-US" sz="1100" dirty="0"/>
              <a:t>=hello; function </a:t>
            </a:r>
            <a:r>
              <a:rPr lang="en-US" sz="1100" dirty="0" err="1"/>
              <a:t>showAlert</a:t>
            </a:r>
            <a:r>
              <a:rPr lang="en-US" sz="1100" dirty="0"/>
              <a:t>() { alert('You triggered an alert!'); } &lt;/script&gt;</a:t>
            </a:r>
          </a:p>
          <a:p>
            <a:r>
              <a:rPr lang="en-US" sz="1100" dirty="0"/>
              <a:t>Inline in the HTML</a:t>
            </a:r>
          </a:p>
          <a:p>
            <a:r>
              <a:rPr lang="en-US" sz="1100" dirty="0"/>
              <a:t>Normally the HTML event attributes are used to call functions specified elsewhere in script tags. In rare cases you may wish to add the </a:t>
            </a:r>
            <a:r>
              <a:rPr lang="en-US" sz="1100" dirty="0" err="1"/>
              <a:t>javascript</a:t>
            </a:r>
            <a:r>
              <a:rPr lang="en-US" sz="1100" dirty="0"/>
              <a:t> code directly to these </a:t>
            </a:r>
            <a:r>
              <a:rPr lang="en-US" sz="1100" dirty="0" err="1"/>
              <a:t>onClick</a:t>
            </a:r>
            <a:r>
              <a:rPr lang="en-US" sz="1100" dirty="0"/>
              <a:t> or </a:t>
            </a:r>
            <a:r>
              <a:rPr lang="en-US" sz="1100" dirty="0" err="1"/>
              <a:t>onMouseOver</a:t>
            </a:r>
            <a:r>
              <a:rPr lang="en-US" sz="1100" dirty="0"/>
              <a:t> event tags, but this is not </a:t>
            </a:r>
            <a:r>
              <a:rPr lang="en-US" sz="1100" dirty="0" err="1"/>
              <a:t>consdered</a:t>
            </a:r>
            <a:r>
              <a:rPr lang="en-US" sz="1100" dirty="0"/>
              <a:t> good design.</a:t>
            </a:r>
          </a:p>
          <a:p>
            <a:r>
              <a:rPr lang="en-US" sz="1100" dirty="0"/>
              <a:t>&lt;p&gt;&lt;a </a:t>
            </a:r>
            <a:r>
              <a:rPr lang="en-US" sz="1100" dirty="0" err="1"/>
              <a:t>href</a:t>
            </a:r>
            <a:r>
              <a:rPr lang="en-US" sz="1100" dirty="0"/>
              <a:t>=# </a:t>
            </a:r>
            <a:r>
              <a:rPr lang="en-US" sz="1100" dirty="0" err="1"/>
              <a:t>onClick</a:t>
            </a:r>
            <a:r>
              <a:rPr lang="en-US" sz="1100" dirty="0"/>
              <a:t>=alert('Hello');&gt;Click Me&lt;/a&gt;&lt;/p&gt;</a:t>
            </a:r>
          </a:p>
          <a:p>
            <a:endParaRPr lang="en-US" sz="1100" dirty="0"/>
          </a:p>
          <a:p>
            <a:r>
              <a:rPr lang="en-US" sz="1100" dirty="0"/>
              <a:t>Events</a:t>
            </a:r>
          </a:p>
          <a:p>
            <a:r>
              <a:rPr lang="en-US" sz="1100" dirty="0"/>
              <a:t>Some html elements have event attributes, that can be used to call </a:t>
            </a:r>
            <a:r>
              <a:rPr lang="en-US" sz="1100" dirty="0" err="1"/>
              <a:t>javascript</a:t>
            </a:r>
            <a:r>
              <a:rPr lang="en-US" sz="1100" dirty="0"/>
              <a:t> functions when an event is triggered. There are many events available, but these are the ones you are most likely to use:</a:t>
            </a:r>
          </a:p>
          <a:p>
            <a:r>
              <a:rPr lang="en-US" sz="1100" dirty="0" err="1"/>
              <a:t>OnClick</a:t>
            </a:r>
            <a:endParaRPr lang="en-US" sz="1100" dirty="0"/>
          </a:p>
          <a:p>
            <a:r>
              <a:rPr lang="en-US" sz="1100" dirty="0"/>
              <a:t>As the name suggests, the </a:t>
            </a:r>
            <a:r>
              <a:rPr lang="en-US" sz="1100" dirty="0" err="1"/>
              <a:t>onClick</a:t>
            </a:r>
            <a:r>
              <a:rPr lang="en-US" sz="1100" dirty="0"/>
              <a:t> attribute is executed when an element, such as a link or image, is clicked on.</a:t>
            </a:r>
          </a:p>
          <a:p>
            <a:r>
              <a:rPr lang="en-US" sz="1100" dirty="0" err="1"/>
              <a:t>OnMouseOver</a:t>
            </a:r>
            <a:endParaRPr lang="en-US" sz="1100" dirty="0"/>
          </a:p>
          <a:p>
            <a:r>
              <a:rPr lang="en-US" sz="1100" dirty="0"/>
              <a:t>Use the </a:t>
            </a:r>
            <a:r>
              <a:rPr lang="en-US" sz="1100" dirty="0" err="1"/>
              <a:t>OnMouseOver</a:t>
            </a:r>
            <a:r>
              <a:rPr lang="en-US" sz="1100" dirty="0"/>
              <a:t> attribute to call </a:t>
            </a:r>
            <a:r>
              <a:rPr lang="en-US" sz="1100" dirty="0" err="1"/>
              <a:t>javascript</a:t>
            </a:r>
            <a:r>
              <a:rPr lang="en-US" sz="1100" dirty="0"/>
              <a:t> functions that you want to run when a user moves the mouse onto and hovers over an element.</a:t>
            </a:r>
          </a:p>
          <a:p>
            <a:r>
              <a:rPr lang="en-US" sz="1100" dirty="0" err="1"/>
              <a:t>OnMouseOut</a:t>
            </a:r>
            <a:endParaRPr lang="en-US" sz="1100" dirty="0"/>
          </a:p>
          <a:p>
            <a:r>
              <a:rPr lang="en-US" sz="1100" dirty="0"/>
              <a:t>Another mouse event handler, except </a:t>
            </a:r>
            <a:r>
              <a:rPr lang="en-US" sz="1100" dirty="0" err="1"/>
              <a:t>OnMouseOut</a:t>
            </a:r>
            <a:r>
              <a:rPr lang="en-US" sz="1100" dirty="0"/>
              <a:t> is the opposite to </a:t>
            </a:r>
            <a:r>
              <a:rPr lang="en-US" sz="1100" dirty="0" err="1"/>
              <a:t>OnMouseOver</a:t>
            </a:r>
            <a:r>
              <a:rPr lang="en-US" sz="1100" dirty="0"/>
              <a:t>, and will be called when the users' mouse is moved back off an element.</a:t>
            </a:r>
          </a:p>
        </p:txBody>
      </p:sp>
    </p:spTree>
    <p:extLst>
      <p:ext uri="{BB962C8B-B14F-4D97-AF65-F5344CB8AC3E}">
        <p14:creationId xmlns:p14="http://schemas.microsoft.com/office/powerpoint/2010/main" val="70366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D7333788-6B73-44BE-A7DF-B348999B7B08}"/>
              </a:ext>
            </a:extLst>
          </p:cNvPr>
          <p:cNvSpPr txBox="1"/>
          <p:nvPr/>
        </p:nvSpPr>
        <p:spPr>
          <a:xfrm>
            <a:off x="478971" y="232240"/>
            <a:ext cx="638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Check met Hercules wat Chrome browser </a:t>
            </a:r>
            <a:r>
              <a:rPr lang="en-US" dirty="0" err="1">
                <a:highlight>
                  <a:srgbClr val="FFFF00"/>
                </a:highlight>
              </a:rPr>
              <a:t>stuurt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naar</a:t>
            </a:r>
            <a:r>
              <a:rPr lang="en-US" dirty="0">
                <a:highlight>
                  <a:srgbClr val="FFFF00"/>
                </a:highlight>
              </a:rPr>
              <a:t> de server</a:t>
            </a:r>
            <a:r>
              <a:rPr lang="en-US" dirty="0"/>
              <a:t>.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EF3A660-3106-4CA4-A3CA-4E0442388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1" y="1540056"/>
            <a:ext cx="8029575" cy="485775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B2EBEED7-7F6A-4417-8DA1-C2BBEE9FC6DC}"/>
              </a:ext>
            </a:extLst>
          </p:cNvPr>
          <p:cNvSpPr txBox="1"/>
          <p:nvPr/>
        </p:nvSpPr>
        <p:spPr>
          <a:xfrm>
            <a:off x="687977" y="701482"/>
            <a:ext cx="726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Hier</a:t>
            </a:r>
            <a:r>
              <a:rPr lang="en-US" sz="1400" dirty="0"/>
              <a:t> </a:t>
            </a:r>
            <a:r>
              <a:rPr lang="en-US" sz="1400" dirty="0" err="1"/>
              <a:t>een</a:t>
            </a:r>
            <a:r>
              <a:rPr lang="en-US" sz="1400" dirty="0"/>
              <a:t> </a:t>
            </a:r>
            <a:r>
              <a:rPr lang="en-US" sz="1400" dirty="0" err="1"/>
              <a:t>voorbeeld</a:t>
            </a:r>
            <a:r>
              <a:rPr lang="en-US" sz="1400" dirty="0"/>
              <a:t> </a:t>
            </a:r>
            <a:r>
              <a:rPr lang="en-US" sz="1400" dirty="0" err="1"/>
              <a:t>zonder</a:t>
            </a:r>
            <a:r>
              <a:rPr lang="en-US" sz="1400" dirty="0"/>
              <a:t> Body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502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D7333788-6B73-44BE-A7DF-B348999B7B08}"/>
              </a:ext>
            </a:extLst>
          </p:cNvPr>
          <p:cNvSpPr txBox="1"/>
          <p:nvPr/>
        </p:nvSpPr>
        <p:spPr>
          <a:xfrm>
            <a:off x="478971" y="217714"/>
            <a:ext cx="638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Check met Hercules wat Chrome browser </a:t>
            </a:r>
            <a:r>
              <a:rPr lang="en-US" dirty="0" err="1">
                <a:highlight>
                  <a:srgbClr val="FFFF00"/>
                </a:highlight>
              </a:rPr>
              <a:t>stuurt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naar</a:t>
            </a:r>
            <a:r>
              <a:rPr lang="en-US" dirty="0">
                <a:highlight>
                  <a:srgbClr val="FFFF00"/>
                </a:highlight>
              </a:rPr>
              <a:t> de server</a:t>
            </a:r>
            <a:r>
              <a:rPr lang="en-US" dirty="0"/>
              <a:t>.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B2EBEED7-7F6A-4417-8DA1-C2BBEE9FC6DC}"/>
              </a:ext>
            </a:extLst>
          </p:cNvPr>
          <p:cNvSpPr txBox="1"/>
          <p:nvPr/>
        </p:nvSpPr>
        <p:spPr>
          <a:xfrm>
            <a:off x="783771" y="702796"/>
            <a:ext cx="737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Hier</a:t>
            </a:r>
            <a:r>
              <a:rPr lang="en-US" sz="1400" dirty="0"/>
              <a:t> </a:t>
            </a:r>
            <a:r>
              <a:rPr lang="en-US" sz="1400" dirty="0" err="1"/>
              <a:t>een</a:t>
            </a:r>
            <a:r>
              <a:rPr lang="en-US" sz="1400" dirty="0"/>
              <a:t> </a:t>
            </a:r>
            <a:r>
              <a:rPr lang="en-US" sz="1400" dirty="0" err="1"/>
              <a:t>voorbeeld</a:t>
            </a:r>
            <a:r>
              <a:rPr lang="en-US" sz="1400" dirty="0"/>
              <a:t> met Body. Header content length </a:t>
            </a:r>
            <a:r>
              <a:rPr lang="en-US" sz="1400" dirty="0" err="1"/>
              <a:t>vertelt</a:t>
            </a:r>
            <a:r>
              <a:rPr lang="en-US" sz="1400" dirty="0"/>
              <a:t> </a:t>
            </a:r>
            <a:r>
              <a:rPr lang="en-US" sz="1400" dirty="0" err="1"/>
              <a:t>ons</a:t>
            </a:r>
            <a:r>
              <a:rPr lang="en-US" sz="1400" dirty="0"/>
              <a:t> </a:t>
            </a:r>
            <a:r>
              <a:rPr lang="en-US" sz="1400" dirty="0" err="1"/>
              <a:t>dat</a:t>
            </a:r>
            <a:r>
              <a:rPr lang="en-US" sz="1400" dirty="0"/>
              <a:t> </a:t>
            </a:r>
            <a:r>
              <a:rPr lang="en-US" sz="1400" dirty="0" err="1"/>
              <a:t>er</a:t>
            </a:r>
            <a:r>
              <a:rPr lang="en-US" sz="1400" dirty="0"/>
              <a:t> </a:t>
            </a:r>
            <a:r>
              <a:rPr lang="en-US" sz="1400" dirty="0" err="1"/>
              <a:t>een</a:t>
            </a:r>
            <a:r>
              <a:rPr lang="en-US" sz="1400" dirty="0"/>
              <a:t> body </a:t>
            </a:r>
            <a:r>
              <a:rPr lang="en-US" sz="1400" dirty="0" err="1"/>
              <a:t>komt</a:t>
            </a:r>
            <a:r>
              <a:rPr lang="en-US" sz="1400" dirty="0"/>
              <a:t> met </a:t>
            </a:r>
            <a:r>
              <a:rPr lang="en-US" sz="1400" dirty="0" err="1"/>
              <a:t>lengte</a:t>
            </a:r>
            <a:r>
              <a:rPr lang="en-US" sz="1400" dirty="0"/>
              <a:t> 9 char.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C8437CE-F5AA-4999-AF07-5A93DEC0F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62" y="1369457"/>
            <a:ext cx="80105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4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D7333788-6B73-44BE-A7DF-B348999B7B08}"/>
              </a:ext>
            </a:extLst>
          </p:cNvPr>
          <p:cNvSpPr txBox="1"/>
          <p:nvPr/>
        </p:nvSpPr>
        <p:spPr>
          <a:xfrm>
            <a:off x="478971" y="217714"/>
            <a:ext cx="1032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Zend met Hercules </a:t>
            </a:r>
            <a:r>
              <a:rPr lang="en-US" dirty="0" err="1">
                <a:highlight>
                  <a:srgbClr val="FFFF00"/>
                </a:highlight>
              </a:rPr>
              <a:t>simpele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tekst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naar</a:t>
            </a:r>
            <a:r>
              <a:rPr lang="en-US" dirty="0">
                <a:highlight>
                  <a:srgbClr val="FFFF00"/>
                </a:highlight>
              </a:rPr>
              <a:t> de browser</a:t>
            </a:r>
            <a:r>
              <a:rPr lang="en-US" dirty="0"/>
              <a:t>.   </a:t>
            </a:r>
            <a:r>
              <a:rPr lang="en-US" sz="1200" dirty="0"/>
              <a:t>( met </a:t>
            </a:r>
            <a:r>
              <a:rPr lang="en-US" sz="1200" dirty="0" err="1"/>
              <a:t>en</a:t>
            </a:r>
            <a:r>
              <a:rPr lang="en-US" sz="1200" dirty="0"/>
              <a:t> </a:t>
            </a:r>
            <a:r>
              <a:rPr lang="en-US" sz="1200" dirty="0" err="1"/>
              <a:t>zonder</a:t>
            </a:r>
            <a:r>
              <a:rPr lang="en-US" sz="1200" dirty="0"/>
              <a:t> content length header , </a:t>
            </a:r>
            <a:r>
              <a:rPr lang="en-US" sz="1200" dirty="0" err="1"/>
              <a:t>juiste</a:t>
            </a:r>
            <a:r>
              <a:rPr lang="en-US" sz="1200" dirty="0"/>
              <a:t>, </a:t>
            </a:r>
            <a:r>
              <a:rPr lang="en-US" sz="1200" dirty="0" err="1"/>
              <a:t>te</a:t>
            </a:r>
            <a:r>
              <a:rPr lang="en-US" sz="1200" dirty="0"/>
              <a:t> </a:t>
            </a:r>
            <a:r>
              <a:rPr lang="en-US" sz="1200" dirty="0" err="1"/>
              <a:t>korte</a:t>
            </a:r>
            <a:r>
              <a:rPr lang="en-US" sz="1200" dirty="0"/>
              <a:t>, </a:t>
            </a:r>
            <a:r>
              <a:rPr lang="en-US" sz="1200" dirty="0" err="1"/>
              <a:t>te</a:t>
            </a:r>
            <a:r>
              <a:rPr lang="en-US" sz="1200" dirty="0"/>
              <a:t> </a:t>
            </a:r>
            <a:r>
              <a:rPr lang="en-US" sz="1200" dirty="0" err="1"/>
              <a:t>lange</a:t>
            </a:r>
            <a:r>
              <a:rPr lang="en-US" sz="1200" dirty="0"/>
              <a:t> </a:t>
            </a:r>
            <a:r>
              <a:rPr lang="en-US" sz="1200" dirty="0" err="1"/>
              <a:t>lengte</a:t>
            </a:r>
            <a:r>
              <a:rPr lang="en-US" sz="1200" dirty="0"/>
              <a:t> )</a:t>
            </a:r>
            <a:endParaRPr lang="en-US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47C4DB40-0227-4E79-8414-668EAD753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35" y="735745"/>
            <a:ext cx="9836662" cy="603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0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28DD1A96-BDA4-43FB-8AB4-1E448122AC92}"/>
              </a:ext>
            </a:extLst>
          </p:cNvPr>
          <p:cNvSpPr txBox="1"/>
          <p:nvPr/>
        </p:nvSpPr>
        <p:spPr>
          <a:xfrm>
            <a:off x="653143" y="243840"/>
            <a:ext cx="443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HTML  Boilerplate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584CAC28-5824-4D55-BFB4-6C4D22AD39FF}"/>
              </a:ext>
            </a:extLst>
          </p:cNvPr>
          <p:cNvSpPr txBox="1"/>
          <p:nvPr/>
        </p:nvSpPr>
        <p:spPr>
          <a:xfrm>
            <a:off x="740229" y="1166949"/>
            <a:ext cx="39449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&lt;!DOCTYPE html&gt;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&lt;html&gt;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&lt;head&gt;</a:t>
            </a:r>
          </a:p>
          <a:p>
            <a:r>
              <a:rPr lang="en-US" b="1" dirty="0">
                <a:solidFill>
                  <a:schemeClr val="accent1"/>
                </a:solidFill>
              </a:rPr>
              <a:t>   &lt;title&gt;</a:t>
            </a:r>
            <a:r>
              <a:rPr lang="en-US" b="1" dirty="0" err="1">
                <a:solidFill>
                  <a:schemeClr val="accent1"/>
                </a:solidFill>
              </a:rPr>
              <a:t>PageTitle</a:t>
            </a:r>
            <a:r>
              <a:rPr lang="en-US" b="1" dirty="0">
                <a:solidFill>
                  <a:schemeClr val="accent1"/>
                </a:solidFill>
              </a:rPr>
              <a:t>&lt;/title&gt;</a:t>
            </a:r>
          </a:p>
          <a:p>
            <a:r>
              <a:rPr lang="en-US" b="1" dirty="0">
                <a:solidFill>
                  <a:schemeClr val="accent1"/>
                </a:solidFill>
              </a:rPr>
              <a:t>&lt;/head&gt;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&lt;body&gt;</a:t>
            </a:r>
          </a:p>
          <a:p>
            <a:r>
              <a:rPr lang="en-US" b="1" dirty="0">
                <a:solidFill>
                  <a:schemeClr val="accent1"/>
                </a:solidFill>
              </a:rPr>
              <a:t>  &lt;h1&gt;This is a Heading&lt;/h1&gt;</a:t>
            </a:r>
          </a:p>
          <a:p>
            <a:r>
              <a:rPr lang="en-US" b="1" dirty="0">
                <a:solidFill>
                  <a:schemeClr val="accent1"/>
                </a:solidFill>
              </a:rPr>
              <a:t>  &lt;p&gt;This is a paragraph.&lt;/p&gt;</a:t>
            </a:r>
          </a:p>
          <a:p>
            <a:r>
              <a:rPr lang="en-US" b="1" dirty="0">
                <a:solidFill>
                  <a:schemeClr val="accent1"/>
                </a:solidFill>
              </a:rPr>
              <a:t>&lt;/body&gt;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&lt;/html&gt;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E64BB37D-658B-4378-8D8B-E3CB1E3EB863}"/>
              </a:ext>
            </a:extLst>
          </p:cNvPr>
          <p:cNvSpPr txBox="1"/>
          <p:nvPr/>
        </p:nvSpPr>
        <p:spPr>
          <a:xfrm>
            <a:off x="6679474" y="3067211"/>
            <a:ext cx="52077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met </a:t>
            </a:r>
            <a:r>
              <a:rPr lang="en-US" dirty="0" err="1"/>
              <a:t>NotePad</a:t>
            </a:r>
            <a:r>
              <a:rPr lang="en-US" dirty="0"/>
              <a:t>++</a:t>
            </a:r>
          </a:p>
          <a:p>
            <a:endParaRPr lang="en-US" dirty="0"/>
          </a:p>
          <a:p>
            <a:r>
              <a:rPr lang="en-US" dirty="0" err="1"/>
              <a:t>Opslaan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.html </a:t>
            </a:r>
            <a:r>
              <a:rPr lang="en-US" dirty="0" err="1"/>
              <a:t>en</a:t>
            </a:r>
            <a:r>
              <a:rPr lang="en-US" dirty="0"/>
              <a:t> RUN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 met </a:t>
            </a:r>
            <a:r>
              <a:rPr lang="en-US" dirty="0" err="1"/>
              <a:t>CodePen</a:t>
            </a:r>
            <a:r>
              <a:rPr lang="en-US" dirty="0"/>
              <a:t>  op: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nl-NL" u="sng" dirty="0">
                <a:hlinkClick r:id="rId2"/>
              </a:rPr>
              <a:t>https://codepen.io/pen/</a:t>
            </a:r>
            <a:endParaRPr lang="nl-NL" u="sng" dirty="0"/>
          </a:p>
          <a:p>
            <a:endParaRPr lang="nl-NL" u="sng" dirty="0"/>
          </a:p>
          <a:p>
            <a:endParaRPr lang="nl-NL" u="sng" dirty="0"/>
          </a:p>
          <a:p>
            <a:r>
              <a:rPr lang="nl-NL" u="sng" dirty="0"/>
              <a:t>Klik ook rechts op het resultaat in de browser en selecteer view pagesource</a:t>
            </a:r>
            <a:endParaRPr lang="en-US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D8A983F-DF49-4616-907D-19D5A385CAF8}"/>
              </a:ext>
            </a:extLst>
          </p:cNvPr>
          <p:cNvSpPr txBox="1"/>
          <p:nvPr/>
        </p:nvSpPr>
        <p:spPr>
          <a:xfrm>
            <a:off x="3901120" y="82254"/>
            <a:ext cx="775933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What is HTML? </a:t>
            </a:r>
            <a:r>
              <a:rPr lang="en-US" b="1" dirty="0"/>
              <a:t>HTML</a:t>
            </a:r>
            <a:r>
              <a:rPr lang="en-US" dirty="0"/>
              <a:t> (</a:t>
            </a:r>
            <a:r>
              <a:rPr lang="en-US" dirty="0" err="1"/>
              <a:t>HyperText</a:t>
            </a:r>
            <a:r>
              <a:rPr lang="en-US" dirty="0"/>
              <a:t> Markup Language) is the most basic building block of the Web. It defines the meaning and structure of web content. Other technologies besides HTML are generally used to describe a web page's appearance/presentation (</a:t>
            </a:r>
            <a:r>
              <a:rPr lang="en-US" dirty="0">
                <a:hlinkClick r:id="rId3"/>
              </a:rPr>
              <a:t>CSS</a:t>
            </a:r>
            <a:r>
              <a:rPr lang="en-US" dirty="0"/>
              <a:t>) or functionality/behavior (</a:t>
            </a:r>
            <a:r>
              <a:rPr lang="en-US" dirty="0">
                <a:hlinkClick r:id="rId4"/>
              </a:rPr>
              <a:t>JavaScript</a:t>
            </a:r>
            <a:r>
              <a:rPr lang="en-US" dirty="0"/>
              <a:t>).</a:t>
            </a:r>
            <a:endParaRPr lang="en-US" sz="1400" dirty="0">
              <a:solidFill>
                <a:srgbClr val="FF0000"/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FF0000"/>
                </a:solidFill>
              </a:rPr>
              <a:t>HTML is the standard markup language for creating Web pages.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>
                <a:solidFill>
                  <a:srgbClr val="FF0000"/>
                </a:solidFill>
              </a:rPr>
              <a:t>HTML stands for Hyper Text Markup Language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>
                <a:solidFill>
                  <a:srgbClr val="FF0000"/>
                </a:solidFill>
              </a:rPr>
              <a:t>HTML describes the structure of Web pages using markup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>
                <a:solidFill>
                  <a:srgbClr val="FF0000"/>
                </a:solidFill>
              </a:rPr>
              <a:t>HTML elements are the building blocks of HTML pages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>
                <a:solidFill>
                  <a:srgbClr val="FF0000"/>
                </a:solidFill>
              </a:rPr>
              <a:t>HTML elements are represented by tags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>
                <a:solidFill>
                  <a:srgbClr val="FF0000"/>
                </a:solidFill>
              </a:rPr>
              <a:t>HTML tags label pieces of content such as heading, paragraph, table, and so on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>
                <a:solidFill>
                  <a:srgbClr val="FF0000"/>
                </a:solidFill>
              </a:rPr>
              <a:t>Browsers do not display the HTML tags, but use them to render the content of the page</a:t>
            </a:r>
          </a:p>
          <a:p>
            <a:endParaRPr lang="en-US"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836497D9-DBAA-450A-B712-EE866B57161C}"/>
              </a:ext>
            </a:extLst>
          </p:cNvPr>
          <p:cNvSpPr txBox="1"/>
          <p:nvPr/>
        </p:nvSpPr>
        <p:spPr>
          <a:xfrm>
            <a:off x="574767" y="5804911"/>
            <a:ext cx="4597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https://developer.mozilla.org/en-US/docs/Learn/Getting_started_with_the_web/HTML_basics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165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89E79B9D-B885-4D5A-8B68-5BA8330BC1CE}"/>
              </a:ext>
            </a:extLst>
          </p:cNvPr>
          <p:cNvSpPr txBox="1"/>
          <p:nvPr/>
        </p:nvSpPr>
        <p:spPr>
          <a:xfrm>
            <a:off x="5677988" y="200298"/>
            <a:ext cx="6453051" cy="632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&lt;!DOCTYPE html&gt;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&lt;html </a:t>
            </a:r>
            <a:r>
              <a:rPr lang="en-US" sz="1200" b="1" dirty="0" err="1">
                <a:solidFill>
                  <a:schemeClr val="accent1"/>
                </a:solidFill>
              </a:rPr>
              <a:t>lang</a:t>
            </a:r>
            <a:r>
              <a:rPr lang="en-US" sz="1200" b="1" dirty="0">
                <a:solidFill>
                  <a:schemeClr val="accent1"/>
                </a:solidFill>
              </a:rPr>
              <a:t>=</a:t>
            </a:r>
            <a:r>
              <a:rPr lang="en-US" sz="1200" b="1" dirty="0" err="1">
                <a:solidFill>
                  <a:schemeClr val="accent1"/>
                </a:solidFill>
              </a:rPr>
              <a:t>en</a:t>
            </a:r>
            <a:r>
              <a:rPr lang="en-US" sz="1200" b="1" dirty="0">
                <a:solidFill>
                  <a:schemeClr val="accent1"/>
                </a:solidFill>
              </a:rPr>
              <a:t> </a:t>
            </a:r>
            <a:r>
              <a:rPr lang="en-US" sz="1200" b="1" dirty="0" err="1">
                <a:solidFill>
                  <a:schemeClr val="accent1"/>
                </a:solidFill>
              </a:rPr>
              <a:t>dir</a:t>
            </a:r>
            <a:r>
              <a:rPr lang="en-US" sz="1200" b="1" dirty="0">
                <a:solidFill>
                  <a:schemeClr val="accent1"/>
                </a:solidFill>
              </a:rPr>
              <a:t>=</a:t>
            </a:r>
            <a:r>
              <a:rPr lang="en-US" sz="1200" b="1" dirty="0" err="1">
                <a:solidFill>
                  <a:schemeClr val="accent1"/>
                </a:solidFill>
              </a:rPr>
              <a:t>ltr</a:t>
            </a:r>
            <a:r>
              <a:rPr lang="en-US" sz="1200" b="1" dirty="0">
                <a:solidFill>
                  <a:schemeClr val="accent1"/>
                </a:solidFill>
              </a:rPr>
              <a:t>&gt;</a:t>
            </a:r>
          </a:p>
          <a:p>
            <a:endParaRPr lang="en-US" sz="1200" b="1" dirty="0">
              <a:solidFill>
                <a:schemeClr val="accent1"/>
              </a:solidFill>
            </a:endParaRPr>
          </a:p>
          <a:p>
            <a:r>
              <a:rPr lang="en-US" sz="1200" b="1" dirty="0">
                <a:solidFill>
                  <a:schemeClr val="accent1"/>
                </a:solidFill>
              </a:rPr>
              <a:t>&lt;head&gt;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  &lt;meta charset=“utf-8”&gt;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  &lt;title&gt;First Website&lt;/title&gt;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&lt;link </a:t>
            </a:r>
            <a:r>
              <a:rPr lang="en-US" sz="1200" b="1" dirty="0" err="1">
                <a:solidFill>
                  <a:schemeClr val="accent1"/>
                </a:solidFill>
              </a:rPr>
              <a:t>rel</a:t>
            </a:r>
            <a:r>
              <a:rPr lang="en-US" sz="1200" b="1" dirty="0">
                <a:solidFill>
                  <a:schemeClr val="accent1"/>
                </a:solidFill>
              </a:rPr>
              <a:t>=“stylesheet” type=“text/</a:t>
            </a:r>
            <a:r>
              <a:rPr lang="en-US" sz="1200" b="1" dirty="0" err="1">
                <a:solidFill>
                  <a:schemeClr val="accent1"/>
                </a:solidFill>
              </a:rPr>
              <a:t>css</a:t>
            </a:r>
            <a:r>
              <a:rPr lang="en-US" sz="1200" b="1" dirty="0">
                <a:solidFill>
                  <a:schemeClr val="accent1"/>
                </a:solidFill>
              </a:rPr>
              <a:t>” </a:t>
            </a:r>
            <a:r>
              <a:rPr lang="en-US" sz="1200" b="1" dirty="0" err="1">
                <a:solidFill>
                  <a:schemeClr val="accent1"/>
                </a:solidFill>
              </a:rPr>
              <a:t>href</a:t>
            </a:r>
            <a:r>
              <a:rPr lang="en-US" sz="1200" b="1" dirty="0">
                <a:solidFill>
                  <a:schemeClr val="accent1"/>
                </a:solidFill>
              </a:rPr>
              <a:t>=“mycssfile.css”&gt;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&lt;/head&gt;</a:t>
            </a:r>
          </a:p>
          <a:p>
            <a:endParaRPr lang="en-US" sz="1200" b="1" dirty="0">
              <a:solidFill>
                <a:schemeClr val="accent1"/>
              </a:solidFill>
            </a:endParaRPr>
          </a:p>
          <a:p>
            <a:r>
              <a:rPr lang="en-US" sz="1200" b="1" dirty="0">
                <a:solidFill>
                  <a:schemeClr val="accent1"/>
                </a:solidFill>
              </a:rPr>
              <a:t>&lt;body&gt;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  &lt;p&gt;</a:t>
            </a:r>
            <a:r>
              <a:rPr lang="en-US" sz="1200" b="1" dirty="0" err="1">
                <a:solidFill>
                  <a:schemeClr val="accent1"/>
                </a:solidFill>
              </a:rPr>
              <a:t>haha</a:t>
            </a:r>
            <a:r>
              <a:rPr lang="en-US" sz="1200" b="1" dirty="0">
                <a:solidFill>
                  <a:schemeClr val="accent1"/>
                </a:solidFill>
              </a:rPr>
              <a:t> het </a:t>
            </a:r>
            <a:r>
              <a:rPr lang="en-US" sz="1200" b="1" dirty="0" err="1">
                <a:solidFill>
                  <a:schemeClr val="accent1"/>
                </a:solidFill>
              </a:rPr>
              <a:t>zijn</a:t>
            </a:r>
            <a:r>
              <a:rPr lang="en-US" sz="1200" b="1" dirty="0">
                <a:solidFill>
                  <a:schemeClr val="accent1"/>
                </a:solidFill>
              </a:rPr>
              <a:t> nogal &lt;b&gt;</a:t>
            </a:r>
            <a:r>
              <a:rPr lang="en-US" sz="1200" b="1" dirty="0" err="1">
                <a:solidFill>
                  <a:schemeClr val="accent1"/>
                </a:solidFill>
              </a:rPr>
              <a:t>toeren</a:t>
            </a:r>
            <a:r>
              <a:rPr lang="en-US" sz="1200" b="1" dirty="0">
                <a:solidFill>
                  <a:schemeClr val="accent1"/>
                </a:solidFill>
              </a:rPr>
              <a:t>&lt;/b&gt; </a:t>
            </a:r>
            <a:r>
              <a:rPr lang="en-US" sz="1200" b="1" dirty="0" err="1">
                <a:solidFill>
                  <a:schemeClr val="accent1"/>
                </a:solidFill>
              </a:rPr>
              <a:t>hier</a:t>
            </a:r>
            <a:r>
              <a:rPr lang="en-US" sz="1200" b="1" dirty="0">
                <a:solidFill>
                  <a:schemeClr val="accent1"/>
                </a:solidFill>
              </a:rPr>
              <a:t> in </a:t>
            </a:r>
            <a:r>
              <a:rPr lang="en-US" sz="1200" b="1" dirty="0" err="1">
                <a:solidFill>
                  <a:schemeClr val="accent1"/>
                </a:solidFill>
              </a:rPr>
              <a:t>Lokeren</a:t>
            </a:r>
            <a:r>
              <a:rPr lang="en-US" sz="1200" b="1" dirty="0">
                <a:solidFill>
                  <a:schemeClr val="accent1"/>
                </a:solidFill>
              </a:rPr>
              <a:t>&lt;/p&gt;</a:t>
            </a:r>
          </a:p>
          <a:p>
            <a:endParaRPr lang="en-US" sz="1200" b="1" dirty="0">
              <a:solidFill>
                <a:schemeClr val="accent1"/>
              </a:solidFill>
            </a:endParaRPr>
          </a:p>
          <a:p>
            <a:r>
              <a:rPr lang="en-US" sz="1200" b="1" dirty="0">
                <a:solidFill>
                  <a:schemeClr val="accent1"/>
                </a:solidFill>
              </a:rPr>
              <a:t>  &lt;</a:t>
            </a:r>
            <a:r>
              <a:rPr lang="en-US" sz="1200" b="1" dirty="0" err="1">
                <a:solidFill>
                  <a:schemeClr val="accent1"/>
                </a:solidFill>
              </a:rPr>
              <a:t>img</a:t>
            </a:r>
            <a:r>
              <a:rPr lang="en-US" sz="1200" b="1" dirty="0">
                <a:solidFill>
                  <a:schemeClr val="accent1"/>
                </a:solidFill>
              </a:rPr>
              <a:t> </a:t>
            </a:r>
            <a:r>
              <a:rPr lang="en-US" sz="1200" b="1" dirty="0" err="1">
                <a:solidFill>
                  <a:schemeClr val="accent1"/>
                </a:solidFill>
              </a:rPr>
              <a:t>src</a:t>
            </a:r>
            <a:r>
              <a:rPr lang="en-US" sz="1200" b="1" dirty="0">
                <a:solidFill>
                  <a:schemeClr val="accent1"/>
                </a:solidFill>
              </a:rPr>
              <a:t>=“myFavoritePlace.jpg” alt=“</a:t>
            </a:r>
            <a:r>
              <a:rPr lang="en-US" sz="1200" b="1" dirty="0" err="1">
                <a:solidFill>
                  <a:schemeClr val="accent1"/>
                </a:solidFill>
              </a:rPr>
              <a:t>Niet</a:t>
            </a:r>
            <a:r>
              <a:rPr lang="en-US" sz="1200" b="1" dirty="0">
                <a:solidFill>
                  <a:schemeClr val="accent1"/>
                </a:solidFill>
              </a:rPr>
              <a:t> </a:t>
            </a:r>
            <a:r>
              <a:rPr lang="en-US" sz="1200" b="1" dirty="0" err="1">
                <a:solidFill>
                  <a:schemeClr val="accent1"/>
                </a:solidFill>
              </a:rPr>
              <a:t>gevonden</a:t>
            </a:r>
            <a:r>
              <a:rPr lang="en-US" sz="1200" b="1" dirty="0">
                <a:solidFill>
                  <a:schemeClr val="accent1"/>
                </a:solidFill>
              </a:rPr>
              <a:t>!” height=“500”&gt;</a:t>
            </a:r>
          </a:p>
          <a:p>
            <a:endParaRPr lang="en-US" sz="1200" b="1" dirty="0">
              <a:solidFill>
                <a:schemeClr val="accent1"/>
              </a:solidFill>
            </a:endParaRPr>
          </a:p>
          <a:p>
            <a:r>
              <a:rPr lang="en-US" sz="1200" b="1" dirty="0">
                <a:solidFill>
                  <a:schemeClr val="accent1"/>
                </a:solidFill>
              </a:rPr>
              <a:t>  &lt;ul&gt;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    &lt;li&gt;</a:t>
            </a:r>
            <a:r>
              <a:rPr lang="en-US" sz="1200" b="1" dirty="0" err="1">
                <a:solidFill>
                  <a:schemeClr val="accent1"/>
                </a:solidFill>
              </a:rPr>
              <a:t>eerste</a:t>
            </a:r>
            <a:r>
              <a:rPr lang="en-US" sz="1200" b="1" dirty="0">
                <a:solidFill>
                  <a:schemeClr val="accent1"/>
                </a:solidFill>
              </a:rPr>
              <a:t> ul list item&lt;/li&gt;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    &lt;li&gt;</a:t>
            </a:r>
            <a:r>
              <a:rPr lang="en-US" sz="1200" b="1" dirty="0" err="1">
                <a:solidFill>
                  <a:schemeClr val="accent1"/>
                </a:solidFill>
              </a:rPr>
              <a:t>tweede</a:t>
            </a:r>
            <a:r>
              <a:rPr lang="en-US" sz="1200" b="1" dirty="0">
                <a:solidFill>
                  <a:schemeClr val="accent1"/>
                </a:solidFill>
              </a:rPr>
              <a:t> ul list item&lt;/li&gt;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  &lt;/ul&gt;</a:t>
            </a:r>
          </a:p>
          <a:p>
            <a:endParaRPr lang="en-US" sz="1200" b="1" dirty="0">
              <a:solidFill>
                <a:schemeClr val="accent1"/>
              </a:solidFill>
            </a:endParaRPr>
          </a:p>
          <a:p>
            <a:r>
              <a:rPr lang="en-US" sz="1200" b="1" dirty="0">
                <a:solidFill>
                  <a:schemeClr val="accent1"/>
                </a:solidFill>
              </a:rPr>
              <a:t>  &lt;</a:t>
            </a:r>
            <a:r>
              <a:rPr lang="en-US" sz="1200" b="1" dirty="0" err="1">
                <a:solidFill>
                  <a:schemeClr val="accent1"/>
                </a:solidFill>
              </a:rPr>
              <a:t>img</a:t>
            </a:r>
            <a:r>
              <a:rPr lang="en-US" sz="1200" b="1" dirty="0">
                <a:solidFill>
                  <a:schemeClr val="accent1"/>
                </a:solidFill>
              </a:rPr>
              <a:t> </a:t>
            </a:r>
            <a:r>
              <a:rPr lang="en-US" sz="1200" b="1" dirty="0" err="1">
                <a:solidFill>
                  <a:schemeClr val="accent1"/>
                </a:solidFill>
              </a:rPr>
              <a:t>src</a:t>
            </a:r>
            <a:r>
              <a:rPr lang="en-US" sz="1200" b="1" dirty="0">
                <a:solidFill>
                  <a:schemeClr val="accent1"/>
                </a:solidFill>
              </a:rPr>
              <a:t>=“https://media.gettyimages.com/photos/julia-roberts-at-the-wonder-press-conference-at-the-langham-hotel-on-picture-id871092988 alt=Julia”&gt;</a:t>
            </a:r>
          </a:p>
          <a:p>
            <a:endParaRPr lang="en-US" sz="1200" b="1" dirty="0">
              <a:solidFill>
                <a:schemeClr val="accent1"/>
              </a:solidFill>
            </a:endParaRPr>
          </a:p>
          <a:p>
            <a:r>
              <a:rPr lang="en-US" sz="1200" b="1" dirty="0">
                <a:solidFill>
                  <a:schemeClr val="accent1"/>
                </a:solidFill>
              </a:rPr>
              <a:t>  &lt;</a:t>
            </a:r>
            <a:r>
              <a:rPr lang="en-US" sz="1200" b="1" dirty="0" err="1">
                <a:solidFill>
                  <a:schemeClr val="accent1"/>
                </a:solidFill>
              </a:rPr>
              <a:t>ol</a:t>
            </a:r>
            <a:r>
              <a:rPr lang="en-US" sz="1200" b="1" dirty="0">
                <a:solidFill>
                  <a:schemeClr val="accent1"/>
                </a:solidFill>
              </a:rPr>
              <a:t>&gt;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    &lt;li&gt;</a:t>
            </a:r>
            <a:r>
              <a:rPr lang="en-US" sz="1200" b="1" dirty="0" err="1">
                <a:solidFill>
                  <a:schemeClr val="accent1"/>
                </a:solidFill>
              </a:rPr>
              <a:t>eerste</a:t>
            </a:r>
            <a:r>
              <a:rPr lang="en-US" sz="1200" b="1" dirty="0">
                <a:solidFill>
                  <a:schemeClr val="accent1"/>
                </a:solidFill>
              </a:rPr>
              <a:t> </a:t>
            </a:r>
            <a:r>
              <a:rPr lang="en-US" sz="1200" b="1" dirty="0" err="1">
                <a:solidFill>
                  <a:schemeClr val="accent1"/>
                </a:solidFill>
              </a:rPr>
              <a:t>ol</a:t>
            </a:r>
            <a:r>
              <a:rPr lang="en-US" sz="1200" b="1" dirty="0">
                <a:solidFill>
                  <a:schemeClr val="accent1"/>
                </a:solidFill>
              </a:rPr>
              <a:t> list item&lt;/li&gt;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    &lt;li&gt;</a:t>
            </a:r>
            <a:r>
              <a:rPr lang="en-US" sz="1200" b="1" dirty="0" err="1">
                <a:solidFill>
                  <a:schemeClr val="accent1"/>
                </a:solidFill>
              </a:rPr>
              <a:t>tweede</a:t>
            </a:r>
            <a:r>
              <a:rPr lang="en-US" sz="1200" b="1" dirty="0">
                <a:solidFill>
                  <a:schemeClr val="accent1"/>
                </a:solidFill>
              </a:rPr>
              <a:t> </a:t>
            </a:r>
            <a:r>
              <a:rPr lang="en-US" sz="1200" b="1" dirty="0" err="1">
                <a:solidFill>
                  <a:schemeClr val="accent1"/>
                </a:solidFill>
              </a:rPr>
              <a:t>ol</a:t>
            </a:r>
            <a:r>
              <a:rPr lang="en-US" sz="1200" b="1" dirty="0">
                <a:solidFill>
                  <a:schemeClr val="accent1"/>
                </a:solidFill>
              </a:rPr>
              <a:t> list item&lt;/li&gt;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  &lt;/</a:t>
            </a:r>
            <a:r>
              <a:rPr lang="en-US" sz="1200" b="1" dirty="0" err="1">
                <a:solidFill>
                  <a:schemeClr val="accent1"/>
                </a:solidFill>
              </a:rPr>
              <a:t>ol</a:t>
            </a:r>
            <a:r>
              <a:rPr lang="en-US" sz="1200" b="1" dirty="0">
                <a:solidFill>
                  <a:schemeClr val="accent1"/>
                </a:solidFill>
              </a:rPr>
              <a:t>&gt;</a:t>
            </a:r>
          </a:p>
          <a:p>
            <a:endParaRPr lang="en-US" sz="1200" b="1" dirty="0">
              <a:solidFill>
                <a:schemeClr val="accent1"/>
              </a:solidFill>
            </a:endParaRPr>
          </a:p>
          <a:p>
            <a:r>
              <a:rPr lang="en-US" sz="1200" b="1" dirty="0">
                <a:solidFill>
                  <a:schemeClr val="accent1"/>
                </a:solidFill>
              </a:rPr>
              <a:t>  &lt;script </a:t>
            </a:r>
            <a:r>
              <a:rPr lang="en-US" sz="1200" b="1" dirty="0" err="1">
                <a:solidFill>
                  <a:schemeClr val="accent1"/>
                </a:solidFill>
              </a:rPr>
              <a:t>src</a:t>
            </a:r>
            <a:r>
              <a:rPr lang="en-US" sz="1200" b="1" dirty="0">
                <a:solidFill>
                  <a:schemeClr val="accent1"/>
                </a:solidFill>
              </a:rPr>
              <a:t>=“myjsfile.js” charset=“utf-8"&gt;&lt;/script&gt;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  </a:t>
            </a:r>
          </a:p>
          <a:p>
            <a:endParaRPr lang="en-US" sz="1200" b="1" dirty="0">
              <a:solidFill>
                <a:schemeClr val="accent1"/>
              </a:solidFill>
            </a:endParaRPr>
          </a:p>
          <a:p>
            <a:r>
              <a:rPr lang="en-US" sz="1200" b="1" dirty="0">
                <a:solidFill>
                  <a:schemeClr val="accent1"/>
                </a:solidFill>
              </a:rPr>
              <a:t>&lt;/body&gt;</a:t>
            </a:r>
          </a:p>
          <a:p>
            <a:endParaRPr lang="en-US" sz="1200" b="1" dirty="0">
              <a:solidFill>
                <a:schemeClr val="accent1"/>
              </a:solidFill>
            </a:endParaRPr>
          </a:p>
          <a:p>
            <a:r>
              <a:rPr lang="en-US" sz="1200" b="1" dirty="0">
                <a:solidFill>
                  <a:schemeClr val="accent1"/>
                </a:solidFill>
              </a:rPr>
              <a:t>&lt;/html&gt;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4BDF5183-8873-4904-9B76-F1CF687D7936}"/>
              </a:ext>
            </a:extLst>
          </p:cNvPr>
          <p:cNvSpPr txBox="1"/>
          <p:nvPr/>
        </p:nvSpPr>
        <p:spPr>
          <a:xfrm>
            <a:off x="209006" y="339634"/>
            <a:ext cx="404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Praktisch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voorbeeld</a:t>
            </a:r>
            <a:r>
              <a:rPr lang="en-US" dirty="0">
                <a:highlight>
                  <a:srgbClr val="FFFF00"/>
                </a:highlight>
              </a:rPr>
              <a:t> Html page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29DBD65-7825-474F-9EC8-AE60D67CF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3" y="1045030"/>
            <a:ext cx="4310743" cy="2507744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C8CED89-FE0E-40E3-AC03-D0700DE89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3" y="4104650"/>
            <a:ext cx="4815840" cy="2148606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8DA1C60E-B26D-42DD-8B50-47E9C4027C65}"/>
              </a:ext>
            </a:extLst>
          </p:cNvPr>
          <p:cNvSpPr txBox="1"/>
          <p:nvPr/>
        </p:nvSpPr>
        <p:spPr>
          <a:xfrm>
            <a:off x="10458994" y="200298"/>
            <a:ext cx="12366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HTML</a:t>
            </a:r>
          </a:p>
          <a:p>
            <a:r>
              <a:rPr lang="en-US" sz="1200" dirty="0">
                <a:solidFill>
                  <a:srgbClr val="FF0000"/>
                </a:solidFill>
              </a:rPr>
              <a:t>CSS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JS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IMG</a:t>
            </a:r>
          </a:p>
          <a:p>
            <a:r>
              <a:rPr lang="en-US" sz="1200" dirty="0">
                <a:solidFill>
                  <a:srgbClr val="FF0000"/>
                </a:solidFill>
              </a:rPr>
              <a:t>…….</a:t>
            </a:r>
          </a:p>
        </p:txBody>
      </p:sp>
    </p:spTree>
    <p:extLst>
      <p:ext uri="{BB962C8B-B14F-4D97-AF65-F5344CB8AC3E}">
        <p14:creationId xmlns:p14="http://schemas.microsoft.com/office/powerpoint/2010/main" val="320808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5E1538F3-810F-4B74-A574-18626B44075C}"/>
              </a:ext>
            </a:extLst>
          </p:cNvPr>
          <p:cNvSpPr txBox="1"/>
          <p:nvPr/>
        </p:nvSpPr>
        <p:spPr>
          <a:xfrm>
            <a:off x="278674" y="330926"/>
            <a:ext cx="941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Waar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vind</a:t>
            </a:r>
            <a:r>
              <a:rPr lang="en-US" dirty="0">
                <a:highlight>
                  <a:srgbClr val="FFFF00"/>
                </a:highlight>
              </a:rPr>
              <a:t> je info </a:t>
            </a:r>
            <a:r>
              <a:rPr lang="en-US" dirty="0" err="1">
                <a:highlight>
                  <a:srgbClr val="FFFF00"/>
                </a:highlight>
              </a:rPr>
              <a:t>ivbm</a:t>
            </a:r>
            <a:r>
              <a:rPr lang="en-US" dirty="0">
                <a:highlight>
                  <a:srgbClr val="FFFF00"/>
                </a:highlight>
              </a:rPr>
              <a:t> HTML TAGS </a:t>
            </a:r>
            <a:r>
              <a:rPr lang="en-US" dirty="0" err="1">
                <a:highlight>
                  <a:srgbClr val="FFFF00"/>
                </a:highlight>
              </a:rPr>
              <a:t>en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hun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mogelijke</a:t>
            </a:r>
            <a:r>
              <a:rPr lang="en-US" dirty="0">
                <a:highlight>
                  <a:srgbClr val="FFFF00"/>
                </a:highlight>
              </a:rPr>
              <a:t> attributes?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D9DE1A27-621F-4A40-9D80-992CAA56C418}"/>
              </a:ext>
            </a:extLst>
          </p:cNvPr>
          <p:cNvSpPr txBox="1"/>
          <p:nvPr/>
        </p:nvSpPr>
        <p:spPr>
          <a:xfrm>
            <a:off x="400594" y="700258"/>
            <a:ext cx="819476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u="sng" dirty="0">
                <a:hlinkClick r:id="rId2"/>
              </a:rPr>
              <a:t>https://www.w3schools.com/html/default.asp</a:t>
            </a:r>
            <a:endParaRPr lang="nl-NL" b="1" u="sng" dirty="0"/>
          </a:p>
          <a:p>
            <a:r>
              <a:rPr lang="en-US" dirty="0">
                <a:hlinkClick r:id="rId3"/>
              </a:rPr>
              <a:t>https://www.w3schools.com/tags/default.asp</a:t>
            </a:r>
            <a:endParaRPr lang="en-US" dirty="0"/>
          </a:p>
          <a:p>
            <a:r>
              <a:rPr lang="en-US" dirty="0">
                <a:hlinkClick r:id="rId4"/>
              </a:rPr>
              <a:t>https://devdocs</a:t>
            </a:r>
            <a:r>
              <a:rPr lang="en-US">
                <a:hlinkClick r:id="rId4"/>
              </a:rPr>
              <a:t>.io</a:t>
            </a:r>
            <a:endParaRPr lang="en-US"/>
          </a:p>
          <a:p>
            <a:endParaRPr lang="en-US" dirty="0"/>
          </a:p>
          <a:p>
            <a:r>
              <a:rPr lang="nl-NL" b="1" u="sng" dirty="0">
                <a:hlinkClick r:id="rId5"/>
              </a:rPr>
              <a:t>https://developer.mozilla.org/en-US/docs/Web/HTML</a:t>
            </a:r>
            <a:endParaRPr lang="en-US" dirty="0"/>
          </a:p>
          <a:p>
            <a:r>
              <a:rPr lang="en-US" dirty="0">
                <a:hlinkClick r:id="rId6"/>
              </a:rPr>
              <a:t>https://developer.mozilla.org/en-US/docs/Web/HTML/Element</a:t>
            </a:r>
            <a:endParaRPr lang="en-US" dirty="0"/>
          </a:p>
          <a:p>
            <a:r>
              <a:rPr lang="en-US" dirty="0">
                <a:hlinkClick r:id="rId7"/>
              </a:rPr>
              <a:t>https://developer.mozilla.org/en-US/docs/Web/HTML/Attributes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8"/>
              </a:rPr>
              <a:t>https://unicode-table.com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highlight>
                  <a:srgbClr val="FFFF00"/>
                </a:highlight>
              </a:rPr>
              <a:t>Andere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interessante</a:t>
            </a:r>
            <a:r>
              <a:rPr lang="en-US" dirty="0">
                <a:highlight>
                  <a:srgbClr val="FFFF00"/>
                </a:highlight>
              </a:rPr>
              <a:t> links :</a:t>
            </a:r>
          </a:p>
          <a:p>
            <a:endParaRPr lang="en-US" dirty="0"/>
          </a:p>
          <a:p>
            <a:r>
              <a:rPr lang="en-US" dirty="0">
                <a:hlinkClick r:id="rId8"/>
              </a:rPr>
              <a:t>https://unicode-table.com</a:t>
            </a:r>
            <a:endParaRPr lang="en-US" dirty="0"/>
          </a:p>
          <a:p>
            <a:endParaRPr lang="en-US" dirty="0"/>
          </a:p>
          <a:p>
            <a:r>
              <a:rPr lang="en-US" u="sng" dirty="0">
                <a:hlinkClick r:id="rId9"/>
              </a:rPr>
              <a:t>https://web.stanford.edu/group/csp/cs21/htmlcheatsheet.pdf</a:t>
            </a:r>
            <a:endParaRPr lang="en-US" u="sng" dirty="0"/>
          </a:p>
          <a:p>
            <a:endParaRPr lang="en-US" u="sng" dirty="0"/>
          </a:p>
          <a:p>
            <a:r>
              <a:rPr lang="nl-NL" u="sng" dirty="0">
                <a:hlinkClick r:id="rId10"/>
              </a:rPr>
              <a:t>https://codepen.io/</a:t>
            </a:r>
            <a:r>
              <a:rPr lang="nl-NL" dirty="0"/>
              <a:t> </a:t>
            </a:r>
          </a:p>
          <a:p>
            <a:endParaRPr lang="nl-NL" dirty="0"/>
          </a:p>
          <a:p>
            <a:r>
              <a:rPr lang="nl-NL" dirty="0">
                <a:highlight>
                  <a:srgbClr val="FFFF00"/>
                </a:highlight>
              </a:rPr>
              <a:t>Download :</a:t>
            </a:r>
          </a:p>
          <a:p>
            <a:endParaRPr lang="nl-NL" dirty="0"/>
          </a:p>
          <a:p>
            <a:r>
              <a:rPr lang="nl-NL" dirty="0"/>
              <a:t>Atom op   </a:t>
            </a:r>
            <a:r>
              <a:rPr lang="en-US" dirty="0">
                <a:hlinkClick r:id="rId11"/>
              </a:rPr>
              <a:t>https://atom.io/</a:t>
            </a:r>
            <a:endParaRPr lang="nl-NL" dirty="0"/>
          </a:p>
          <a:p>
            <a:r>
              <a:rPr lang="nl-NL" dirty="0" err="1"/>
              <a:t>VisualStudioCode</a:t>
            </a:r>
            <a:r>
              <a:rPr lang="nl-NL" dirty="0"/>
              <a:t> op </a:t>
            </a:r>
            <a:r>
              <a:rPr lang="en-US" dirty="0">
                <a:hlinkClick r:id="rId12"/>
              </a:rPr>
              <a:t>https://code.visualstudio.com/</a:t>
            </a:r>
            <a:endParaRPr lang="nl-NL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F6ADF9C1-BD8C-4182-BD65-9692BA027A93}"/>
              </a:ext>
            </a:extLst>
          </p:cNvPr>
          <p:cNvSpPr txBox="1"/>
          <p:nvPr/>
        </p:nvSpPr>
        <p:spPr>
          <a:xfrm>
            <a:off x="748937" y="409303"/>
            <a:ext cx="934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Basis HTML </a:t>
            </a:r>
            <a:r>
              <a:rPr lang="en-US" b="1" dirty="0" err="1">
                <a:highlight>
                  <a:srgbClr val="FFFF00"/>
                </a:highlight>
              </a:rPr>
              <a:t>elementen</a:t>
            </a:r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0BFD00E-CA9F-4D60-9169-0C2C88E32C62}"/>
              </a:ext>
            </a:extLst>
          </p:cNvPr>
          <p:cNvSpPr txBox="1"/>
          <p:nvPr/>
        </p:nvSpPr>
        <p:spPr>
          <a:xfrm>
            <a:off x="836024" y="932523"/>
            <a:ext cx="811638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highlight>
                  <a:srgbClr val="FFFF00"/>
                </a:highlight>
              </a:rPr>
              <a:t>Self closing</a:t>
            </a:r>
          </a:p>
          <a:p>
            <a:endParaRPr lang="en-US" sz="1200" b="1" dirty="0"/>
          </a:p>
          <a:p>
            <a:r>
              <a:rPr lang="en-US" sz="1200" b="1" dirty="0"/>
              <a:t>&lt;</a:t>
            </a:r>
            <a:r>
              <a:rPr lang="en-US" sz="1200" b="1" dirty="0" err="1"/>
              <a:t>br</a:t>
            </a:r>
            <a:r>
              <a:rPr lang="en-US" sz="1200" b="1" dirty="0"/>
              <a:t>&gt; </a:t>
            </a:r>
          </a:p>
          <a:p>
            <a:r>
              <a:rPr lang="en-US" sz="1200" b="1" dirty="0"/>
              <a:t>&lt;</a:t>
            </a:r>
            <a:r>
              <a:rPr lang="en-US" sz="1200" b="1" dirty="0" err="1"/>
              <a:t>hr</a:t>
            </a:r>
            <a:r>
              <a:rPr lang="en-US" sz="1200" b="1" dirty="0"/>
              <a:t>&gt; </a:t>
            </a:r>
          </a:p>
          <a:p>
            <a:r>
              <a:rPr lang="en-US" sz="1200" b="1" dirty="0"/>
              <a:t>&lt;meta charset=utf-8&gt;</a:t>
            </a:r>
          </a:p>
          <a:p>
            <a:r>
              <a:rPr lang="en-US" sz="1200" b="1" dirty="0"/>
              <a:t>&lt;</a:t>
            </a:r>
            <a:r>
              <a:rPr lang="en-US" sz="1200" b="1" dirty="0" err="1"/>
              <a:t>img</a:t>
            </a:r>
            <a:r>
              <a:rPr lang="en-US" sz="1200" b="1" dirty="0"/>
              <a:t> </a:t>
            </a:r>
            <a:r>
              <a:rPr lang="en-US" sz="1200" b="1" dirty="0" err="1"/>
              <a:t>src</a:t>
            </a:r>
            <a:r>
              <a:rPr lang="en-US" sz="1200" b="1" dirty="0"/>
              <a:t>=“myFavoritePlace.jpg” alt=“</a:t>
            </a:r>
            <a:r>
              <a:rPr lang="en-US" sz="1200" b="1" dirty="0" err="1"/>
              <a:t>Niet</a:t>
            </a:r>
            <a:r>
              <a:rPr lang="en-US" sz="1200" b="1" dirty="0"/>
              <a:t> </a:t>
            </a:r>
            <a:r>
              <a:rPr lang="en-US" sz="1200" b="1" dirty="0" err="1"/>
              <a:t>gevonden</a:t>
            </a:r>
            <a:r>
              <a:rPr lang="en-US" sz="1200" b="1" dirty="0"/>
              <a:t>!” 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="width:500px;height:600px;"</a:t>
            </a:r>
            <a:r>
              <a:rPr lang="en-US" sz="1200" b="1" dirty="0"/>
              <a:t>&gt;</a:t>
            </a:r>
          </a:p>
          <a:p>
            <a:r>
              <a:rPr lang="en-US" sz="1200" b="1" dirty="0"/>
              <a:t>&lt;link </a:t>
            </a:r>
            <a:r>
              <a:rPr lang="en-US" sz="1200" b="1" dirty="0" err="1"/>
              <a:t>rel</a:t>
            </a:r>
            <a:r>
              <a:rPr lang="en-US" sz="1200" b="1" dirty="0"/>
              <a:t>=“stylesheet” type=“text/</a:t>
            </a:r>
            <a:r>
              <a:rPr lang="en-US" sz="1200" b="1" dirty="0" err="1"/>
              <a:t>css</a:t>
            </a:r>
            <a:r>
              <a:rPr lang="en-US" sz="1200" b="1" dirty="0"/>
              <a:t>” </a:t>
            </a:r>
            <a:r>
              <a:rPr lang="en-US" sz="1200" b="1" dirty="0" err="1"/>
              <a:t>href</a:t>
            </a:r>
            <a:r>
              <a:rPr lang="en-US" sz="1200" b="1" dirty="0"/>
              <a:t>=“mycssfile.css”&gt;</a:t>
            </a:r>
          </a:p>
          <a:p>
            <a:r>
              <a:rPr lang="en-US" sz="1200" b="1" dirty="0"/>
              <a:t>&lt;input&gt;</a:t>
            </a:r>
          </a:p>
          <a:p>
            <a:endParaRPr lang="en-US" sz="1200" b="1" dirty="0"/>
          </a:p>
          <a:p>
            <a:r>
              <a:rPr lang="en-US" sz="1200" b="1" dirty="0">
                <a:highlight>
                  <a:srgbClr val="FFFF00"/>
                </a:highlight>
              </a:rPr>
              <a:t>Not self closing</a:t>
            </a:r>
          </a:p>
          <a:p>
            <a:endParaRPr lang="en-US" sz="1200" b="1" dirty="0"/>
          </a:p>
          <a:p>
            <a:r>
              <a:rPr lang="en-US" sz="1200" b="1" dirty="0"/>
              <a:t>&lt;html&gt; &lt;/html&gt;</a:t>
            </a:r>
          </a:p>
          <a:p>
            <a:r>
              <a:rPr lang="en-US" sz="1200" b="1" dirty="0"/>
              <a:t>&lt;head&gt; &lt;/head&gt;</a:t>
            </a:r>
          </a:p>
          <a:p>
            <a:r>
              <a:rPr lang="en-US" sz="1200" b="1" dirty="0"/>
              <a:t>&lt;title&gt; &lt;/title&gt; </a:t>
            </a:r>
          </a:p>
          <a:p>
            <a:r>
              <a:rPr lang="en-US" sz="1200" b="1" dirty="0"/>
              <a:t>&lt;body&gt; &lt;/body&gt;</a:t>
            </a:r>
          </a:p>
          <a:p>
            <a:r>
              <a:rPr lang="nl-NL" sz="1200" b="1" dirty="0"/>
              <a:t>&lt;p&gt; &lt;/p&gt; </a:t>
            </a:r>
          </a:p>
          <a:p>
            <a:r>
              <a:rPr lang="nl-NL" sz="1200" b="1" dirty="0"/>
              <a:t>&lt;h1&gt; &lt;/h1&gt; </a:t>
            </a:r>
          </a:p>
          <a:p>
            <a:r>
              <a:rPr lang="nl-NL" sz="1200" b="1" dirty="0"/>
              <a:t>&lt;div&gt;&lt;/div&gt;</a:t>
            </a:r>
          </a:p>
          <a:p>
            <a:r>
              <a:rPr lang="nl-NL" sz="1200" b="1" dirty="0"/>
              <a:t>&lt;</a:t>
            </a:r>
            <a:r>
              <a:rPr lang="nl-NL" sz="1200" b="1" dirty="0" err="1"/>
              <a:t>em</a:t>
            </a:r>
            <a:r>
              <a:rPr lang="nl-NL" sz="1200" b="1" dirty="0"/>
              <a:t>&gt;  &lt;/</a:t>
            </a:r>
            <a:r>
              <a:rPr lang="nl-NL" sz="1200" b="1" dirty="0" err="1"/>
              <a:t>em</a:t>
            </a:r>
            <a:r>
              <a:rPr lang="nl-NL" sz="1200" b="1" dirty="0"/>
              <a:t>&gt;  of &lt;i&gt;  &lt;/i&gt;   voor schuine tekst,   &lt;</a:t>
            </a:r>
            <a:r>
              <a:rPr lang="nl-NL" sz="1200" b="1" dirty="0" err="1"/>
              <a:t>em</a:t>
            </a:r>
            <a:r>
              <a:rPr lang="nl-NL" sz="1200" b="1" dirty="0"/>
              <a:t>&gt; heeft de voorkeur</a:t>
            </a:r>
            <a:endParaRPr lang="en-US" sz="1200" b="1" dirty="0"/>
          </a:p>
          <a:p>
            <a:r>
              <a:rPr lang="nl-NL" sz="1200" b="1" dirty="0"/>
              <a:t>&lt;strong&gt;  &lt;/strong&gt;  of &lt;b&gt;  &lt;/b&gt;  voor vette tekst, &lt;strong&gt;  heeft de voorkeur</a:t>
            </a:r>
          </a:p>
          <a:p>
            <a:r>
              <a:rPr lang="en-US" sz="1200" b="1" dirty="0"/>
              <a:t>&lt;ul&gt; &lt;/ul&gt;</a:t>
            </a:r>
          </a:p>
          <a:p>
            <a:r>
              <a:rPr lang="en-US" sz="1200" b="1" dirty="0"/>
              <a:t>&lt;</a:t>
            </a:r>
            <a:r>
              <a:rPr lang="en-US" sz="1200" b="1" dirty="0" err="1"/>
              <a:t>ol</a:t>
            </a:r>
            <a:r>
              <a:rPr lang="en-US" sz="1200" b="1" dirty="0"/>
              <a:t>&gt; &lt;/</a:t>
            </a:r>
            <a:r>
              <a:rPr lang="en-US" sz="1200" b="1" dirty="0" err="1"/>
              <a:t>ol</a:t>
            </a:r>
            <a:r>
              <a:rPr lang="en-US" sz="1200" b="1" dirty="0"/>
              <a:t>&gt;</a:t>
            </a:r>
          </a:p>
          <a:p>
            <a:r>
              <a:rPr lang="nl-NL" sz="1200" b="1" dirty="0"/>
              <a:t>&lt;li&gt; &lt;/li&gt; </a:t>
            </a:r>
          </a:p>
          <a:p>
            <a:r>
              <a:rPr lang="en-US" sz="1200" b="1" dirty="0"/>
              <a:t>&lt;a </a:t>
            </a:r>
            <a:r>
              <a:rPr lang="en-US" sz="1200" b="1" dirty="0" err="1"/>
              <a:t>href</a:t>
            </a:r>
            <a:r>
              <a:rPr lang="en-US" sz="1200" b="1" dirty="0"/>
              <a:t>=https://www.w3schools.com&gt;Visit W3Schools.com!&lt;/a&gt; </a:t>
            </a:r>
          </a:p>
          <a:p>
            <a:r>
              <a:rPr lang="nl-NL" sz="1200" b="1" dirty="0"/>
              <a:t>&lt;form&gt; &lt;/form&gt;</a:t>
            </a:r>
          </a:p>
          <a:p>
            <a:r>
              <a:rPr lang="nl-NL" sz="1200" b="1" dirty="0"/>
              <a:t>&lt;script src=myjsfile.js script&gt;</a:t>
            </a:r>
          </a:p>
          <a:p>
            <a:endParaRPr lang="nl-NL" sz="1200" b="1" dirty="0"/>
          </a:p>
          <a:p>
            <a:r>
              <a:rPr lang="nl-NL" sz="1200" b="1" dirty="0" err="1">
                <a:highlight>
                  <a:srgbClr val="FFFF00"/>
                </a:highlight>
              </a:rPr>
              <a:t>Embedden</a:t>
            </a:r>
            <a:r>
              <a:rPr lang="nl-NL" sz="1200" b="1" dirty="0">
                <a:highlight>
                  <a:srgbClr val="FFFF00"/>
                </a:highlight>
              </a:rPr>
              <a:t> van html tags</a:t>
            </a:r>
          </a:p>
          <a:p>
            <a:endParaRPr lang="en-US" sz="1200" b="1" dirty="0"/>
          </a:p>
          <a:p>
            <a:r>
              <a:rPr lang="nl-NL" sz="1200" b="1" dirty="0"/>
              <a:t>  &lt;p&gt;haha  het zijn nogal &lt;b&gt;toeren&lt;/b&gt; hier in Lokeren</a:t>
            </a:r>
            <a:r>
              <a:rPr lang="en-US" sz="1200" b="1" dirty="0"/>
              <a:t>💔🌷</a:t>
            </a:r>
            <a:r>
              <a:rPr lang="nl-NL" sz="1200" b="1" dirty="0"/>
              <a:t>&lt;/p&gt;</a:t>
            </a:r>
            <a:endParaRPr lang="en-US" sz="1200" b="1" dirty="0"/>
          </a:p>
          <a:p>
            <a:endParaRPr lang="en-US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FD740E43-3223-48CB-BCC1-9B06D6876423}"/>
              </a:ext>
            </a:extLst>
          </p:cNvPr>
          <p:cNvSpPr txBox="1"/>
          <p:nvPr/>
        </p:nvSpPr>
        <p:spPr>
          <a:xfrm>
            <a:off x="6096000" y="409303"/>
            <a:ext cx="4093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</a:rPr>
              <a:t>Sommige</a:t>
            </a:r>
            <a:r>
              <a:rPr lang="en-US" sz="1400" b="1" dirty="0">
                <a:solidFill>
                  <a:srgbClr val="FF0000"/>
                </a:solidFill>
              </a:rPr>
              <a:t> Tags </a:t>
            </a:r>
            <a:r>
              <a:rPr lang="en-US" sz="1400" b="1" dirty="0" err="1">
                <a:solidFill>
                  <a:srgbClr val="FF0000"/>
                </a:solidFill>
              </a:rPr>
              <a:t>kunnen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niet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zonder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attributen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gebruikt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worden</a:t>
            </a:r>
            <a:r>
              <a:rPr lang="en-US" sz="1400" b="1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0861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2394A6D1-AFF5-4A00-8EA3-FD0E24FFCCA3}"/>
              </a:ext>
            </a:extLst>
          </p:cNvPr>
          <p:cNvSpPr txBox="1"/>
          <p:nvPr/>
        </p:nvSpPr>
        <p:spPr>
          <a:xfrm>
            <a:off x="609600" y="461554"/>
            <a:ext cx="740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</a:t>
            </a:r>
            <a:r>
              <a:rPr lang="en-US" dirty="0" err="1"/>
              <a:t>WebPage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string in python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3C01B9A-895B-4717-91F8-859A88E7E953}"/>
              </a:ext>
            </a:extLst>
          </p:cNvPr>
          <p:cNvSpPr txBox="1"/>
          <p:nvPr/>
        </p:nvSpPr>
        <p:spPr>
          <a:xfrm>
            <a:off x="609600" y="1254034"/>
            <a:ext cx="81425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webpage=‘’’&lt;!DOCTYPE html&gt;</a:t>
            </a:r>
          </a:p>
          <a:p>
            <a:r>
              <a:rPr lang="en-US" dirty="0"/>
              <a:t>               &lt;html&gt;</a:t>
            </a:r>
          </a:p>
          <a:p>
            <a:r>
              <a:rPr lang="en-US" dirty="0"/>
              <a:t>               &lt;head&gt;</a:t>
            </a:r>
          </a:p>
          <a:p>
            <a:r>
              <a:rPr lang="en-US" dirty="0"/>
              <a:t>               &lt;title&gt;Page 1 Title&lt;/title&gt;</a:t>
            </a:r>
          </a:p>
          <a:p>
            <a:r>
              <a:rPr lang="en-US" dirty="0"/>
              <a:t>               &lt;/head&gt;</a:t>
            </a:r>
          </a:p>
          <a:p>
            <a:r>
              <a:rPr lang="en-US" dirty="0"/>
              <a:t>               &lt;body&gt;</a:t>
            </a:r>
          </a:p>
          <a:p>
            <a:r>
              <a:rPr lang="en-US" dirty="0"/>
              <a:t>               &lt;h1&gt;This is a PAGE1 Heading&lt;/h1&gt;</a:t>
            </a:r>
          </a:p>
          <a:p>
            <a:r>
              <a:rPr lang="en-US" dirty="0"/>
              <a:t>               &lt;p&gt;This is a PAGE1 paragraph.&lt;/p&gt;</a:t>
            </a:r>
          </a:p>
          <a:p>
            <a:r>
              <a:rPr lang="en-US" dirty="0"/>
              <a:t>               &lt;a </a:t>
            </a:r>
            <a:r>
              <a:rPr lang="en-US" dirty="0" err="1"/>
              <a:t>href</a:t>
            </a:r>
            <a:r>
              <a:rPr lang="en-US" dirty="0"/>
              <a:t>=</a:t>
            </a:r>
            <a:r>
              <a:rPr lang="en-US" b="1" dirty="0">
                <a:solidFill>
                  <a:srgbClr val="FF0000"/>
                </a:solidFill>
              </a:rPr>
              <a:t>'</a:t>
            </a:r>
            <a:r>
              <a:rPr lang="en-US" dirty="0"/>
              <a:t>page2</a:t>
            </a:r>
            <a:r>
              <a:rPr lang="en-US" b="1" dirty="0">
                <a:solidFill>
                  <a:srgbClr val="FF0000"/>
                </a:solidFill>
              </a:rPr>
              <a:t>'</a:t>
            </a:r>
            <a:r>
              <a:rPr lang="en-US" dirty="0"/>
              <a:t>&gt;Ga </a:t>
            </a:r>
            <a:r>
              <a:rPr lang="en-US" dirty="0" err="1"/>
              <a:t>naar</a:t>
            </a:r>
            <a:r>
              <a:rPr lang="en-US" dirty="0"/>
              <a:t> pagina2&lt;/a&gt; </a:t>
            </a:r>
          </a:p>
          <a:p>
            <a:r>
              <a:rPr lang="en-US" dirty="0"/>
              <a:t>               &lt;a </a:t>
            </a:r>
            <a:r>
              <a:rPr lang="en-US" dirty="0" err="1"/>
              <a:t>href</a:t>
            </a:r>
            <a:r>
              <a:rPr lang="en-US" dirty="0"/>
              <a:t>='photo'&gt;Ga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photo&lt;/a&gt;                              </a:t>
            </a:r>
          </a:p>
          <a:p>
            <a:r>
              <a:rPr lang="en-US" dirty="0"/>
              <a:t>               &lt;/body&gt;</a:t>
            </a:r>
          </a:p>
          <a:p>
            <a:r>
              <a:rPr lang="en-US" dirty="0"/>
              <a:t>               &lt;/html&gt;’’’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19CF3BA3-2261-4AF7-994B-CB9E3722286E}"/>
              </a:ext>
            </a:extLst>
          </p:cNvPr>
          <p:cNvSpPr txBox="1"/>
          <p:nvPr/>
        </p:nvSpPr>
        <p:spPr>
          <a:xfrm>
            <a:off x="609600" y="4896375"/>
            <a:ext cx="11260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2-de optie laden uit file</a:t>
            </a:r>
          </a:p>
          <a:p>
            <a:endParaRPr lang="nl-BE" dirty="0"/>
          </a:p>
          <a:p>
            <a:r>
              <a:rPr lang="en-US" dirty="0"/>
              <a:t> f=open("</a:t>
            </a:r>
            <a:r>
              <a:rPr lang="en-US" dirty="0" err="1"/>
              <a:t>button_links.html","r</a:t>
            </a:r>
            <a:r>
              <a:rPr lang="en-US" dirty="0"/>
              <a:t>") # default "rt" not needed to specify   b for binary ...</a:t>
            </a:r>
          </a:p>
          <a:p>
            <a:r>
              <a:rPr lang="en-US" dirty="0"/>
              <a:t> response=</a:t>
            </a:r>
            <a:r>
              <a:rPr lang="en-US" dirty="0" err="1"/>
              <a:t>f.read</a:t>
            </a:r>
            <a:r>
              <a:rPr lang="en-US" dirty="0"/>
              <a:t>()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E6EAA4A-4A56-4A6A-93ED-078422BF17A6}"/>
              </a:ext>
            </a:extLst>
          </p:cNvPr>
          <p:cNvSpPr txBox="1"/>
          <p:nvPr/>
        </p:nvSpPr>
        <p:spPr>
          <a:xfrm>
            <a:off x="9212836" y="517776"/>
            <a:ext cx="3135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Let op </a:t>
            </a:r>
            <a:r>
              <a:rPr lang="en-US" b="1" dirty="0" err="1">
                <a:solidFill>
                  <a:srgbClr val="FF0000"/>
                </a:solidFill>
              </a:rPr>
              <a:t>voor</a:t>
            </a:r>
            <a:r>
              <a:rPr lang="en-US" b="1" dirty="0">
                <a:solidFill>
                  <a:srgbClr val="FF0000"/>
                </a:solidFill>
              </a:rPr>
              <a:t>   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>
                <a:solidFill>
                  <a:srgbClr val="FF0000"/>
                </a:solidFill>
              </a:rPr>
              <a:t>Gebruik</a:t>
            </a:r>
            <a:r>
              <a:rPr lang="en-US" b="1" dirty="0">
                <a:solidFill>
                  <a:srgbClr val="FF0000"/>
                </a:solidFill>
              </a:rPr>
              <a:t> dan  ‘ ‘ </a:t>
            </a:r>
          </a:p>
        </p:txBody>
      </p:sp>
    </p:spTree>
    <p:extLst>
      <p:ext uri="{BB962C8B-B14F-4D97-AF65-F5344CB8AC3E}">
        <p14:creationId xmlns:p14="http://schemas.microsoft.com/office/powerpoint/2010/main" val="305093322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10365</TotalTime>
  <Words>2204</Words>
  <Application>Microsoft Office PowerPoint</Application>
  <PresentationFormat>Breedbeeld</PresentationFormat>
  <Paragraphs>321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Wim VERLINDEN</dc:creator>
  <cp:lastModifiedBy>Wim Verlinden</cp:lastModifiedBy>
  <cp:revision>56</cp:revision>
  <dcterms:created xsi:type="dcterms:W3CDTF">2019-03-28T10:23:30Z</dcterms:created>
  <dcterms:modified xsi:type="dcterms:W3CDTF">2021-09-13T15:53:00Z</dcterms:modified>
</cp:coreProperties>
</file>