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Soares Vianna" initials="L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1F8A-0F10-4F86-83FB-6859FA75494D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81051-4094-4420-A003-D02B178BA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1051-4094-4420-A003-D02B178BAF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B8810-6935-4995-AED3-3BE37515A2A4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 smtClean="0"/>
              <a:t>Structs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FPR – Professor Leonardo Vianna</a:t>
            </a:r>
          </a:p>
          <a:p>
            <a:r>
              <a:rPr lang="pt-BR" dirty="0" smtClean="0"/>
              <a:t>31/08/2020</a:t>
            </a:r>
            <a:endParaRPr lang="pt-B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71600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14111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 smtClean="0"/>
          </a:p>
          <a:p>
            <a:pPr algn="r"/>
            <a:r>
              <a:rPr lang="pt-BR" sz="1000" b="1" dirty="0" smtClean="0">
                <a:solidFill>
                  <a:schemeClr val="tx2"/>
                </a:solidFill>
              </a:rPr>
              <a:t>aluno1</a:t>
            </a:r>
            <a:endParaRPr lang="pt-BR" sz="1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167972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210483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 smtClean="0"/>
          </a:p>
          <a:p>
            <a:pPr algn="r"/>
            <a:r>
              <a:rPr lang="pt-BR" sz="1000" b="1" dirty="0" smtClean="0">
                <a:solidFill>
                  <a:schemeClr val="tx2"/>
                </a:solidFill>
              </a:rPr>
              <a:t>aluno2</a:t>
            </a:r>
            <a:endParaRPr lang="pt-BR" sz="10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47864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90375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 smtClean="0"/>
          </a:p>
          <a:p>
            <a:pPr algn="r"/>
            <a:r>
              <a:rPr lang="pt-BR" sz="1000" b="1" dirty="0" smtClean="0">
                <a:solidFill>
                  <a:schemeClr val="tx2"/>
                </a:solidFill>
              </a:rPr>
              <a:t>aluno3</a:t>
            </a:r>
            <a:endParaRPr lang="pt-BR" sz="10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44236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86747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 smtClean="0"/>
          </a:p>
          <a:p>
            <a:pPr algn="r"/>
            <a:r>
              <a:rPr lang="pt-BR" sz="1000" b="1" dirty="0" smtClean="0">
                <a:solidFill>
                  <a:schemeClr val="tx2"/>
                </a:solidFill>
              </a:rPr>
              <a:t>aluno4</a:t>
            </a:r>
            <a:endParaRPr lang="pt-BR" sz="1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719556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762067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 smtClean="0"/>
          </a:p>
          <a:p>
            <a:pPr algn="r"/>
            <a:r>
              <a:rPr lang="pt-BR" sz="1000" b="1" dirty="0" smtClean="0">
                <a:solidFill>
                  <a:schemeClr val="tx2"/>
                </a:solidFill>
              </a:rPr>
              <a:t>aluno5</a:t>
            </a:r>
            <a:endParaRPr lang="pt-BR" sz="1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75968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318479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 smtClean="0"/>
          </a:p>
          <a:p>
            <a:pPr algn="r"/>
            <a:r>
              <a:rPr lang="pt-BR" sz="1000" b="1" dirty="0" err="1" smtClean="0">
                <a:solidFill>
                  <a:schemeClr val="tx2"/>
                </a:solidFill>
              </a:rPr>
              <a:t>alunoN</a:t>
            </a:r>
            <a:endParaRPr lang="pt-BR" sz="10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136855" y="234446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 smtClean="0"/>
          </a:p>
          <a:p>
            <a:pPr algn="r"/>
            <a:r>
              <a:rPr lang="pt-BR" sz="1000" b="1" dirty="0" smtClean="0">
                <a:solidFill>
                  <a:schemeClr val="tx2"/>
                </a:solidFill>
              </a:rPr>
              <a:t>...</a:t>
            </a:r>
            <a:endParaRPr lang="pt-BR" sz="10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03648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339752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275856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11960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148064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20272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 smtClean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030447" y="4221088"/>
            <a:ext cx="99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 smtClean="0"/>
          </a:p>
          <a:p>
            <a:pPr algn="r"/>
            <a:r>
              <a:rPr lang="pt-BR" sz="1400" b="1" dirty="0" smtClean="0">
                <a:solidFill>
                  <a:schemeClr val="tx2"/>
                </a:solidFill>
              </a:rPr>
              <a:t>turma</a:t>
            </a:r>
            <a:endParaRPr lang="pt-BR" sz="14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084168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i="1" dirty="0" smtClean="0">
              <a:solidFill>
                <a:schemeClr val="tx2"/>
              </a:solidFill>
            </a:endParaRPr>
          </a:p>
          <a:p>
            <a:pPr algn="ctr"/>
            <a:r>
              <a:rPr lang="pt-BR" sz="1400" i="1" dirty="0" smtClean="0">
                <a:solidFill>
                  <a:schemeClr val="tx2"/>
                </a:solidFill>
              </a:rPr>
              <a:t>...</a:t>
            </a:r>
            <a:endParaRPr lang="pt-BR" sz="1400" i="1" dirty="0">
              <a:solidFill>
                <a:schemeClr val="tx2"/>
              </a:solidFill>
            </a:endParaRPr>
          </a:p>
          <a:p>
            <a:endParaRPr lang="pt-BR" sz="1200" i="1" dirty="0" smtClean="0">
              <a:solidFill>
                <a:schemeClr val="tx2"/>
              </a:solidFill>
            </a:endParaRPr>
          </a:p>
          <a:p>
            <a:endParaRPr lang="pt-BR" sz="1000" i="1" dirty="0" err="1" smtClean="0">
              <a:solidFill>
                <a:schemeClr val="tx2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131840" y="3928700"/>
            <a:ext cx="306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 smtClean="0"/>
          </a:p>
          <a:p>
            <a:pPr algn="ctr"/>
            <a:r>
              <a:rPr lang="pt-BR" sz="1400" b="1" dirty="0" err="1" smtClean="0">
                <a:solidFill>
                  <a:schemeClr val="tx2"/>
                </a:solidFill>
              </a:rPr>
              <a:t>TAluno</a:t>
            </a:r>
            <a:r>
              <a:rPr lang="pt-BR" sz="1400" b="1" dirty="0" smtClean="0">
                <a:solidFill>
                  <a:schemeClr val="tx2"/>
                </a:solidFill>
              </a:rPr>
              <a:t>   turma[30];</a:t>
            </a:r>
            <a:endParaRPr lang="pt-BR" sz="14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403648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2"/>
                </a:solidFill>
              </a:rPr>
              <a:t>0</a:t>
            </a:r>
            <a:endParaRPr lang="pt-BR" sz="17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343144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2"/>
                </a:solidFill>
              </a:rPr>
              <a:t>1</a:t>
            </a:r>
            <a:endParaRPr lang="pt-BR" sz="17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279248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2"/>
                </a:solidFill>
              </a:rPr>
              <a:t>2</a:t>
            </a:r>
            <a:endParaRPr lang="pt-BR" sz="17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5352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2"/>
                </a:solidFill>
              </a:rPr>
              <a:t>3</a:t>
            </a:r>
            <a:endParaRPr lang="pt-BR" sz="17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5151456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2"/>
                </a:solidFill>
              </a:rPr>
              <a:t>4</a:t>
            </a:r>
            <a:endParaRPr lang="pt-BR" sz="17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087560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2"/>
                </a:solidFill>
              </a:rPr>
              <a:t>...</a:t>
            </a:r>
            <a:endParaRPr lang="pt-BR" sz="17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023664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2"/>
                </a:solidFill>
              </a:rPr>
              <a:t>29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0242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6" grpId="0"/>
      <p:bldP spid="38" grpId="0" animBg="1"/>
      <p:bldP spid="39" grpId="0"/>
      <p:bldP spid="40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 fontScale="77500" lnSpcReduction="20000"/>
          </a:bodyPr>
          <a:lstStyle/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Exercício:</a:t>
            </a: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2400" dirty="0" smtClean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Considere a existência de um vetor no qual cada posição pode armazenar o </a:t>
            </a:r>
            <a:r>
              <a:rPr lang="pt-BR" sz="2000" i="1" dirty="0" smtClean="0">
                <a:solidFill>
                  <a:schemeClr val="tx2"/>
                </a:solidFill>
              </a:rPr>
              <a:t>nome </a:t>
            </a:r>
            <a:r>
              <a:rPr lang="pt-BR" sz="2000" dirty="0" smtClean="0">
                <a:solidFill>
                  <a:schemeClr val="tx2"/>
                </a:solidFill>
              </a:rPr>
              <a:t>do aluno, as notas de </a:t>
            </a:r>
            <a:r>
              <a:rPr lang="pt-BR" sz="2000" i="1" dirty="0" smtClean="0">
                <a:solidFill>
                  <a:schemeClr val="tx2"/>
                </a:solidFill>
              </a:rPr>
              <a:t>AV1 </a:t>
            </a:r>
            <a:r>
              <a:rPr lang="pt-BR" sz="2000" dirty="0" smtClean="0">
                <a:solidFill>
                  <a:schemeClr val="tx2"/>
                </a:solidFill>
              </a:rPr>
              <a:t>e </a:t>
            </a:r>
            <a:r>
              <a:rPr lang="pt-BR" sz="2000" i="1" dirty="0" smtClean="0">
                <a:solidFill>
                  <a:schemeClr val="tx2"/>
                </a:solidFill>
              </a:rPr>
              <a:t>AV2</a:t>
            </a:r>
            <a:r>
              <a:rPr lang="pt-BR" sz="2000" dirty="0" smtClean="0">
                <a:solidFill>
                  <a:schemeClr val="tx2"/>
                </a:solidFill>
              </a:rPr>
              <a:t>, sua </a:t>
            </a:r>
            <a:r>
              <a:rPr lang="pt-BR" sz="2000" i="1" dirty="0" smtClean="0">
                <a:solidFill>
                  <a:schemeClr val="tx2"/>
                </a:solidFill>
              </a:rPr>
              <a:t>média</a:t>
            </a:r>
            <a:r>
              <a:rPr lang="pt-BR" sz="2000" dirty="0" smtClean="0">
                <a:solidFill>
                  <a:schemeClr val="tx2"/>
                </a:solidFill>
              </a:rPr>
              <a:t> e a </a:t>
            </a:r>
            <a:r>
              <a:rPr lang="pt-BR" sz="2000" i="1" dirty="0" smtClean="0">
                <a:solidFill>
                  <a:schemeClr val="tx2"/>
                </a:solidFill>
              </a:rPr>
              <a:t>situação </a:t>
            </a:r>
            <a:r>
              <a:rPr lang="pt-BR" sz="2000" dirty="0" smtClean="0">
                <a:solidFill>
                  <a:schemeClr val="tx2"/>
                </a:solidFill>
              </a:rPr>
              <a:t>(aprovado, reprovado ou em AVF). Pede-se:</a:t>
            </a:r>
          </a:p>
          <a:p>
            <a:pPr marL="64008" indent="0" algn="just">
              <a:buNone/>
            </a:pPr>
            <a:endParaRPr lang="pt-BR" sz="2000" dirty="0" smtClean="0">
              <a:solidFill>
                <a:schemeClr val="tx2"/>
              </a:solidFill>
            </a:endParaRPr>
          </a:p>
          <a:p>
            <a:pPr marL="447675" lvl="2" indent="-342900" algn="just"/>
            <a:r>
              <a:rPr lang="pt-BR" sz="2000" dirty="0" smtClean="0">
                <a:solidFill>
                  <a:schemeClr val="tx2"/>
                </a:solidFill>
              </a:rPr>
              <a:t>A declaração do vetor, assim como de todos os tipos de dados necessários, caso existam;</a:t>
            </a:r>
          </a:p>
          <a:p>
            <a:pPr marL="447675" lvl="2" indent="-342900" algn="just"/>
            <a:endParaRPr lang="pt-BR" sz="2000" dirty="0" smtClean="0">
              <a:solidFill>
                <a:schemeClr val="tx2"/>
              </a:solidFill>
            </a:endParaRPr>
          </a:p>
          <a:p>
            <a:pPr marL="447675" lvl="2" indent="-342900" algn="just"/>
            <a:r>
              <a:rPr lang="pt-BR" sz="2000" dirty="0" smtClean="0">
                <a:solidFill>
                  <a:schemeClr val="tx2"/>
                </a:solidFill>
              </a:rPr>
              <a:t>Uma função que leia os dados de todos os alunos da turma;</a:t>
            </a:r>
          </a:p>
          <a:p>
            <a:pPr marL="447675" lvl="2" indent="-342900" algn="just"/>
            <a:endParaRPr lang="pt-BR" sz="2000" dirty="0" smtClean="0">
              <a:solidFill>
                <a:schemeClr val="tx2"/>
              </a:solidFill>
            </a:endParaRPr>
          </a:p>
          <a:p>
            <a:pPr marL="447675" lvl="2" indent="-342900" algn="just"/>
            <a:r>
              <a:rPr lang="pt-BR" sz="2000" dirty="0" smtClean="0">
                <a:solidFill>
                  <a:schemeClr val="tx2"/>
                </a:solidFill>
              </a:rPr>
              <a:t>Uma função que calcule a média de cada aluno (e a armazene no vetor), assim como a sua situação;</a:t>
            </a:r>
          </a:p>
          <a:p>
            <a:pPr marL="447675" lvl="2" indent="-342900" algn="just"/>
            <a:endParaRPr lang="pt-BR" sz="2000" smtClean="0">
              <a:solidFill>
                <a:schemeClr val="tx2"/>
              </a:solidFill>
            </a:endParaRPr>
          </a:p>
          <a:p>
            <a:pPr marL="447675" lvl="2" indent="-342900" algn="just"/>
            <a:r>
              <a:rPr lang="pt-BR" sz="2000" smtClean="0">
                <a:solidFill>
                  <a:schemeClr val="tx2"/>
                </a:solidFill>
              </a:rPr>
              <a:t>Uma </a:t>
            </a:r>
            <a:r>
              <a:rPr lang="pt-BR" sz="2000" dirty="0" smtClean="0">
                <a:solidFill>
                  <a:schemeClr val="tx2"/>
                </a:solidFill>
              </a:rPr>
              <a:t>função que, dado um número inteiro (1-aprovado;2-reprovado;3-em AVF), exiba todos os alunos que estão nesta situação.</a:t>
            </a:r>
            <a:endParaRPr lang="pt-BR" sz="20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6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Ao iniciar os estudos sobre programação, aprendemos o conceito de variáveis e fomos apresentados aos tipos de dados básicos (</a:t>
            </a:r>
            <a:r>
              <a:rPr lang="pt-BR" sz="2400" i="1" dirty="0" err="1" smtClean="0">
                <a:solidFill>
                  <a:schemeClr val="tx2"/>
                </a:solidFill>
              </a:rPr>
              <a:t>int</a:t>
            </a:r>
            <a:r>
              <a:rPr lang="pt-BR" sz="2400" dirty="0" smtClean="0">
                <a:solidFill>
                  <a:schemeClr val="tx2"/>
                </a:solidFill>
              </a:rPr>
              <a:t>, </a:t>
            </a:r>
            <a:r>
              <a:rPr lang="pt-BR" sz="2400" i="1" dirty="0" err="1" smtClean="0">
                <a:solidFill>
                  <a:schemeClr val="tx2"/>
                </a:solidFill>
              </a:rPr>
              <a:t>float</a:t>
            </a:r>
            <a:r>
              <a:rPr lang="pt-BR" sz="2400" dirty="0" smtClean="0">
                <a:solidFill>
                  <a:schemeClr val="tx2"/>
                </a:solidFill>
              </a:rPr>
              <a:t>, </a:t>
            </a:r>
            <a:r>
              <a:rPr lang="pt-BR" sz="2400" i="1" dirty="0" smtClean="0">
                <a:solidFill>
                  <a:schemeClr val="tx2"/>
                </a:solidFill>
              </a:rPr>
              <a:t>char</a:t>
            </a:r>
            <a:r>
              <a:rPr lang="pt-BR" sz="2400" dirty="0" smtClean="0">
                <a:solidFill>
                  <a:schemeClr val="tx2"/>
                </a:solidFill>
              </a:rPr>
              <a:t>).</a:t>
            </a:r>
          </a:p>
          <a:p>
            <a:pPr marL="64008" indent="0" algn="just">
              <a:buNone/>
            </a:pPr>
            <a:endParaRPr lang="pt-BR" sz="2400" dirty="0" smtClean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Com a evolução da complexidade dos problemas propostos, observamos que outras variáveis, de estrutura mais rebuscada, surgem como mecanismos mais confortáveis para chegarmos à solução desejada.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2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Aquelas variáveis iniciais passam, então, a ser referenciadas como </a:t>
            </a:r>
            <a:r>
              <a:rPr lang="pt-BR" sz="2400" i="1" u="sng" dirty="0" smtClean="0">
                <a:solidFill>
                  <a:schemeClr val="tx2"/>
                </a:solidFill>
              </a:rPr>
              <a:t>variáveis</a:t>
            </a:r>
            <a:r>
              <a:rPr lang="pt-BR" sz="2400" i="1" dirty="0" smtClean="0">
                <a:solidFill>
                  <a:schemeClr val="tx2"/>
                </a:solidFill>
              </a:rPr>
              <a:t> </a:t>
            </a:r>
            <a:r>
              <a:rPr lang="pt-BR" sz="2400" i="1" u="sng" dirty="0" smtClean="0">
                <a:solidFill>
                  <a:schemeClr val="tx2"/>
                </a:solidFill>
              </a:rPr>
              <a:t>simples</a:t>
            </a:r>
            <a:r>
              <a:rPr lang="pt-BR" sz="2400" dirty="0" smtClean="0">
                <a:solidFill>
                  <a:schemeClr val="tx2"/>
                </a:solidFill>
              </a:rPr>
              <a:t>; e estas novas se mostram como </a:t>
            </a:r>
            <a:r>
              <a:rPr lang="pt-BR" sz="2400" i="1" u="sng" dirty="0" smtClean="0">
                <a:solidFill>
                  <a:schemeClr val="tx2"/>
                </a:solidFill>
              </a:rPr>
              <a:t>estruturas</a:t>
            </a:r>
            <a:r>
              <a:rPr lang="pt-BR" sz="2400" i="1" dirty="0" smtClean="0">
                <a:solidFill>
                  <a:schemeClr val="tx2"/>
                </a:solidFill>
              </a:rPr>
              <a:t> </a:t>
            </a:r>
            <a:r>
              <a:rPr lang="pt-BR" sz="2400" i="1" u="sng" dirty="0" smtClean="0">
                <a:solidFill>
                  <a:schemeClr val="tx2"/>
                </a:solidFill>
              </a:rPr>
              <a:t>de</a:t>
            </a:r>
            <a:r>
              <a:rPr lang="pt-BR" sz="2400" i="1" dirty="0" smtClean="0">
                <a:solidFill>
                  <a:schemeClr val="tx2"/>
                </a:solidFill>
              </a:rPr>
              <a:t> </a:t>
            </a:r>
            <a:r>
              <a:rPr lang="pt-BR" sz="2400" i="1" u="sng" dirty="0" smtClean="0">
                <a:solidFill>
                  <a:schemeClr val="tx2"/>
                </a:solidFill>
              </a:rPr>
              <a:t>dados</a:t>
            </a:r>
            <a:r>
              <a:rPr lang="pt-BR" sz="2400" dirty="0" smtClean="0">
                <a:solidFill>
                  <a:schemeClr val="tx2"/>
                </a:solidFill>
              </a:rPr>
              <a:t>.</a:t>
            </a:r>
          </a:p>
          <a:p>
            <a:pPr marL="64008" indent="0" algn="just">
              <a:buNone/>
            </a:pPr>
            <a:endParaRPr lang="pt-BR" sz="2400" dirty="0" smtClean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Se por um lado a </a:t>
            </a:r>
            <a:r>
              <a:rPr lang="pt-BR" sz="2400" i="1" dirty="0" smtClean="0">
                <a:solidFill>
                  <a:schemeClr val="tx2"/>
                </a:solidFill>
              </a:rPr>
              <a:t>variável simples</a:t>
            </a:r>
            <a:r>
              <a:rPr lang="pt-BR" sz="2400" dirty="0" smtClean="0">
                <a:solidFill>
                  <a:schemeClr val="tx2"/>
                </a:solidFill>
              </a:rPr>
              <a:t> é capaz de armazenar um único dado a cada momento, as </a:t>
            </a:r>
            <a:r>
              <a:rPr lang="pt-BR" sz="2400" i="1" dirty="0" smtClean="0">
                <a:solidFill>
                  <a:schemeClr val="tx2"/>
                </a:solidFill>
              </a:rPr>
              <a:t>estruturas de dados</a:t>
            </a:r>
            <a:r>
              <a:rPr lang="pt-BR" sz="2400" dirty="0" smtClean="0">
                <a:solidFill>
                  <a:schemeClr val="tx2"/>
                </a:solidFill>
              </a:rPr>
              <a:t> são variáveis capazes de manipular, simultaneamente, diversos valores.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7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Nosso primeiro contato com este conceito foi com os vetores (</a:t>
            </a:r>
            <a:r>
              <a:rPr lang="pt-BR" sz="2400" i="1" dirty="0" err="1" smtClean="0">
                <a:solidFill>
                  <a:schemeClr val="tx2"/>
                </a:solidFill>
              </a:rPr>
              <a:t>arrays</a:t>
            </a:r>
            <a:r>
              <a:rPr lang="pt-BR" sz="2400" dirty="0" smtClean="0">
                <a:solidFill>
                  <a:schemeClr val="tx2"/>
                </a:solidFill>
              </a:rPr>
              <a:t>), sejam estes uni ou multidimensionais.</a:t>
            </a:r>
          </a:p>
          <a:p>
            <a:pPr marL="64008" indent="0" algn="just">
              <a:buNone/>
            </a:pPr>
            <a:endParaRPr lang="pt-BR" sz="2400" dirty="0" smtClean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Os vetores são classificados como </a:t>
            </a:r>
            <a:r>
              <a:rPr lang="pt-BR" sz="2400" i="1" dirty="0" smtClean="0">
                <a:solidFill>
                  <a:schemeClr val="tx2"/>
                </a:solidFill>
              </a:rPr>
              <a:t>Estruturas de Dados Homogêneas, pois:</a:t>
            </a:r>
          </a:p>
          <a:p>
            <a:pPr marL="699516" lvl="1" indent="-342900" algn="just"/>
            <a:r>
              <a:rPr lang="pt-BR" sz="2200" i="1" dirty="0" smtClean="0">
                <a:solidFill>
                  <a:schemeClr val="tx2"/>
                </a:solidFill>
              </a:rPr>
              <a:t>Podem armazenar diversos valores simultaneamente (estrutura de dados); e</a:t>
            </a:r>
          </a:p>
          <a:p>
            <a:pPr marL="699516" lvl="1" indent="-342900" algn="just"/>
            <a:r>
              <a:rPr lang="pt-BR" sz="2200" i="1" dirty="0" smtClean="0">
                <a:solidFill>
                  <a:schemeClr val="tx2"/>
                </a:solidFill>
              </a:rPr>
              <a:t>Estes dados devem ser do mesmo tipo (homogeneidade).</a:t>
            </a:r>
            <a:r>
              <a:rPr lang="pt-BR" sz="2200" i="1" dirty="0">
                <a:solidFill>
                  <a:schemeClr val="tx2"/>
                </a:solidFill>
              </a:rPr>
              <a:t>	</a:t>
            </a:r>
            <a:r>
              <a:rPr lang="pt-BR" sz="2200" i="1" dirty="0" smtClean="0">
                <a:solidFill>
                  <a:schemeClr val="tx2"/>
                </a:solidFill>
              </a:rPr>
              <a:t>	</a:t>
            </a:r>
            <a:endParaRPr lang="pt-BR" sz="22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Porém, essa restrição quanto ao tipo de dados dos valores manipulados pela estrutura pode ser um empecilho para determinados problemas.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Por exemplo, suponha que um sistema de uma instituição de ensino necessite guardar algumas informações sobre os alunos, incluindo seu nome, matrícula, série, gênero e CR (coeficiente de rendimento). 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62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Como as informações a serem manipuladas são de tipos variados, será impossível armazenar em um mesmo vetor o </a:t>
            </a:r>
            <a:r>
              <a:rPr lang="pt-BR" sz="2400" i="1" dirty="0" smtClean="0">
                <a:solidFill>
                  <a:schemeClr val="tx2"/>
                </a:solidFill>
              </a:rPr>
              <a:t>nome</a:t>
            </a:r>
            <a:r>
              <a:rPr lang="pt-BR" sz="2400" dirty="0" smtClean="0">
                <a:solidFill>
                  <a:schemeClr val="tx2"/>
                </a:solidFill>
              </a:rPr>
              <a:t> e a </a:t>
            </a:r>
            <a:r>
              <a:rPr lang="pt-BR" sz="2400" i="1" dirty="0" smtClean="0">
                <a:solidFill>
                  <a:schemeClr val="tx2"/>
                </a:solidFill>
              </a:rPr>
              <a:t>série</a:t>
            </a:r>
            <a:r>
              <a:rPr lang="pt-BR" sz="2400" dirty="0" smtClean="0">
                <a:solidFill>
                  <a:schemeClr val="tx2"/>
                </a:solidFill>
              </a:rPr>
              <a:t> de um aluno, por exemplo. 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Uma “solução” – não recomendada – que poderia ser sugerida consiste na criação de diversos vetores: um de inteiros para as matrículas, um de </a:t>
            </a:r>
            <a:r>
              <a:rPr lang="pt-BR" sz="2400" i="1" dirty="0" err="1" smtClean="0">
                <a:solidFill>
                  <a:schemeClr val="tx2"/>
                </a:solidFill>
              </a:rPr>
              <a:t>strings</a:t>
            </a:r>
            <a:r>
              <a:rPr lang="pt-BR" sz="2400" dirty="0" smtClean="0">
                <a:solidFill>
                  <a:schemeClr val="tx2"/>
                </a:solidFill>
              </a:rPr>
              <a:t> para os nomes, e assim por diante.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3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Porém, o ideal é que uma única estrutura armazene todas as informações do aluno.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Neste cenário, se apresentam as </a:t>
            </a:r>
            <a:r>
              <a:rPr lang="pt-BR" sz="2400" i="1" dirty="0" smtClean="0">
                <a:solidFill>
                  <a:schemeClr val="tx2"/>
                </a:solidFill>
              </a:rPr>
              <a:t>Estruturas de Dados Heterogêneas</a:t>
            </a:r>
            <a:r>
              <a:rPr lang="pt-BR" sz="2400" dirty="0" smtClean="0">
                <a:solidFill>
                  <a:schemeClr val="tx2"/>
                </a:solidFill>
              </a:rPr>
              <a:t>, capazes de guardar, ao mesmo tempo, valores de tipos diversos.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i="1" dirty="0" err="1" smtClean="0">
                <a:solidFill>
                  <a:schemeClr val="tx2"/>
                </a:solidFill>
              </a:rPr>
              <a:t>Structs</a:t>
            </a:r>
            <a:r>
              <a:rPr lang="pt-BR" sz="2400" i="1" dirty="0" smtClean="0">
                <a:solidFill>
                  <a:schemeClr val="tx2"/>
                </a:solidFill>
              </a:rPr>
              <a:t> </a:t>
            </a:r>
            <a:r>
              <a:rPr lang="pt-BR" sz="2400" dirty="0" smtClean="0">
                <a:solidFill>
                  <a:schemeClr val="tx2"/>
                </a:solidFill>
              </a:rPr>
              <a:t>são estruturas de dados desta natureza. 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15099" y="2707179"/>
            <a:ext cx="1865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i="1" dirty="0" smtClean="0">
                <a:solidFill>
                  <a:schemeClr val="tx2"/>
                </a:solidFill>
              </a:rPr>
              <a:t>matrícula</a:t>
            </a:r>
          </a:p>
          <a:p>
            <a:r>
              <a:rPr lang="pt-BR" i="1" dirty="0" smtClean="0">
                <a:solidFill>
                  <a:schemeClr val="tx2"/>
                </a:solidFill>
              </a:rPr>
              <a:t>série</a:t>
            </a:r>
          </a:p>
          <a:p>
            <a:r>
              <a:rPr lang="pt-BR" i="1" dirty="0" smtClean="0">
                <a:solidFill>
                  <a:schemeClr val="tx2"/>
                </a:solidFill>
              </a:rPr>
              <a:t>gênero</a:t>
            </a:r>
          </a:p>
          <a:p>
            <a:r>
              <a:rPr lang="pt-BR" i="1" dirty="0" smtClean="0">
                <a:solidFill>
                  <a:schemeClr val="tx2"/>
                </a:solidFill>
              </a:rPr>
              <a:t>CR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05394" y="2060848"/>
            <a:ext cx="9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b="1" dirty="0" smtClean="0">
                <a:solidFill>
                  <a:schemeClr val="tx2"/>
                </a:solidFill>
              </a:rPr>
              <a:t>aluno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359515" y="2707179"/>
            <a:ext cx="28803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chemeClr val="tx2"/>
                </a:solidFill>
              </a:rPr>
              <a:t>char nome[50];</a:t>
            </a:r>
          </a:p>
          <a:p>
            <a:r>
              <a:rPr lang="pt-BR" i="1" dirty="0" err="1" smtClean="0">
                <a:solidFill>
                  <a:schemeClr val="tx2"/>
                </a:solidFill>
              </a:rPr>
              <a:t>int</a:t>
            </a:r>
            <a:r>
              <a:rPr lang="pt-BR" i="1" dirty="0" smtClean="0">
                <a:solidFill>
                  <a:schemeClr val="tx2"/>
                </a:solidFill>
              </a:rPr>
              <a:t> matricula, </a:t>
            </a:r>
          </a:p>
          <a:p>
            <a:pPr marL="354013"/>
            <a:r>
              <a:rPr lang="pt-BR" i="1" dirty="0" smtClean="0">
                <a:solidFill>
                  <a:schemeClr val="tx2"/>
                </a:solidFill>
              </a:rPr>
              <a:t>serie;</a:t>
            </a:r>
          </a:p>
          <a:p>
            <a:r>
              <a:rPr lang="pt-BR" i="1" dirty="0" smtClean="0">
                <a:solidFill>
                  <a:schemeClr val="tx2"/>
                </a:solidFill>
              </a:rPr>
              <a:t>char </a:t>
            </a:r>
            <a:r>
              <a:rPr lang="pt-BR" i="1" dirty="0" err="1" smtClean="0">
                <a:solidFill>
                  <a:schemeClr val="tx2"/>
                </a:solidFill>
              </a:rPr>
              <a:t>genero</a:t>
            </a:r>
            <a:r>
              <a:rPr lang="pt-BR" i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pt-BR" i="1" dirty="0" err="1" smtClean="0">
                <a:solidFill>
                  <a:schemeClr val="tx2"/>
                </a:solidFill>
              </a:rPr>
              <a:t>float</a:t>
            </a:r>
            <a:r>
              <a:rPr lang="pt-BR" i="1" dirty="0" smtClean="0">
                <a:solidFill>
                  <a:schemeClr val="tx2"/>
                </a:solidFill>
              </a:rPr>
              <a:t> CR;</a:t>
            </a:r>
            <a:endParaRPr lang="pt-BR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37642" y="2068511"/>
            <a:ext cx="330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b="1" i="1" dirty="0" err="1" smtClean="0">
                <a:solidFill>
                  <a:schemeClr val="tx2"/>
                </a:solidFill>
              </a:rPr>
              <a:t>typedef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struct</a:t>
            </a:r>
            <a:r>
              <a:rPr lang="pt-BR" b="1" i="1" dirty="0">
                <a:solidFill>
                  <a:schemeClr val="tx2"/>
                </a:solidFill>
              </a:rPr>
              <a:t> </a:t>
            </a:r>
            <a:r>
              <a:rPr lang="pt-BR" b="1" i="1" dirty="0" smtClean="0">
                <a:solidFill>
                  <a:schemeClr val="tx2"/>
                </a:solidFill>
              </a:rPr>
              <a:t>{</a:t>
            </a:r>
            <a:endParaRPr lang="pt-BR" b="1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942215" y="3824467"/>
            <a:ext cx="330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b="1" i="1" dirty="0" smtClean="0">
                <a:solidFill>
                  <a:schemeClr val="tx2"/>
                </a:solidFill>
              </a:rPr>
              <a:t>} </a:t>
            </a:r>
            <a:r>
              <a:rPr lang="pt-BR" b="1" i="1" dirty="0" err="1" smtClean="0">
                <a:solidFill>
                  <a:schemeClr val="tx2"/>
                </a:solidFill>
              </a:rPr>
              <a:t>TAluno</a:t>
            </a:r>
            <a:r>
              <a:rPr lang="pt-BR" b="1" i="1" dirty="0" smtClean="0">
                <a:solidFill>
                  <a:schemeClr val="tx2"/>
                </a:solidFill>
              </a:rPr>
              <a:t>;</a:t>
            </a:r>
            <a:endParaRPr lang="pt-BR" b="1" i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907704" y="4725144"/>
            <a:ext cx="22322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139952" y="4725144"/>
            <a:ext cx="22322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028" y="5302949"/>
            <a:ext cx="294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i="1" dirty="0" smtClean="0"/>
          </a:p>
          <a:p>
            <a:pPr algn="ctr"/>
            <a:r>
              <a:rPr lang="pt-BR" b="1" i="1" dirty="0" err="1" smtClean="0">
                <a:solidFill>
                  <a:schemeClr val="tx2"/>
                </a:solidFill>
              </a:rPr>
              <a:t>TAluno</a:t>
            </a:r>
            <a:r>
              <a:rPr lang="pt-BR" b="1" i="1" dirty="0" smtClean="0">
                <a:solidFill>
                  <a:schemeClr val="tx2"/>
                </a:solidFill>
              </a:rPr>
              <a:t>  aluno;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701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 smtClean="0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15099" y="2707179"/>
            <a:ext cx="1865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chemeClr val="tx2"/>
                </a:solidFill>
              </a:rPr>
              <a:t>nome</a:t>
            </a:r>
          </a:p>
          <a:p>
            <a:r>
              <a:rPr lang="pt-BR" i="1" dirty="0" smtClean="0">
                <a:solidFill>
                  <a:schemeClr val="tx2"/>
                </a:solidFill>
              </a:rPr>
              <a:t>matricula</a:t>
            </a:r>
          </a:p>
          <a:p>
            <a:r>
              <a:rPr lang="pt-BR" i="1" dirty="0" smtClean="0">
                <a:solidFill>
                  <a:schemeClr val="tx2"/>
                </a:solidFill>
              </a:rPr>
              <a:t>serie</a:t>
            </a:r>
          </a:p>
          <a:p>
            <a:r>
              <a:rPr lang="pt-BR" i="1" dirty="0" err="1" smtClean="0">
                <a:solidFill>
                  <a:schemeClr val="tx2"/>
                </a:solidFill>
              </a:rPr>
              <a:t>genero</a:t>
            </a:r>
            <a:endParaRPr lang="pt-BR" i="1" dirty="0" smtClean="0">
              <a:solidFill>
                <a:schemeClr val="tx2"/>
              </a:solidFill>
            </a:endParaRPr>
          </a:p>
          <a:p>
            <a:r>
              <a:rPr lang="pt-BR" i="1" dirty="0" smtClean="0">
                <a:solidFill>
                  <a:schemeClr val="tx2"/>
                </a:solidFill>
              </a:rPr>
              <a:t>CR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05394" y="2060848"/>
            <a:ext cx="9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b="1" dirty="0" smtClean="0">
                <a:solidFill>
                  <a:schemeClr val="tx2"/>
                </a:solidFill>
              </a:rPr>
              <a:t>aluno</a:t>
            </a:r>
            <a:endParaRPr lang="pt-BR" b="1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705394" y="2384013"/>
            <a:ext cx="3666806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372200" y="2132856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err="1" smtClean="0">
                <a:solidFill>
                  <a:schemeClr val="tx2"/>
                </a:solidFill>
              </a:rPr>
              <a:t>aluno.nome</a:t>
            </a:r>
            <a:endParaRPr lang="pt-BR" i="1" dirty="0"/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2857794" y="2996952"/>
            <a:ext cx="229027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182751" y="2771636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err="1" smtClean="0">
                <a:solidFill>
                  <a:schemeClr val="tx2"/>
                </a:solidFill>
              </a:rPr>
              <a:t>aluno.matricula</a:t>
            </a:r>
            <a:endParaRPr lang="pt-BR" i="1" dirty="0"/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2267744" y="3445843"/>
            <a:ext cx="4780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048176" y="3261178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err="1" smtClean="0">
                <a:solidFill>
                  <a:schemeClr val="tx2"/>
                </a:solidFill>
              </a:rPr>
              <a:t>aluno.serie</a:t>
            </a:r>
            <a:endParaRPr lang="pt-BR" i="1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2547811" y="3789040"/>
            <a:ext cx="3104309" cy="2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675598" y="3803455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err="1" smtClean="0">
                <a:solidFill>
                  <a:schemeClr val="tx2"/>
                </a:solidFill>
              </a:rPr>
              <a:t>aluno.genero</a:t>
            </a:r>
            <a:endParaRPr lang="pt-BR" i="1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2123728" y="3988121"/>
            <a:ext cx="1879201" cy="58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3990191" y="4405673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chemeClr val="tx2"/>
                </a:solidFill>
              </a:rPr>
              <a:t>aluno.CR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0194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4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4728</TotalTime>
  <Words>592</Words>
  <Application>Microsoft Office PowerPoint</Application>
  <PresentationFormat>Apresentação na tela (4:3)</PresentationFormat>
  <Paragraphs>164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Urbano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Leonardo Soares Vianna</dc:creator>
  <cp:lastModifiedBy>Leonardo Soares Vianna</cp:lastModifiedBy>
  <cp:revision>49</cp:revision>
  <dcterms:created xsi:type="dcterms:W3CDTF">2020-08-09T13:56:45Z</dcterms:created>
  <dcterms:modified xsi:type="dcterms:W3CDTF">2020-08-31T23:08:02Z</dcterms:modified>
</cp:coreProperties>
</file>