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9495" autoAdjust="0"/>
  </p:normalViewPr>
  <p:slideViewPr>
    <p:cSldViewPr snapToGrid="0">
      <p:cViewPr varScale="1">
        <p:scale>
          <a:sx n="55" d="100"/>
          <a:sy n="55" d="100"/>
        </p:scale>
        <p:origin x="15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A6484-58CB-4949-9CA8-4F60CCBDD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D4A1A6-EBC1-409A-93F0-5282216C0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345FC-2468-410B-B5E5-ED057343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11130-FBAF-47FB-AB79-B9DD42CAF532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46846-CB8E-45A9-A0B3-35A179B7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260E7-9D05-44F4-A535-796EC01A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777B7-2C15-419C-9C15-6CBF03F62A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38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78373-8EFE-4A1A-8110-4FDE63C3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EDC4EC-1F4F-45E1-B2AE-44A101C8C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0F41E-B0AC-4953-8D75-60440F53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9C8FA-1A1D-4D33-9F94-D89BD628182B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6F3E6-6A41-4983-960D-43D85294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F18DD-485C-4B97-A1F0-E58D707B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C98F9-D237-4F6B-88A0-3322D8BC2F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98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7B5592-C783-459F-A73F-E4E0D7149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F433D-F680-4F29-9972-72D8F6764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0C2E1-7A8A-4E38-9D01-CFE001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E2A62-C5C6-4561-9C54-3C7D1234190F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0AFEB-7101-4A00-8572-CA3D15D8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6584D1-B0D0-428D-8791-6098D80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94866-69B4-41E0-9652-8290252C11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26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F71-9BE4-45FD-AA65-30345B94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7CA6F-8E65-469A-9EAF-7E3DEF38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25F0A-3DC1-4490-924D-611F0115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A7FC0-8874-41B0-A1D0-73356EDA7DBA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0DACF-1FCF-4408-B5F8-0DB96D4B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28C1C-989A-4C14-99E9-9F090E2E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F3126-00D0-4ACB-A7DD-72AEBAD72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1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F6E54-2B13-4A27-8E2A-F054FF40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D60262-A19A-4AD1-B385-AD89932E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C0AB72-192B-4EDB-B778-64D812BF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256B4-C0A6-4C78-BE41-4AD27FF7233F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9C98C-A2CA-4238-BA5A-FE2D06E7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D5D58-FDBB-44D4-A834-2D093525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4184E-8C79-4D38-9ACD-B829006668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9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5FB22-9BC8-46C8-A1E6-B6051C61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D4FD8-8156-4645-8375-124046837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3A84C6-5206-485D-ACEA-95D8DF4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186AE1F-CF98-4B19-8FFF-5CE0DD8D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056CE-9BDD-48E8-A881-3FE202C06D90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4044DE63-F1F3-4636-802F-B918C741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A115F227-B436-42F1-AC13-C6CBA0DE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C2643-BC19-4460-96EF-B0B9BF8BF6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3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27C68-5E65-41A6-B47D-38A0F2EA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10F85-83F9-4C74-AA10-A14C051D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8E9229-84E5-45D7-8437-4C5B217B9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F77E94-8290-48B6-8B1D-173917F51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1E9010-930C-4974-9502-9A2742DB5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B5933318-D4C4-476E-BF42-3F387948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8DC78-DEFC-4636-97A6-B080406BB881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45944E8-BEE7-48BF-BA10-5B66BE0D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BB56D821-C66A-4A5A-B4E2-E501E593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2DDF-9FB7-40DD-AA10-72DBF2FC14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6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F9810-B93E-4BDF-8BAC-74D219FC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8D8AFAF4-5866-4DC2-8DE9-F9A4D99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57C61-3440-4CC6-A826-CD9A3A03BBE9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D352CB2-0B03-4003-BA34-4CEBACF1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0E84465F-AC27-4090-9FB8-46DEE18B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F7ED-E945-48FE-9D21-3EA6A02E9F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9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88AED3AD-1CE3-401B-8666-7CB3B0B1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E760E-D9F5-4065-B1D4-4C5913299CB7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71BAA222-4659-40B1-9D57-5D4E2039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8F1D0B6F-E487-4B1B-8848-E203F2DF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E3EE-05A1-4ACD-8E13-EB879BFDE1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1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1CF7D-988F-4DCF-B701-5C70EF6D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D7EE4-829D-4D90-80A7-10EF55EA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432A3-5BF4-407F-AACA-2DAE4C97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017F1C7-2AD0-4EA1-A448-45AA8AA4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088C5-9EA9-40E9-9B3C-777CE5452A42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3E71A13-0378-4AAC-8FBE-C5B8619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BCC03A5C-F99E-4F98-ADFF-723F71C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14FDA-5545-444B-8223-755B843D57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63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CC46E-D5EE-4B07-B013-3527F635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907369-B42B-42C8-9D35-245332575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6F9C3-F24B-4F40-A475-42DD36D5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8D89295-9B5C-4A3E-9A3A-D93EC72D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15858-5B06-4CBD-BB31-A0E2A043A0ED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DB3AD8D-CFFC-43D3-ADCD-A4EEBF9A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3379F203-9703-459C-93FF-2B44B5AE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EDA71-8205-42CB-8B97-A39A0735B2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36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7226AFDA-C2FD-4F82-8035-0088AB44F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4F8743B7-14ED-4280-AEF6-336B41770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F85ED0-9641-482F-8AF4-473B0EBA7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9C2A69-D491-43E6-A624-E07FB82AEBC3}" type="datetimeFigureOut">
              <a:rPr lang="pt-BR"/>
              <a:pPr>
                <a:defRPr/>
              </a:pPr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785A3E-6FA3-48EC-BAE8-C3F619FFB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2C017-57C8-42E9-8091-BA18BFD8E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545BB1B-9275-4078-8FF0-D27A8A6BA0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tângulo 3">
            <a:extLst>
              <a:ext uri="{FF2B5EF4-FFF2-40B4-BE49-F238E27FC236}">
                <a16:creationId xmlns:a16="http://schemas.microsoft.com/office/drawing/2014/main" id="{1EECC7D0-F3B0-4FB9-9356-05B7706FC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355600"/>
            <a:ext cx="849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000"/>
              </a:spcAft>
            </a:pPr>
            <a:r>
              <a:rPr lang="pt-BR" altLang="pt-BR" sz="2100">
                <a:solidFill>
                  <a:schemeClr val="bg1"/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Educação Tecnológica do Estado Rio de Janeiro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3C5F6C-2713-4053-B177-CC38BA14DCBB}"/>
              </a:ext>
            </a:extLst>
          </p:cNvPr>
          <p:cNvSpPr txBox="1"/>
          <p:nvPr/>
        </p:nvSpPr>
        <p:spPr>
          <a:xfrm>
            <a:off x="588936" y="2430149"/>
            <a:ext cx="7966128" cy="1200329"/>
          </a:xfrm>
          <a:prstGeom prst="rect">
            <a:avLst/>
          </a:prstGeom>
          <a:noFill/>
        </p:spPr>
        <p:txBody>
          <a:bodyPr>
            <a:prstTxWarp prst="textSto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pperplate Gothic Bold" panose="020E0705020206020404" pitchFamily="34" charset="0"/>
              </a:rPr>
              <a:t>selection</a:t>
            </a:r>
            <a:r>
              <a:rPr lang="pt-BR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pperplate Gothic Bold" panose="020E0705020206020404" pitchFamily="34" charset="0"/>
              </a:rPr>
              <a:t> </a:t>
            </a:r>
            <a:r>
              <a:rPr lang="pt-BR" sz="7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pperplate Gothic Bold" panose="020E0705020206020404" pitchFamily="34" charset="0"/>
              </a:rPr>
              <a:t>sort</a:t>
            </a:r>
            <a:endParaRPr lang="pt-BR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>
            <a:extLst>
              <a:ext uri="{FF2B5EF4-FFF2-40B4-BE49-F238E27FC236}">
                <a16:creationId xmlns:a16="http://schemas.microsoft.com/office/drawing/2014/main" id="{71CB023F-A7A3-4E73-80A5-B421EBDCA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355600"/>
            <a:ext cx="849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000"/>
              </a:spcAft>
            </a:pPr>
            <a:r>
              <a:rPr lang="pt-BR" altLang="pt-BR" sz="2100">
                <a:solidFill>
                  <a:schemeClr val="bg1"/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Educação Tecnológica do Estado Rio de Janeiro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602CBA-F3F7-4813-8FD4-C9A0DB842A91}"/>
              </a:ext>
            </a:extLst>
          </p:cNvPr>
          <p:cNvSpPr txBox="1"/>
          <p:nvPr/>
        </p:nvSpPr>
        <p:spPr>
          <a:xfrm>
            <a:off x="2867186" y="875464"/>
            <a:ext cx="340962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Eras Bold ITC" panose="020B0907030504020204" pitchFamily="34" charset="0"/>
              </a:rPr>
              <a:t>Selection</a:t>
            </a:r>
            <a:r>
              <a:rPr lang="pt-BR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Eras Bold ITC" panose="020B0907030504020204" pitchFamily="34" charset="0"/>
              </a:rPr>
              <a:t> </a:t>
            </a:r>
            <a:r>
              <a:rPr lang="pt-BR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Eras Bold ITC" panose="020B0907030504020204" pitchFamily="34" charset="0"/>
              </a:rPr>
              <a:t>Sort</a:t>
            </a:r>
            <a:endParaRPr lang="pt-BR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Eras Bold ITC" panose="020B0907030504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B584C5-72DF-45B3-983B-D8E83D4EE9C3}"/>
              </a:ext>
            </a:extLst>
          </p:cNvPr>
          <p:cNvSpPr/>
          <p:nvPr/>
        </p:nvSpPr>
        <p:spPr>
          <a:xfrm>
            <a:off x="454025" y="1609725"/>
            <a:ext cx="8235950" cy="4892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Também conhecido como ordenação por seleção.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A cada passo ele </a:t>
            </a:r>
            <a:r>
              <a:rPr lang="pt-BR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seleciona 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o melhor elemento para ocupar aquela posição do vetor.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	</a:t>
            </a:r>
          </a:p>
          <a:p>
            <a:pPr marL="342900" indent="369888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	Maior ou menor, dependendo do tipo de 	ordenação.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555625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Na prática, possui um desempenho quase 	sempre superior quando comparado com o 	</a:t>
            </a:r>
            <a:r>
              <a:rPr lang="pt-B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Bubble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Sort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tângulo 1">
            <a:extLst>
              <a:ext uri="{FF2B5EF4-FFF2-40B4-BE49-F238E27FC236}">
                <a16:creationId xmlns:a16="http://schemas.microsoft.com/office/drawing/2014/main" id="{66972ECB-A2D0-480C-8879-06C59651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355600"/>
            <a:ext cx="849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000"/>
              </a:spcAft>
            </a:pPr>
            <a:r>
              <a:rPr lang="pt-BR" altLang="pt-BR" sz="2100">
                <a:solidFill>
                  <a:schemeClr val="bg1"/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Educação Tecnológica do Estado Rio de Janeiro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0245FA2-BBD8-499B-A6D5-4F587E54E767}"/>
              </a:ext>
            </a:extLst>
          </p:cNvPr>
          <p:cNvSpPr txBox="1"/>
          <p:nvPr/>
        </p:nvSpPr>
        <p:spPr>
          <a:xfrm>
            <a:off x="493713" y="985838"/>
            <a:ext cx="8156575" cy="5287962"/>
          </a:xfrm>
          <a:prstGeom prst="rect">
            <a:avLst/>
          </a:prstGeom>
        </p:spPr>
        <p:txBody>
          <a:bodyPr lIns="0" tIns="55244" rIns="0" bIns="0">
            <a:spAutoFit/>
          </a:bodyPr>
          <a:lstStyle/>
          <a:p>
            <a:pPr marL="12700" eaLnBrk="1" fontAlgn="auto" hangingPunct="1">
              <a:spcBef>
                <a:spcPts val="434"/>
              </a:spcBef>
              <a:spcAft>
                <a:spcPts val="0"/>
              </a:spcAft>
              <a:buClr>
                <a:srgbClr val="DD8046"/>
              </a:buClr>
              <a:buSzPct val="58620"/>
              <a:tabLst>
                <a:tab pos="172720" algn="l"/>
              </a:tabLst>
              <a:defRPr/>
            </a:pPr>
            <a:r>
              <a:rPr lang="pt-BR" sz="2800" spc="-5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Funcionamento</a:t>
            </a:r>
            <a:endParaRPr lang="pt-BR" sz="2800" dirty="0">
              <a:solidFill>
                <a:srgbClr val="FFFF00"/>
              </a:solidFill>
              <a:latin typeface="Rockwell Extra Bold" panose="02060903040505020403" pitchFamily="18" charset="0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spc="-5" dirty="0">
              <a:solidFill>
                <a:schemeClr val="bg1"/>
              </a:solidFill>
              <a:latin typeface="Arial Black" panose="020B0A04020102020204" pitchFamily="34" charset="0"/>
              <a:cs typeface="Arial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A cada passo, procura o menor valor do vetor e o coloca na primeira posição.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369888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	Divide o vetor em duas partes: a parte 	ordenada, a esquerda do elemento 	analisado, e a parte que ainda não foi 	ordenada, a direita do elemento.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Descarta-se a primeira posição do vetor e repete-se o processo para a segunda posição.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Isso é feito para todas as posições do vetor.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275E6AD-F5B3-4EE2-8DDB-11A6E403BB3F}"/>
              </a:ext>
            </a:extLst>
          </p:cNvPr>
          <p:cNvSpPr/>
          <p:nvPr/>
        </p:nvSpPr>
        <p:spPr>
          <a:xfrm>
            <a:off x="611188" y="463550"/>
            <a:ext cx="23685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eaLnBrk="1" fontAlgn="auto" hangingPunct="1">
              <a:spcBef>
                <a:spcPts val="434"/>
              </a:spcBef>
              <a:spcAft>
                <a:spcPts val="0"/>
              </a:spcAft>
              <a:buClr>
                <a:srgbClr val="DD8046"/>
              </a:buClr>
              <a:buSzPct val="58620"/>
              <a:tabLst>
                <a:tab pos="172720" algn="l"/>
              </a:tabLst>
              <a:defRPr/>
            </a:pPr>
            <a:r>
              <a:rPr lang="pt-BR" sz="2800" spc="-5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Algoritmo</a:t>
            </a:r>
            <a:endParaRPr lang="pt-BR" sz="2800" dirty="0">
              <a:solidFill>
                <a:srgbClr val="FFFF00"/>
              </a:solidFill>
              <a:latin typeface="Rockwell Extra Bold" panose="02060903040505020403" pitchFamily="18" charset="0"/>
              <a:cs typeface="Arial"/>
            </a:endParaRPr>
          </a:p>
        </p:txBody>
      </p:sp>
      <p:sp>
        <p:nvSpPr>
          <p:cNvPr id="5123" name="Retângulo 3">
            <a:extLst>
              <a:ext uri="{FF2B5EF4-FFF2-40B4-BE49-F238E27FC236}">
                <a16:creationId xmlns:a16="http://schemas.microsoft.com/office/drawing/2014/main" id="{38F96BD4-149E-4279-AD07-B2F90FB4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-57150"/>
            <a:ext cx="84931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000"/>
              </a:spcAft>
            </a:pPr>
            <a:r>
              <a:rPr lang="pt-BR" altLang="pt-BR" sz="2100">
                <a:solidFill>
                  <a:schemeClr val="bg1"/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Educação Tecnológica do Estado Rio de Janeiro</a:t>
            </a:r>
          </a:p>
        </p:txBody>
      </p:sp>
      <p:sp>
        <p:nvSpPr>
          <p:cNvPr id="5124" name="object 6">
            <a:extLst>
              <a:ext uri="{FF2B5EF4-FFF2-40B4-BE49-F238E27FC236}">
                <a16:creationId xmlns:a16="http://schemas.microsoft.com/office/drawing/2014/main" id="{441DED42-457B-4604-851F-AD96C77F9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2684461"/>
            <a:ext cx="2246313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968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pt-BR" altLang="pt-BR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Procura o menor elemento em relação a “i”</a:t>
            </a:r>
          </a:p>
        </p:txBody>
      </p:sp>
      <p:sp>
        <p:nvSpPr>
          <p:cNvPr id="5125" name="object 6">
            <a:extLst>
              <a:ext uri="{FF2B5EF4-FFF2-40B4-BE49-F238E27FC236}">
                <a16:creationId xmlns:a16="http://schemas.microsoft.com/office/drawing/2014/main" id="{45EDB24F-81AC-43AD-AF96-4AE6673AE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4905375"/>
            <a:ext cx="2601913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968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pt-BR" altLang="pt-BR" sz="24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Troca os valores da posição atual com a “menor”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8AC6D7-86C9-4E48-AB36-4B813BE0C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7" y="984249"/>
            <a:ext cx="4276724" cy="57154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127" name="object 7">
            <a:extLst>
              <a:ext uri="{FF2B5EF4-FFF2-40B4-BE49-F238E27FC236}">
                <a16:creationId xmlns:a16="http://schemas.microsoft.com/office/drawing/2014/main" id="{8A0BBC02-D6DD-4F3D-A19C-3A23C42E846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829175" y="2502693"/>
            <a:ext cx="574675" cy="1933575"/>
          </a:xfrm>
          <a:custGeom>
            <a:avLst/>
            <a:gdLst>
              <a:gd name="T0" fmla="*/ 0 w 72389"/>
              <a:gd name="T1" fmla="*/ 10700402 h 821689"/>
              <a:gd name="T2" fmla="*/ 7028017 w 72389"/>
              <a:gd name="T3" fmla="*/ 10694288 h 821689"/>
              <a:gd name="T4" fmla="*/ 12763685 w 72389"/>
              <a:gd name="T5" fmla="*/ 10677637 h 821689"/>
              <a:gd name="T6" fmla="*/ 16628700 w 72389"/>
              <a:gd name="T7" fmla="*/ 10652917 h 821689"/>
              <a:gd name="T8" fmla="*/ 18045584 w 72389"/>
              <a:gd name="T9" fmla="*/ 10622622 h 821689"/>
              <a:gd name="T10" fmla="*/ 18045584 w 72389"/>
              <a:gd name="T11" fmla="*/ 5427969 h 821689"/>
              <a:gd name="T12" fmla="*/ 19452005 w 72389"/>
              <a:gd name="T13" fmla="*/ 5397674 h 821689"/>
              <a:gd name="T14" fmla="*/ 23295466 w 72389"/>
              <a:gd name="T15" fmla="*/ 5372954 h 821689"/>
              <a:gd name="T16" fmla="*/ 29009136 w 72389"/>
              <a:gd name="T17" fmla="*/ 5356298 h 821689"/>
              <a:gd name="T18" fmla="*/ 36027635 w 72389"/>
              <a:gd name="T19" fmla="*/ 5350189 h 821689"/>
              <a:gd name="T20" fmla="*/ 29009136 w 72389"/>
              <a:gd name="T21" fmla="*/ 5344087 h 821689"/>
              <a:gd name="T22" fmla="*/ 23295466 w 72389"/>
              <a:gd name="T23" fmla="*/ 5327436 h 821689"/>
              <a:gd name="T24" fmla="*/ 19452005 w 72389"/>
              <a:gd name="T25" fmla="*/ 5302719 h 821689"/>
              <a:gd name="T26" fmla="*/ 18045584 w 72389"/>
              <a:gd name="T27" fmla="*/ 5272412 h 821689"/>
              <a:gd name="T28" fmla="*/ 18045584 w 72389"/>
              <a:gd name="T29" fmla="*/ 77768 h 821689"/>
              <a:gd name="T30" fmla="*/ 16628700 w 72389"/>
              <a:gd name="T31" fmla="*/ 47473 h 821689"/>
              <a:gd name="T32" fmla="*/ 12763685 w 72389"/>
              <a:gd name="T33" fmla="*/ 22753 h 821689"/>
              <a:gd name="T34" fmla="*/ 7028017 w 72389"/>
              <a:gd name="T35" fmla="*/ 6097 h 821689"/>
              <a:gd name="T36" fmla="*/ 0 w 72389"/>
              <a:gd name="T37" fmla="*/ 0 h 8216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2389" h="821689">
                <a:moveTo>
                  <a:pt x="0" y="821182"/>
                </a:moveTo>
                <a:lnTo>
                  <a:pt x="14047" y="820713"/>
                </a:lnTo>
                <a:lnTo>
                  <a:pt x="25511" y="819435"/>
                </a:lnTo>
                <a:lnTo>
                  <a:pt x="33236" y="817538"/>
                </a:lnTo>
                <a:lnTo>
                  <a:pt x="36068" y="815213"/>
                </a:lnTo>
                <a:lnTo>
                  <a:pt x="36068" y="416559"/>
                </a:lnTo>
                <a:lnTo>
                  <a:pt x="38879" y="414234"/>
                </a:lnTo>
                <a:lnTo>
                  <a:pt x="46561" y="412337"/>
                </a:lnTo>
                <a:lnTo>
                  <a:pt x="57981" y="411059"/>
                </a:lnTo>
                <a:lnTo>
                  <a:pt x="72009" y="410590"/>
                </a:lnTo>
                <a:lnTo>
                  <a:pt x="57981" y="410122"/>
                </a:lnTo>
                <a:lnTo>
                  <a:pt x="46561" y="408844"/>
                </a:lnTo>
                <a:lnTo>
                  <a:pt x="38879" y="406947"/>
                </a:lnTo>
                <a:lnTo>
                  <a:pt x="36068" y="404621"/>
                </a:lnTo>
                <a:lnTo>
                  <a:pt x="36068" y="5968"/>
                </a:lnTo>
                <a:lnTo>
                  <a:pt x="33236" y="3643"/>
                </a:lnTo>
                <a:lnTo>
                  <a:pt x="25511" y="1746"/>
                </a:lnTo>
                <a:lnTo>
                  <a:pt x="14047" y="468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5128" name="object 7">
            <a:extLst>
              <a:ext uri="{FF2B5EF4-FFF2-40B4-BE49-F238E27FC236}">
                <a16:creationId xmlns:a16="http://schemas.microsoft.com/office/drawing/2014/main" id="{32E12210-2ABE-4991-B255-F4254F55D94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825539" y="4699000"/>
            <a:ext cx="574675" cy="1695450"/>
          </a:xfrm>
          <a:custGeom>
            <a:avLst/>
            <a:gdLst>
              <a:gd name="T0" fmla="*/ 0 w 72389"/>
              <a:gd name="T1" fmla="*/ 7213932 h 821689"/>
              <a:gd name="T2" fmla="*/ 7028017 w 72389"/>
              <a:gd name="T3" fmla="*/ 7209809 h 821689"/>
              <a:gd name="T4" fmla="*/ 12763685 w 72389"/>
              <a:gd name="T5" fmla="*/ 7198583 h 821689"/>
              <a:gd name="T6" fmla="*/ 16628700 w 72389"/>
              <a:gd name="T7" fmla="*/ 7181919 h 821689"/>
              <a:gd name="T8" fmla="*/ 18045584 w 72389"/>
              <a:gd name="T9" fmla="*/ 7161496 h 821689"/>
              <a:gd name="T10" fmla="*/ 18045584 w 72389"/>
              <a:gd name="T11" fmla="*/ 3659392 h 821689"/>
              <a:gd name="T12" fmla="*/ 19452005 w 72389"/>
              <a:gd name="T13" fmla="*/ 3638969 h 821689"/>
              <a:gd name="T14" fmla="*/ 23295466 w 72389"/>
              <a:gd name="T15" fmla="*/ 3622305 h 821689"/>
              <a:gd name="T16" fmla="*/ 29009136 w 72389"/>
              <a:gd name="T17" fmla="*/ 3611078 h 821689"/>
              <a:gd name="T18" fmla="*/ 36027635 w 72389"/>
              <a:gd name="T19" fmla="*/ 3606958 h 821689"/>
              <a:gd name="T20" fmla="*/ 29009136 w 72389"/>
              <a:gd name="T21" fmla="*/ 3602843 h 821689"/>
              <a:gd name="T22" fmla="*/ 23295466 w 72389"/>
              <a:gd name="T23" fmla="*/ 3591617 h 821689"/>
              <a:gd name="T24" fmla="*/ 19452005 w 72389"/>
              <a:gd name="T25" fmla="*/ 3574953 h 821689"/>
              <a:gd name="T26" fmla="*/ 18045584 w 72389"/>
              <a:gd name="T27" fmla="*/ 3554521 h 821689"/>
              <a:gd name="T28" fmla="*/ 18045584 w 72389"/>
              <a:gd name="T29" fmla="*/ 52426 h 821689"/>
              <a:gd name="T30" fmla="*/ 16628700 w 72389"/>
              <a:gd name="T31" fmla="*/ 32003 h 821689"/>
              <a:gd name="T32" fmla="*/ 12763685 w 72389"/>
              <a:gd name="T33" fmla="*/ 15339 h 821689"/>
              <a:gd name="T34" fmla="*/ 7028017 w 72389"/>
              <a:gd name="T35" fmla="*/ 4112 h 821689"/>
              <a:gd name="T36" fmla="*/ 0 w 72389"/>
              <a:gd name="T37" fmla="*/ 0 h 8216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2389" h="821689">
                <a:moveTo>
                  <a:pt x="0" y="821182"/>
                </a:moveTo>
                <a:lnTo>
                  <a:pt x="14047" y="820713"/>
                </a:lnTo>
                <a:lnTo>
                  <a:pt x="25511" y="819435"/>
                </a:lnTo>
                <a:lnTo>
                  <a:pt x="33236" y="817538"/>
                </a:lnTo>
                <a:lnTo>
                  <a:pt x="36068" y="815213"/>
                </a:lnTo>
                <a:lnTo>
                  <a:pt x="36068" y="416559"/>
                </a:lnTo>
                <a:lnTo>
                  <a:pt x="38879" y="414234"/>
                </a:lnTo>
                <a:lnTo>
                  <a:pt x="46561" y="412337"/>
                </a:lnTo>
                <a:lnTo>
                  <a:pt x="57981" y="411059"/>
                </a:lnTo>
                <a:lnTo>
                  <a:pt x="72009" y="410590"/>
                </a:lnTo>
                <a:lnTo>
                  <a:pt x="57981" y="410122"/>
                </a:lnTo>
                <a:lnTo>
                  <a:pt x="46561" y="408844"/>
                </a:lnTo>
                <a:lnTo>
                  <a:pt x="38879" y="406947"/>
                </a:lnTo>
                <a:lnTo>
                  <a:pt x="36068" y="404621"/>
                </a:lnTo>
                <a:lnTo>
                  <a:pt x="36068" y="5968"/>
                </a:lnTo>
                <a:lnTo>
                  <a:pt x="33236" y="3643"/>
                </a:lnTo>
                <a:lnTo>
                  <a:pt x="25511" y="1746"/>
                </a:lnTo>
                <a:lnTo>
                  <a:pt x="14047" y="468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tângulo 1">
            <a:extLst>
              <a:ext uri="{FF2B5EF4-FFF2-40B4-BE49-F238E27FC236}">
                <a16:creationId xmlns:a16="http://schemas.microsoft.com/office/drawing/2014/main" id="{FB7DEDFE-47CB-4B67-ACE0-18F58EDE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152400"/>
            <a:ext cx="84931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000"/>
              </a:spcAft>
            </a:pPr>
            <a:r>
              <a:rPr lang="pt-BR" altLang="pt-BR" sz="2100">
                <a:solidFill>
                  <a:schemeClr val="bg1"/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Educação Tecnológica do Estado Rio de Janeiro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6322C79-8998-4B19-B82F-012FC6BA3D23}"/>
              </a:ext>
            </a:extLst>
          </p:cNvPr>
          <p:cNvSpPr txBox="1"/>
          <p:nvPr/>
        </p:nvSpPr>
        <p:spPr>
          <a:xfrm>
            <a:off x="339725" y="673100"/>
            <a:ext cx="3805238" cy="485775"/>
          </a:xfrm>
          <a:prstGeom prst="rect">
            <a:avLst/>
          </a:prstGeom>
        </p:spPr>
        <p:txBody>
          <a:bodyPr lIns="0" tIns="55244" rIns="0" bIns="0">
            <a:spAutoFit/>
          </a:bodyPr>
          <a:lstStyle/>
          <a:p>
            <a:pPr marL="12700" eaLnBrk="1" fontAlgn="auto" hangingPunct="1">
              <a:spcBef>
                <a:spcPts val="434"/>
              </a:spcBef>
              <a:spcAft>
                <a:spcPts val="0"/>
              </a:spcAft>
              <a:buClr>
                <a:srgbClr val="DD8046"/>
              </a:buClr>
              <a:buSzPct val="58620"/>
              <a:tabLst>
                <a:tab pos="172720" algn="l"/>
              </a:tabLst>
              <a:defRPr/>
            </a:pPr>
            <a:r>
              <a:rPr sz="2800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Passo a</a:t>
            </a:r>
            <a:r>
              <a:rPr sz="2800" spc="-30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 </a:t>
            </a:r>
            <a:r>
              <a:rPr lang="pt-BR" sz="2800" spc="-5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passo</a:t>
            </a:r>
            <a:endParaRPr lang="pt-BR" sz="2800" dirty="0">
              <a:solidFill>
                <a:srgbClr val="FFFF00"/>
              </a:solidFill>
              <a:latin typeface="Rockwell Extra Bold" panose="02060903040505020403" pitchFamily="18" charset="0"/>
              <a:cs typeface="Arial"/>
            </a:endParaRPr>
          </a:p>
        </p:txBody>
      </p:sp>
      <p:pic>
        <p:nvPicPr>
          <p:cNvPr id="6148" name="Imagem 9">
            <a:extLst>
              <a:ext uri="{FF2B5EF4-FFF2-40B4-BE49-F238E27FC236}">
                <a16:creationId xmlns:a16="http://schemas.microsoft.com/office/drawing/2014/main" id="{2984FBCF-91A2-4571-857D-BB2D66412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2382838"/>
            <a:ext cx="6454775" cy="10461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tângulo 4">
            <a:extLst>
              <a:ext uri="{FF2B5EF4-FFF2-40B4-BE49-F238E27FC236}">
                <a16:creationId xmlns:a16="http://schemas.microsoft.com/office/drawing/2014/main" id="{4410E717-0091-4B4F-9E9D-E5B39BE90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1290638"/>
            <a:ext cx="8493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SzPct val="150000"/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chemeClr val="bg1"/>
                </a:solidFill>
                <a:latin typeface="Arial Black" panose="020B0A04020102020204" pitchFamily="34" charset="0"/>
              </a:rPr>
              <a:t>Para cada posição </a:t>
            </a:r>
            <a:r>
              <a:rPr lang="pt-BR" altLang="pt-BR" sz="2400" b="1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  <a:r>
              <a:rPr lang="pt-BR" altLang="pt-BR" sz="2400">
                <a:solidFill>
                  <a:schemeClr val="bg1"/>
                </a:solidFill>
                <a:latin typeface="Arial Black" panose="020B0A04020102020204" pitchFamily="34" charset="0"/>
              </a:rPr>
              <a:t>, procura no restante do vetor o menor valor para ocupá-la. </a:t>
            </a:r>
          </a:p>
        </p:txBody>
      </p:sp>
      <p:pic>
        <p:nvPicPr>
          <p:cNvPr id="6150" name="Imagem 6">
            <a:extLst>
              <a:ext uri="{FF2B5EF4-FFF2-40B4-BE49-F238E27FC236}">
                <a16:creationId xmlns:a16="http://schemas.microsoft.com/office/drawing/2014/main" id="{DCF1F134-FFC7-45BD-BC14-2391B104F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3721100"/>
            <a:ext cx="8312150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tângulo 3">
            <a:extLst>
              <a:ext uri="{FF2B5EF4-FFF2-40B4-BE49-F238E27FC236}">
                <a16:creationId xmlns:a16="http://schemas.microsoft.com/office/drawing/2014/main" id="{5BC80ACE-1A84-47B0-8455-83FD5ECD5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266700"/>
            <a:ext cx="849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000"/>
              </a:spcAft>
            </a:pPr>
            <a:r>
              <a:rPr lang="pt-BR" altLang="pt-BR" sz="2100">
                <a:solidFill>
                  <a:schemeClr val="bg1"/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Educação Tecnológica do Estado Rio de Janeiro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DE99422-873F-4535-A45E-9D18DD510FAA}"/>
              </a:ext>
            </a:extLst>
          </p:cNvPr>
          <p:cNvSpPr txBox="1"/>
          <p:nvPr/>
        </p:nvSpPr>
        <p:spPr>
          <a:xfrm>
            <a:off x="339725" y="822325"/>
            <a:ext cx="3805238" cy="485775"/>
          </a:xfrm>
          <a:prstGeom prst="rect">
            <a:avLst/>
          </a:prstGeom>
        </p:spPr>
        <p:txBody>
          <a:bodyPr lIns="0" tIns="55244" rIns="0" bIns="0">
            <a:spAutoFit/>
          </a:bodyPr>
          <a:lstStyle/>
          <a:p>
            <a:pPr marL="12700" eaLnBrk="1" fontAlgn="auto" hangingPunct="1">
              <a:spcBef>
                <a:spcPts val="434"/>
              </a:spcBef>
              <a:spcAft>
                <a:spcPts val="0"/>
              </a:spcAft>
              <a:buClr>
                <a:srgbClr val="DD8046"/>
              </a:buClr>
              <a:buSzPct val="58620"/>
              <a:tabLst>
                <a:tab pos="172720" algn="l"/>
              </a:tabLst>
              <a:defRPr/>
            </a:pPr>
            <a:r>
              <a:rPr sz="2800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Passo a</a:t>
            </a:r>
            <a:r>
              <a:rPr sz="2800" spc="-30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 </a:t>
            </a:r>
            <a:r>
              <a:rPr lang="pt-BR" sz="2800" spc="-5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passo</a:t>
            </a:r>
            <a:endParaRPr lang="pt-BR" sz="2800" dirty="0">
              <a:solidFill>
                <a:srgbClr val="FFFF00"/>
              </a:solidFill>
              <a:latin typeface="Rockwell Extra Bold" panose="02060903040505020403" pitchFamily="18" charset="0"/>
              <a:cs typeface="Arial"/>
            </a:endParaRPr>
          </a:p>
        </p:txBody>
      </p:sp>
      <p:sp>
        <p:nvSpPr>
          <p:cNvPr id="7172" name="Retângulo 5">
            <a:extLst>
              <a:ext uri="{FF2B5EF4-FFF2-40B4-BE49-F238E27FC236}">
                <a16:creationId xmlns:a16="http://schemas.microsoft.com/office/drawing/2014/main" id="{BCE848AB-6F29-4118-B20B-FEC31A20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1668463"/>
            <a:ext cx="8493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SzPct val="150000"/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chemeClr val="bg1"/>
                </a:solidFill>
                <a:latin typeface="Arial Black" panose="020B0A04020102020204" pitchFamily="34" charset="0"/>
              </a:rPr>
              <a:t>Para cada posição </a:t>
            </a:r>
            <a:r>
              <a:rPr lang="pt-BR" altLang="pt-BR" sz="2400" b="1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  <a:r>
              <a:rPr lang="pt-BR" altLang="pt-BR" sz="2400">
                <a:solidFill>
                  <a:schemeClr val="bg1"/>
                </a:solidFill>
                <a:latin typeface="Arial Black" panose="020B0A04020102020204" pitchFamily="34" charset="0"/>
              </a:rPr>
              <a:t>, procura no restante do vetor o menor valor para ocupá-la. </a:t>
            </a:r>
          </a:p>
        </p:txBody>
      </p:sp>
      <p:pic>
        <p:nvPicPr>
          <p:cNvPr id="7173" name="Imagem 7">
            <a:extLst>
              <a:ext uri="{FF2B5EF4-FFF2-40B4-BE49-F238E27FC236}">
                <a16:creationId xmlns:a16="http://schemas.microsoft.com/office/drawing/2014/main" id="{41957674-F722-4E2C-8147-2BAC312E9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859088"/>
            <a:ext cx="8791575" cy="31353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1">
            <a:extLst>
              <a:ext uri="{FF2B5EF4-FFF2-40B4-BE49-F238E27FC236}">
                <a16:creationId xmlns:a16="http://schemas.microsoft.com/office/drawing/2014/main" id="{4A69E4E7-6E18-4C8C-B724-4154027C3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155575"/>
            <a:ext cx="84931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000"/>
              </a:spcAft>
            </a:pPr>
            <a:r>
              <a:rPr lang="pt-BR" altLang="pt-BR" sz="2100">
                <a:solidFill>
                  <a:schemeClr val="bg1"/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Educação Tecnológica do Estado Rio de Janeiro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DD50D9B-04B3-47E3-8D85-46B032FA9636}"/>
              </a:ext>
            </a:extLst>
          </p:cNvPr>
          <p:cNvSpPr txBox="1"/>
          <p:nvPr/>
        </p:nvSpPr>
        <p:spPr>
          <a:xfrm>
            <a:off x="339725" y="746125"/>
            <a:ext cx="3805238" cy="455613"/>
          </a:xfrm>
          <a:prstGeom prst="rect">
            <a:avLst/>
          </a:prstGeom>
        </p:spPr>
        <p:txBody>
          <a:bodyPr lIns="0" tIns="55244" rIns="0" bIns="0">
            <a:spAutoFit/>
          </a:bodyPr>
          <a:lstStyle/>
          <a:p>
            <a:pPr marL="12700" eaLnBrk="1" fontAlgn="auto" hangingPunct="1">
              <a:spcBef>
                <a:spcPts val="434"/>
              </a:spcBef>
              <a:spcAft>
                <a:spcPts val="0"/>
              </a:spcAft>
              <a:buClr>
                <a:srgbClr val="DD8046"/>
              </a:buClr>
              <a:buSzPct val="58620"/>
              <a:tabLst>
                <a:tab pos="172720" algn="l"/>
              </a:tabLst>
              <a:defRPr/>
            </a:pPr>
            <a:r>
              <a:rPr sz="2600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Passo a</a:t>
            </a:r>
            <a:r>
              <a:rPr sz="2600" spc="-30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 </a:t>
            </a:r>
            <a:r>
              <a:rPr lang="pt-BR" sz="2600" spc="-5" dirty="0">
                <a:solidFill>
                  <a:srgbClr val="FFFF00"/>
                </a:solidFill>
                <a:latin typeface="Rockwell Extra Bold" panose="02060903040505020403" pitchFamily="18" charset="0"/>
                <a:cs typeface="Arial"/>
              </a:rPr>
              <a:t>passo</a:t>
            </a:r>
            <a:endParaRPr lang="pt-BR" sz="2600" dirty="0">
              <a:solidFill>
                <a:srgbClr val="FFFF00"/>
              </a:solidFill>
              <a:latin typeface="Rockwell Extra Bold" panose="02060903040505020403" pitchFamily="18" charset="0"/>
              <a:cs typeface="Arial"/>
            </a:endParaRPr>
          </a:p>
        </p:txBody>
      </p:sp>
      <p:pic>
        <p:nvPicPr>
          <p:cNvPr id="8196" name="Imagem 10">
            <a:extLst>
              <a:ext uri="{FF2B5EF4-FFF2-40B4-BE49-F238E27FC236}">
                <a16:creationId xmlns:a16="http://schemas.microsoft.com/office/drawing/2014/main" id="{BF9E1EAF-2587-4AC5-A5D1-8C1FDB035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5526088"/>
            <a:ext cx="6184900" cy="1263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Retângulo 6">
            <a:extLst>
              <a:ext uri="{FF2B5EF4-FFF2-40B4-BE49-F238E27FC236}">
                <a16:creationId xmlns:a16="http://schemas.microsoft.com/office/drawing/2014/main" id="{9D0F0E79-35BF-419E-BE4C-93F9AFAE3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1357313"/>
            <a:ext cx="8493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SzPct val="150000"/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chemeClr val="bg1"/>
                </a:solidFill>
                <a:latin typeface="Arial Black" panose="020B0A04020102020204" pitchFamily="34" charset="0"/>
              </a:rPr>
              <a:t>Para cada posição </a:t>
            </a:r>
            <a:r>
              <a:rPr lang="pt-BR" altLang="pt-BR" sz="2400" b="1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  <a:r>
              <a:rPr lang="pt-BR" altLang="pt-BR" sz="2400">
                <a:solidFill>
                  <a:schemeClr val="bg1"/>
                </a:solidFill>
                <a:latin typeface="Arial Black" panose="020B0A04020102020204" pitchFamily="34" charset="0"/>
              </a:rPr>
              <a:t>, procura no restante do vetor o menor valor para ocupá-la. </a:t>
            </a:r>
          </a:p>
        </p:txBody>
      </p:sp>
      <p:pic>
        <p:nvPicPr>
          <p:cNvPr id="8198" name="Imagem 4">
            <a:extLst>
              <a:ext uri="{FF2B5EF4-FFF2-40B4-BE49-F238E27FC236}">
                <a16:creationId xmlns:a16="http://schemas.microsoft.com/office/drawing/2014/main" id="{CF391121-321F-4875-ADD3-16D00FF2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344738"/>
            <a:ext cx="8010525" cy="30241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49B13C2-B6FF-4BE1-BB30-AF5B38EEBF24}"/>
              </a:ext>
            </a:extLst>
          </p:cNvPr>
          <p:cNvSpPr/>
          <p:nvPr/>
        </p:nvSpPr>
        <p:spPr>
          <a:xfrm>
            <a:off x="325438" y="1858963"/>
            <a:ext cx="849312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400" spc="-5" dirty="0">
                <a:solidFill>
                  <a:schemeClr val="bg1"/>
                </a:solidFill>
                <a:latin typeface="Arial Black" panose="020B0A04020102020204" pitchFamily="34" charset="0"/>
                <a:cs typeface="Arial"/>
              </a:rPr>
              <a:t>Considerando um vetor com </a:t>
            </a:r>
            <a:r>
              <a:rPr lang="pt-BR" sz="2400" b="1" spc="-5" dirty="0">
                <a:solidFill>
                  <a:schemeClr val="bg1"/>
                </a:solidFill>
                <a:latin typeface="Arial Black" panose="020B0A04020102020204" pitchFamily="34" charset="0"/>
                <a:cs typeface="Arial"/>
              </a:rPr>
              <a:t>N </a:t>
            </a:r>
            <a:r>
              <a:rPr lang="pt-BR" sz="2400" spc="-5" dirty="0">
                <a:solidFill>
                  <a:schemeClr val="bg1"/>
                </a:solidFill>
                <a:latin typeface="Arial Black" panose="020B0A04020102020204" pitchFamily="34" charset="0"/>
                <a:cs typeface="Arial"/>
              </a:rPr>
              <a:t>elementos, 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o tempo de execução é sempre de ordem </a:t>
            </a:r>
            <a:r>
              <a:rPr lang="pt-BR" sz="24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O(</a:t>
            </a:r>
            <a:r>
              <a:rPr lang="pt-BR" sz="2400" b="1" i="1" dirty="0">
                <a:solidFill>
                  <a:schemeClr val="bg1"/>
                </a:solidFill>
                <a:latin typeface="Arial Black" panose="020B0A04020102020204" pitchFamily="34" charset="0"/>
                <a:cs typeface="Arial"/>
              </a:rPr>
              <a:t>N</a:t>
            </a:r>
            <a:r>
              <a:rPr lang="pt-BR" sz="2400" b="1" i="1" baseline="25925" dirty="0">
                <a:solidFill>
                  <a:schemeClr val="bg1"/>
                </a:solidFill>
                <a:latin typeface="Arial Black" panose="020B0A04020102020204" pitchFamily="34" charset="0"/>
                <a:cs typeface="Arial"/>
              </a:rPr>
              <a:t>2</a:t>
            </a:r>
            <a:r>
              <a:rPr lang="pt-BR" sz="24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) .</a:t>
            </a: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tângulo 2">
            <a:extLst>
              <a:ext uri="{FF2B5EF4-FFF2-40B4-BE49-F238E27FC236}">
                <a16:creationId xmlns:a16="http://schemas.microsoft.com/office/drawing/2014/main" id="{468F89BA-4C9B-4296-9A43-0F46154E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309563"/>
            <a:ext cx="84931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000"/>
              </a:spcAft>
            </a:pPr>
            <a:r>
              <a:rPr lang="pt-BR" altLang="pt-BR" sz="2100">
                <a:solidFill>
                  <a:schemeClr val="bg1"/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Educação Tecnológica do Estado Rio de Janeiro</a:t>
            </a:r>
          </a:p>
        </p:txBody>
      </p:sp>
      <p:sp>
        <p:nvSpPr>
          <p:cNvPr id="9220" name="object 4">
            <a:extLst>
              <a:ext uri="{FF2B5EF4-FFF2-40B4-BE49-F238E27FC236}">
                <a16:creationId xmlns:a16="http://schemas.microsoft.com/office/drawing/2014/main" id="{F8E0483B-4117-42C8-B96E-3895FB96F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1117600"/>
            <a:ext cx="352583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5244" rIns="0" bIns="0">
            <a:spAutoFit/>
          </a:bodyPr>
          <a:lstStyle>
            <a:lvl1pPr marL="12700">
              <a:tabLst>
                <a:tab pos="171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71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71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71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71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438"/>
              </a:spcBef>
              <a:buClr>
                <a:srgbClr val="DD8046"/>
              </a:buClr>
              <a:buSzPct val="59000"/>
            </a:pPr>
            <a:r>
              <a:rPr lang="pt-BR" altLang="pt-BR" sz="2800">
                <a:solidFill>
                  <a:srgbClr val="FFFF00"/>
                </a:solidFill>
                <a:latin typeface="Rockwell Extra Bold" panose="02060903040505020403" pitchFamily="18" charset="0"/>
                <a:cs typeface="Arial" panose="020B0604020202020204" pitchFamily="34" charset="0"/>
              </a:rPr>
              <a:t>Complexidade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5B65D8-22AE-42F6-A348-0DED682EFF49}"/>
              </a:ext>
            </a:extLst>
          </p:cNvPr>
          <p:cNvSpPr/>
          <p:nvPr/>
        </p:nvSpPr>
        <p:spPr>
          <a:xfrm>
            <a:off x="325438" y="2928938"/>
            <a:ext cx="8493125" cy="3046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555625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	A eficiência do </a:t>
            </a:r>
            <a:r>
              <a:rPr lang="pt-B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selection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sort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não depende 	da ordem inicial dos elementos.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Apesar de possuírem a mesma complexidade no caso médio, na prática o </a:t>
            </a:r>
            <a:r>
              <a:rPr lang="pt-B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selection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sort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quase sempre supera o desempenho do </a:t>
            </a:r>
            <a:r>
              <a:rPr lang="pt-B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bubble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sort</a:t>
            </a: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</a:rPr>
              <a:t> pois envolve um número menor de comparações.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tângulo 1">
            <a:extLst>
              <a:ext uri="{FF2B5EF4-FFF2-40B4-BE49-F238E27FC236}">
                <a16:creationId xmlns:a16="http://schemas.microsoft.com/office/drawing/2014/main" id="{419F1EB8-8C6F-4811-B7B1-19D7A7F8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0"/>
            <a:ext cx="84931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000"/>
              </a:spcAft>
            </a:pPr>
            <a:r>
              <a:rPr lang="pt-BR" altLang="pt-BR" sz="2100">
                <a:solidFill>
                  <a:schemeClr val="bg1"/>
                </a:solidFill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Educação Tecnológica do Estado Rio de Janeiro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3274A70-4228-4EFC-AF8A-9E14B865C449}"/>
              </a:ext>
            </a:extLst>
          </p:cNvPr>
          <p:cNvSpPr/>
          <p:nvPr/>
        </p:nvSpPr>
        <p:spPr>
          <a:xfrm>
            <a:off x="325438" y="3413125"/>
            <a:ext cx="8493125" cy="3230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rgbClr val="FFFF00"/>
                </a:solidFill>
                <a:latin typeface="Rockwell Extra Bold" panose="02060903040505020403" pitchFamily="18" charset="0"/>
              </a:rPr>
              <a:t>Desvantagens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defRPr/>
            </a:pP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chemeClr val="bg1"/>
                </a:solidFill>
                <a:latin typeface="Arial Black" panose="020B0A04020102020204" pitchFamily="34" charset="0"/>
              </a:rPr>
              <a:t>Não é recomendado para aplicações que envolvam grandes quantidades de dados ou que precisem de velocidade.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chemeClr val="bg1"/>
                </a:solidFill>
                <a:latin typeface="Arial Black" panose="020B0A04020102020204" pitchFamily="34" charset="0"/>
              </a:rPr>
              <a:t>Não Estável: altera a ordem de dados iguais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00" dirty="0">
              <a:latin typeface="+mn-lt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chemeClr val="bg1"/>
                </a:solidFill>
                <a:latin typeface="Arial Black" panose="020B0A04020102020204" pitchFamily="34" charset="0"/>
              </a:rPr>
              <a:t>Sua eficiência diminui drasticamente a medida que o número de elementos no vetor aumenta.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E8F3B16-D1C5-4F10-A432-E06723C30C93}"/>
              </a:ext>
            </a:extLst>
          </p:cNvPr>
          <p:cNvSpPr/>
          <p:nvPr/>
        </p:nvSpPr>
        <p:spPr>
          <a:xfrm>
            <a:off x="403225" y="1039813"/>
            <a:ext cx="833755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chemeClr val="bg1"/>
                </a:solidFill>
                <a:latin typeface="Arial Black" panose="020B0A04020102020204" pitchFamily="34" charset="0"/>
              </a:rPr>
              <a:t>Ele é um algoritmo simples de ser implementado.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chemeClr val="bg1"/>
                </a:solidFill>
                <a:latin typeface="Arial Black" panose="020B0A04020102020204" pitchFamily="34" charset="0"/>
              </a:rPr>
              <a:t>Não necessita de um vetor auxiliar, portanto, ele ocupa menos memória.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SzPct val="15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chemeClr val="bg1"/>
                </a:solidFill>
                <a:latin typeface="Arial Black" panose="020B0A04020102020204" pitchFamily="34" charset="0"/>
              </a:rPr>
              <a:t>Ele é um dos mais velozes na ordenação de vetores de tamanhos pequenos.</a:t>
            </a:r>
          </a:p>
        </p:txBody>
      </p:sp>
      <p:sp>
        <p:nvSpPr>
          <p:cNvPr id="10245" name="Retângulo 4">
            <a:extLst>
              <a:ext uri="{FF2B5EF4-FFF2-40B4-BE49-F238E27FC236}">
                <a16:creationId xmlns:a16="http://schemas.microsoft.com/office/drawing/2014/main" id="{9586CA97-C697-4BEE-9F56-7F30E1FD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581025"/>
            <a:ext cx="211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pt-BR" altLang="pt-BR" sz="2400">
                <a:solidFill>
                  <a:srgbClr val="FFFF00"/>
                </a:solidFill>
                <a:latin typeface="Rockwell Extra Bold" panose="02060903040505020403" pitchFamily="18" charset="0"/>
              </a:rPr>
              <a:t>Vantagens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307</Words>
  <Application>Microsoft Office PowerPoint</Application>
  <PresentationFormat>Apresentação na tela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Cooper Black</vt:lpstr>
      <vt:lpstr>Copperplate Gothic Bold</vt:lpstr>
      <vt:lpstr>Eras Bold ITC</vt:lpstr>
      <vt:lpstr>Rockwell Extra 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Casa</dc:creator>
  <cp:lastModifiedBy>Casa</cp:lastModifiedBy>
  <cp:revision>38</cp:revision>
  <dcterms:created xsi:type="dcterms:W3CDTF">2019-06-05T23:35:27Z</dcterms:created>
  <dcterms:modified xsi:type="dcterms:W3CDTF">2020-10-26T21:02:30Z</dcterms:modified>
</cp:coreProperties>
</file>