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5" r:id="rId6"/>
    <p:sldId id="274" r:id="rId7"/>
    <p:sldId id="276" r:id="rId8"/>
    <p:sldId id="305" r:id="rId9"/>
    <p:sldId id="277" r:id="rId10"/>
    <p:sldId id="278" r:id="rId11"/>
    <p:sldId id="279" r:id="rId12"/>
    <p:sldId id="259" r:id="rId13"/>
    <p:sldId id="261" r:id="rId14"/>
    <p:sldId id="262" r:id="rId15"/>
    <p:sldId id="263" r:id="rId16"/>
    <p:sldId id="264" r:id="rId17"/>
    <p:sldId id="280" r:id="rId18"/>
    <p:sldId id="281" r:id="rId19"/>
    <p:sldId id="282" r:id="rId20"/>
    <p:sldId id="265" r:id="rId21"/>
    <p:sldId id="297" r:id="rId22"/>
    <p:sldId id="296" r:id="rId23"/>
    <p:sldId id="295" r:id="rId24"/>
    <p:sldId id="294" r:id="rId25"/>
    <p:sldId id="293" r:id="rId26"/>
    <p:sldId id="292" r:id="rId27"/>
    <p:sldId id="291" r:id="rId28"/>
    <p:sldId id="268" r:id="rId29"/>
    <p:sldId id="283" r:id="rId30"/>
    <p:sldId id="269" r:id="rId31"/>
    <p:sldId id="271" r:id="rId32"/>
    <p:sldId id="270" r:id="rId33"/>
    <p:sldId id="300" r:id="rId34"/>
    <p:sldId id="303" r:id="rId35"/>
    <p:sldId id="302" r:id="rId36"/>
    <p:sldId id="299" r:id="rId37"/>
    <p:sldId id="286" r:id="rId38"/>
    <p:sldId id="287" r:id="rId39"/>
    <p:sldId id="28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 /><Relationship Id="rId2" Type="http://schemas.openxmlformats.org/officeDocument/2006/relationships/image" Target="../media/image26.tmp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ronapp.io/estruturar-projeto-de-desenvolvimento-de-aplicativo/#Quais_sao_as_diferencas_entre_aplicativos_especificos_e_plataformas_de_criacao_e_desenvolvimento_de_apps" TargetMode="External" /><Relationship Id="rId2" Type="http://schemas.openxmlformats.org/officeDocument/2006/relationships/hyperlink" Target="https://imasters.com.br/desenvolvimento/o-que-voce-deve-considerar-ao-desenvolver-um-ap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resultadosdigitais.com.br/marketing/mvp-minimo-produto-viavel/" TargetMode="External" /><Relationship Id="rId5" Type="http://schemas.openxmlformats.org/officeDocument/2006/relationships/hyperlink" Target="https://www.alura.com.br/artigos/o-que-sao-regras-de-negocio" TargetMode="External" /><Relationship Id="rId4" Type="http://schemas.openxmlformats.org/officeDocument/2006/relationships/hyperlink" Target="https://aelaschool.com/experienciadousuario/4-principios-do-design-centrado-no-usuario/" TargetMode="Externa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07F6B-429D-D970-95C7-BF92D665A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b="1" dirty="0"/>
              <a:t>MARKETPLACE no Bairro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29326-C4DD-7F2C-1651-6DEB60B9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26991"/>
            <a:ext cx="8791575" cy="1655762"/>
          </a:xfrm>
        </p:spPr>
        <p:txBody>
          <a:bodyPr anchor="ctr">
            <a:noAutofit/>
          </a:bodyPr>
          <a:lstStyle/>
          <a:p>
            <a:r>
              <a:rPr lang="pt-BR" sz="1800" b="1" dirty="0"/>
              <a:t>ETE – Advogado José David Gil Rodrigues </a:t>
            </a:r>
          </a:p>
          <a:p>
            <a:r>
              <a:rPr lang="pt-BR" sz="1800" b="1" dirty="0"/>
              <a:t>Alunos: </a:t>
            </a:r>
            <a:r>
              <a:rPr lang="pt-BR" sz="1800" dirty="0" err="1"/>
              <a:t>Camily</a:t>
            </a:r>
            <a:r>
              <a:rPr lang="pt-BR" sz="1800" dirty="0"/>
              <a:t> </a:t>
            </a:r>
            <a:r>
              <a:rPr lang="pt-BR" sz="1800" dirty="0" err="1"/>
              <a:t>Gabriely</a:t>
            </a:r>
            <a:r>
              <a:rPr lang="pt-BR" sz="1800" dirty="0"/>
              <a:t>, Ellen Jackeline, Jaqueline Brito, Karine Viana, Maria Valéria e Wesley Lucas.</a:t>
            </a:r>
          </a:p>
          <a:p>
            <a:r>
              <a:rPr lang="pt-BR" sz="1800" b="1" dirty="0"/>
              <a:t>Turma:</a:t>
            </a:r>
            <a:r>
              <a:rPr lang="pt-BR" sz="1800" dirty="0"/>
              <a:t> 1°A – DS – Subsequente </a:t>
            </a:r>
          </a:p>
          <a:p>
            <a:r>
              <a:rPr lang="pt-BR" sz="1800" b="1" dirty="0" err="1"/>
              <a:t>Profª</a:t>
            </a:r>
            <a:r>
              <a:rPr lang="pt-BR" sz="1800" b="1" dirty="0"/>
              <a:t>: </a:t>
            </a:r>
            <a:r>
              <a:rPr lang="pt-BR" sz="1800" dirty="0"/>
              <a:t>Paula Gonçalo </a:t>
            </a:r>
          </a:p>
          <a:p>
            <a:r>
              <a:rPr lang="pt-BR" sz="1800" b="1" dirty="0"/>
              <a:t>Disciplina: </a:t>
            </a:r>
            <a:r>
              <a:rPr lang="pt-BR" sz="1800" dirty="0"/>
              <a:t>P.I.1 – Projeto Integrador 1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10483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22BC-411F-2708-A482-3732B8E4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Metodologia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021FB-75F1-C18F-0CF5-CD9E0FC5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      </a:t>
            </a:r>
            <a:r>
              <a:rPr lang="pt-BR" sz="2000" dirty="0">
                <a:effectLst/>
                <a:ea typeface="Arial" panose="020B0604020202020204" pitchFamily="34" charset="0"/>
              </a:rPr>
              <a:t>Qualidade, destaca a busca pelo padrão de excelência em cada produto ou serviço comercializado na plataforma. Os empreendedores que desejam se cadastrar no Marketplace do Bairro precisam ser avaliados quanto à qualidade dos seus produtos e serviços, para garantir que o cliente receba sempre o melhor. 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/>
              <a:t>          </a:t>
            </a:r>
            <a:r>
              <a:rPr lang="pt-BR" sz="2000" dirty="0">
                <a:effectLst/>
                <a:ea typeface="Arial" panose="020B0604020202020204" pitchFamily="34" charset="0"/>
              </a:rPr>
              <a:t>Diversidade, significa oferecer aos consumidores uma ampla gama de produtos e serviços em diversas áreas, como digitar os itens que irá ser divulgado como loja, farmácia, etc.</a:t>
            </a:r>
            <a:r>
              <a:rPr lang="pt-BR" sz="2000" dirty="0">
                <a:ea typeface="Arial" panose="020B0604020202020204" pitchFamily="34" charset="0"/>
              </a:rPr>
              <a:t> </a:t>
            </a:r>
            <a:r>
              <a:rPr lang="pt-BR" sz="2000" dirty="0">
                <a:effectLst/>
                <a:ea typeface="Arial" panose="020B0604020202020204" pitchFamily="34" charset="0"/>
              </a:rPr>
              <a:t>A diversidade é fundamental para atender as diversas necessidades dos consumidores e apoiar a economia local. 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25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47ADF-4DC5-E6A8-C36A-7DD12E3F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Metodologia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66D8D-319E-F64F-6141-9DBE252D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   </a:t>
            </a:r>
            <a:r>
              <a:rPr lang="pt-BR" sz="2200" dirty="0"/>
              <a:t>     </a:t>
            </a:r>
            <a:r>
              <a:rPr lang="pt-BR" sz="2600" dirty="0">
                <a:effectLst/>
                <a:ea typeface="Arial" panose="020B0604020202020204" pitchFamily="34" charset="0"/>
              </a:rPr>
              <a:t>Em resumo, a metodologia do Marketplace do Bairro busca valorizar o comércio local, oferecer qualidade e diversidade de produtos e serviços, além disso, a plataforma valoriza a transparência e a confiança entre os empreendedores e os consumidores, para criar uma comunidade mais forte. </a:t>
            </a:r>
            <a:endParaRPr lang="pt-BR" sz="26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600" dirty="0"/>
              <a:t>       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A falta de divulgação e visibilidade do comércio local, juntamente com a dificuldade do cliente em obter informações sobre horário de funcionamento, preço, quantidade e disponibilidade do produto, motivou o desenvolvimento desta plataforma. </a:t>
            </a:r>
          </a:p>
          <a:p>
            <a:pPr marL="0" indent="0">
              <a:buNone/>
            </a:pPr>
            <a:r>
              <a:rPr lang="pt-BR" sz="2600" dirty="0">
                <a:effectLst/>
                <a:ea typeface="Times New Roman" panose="02020603050405020304" pitchFamily="18" charset="0"/>
              </a:rPr>
              <a:t>          Utilizamos a metodologia de pesquisa descritiva quantitativa para coletar dados da persona por meio do Google </a:t>
            </a:r>
            <a:r>
              <a:rPr lang="pt-BR" sz="2600" dirty="0" err="1">
                <a:effectLst/>
                <a:ea typeface="Times New Roman" panose="02020603050405020304" pitchFamily="18" charset="0"/>
              </a:rPr>
              <a:t>Forms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, utilizando um questionário estruturado composto por perguntas objetivas. Esses dados nos ajudaram a compreender a importância de criar uma plataforma online para divulgar o comércio do bairro.</a:t>
            </a:r>
          </a:p>
        </p:txBody>
      </p:sp>
    </p:spTree>
    <p:extLst>
      <p:ext uri="{BB962C8B-B14F-4D97-AF65-F5344CB8AC3E}">
        <p14:creationId xmlns:p14="http://schemas.microsoft.com/office/powerpoint/2010/main" val="192303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ADE3-888A-9727-402C-3303128F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Gráficos da Pesquisa de </a:t>
            </a:r>
            <a:r>
              <a:rPr lang="pt-BR" b="1" i="1" u="sng" dirty="0"/>
              <a:t>IMERSÃO</a:t>
            </a:r>
            <a:endParaRPr lang="pt-BR" b="1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9E8B5A9-BF9C-2869-B110-BA8B3ECC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46" y="2197448"/>
            <a:ext cx="2781875" cy="3497703"/>
          </a:xfr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19239977-0DD3-0C0D-5BF8-B4D33A65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73" y="2197449"/>
            <a:ext cx="2799239" cy="3497703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1F9B4410-41B8-7654-B5B7-A146648F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563" y="2197448"/>
            <a:ext cx="2799239" cy="3497703"/>
          </a:xfrm>
          <a:prstGeom prst="rect">
            <a:avLst/>
          </a:prstGeom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A91578F-58EB-9530-7916-C6B7F162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954" y="2197449"/>
            <a:ext cx="2502485" cy="34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157F-4DAF-403D-6F12-3C50CC5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Gráficos da Pesquisa de </a:t>
            </a:r>
            <a:r>
              <a:rPr lang="pt-BR" b="1" i="1" u="sng" dirty="0"/>
              <a:t>Persona </a:t>
            </a:r>
            <a:endParaRPr lang="pt-BR" b="1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4D351EB-214D-D7C6-9598-7D3CD2F2B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45" y="2275466"/>
            <a:ext cx="5414082" cy="3541712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61E33289-F378-0A02-4E22-11C916C1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71" y="2275466"/>
            <a:ext cx="415821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B102-5804-A0D1-445B-4D1D11BB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Gráficos da pesquisa de </a:t>
            </a:r>
            <a:r>
              <a:rPr lang="pt-BR" b="1" i="1" u="sng" dirty="0"/>
              <a:t>Persona </a:t>
            </a:r>
            <a:endParaRPr lang="pt-BR" b="1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592FA5F-2D22-3221-043E-30440B91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463" y="2097088"/>
            <a:ext cx="3228244" cy="3541712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592EC1AB-B2D4-A9E8-433B-B5C2A884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757" y="2097088"/>
            <a:ext cx="3040198" cy="355658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A17E09FD-567D-C59B-2A26-392707219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005" y="2097088"/>
            <a:ext cx="291158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F27D3-A1A1-D1FC-90F3-F666DF50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Gráficos da pesquisa de </a:t>
            </a:r>
            <a:r>
              <a:rPr lang="pt-BR" b="1" i="1" u="sng" dirty="0"/>
              <a:t>Persona </a:t>
            </a:r>
            <a:endParaRPr lang="pt-BR" b="1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3823DFA-276A-AF02-FF46-325E4D0F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95" y="2146058"/>
            <a:ext cx="3790812" cy="4001106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29339E40-413F-1455-97D7-093F9640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17" y="2146058"/>
            <a:ext cx="3790812" cy="40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8736E-1678-E6F9-E83C-E7E6539F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Persona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0C89E-5B29-D558-E63A-1B127E6F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Nome: </a:t>
            </a:r>
            <a:r>
              <a:rPr lang="pt-BR" sz="2800" b="1" dirty="0"/>
              <a:t>RAPHAELLY</a:t>
            </a:r>
          </a:p>
          <a:p>
            <a:r>
              <a:rPr lang="pt-BR" sz="2800" dirty="0"/>
              <a:t>Idade: </a:t>
            </a:r>
            <a:r>
              <a:rPr lang="pt-BR" sz="2800" b="1" dirty="0"/>
              <a:t>21 anos</a:t>
            </a:r>
          </a:p>
          <a:p>
            <a:r>
              <a:rPr lang="pt-BR" sz="2800" dirty="0"/>
              <a:t>Sexo: </a:t>
            </a:r>
            <a:r>
              <a:rPr lang="pt-BR" sz="2800" b="1" dirty="0"/>
              <a:t>Feminino</a:t>
            </a:r>
            <a:endParaRPr lang="pt-BR" sz="2800" dirty="0"/>
          </a:p>
          <a:p>
            <a:r>
              <a:rPr lang="pt-BR" sz="2800" dirty="0"/>
              <a:t>Profissão: 	</a:t>
            </a:r>
            <a:r>
              <a:rPr lang="pt-BR" sz="2800" b="1" dirty="0"/>
              <a:t>Estudante de TI e </a:t>
            </a:r>
          </a:p>
          <a:p>
            <a:pPr marL="0" indent="0">
              <a:buNone/>
            </a:pPr>
            <a:r>
              <a:rPr lang="pt-BR" sz="2800" b="1" dirty="0"/>
              <a:t>		Microempreendedora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1F8C22EA-A423-8E21-DFBE-C051C4AF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68" y="1656797"/>
            <a:ext cx="2897482" cy="39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4744A-88A6-A1EC-C3A4-FA875BD3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573A6-5F0D-59E4-BEBB-C078AF55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pt-BR" dirty="0">
                <a:effectLst/>
                <a:ea typeface="Times New Roman" panose="02020603050405020304" pitchFamily="18" charset="0"/>
              </a:rPr>
              <a:t>A plataforma vai funcionar de maneira simples onde será necessário um breve cadastro para </a:t>
            </a:r>
            <a:r>
              <a:rPr lang="pt-BR" dirty="0">
                <a:ea typeface="Times New Roman" panose="02020603050405020304" pitchFamily="18" charset="0"/>
              </a:rPr>
              <a:t>devida utilização. A</a:t>
            </a:r>
            <a:r>
              <a:rPr lang="pt-BR" dirty="0">
                <a:effectLst/>
                <a:ea typeface="Times New Roman" panose="02020603050405020304" pitchFamily="18" charset="0"/>
              </a:rPr>
              <a:t>pós este cadastro, o usuário terá acesso </a:t>
            </a:r>
            <a:r>
              <a:rPr lang="pt-BR" dirty="0">
                <a:ea typeface="Times New Roman" panose="02020603050405020304" pitchFamily="18" charset="0"/>
              </a:rPr>
              <a:t>às</a:t>
            </a:r>
            <a:r>
              <a:rPr lang="pt-BR" dirty="0">
                <a:effectLst/>
                <a:ea typeface="Times New Roman" panose="02020603050405020304" pitchFamily="18" charset="0"/>
              </a:rPr>
              <a:t> páginas e funcionabilidades da mesma. Sua utilização </a:t>
            </a:r>
            <a:r>
              <a:rPr lang="pt-BR" dirty="0">
                <a:ea typeface="Times New Roman" panose="02020603050405020304" pitchFamily="18" charset="0"/>
              </a:rPr>
              <a:t>apenas será </a:t>
            </a:r>
            <a:r>
              <a:rPr lang="pt-BR" dirty="0">
                <a:effectLst/>
                <a:ea typeface="Times New Roman" panose="02020603050405020304" pitchFamily="18" charset="0"/>
              </a:rPr>
              <a:t>realizada com acesso da internet, levando em consideração que a plataforma foi criada para uso web.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06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75FFE-4B12-2B08-938E-6A3DD06B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Estrutura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FA3DD-581B-7202-CB31-68A6AAED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          A estrutura do sistema consiste em três partes: comunicação, processo e base de dados. Para comunicação utilizaremos a opção </a:t>
            </a:r>
            <a:r>
              <a:rPr lang="pt-BR" i="1" dirty="0">
                <a:effectLst/>
                <a:ea typeface="Times New Roman" panose="02020603050405020304" pitchFamily="18" charset="0"/>
              </a:rPr>
              <a:t>google </a:t>
            </a:r>
            <a:r>
              <a:rPr lang="pt-BR" i="1" dirty="0" err="1">
                <a:effectLst/>
                <a:ea typeface="Times New Roman" panose="02020603050405020304" pitchFamily="18" charset="0"/>
              </a:rPr>
              <a:t>forms</a:t>
            </a:r>
            <a:r>
              <a:rPr lang="pt-BR" i="1" dirty="0">
                <a:ea typeface="Times New Roman" panose="02020603050405020304" pitchFamily="18" charset="0"/>
              </a:rPr>
              <a:t>, para </a:t>
            </a:r>
            <a:r>
              <a:rPr lang="pt-BR" dirty="0">
                <a:effectLst/>
                <a:ea typeface="Times New Roman" panose="02020603050405020304" pitchFamily="18" charset="0"/>
              </a:rPr>
              <a:t>receber as notificações dos usuários. A parte de processo consiste no algoritmo de posicionamento em si, desenvolvido em HTML e CSS,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JavaScript</a:t>
            </a:r>
            <a:r>
              <a:rPr lang="pt-BR" dirty="0">
                <a:effectLst/>
                <a:ea typeface="Times New Roman" panose="02020603050405020304" pitchFamily="18" charset="0"/>
              </a:rPr>
              <a:t> no front-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End</a:t>
            </a:r>
            <a:r>
              <a:rPr lang="pt-BR" dirty="0">
                <a:effectLst/>
                <a:ea typeface="Times New Roman" panose="02020603050405020304" pitchFamily="18" charset="0"/>
              </a:rPr>
              <a:t> e Python no Back-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End</a:t>
            </a:r>
            <a:r>
              <a:rPr lang="pt-BR" dirty="0">
                <a:effectLst/>
                <a:ea typeface="Times New Roman" panose="02020603050405020304" pitchFamily="18" charset="0"/>
              </a:rPr>
              <a:t> utiliza informações contidas na base de dados, implementado no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Xampp</a:t>
            </a:r>
            <a:r>
              <a:rPr lang="pt-BR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50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65F70-4F9E-0855-2B75-2DFBDA40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Funcionamento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A1018-4A91-3170-3EB7-6FC6FFE5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pt-BR" dirty="0">
                <a:effectLst/>
                <a:ea typeface="Times New Roman" panose="02020603050405020304" pitchFamily="18" charset="0"/>
              </a:rPr>
              <a:t>Tela de login;</a:t>
            </a:r>
          </a:p>
          <a:p>
            <a:r>
              <a:rPr lang="pt-BR" dirty="0">
                <a:ea typeface="Times New Roman" panose="02020603050405020304" pitchFamily="18" charset="0"/>
              </a:rPr>
              <a:t>Realizar Cadastro e preencher os dados necessários para cadastro;</a:t>
            </a:r>
          </a:p>
          <a:p>
            <a:r>
              <a:rPr lang="pt-BR" dirty="0">
                <a:ea typeface="Times New Roman" panose="02020603050405020304" pitchFamily="18" charset="0"/>
              </a:rPr>
              <a:t>Criar Senha de login após preenchimento dos dados;</a:t>
            </a:r>
          </a:p>
          <a:p>
            <a:r>
              <a:rPr lang="pt-BR" dirty="0">
                <a:ea typeface="Times New Roman" panose="02020603050405020304" pitchFamily="18" charset="0"/>
              </a:rPr>
              <a:t>Tela para recuperação de senha por via e-mail ou SMS;</a:t>
            </a:r>
          </a:p>
          <a:p>
            <a:r>
              <a:rPr lang="pt-BR" dirty="0" err="1">
                <a:ea typeface="Times New Roman" panose="02020603050405020304" pitchFamily="18" charset="0"/>
              </a:rPr>
              <a:t>Logar</a:t>
            </a:r>
            <a:r>
              <a:rPr lang="pt-BR" dirty="0">
                <a:ea typeface="Times New Roman" panose="02020603050405020304" pitchFamily="18" charset="0"/>
              </a:rPr>
              <a:t> no sistema;</a:t>
            </a:r>
          </a:p>
          <a:p>
            <a:r>
              <a:rPr lang="pt-BR">
                <a:ea typeface="Times New Roman" panose="02020603050405020304" pitchFamily="18" charset="0"/>
              </a:rPr>
              <a:t>Tela de alterar senha;</a:t>
            </a:r>
            <a:endParaRPr lang="pt-BR" dirty="0">
              <a:ea typeface="Times New Roman" panose="02020603050405020304" pitchFamily="18" charset="0"/>
            </a:endParaRPr>
          </a:p>
          <a:p>
            <a:r>
              <a:rPr lang="pt-BR" dirty="0">
                <a:ea typeface="Times New Roman" panose="02020603050405020304" pitchFamily="18" charset="0"/>
              </a:rPr>
              <a:t>Escolher o perfil se é cliente ou empreendedor;</a:t>
            </a:r>
          </a:p>
          <a:p>
            <a:r>
              <a:rPr lang="pt-BR" dirty="0">
                <a:ea typeface="Times New Roman" panose="02020603050405020304" pitchFamily="18" charset="0"/>
              </a:rPr>
              <a:t>Tela de Menu.</a:t>
            </a:r>
          </a:p>
        </p:txBody>
      </p:sp>
    </p:spTree>
    <p:extLst>
      <p:ext uri="{BB962C8B-B14F-4D97-AF65-F5344CB8AC3E}">
        <p14:creationId xmlns:p14="http://schemas.microsoft.com/office/powerpoint/2010/main" val="30449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E502E-BCD1-17AA-A7DF-236F5263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Índice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CDFD5-AEC5-70CE-9B2C-ADEED0F75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73461"/>
            <a:ext cx="4878389" cy="3817739"/>
          </a:xfrm>
        </p:spPr>
        <p:txBody>
          <a:bodyPr anchor="ctr">
            <a:noAutofit/>
          </a:bodyPr>
          <a:lstStyle/>
          <a:p>
            <a:r>
              <a:rPr lang="pt-BR" sz="2000" dirty="0"/>
              <a:t>Introdução </a:t>
            </a:r>
          </a:p>
          <a:p>
            <a:r>
              <a:rPr lang="pt-BR" sz="2000" dirty="0"/>
              <a:t>Objetivos </a:t>
            </a:r>
          </a:p>
          <a:p>
            <a:r>
              <a:rPr lang="pt-BR" sz="2000" dirty="0"/>
              <a:t>Objetivo Geral</a:t>
            </a:r>
          </a:p>
          <a:p>
            <a:r>
              <a:rPr lang="pt-BR" sz="2000" dirty="0"/>
              <a:t>Objetivo Específico  </a:t>
            </a:r>
          </a:p>
          <a:p>
            <a:r>
              <a:rPr lang="pt-BR" sz="2000" dirty="0"/>
              <a:t>Justificativa </a:t>
            </a:r>
          </a:p>
          <a:p>
            <a:r>
              <a:rPr lang="pt-BR" sz="2000" dirty="0"/>
              <a:t>Desenvolvimento </a:t>
            </a:r>
          </a:p>
          <a:p>
            <a:r>
              <a:rPr lang="pt-BR" sz="2000" dirty="0"/>
              <a:t>Metodologia </a:t>
            </a:r>
          </a:p>
          <a:p>
            <a:r>
              <a:rPr lang="pt-BR" sz="2000" dirty="0"/>
              <a:t>Gráficos da Pesquisa de Imersão </a:t>
            </a:r>
          </a:p>
          <a:p>
            <a:r>
              <a:rPr lang="pt-BR" sz="2000" dirty="0"/>
              <a:t>Gráficos Pesquisa de Persona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691DFC-F2DF-8E3C-5BC3-1DEDB9225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8239" y="1785938"/>
            <a:ext cx="4878389" cy="4005262"/>
          </a:xfrm>
        </p:spPr>
        <p:txBody>
          <a:bodyPr anchor="t">
            <a:noAutofit/>
          </a:bodyPr>
          <a:lstStyle/>
          <a:p>
            <a:r>
              <a:rPr lang="pt-BR" sz="2000" dirty="0"/>
              <a:t>Persona </a:t>
            </a:r>
          </a:p>
          <a:p>
            <a:r>
              <a:rPr lang="pt-BR" sz="2000" dirty="0"/>
              <a:t>Sistema</a:t>
            </a:r>
          </a:p>
          <a:p>
            <a:r>
              <a:rPr lang="pt-BR" sz="2000" dirty="0"/>
              <a:t>Estrutura do Sistema</a:t>
            </a:r>
          </a:p>
          <a:p>
            <a:r>
              <a:rPr lang="pt-BR" sz="2000" dirty="0"/>
              <a:t>Funcionamento do Sistema</a:t>
            </a:r>
          </a:p>
          <a:p>
            <a:r>
              <a:rPr lang="pt-BR" sz="2000" dirty="0"/>
              <a:t>Interfaces</a:t>
            </a:r>
          </a:p>
          <a:p>
            <a:r>
              <a:rPr lang="pt-BR" sz="2000" dirty="0"/>
              <a:t>Base de Dados</a:t>
            </a:r>
          </a:p>
          <a:p>
            <a:r>
              <a:rPr lang="pt-BR" sz="2000" dirty="0"/>
              <a:t>Modelo Conceitual, Lógico e Físico</a:t>
            </a:r>
          </a:p>
          <a:p>
            <a:r>
              <a:rPr lang="pt-BR" sz="2000" dirty="0"/>
              <a:t>Conclusão </a:t>
            </a:r>
          </a:p>
          <a:p>
            <a:r>
              <a:rPr lang="pt-BR" sz="2000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40081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42" y="1357803"/>
            <a:ext cx="8770540" cy="4931021"/>
          </a:xfrm>
        </p:spPr>
      </p:pic>
    </p:spTree>
    <p:extLst>
      <p:ext uri="{BB962C8B-B14F-4D97-AF65-F5344CB8AC3E}">
        <p14:creationId xmlns:p14="http://schemas.microsoft.com/office/powerpoint/2010/main" val="243116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3698574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223230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406433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409845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416419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421590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F387-A791-8F01-DAB4-5769AB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D22C676F-CE7A-6BDD-4BB5-4072ABD5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142" y="1357803"/>
            <a:ext cx="8770539" cy="4931021"/>
          </a:xfrm>
        </p:spPr>
      </p:pic>
    </p:spTree>
    <p:extLst>
      <p:ext uri="{BB962C8B-B14F-4D97-AF65-F5344CB8AC3E}">
        <p14:creationId xmlns:p14="http://schemas.microsoft.com/office/powerpoint/2010/main" val="366326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AEFFC-AB2D-9C7F-FF3C-B6E57635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Interfaces 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74BBEDD-DE9F-CD6E-B078-0442982FA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51" y="1428464"/>
            <a:ext cx="8557097" cy="4811018"/>
          </a:xfrm>
        </p:spPr>
      </p:pic>
    </p:spTree>
    <p:extLst>
      <p:ext uri="{BB962C8B-B14F-4D97-AF65-F5344CB8AC3E}">
        <p14:creationId xmlns:p14="http://schemas.microsoft.com/office/powerpoint/2010/main" val="1209920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176C7-37CA-83BD-CD15-D6FDE6C5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67356-7458-A788-FE41-987B34E0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dirty="0"/>
              <a:t>           </a:t>
            </a:r>
            <a:r>
              <a:rPr lang="pt-BR" dirty="0">
                <a:effectLst/>
                <a:ea typeface="Times New Roman" panose="02020603050405020304" pitchFamily="18" charset="0"/>
              </a:rPr>
              <a:t>A base de dados foi implementada no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Xampp</a:t>
            </a:r>
            <a:r>
              <a:rPr lang="pt-BR" dirty="0">
                <a:effectLst/>
                <a:ea typeface="Times New Roman" panose="02020603050405020304" pitchFamily="18" charset="0"/>
              </a:rPr>
              <a:t>. Composta por uma tabela: o banco receberá informações fornecidas pelo o usuário na tela de cadastro no front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end</a:t>
            </a:r>
            <a:r>
              <a:rPr lang="pt-BR" dirty="0">
                <a:effectLst/>
                <a:ea typeface="Times New Roman" panose="02020603050405020304" pitchFamily="18" charset="0"/>
              </a:rPr>
              <a:t> da plataforma, para identificação e acesso do usuário a plataforma.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05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DEE99-D6F1-D655-9BAE-81571588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49704-4414-55CD-6540-714B68E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O Marketplace do Bairro é uma plataforma de comércio eletrônico, que irá conectar compradores e vendedores locais. Seu objetivo é ajudar a promover e fortalecer os pequenos negócios na comunidade, permitindo que os moradores encontrem produtos mais perto de casa. </a:t>
            </a:r>
          </a:p>
          <a:p>
            <a:pPr marL="0" indent="0">
              <a:buNone/>
            </a:pPr>
            <a:r>
              <a:rPr lang="pt-BR" sz="2000" dirty="0">
                <a:ea typeface="Times New Roman" panose="02020603050405020304" pitchFamily="18" charset="0"/>
              </a:rPr>
              <a:t>         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O aplicativo Marketplace do bairro tem como princípio fundamental apoiar os comerciantes locais </a:t>
            </a:r>
            <a:r>
              <a:rPr lang="pt-BR" sz="2000" dirty="0">
                <a:ea typeface="Times New Roman" panose="02020603050405020304" pitchFamily="18" charset="0"/>
              </a:rPr>
              <a:t>na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divulgação de seus serviços,  </a:t>
            </a:r>
            <a:r>
              <a:rPr lang="pt-BR" sz="2000" dirty="0">
                <a:ea typeface="Times New Roman" panose="02020603050405020304" pitchFamily="18" charset="0"/>
              </a:rPr>
              <a:t>para que a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comunidade daquela região </a:t>
            </a:r>
            <a:r>
              <a:rPr lang="pt-BR" sz="2000" dirty="0">
                <a:ea typeface="Times New Roman" panose="02020603050405020304" pitchFamily="18" charset="0"/>
              </a:rPr>
              <a:t>fique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informada do o estoque, preço e promoção de produtos. Contudo, espera-se com isto, aumentar a visibilidade dos itens existentes.</a:t>
            </a:r>
          </a:p>
          <a:p>
            <a:pPr marL="0" indent="0">
              <a:buNone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          O Marketplace do bairro é pensado </a:t>
            </a:r>
            <a:r>
              <a:rPr lang="pt-BR" sz="2000" dirty="0">
                <a:ea typeface="Times New Roman" panose="02020603050405020304" pitchFamily="18" charset="0"/>
              </a:rPr>
              <a:t>para criar soluções aos problemas existentes em relação à comercialização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online no território local. Tem como princípio basilar ser eficaz e acolhedor para os moradores de bairros específicos, aproximando-os dos empreendedores locais. </a:t>
            </a:r>
          </a:p>
        </p:txBody>
      </p:sp>
    </p:spTree>
    <p:extLst>
      <p:ext uri="{BB962C8B-B14F-4D97-AF65-F5344CB8AC3E}">
        <p14:creationId xmlns:p14="http://schemas.microsoft.com/office/powerpoint/2010/main" val="77113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78C4-B199-3C0C-4DB4-D2BF0664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49" y="619126"/>
            <a:ext cx="9906000" cy="596357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Estrutura base de dados Modelo Conceitual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751706" y="1215483"/>
            <a:ext cx="8499286" cy="5269314"/>
          </a:xfrm>
        </p:spPr>
      </p:pic>
    </p:spTree>
    <p:extLst>
      <p:ext uri="{BB962C8B-B14F-4D97-AF65-F5344CB8AC3E}">
        <p14:creationId xmlns:p14="http://schemas.microsoft.com/office/powerpoint/2010/main" val="428522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721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Estrutura base de dados modelo lógico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1413" y="1271239"/>
            <a:ext cx="9801815" cy="51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51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478B-0BCB-B49B-66C0-0402CA9B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752474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Estrutura base de dados Modelo Físico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2779" y="1377278"/>
            <a:ext cx="4263689" cy="49544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5100" y="2516346"/>
            <a:ext cx="5642311" cy="26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0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478B-0BCB-B49B-66C0-0402CA9B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752474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Banco de dados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C03453-3BB7-6A22-A526-9BEBC36E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2" y="1630476"/>
            <a:ext cx="10413278" cy="46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0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478B-0BCB-B49B-66C0-0402CA9B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752474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Banco de dados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E7403C4-3C50-EBEE-6576-43DE8C60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8" y="1520494"/>
            <a:ext cx="10540563" cy="47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478B-0BCB-B49B-66C0-0402CA9B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752474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Banco de dados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CD704FD5-6A2C-30BE-B846-A4D99AA3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5" y="1595435"/>
            <a:ext cx="10470951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478B-0BCB-B49B-66C0-0402CA9B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752474"/>
          </a:xfrm>
        </p:spPr>
        <p:txBody>
          <a:bodyPr>
            <a:normAutofit/>
          </a:bodyPr>
          <a:lstStyle/>
          <a:p>
            <a:pPr algn="ctr"/>
            <a:r>
              <a:rPr lang="pt-BR" sz="3400" b="1" u="sng" dirty="0"/>
              <a:t>Banco de dados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23614185-184B-247B-B127-9EE9B260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8" y="1520428"/>
            <a:ext cx="10515905" cy="47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8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EB72F-ED72-73D1-BD90-BC30FAD4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95DCF-DB49-DE75-161A-71B40F8F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         </a:t>
            </a:r>
            <a:r>
              <a:rPr lang="pt-BR" sz="2200" dirty="0">
                <a:effectLst/>
                <a:ea typeface="Arial" panose="020B0604020202020204" pitchFamily="34" charset="0"/>
              </a:rPr>
              <a:t>Com a apresentação do nosso projeto, esperamos ter conseguido mostrar para todos os presentes, tudo o que idealizamos e pensamos para nossa escola, e para todos que compõe essa instituição, tivemos a preocupação de mostrar o quanto a nossa plataforma é importante para ser um diferencial e ajudar na divulgação dos produtos e negócios para o bairro, promovendo uma ponte entre o marketing digital</a:t>
            </a:r>
            <a:r>
              <a:rPr lang="pt-BR" sz="2200" dirty="0">
                <a:ea typeface="Arial" panose="020B0604020202020204" pitchFamily="34" charset="0"/>
              </a:rPr>
              <a:t>, j</a:t>
            </a:r>
            <a:r>
              <a:rPr lang="pt-BR" sz="2200" dirty="0">
                <a:effectLst/>
                <a:ea typeface="Arial" panose="020B0604020202020204" pitchFamily="34" charset="0"/>
              </a:rPr>
              <a:t>untamente com a acessibilidade dos usuários.</a:t>
            </a:r>
            <a:endParaRPr lang="pt-BR" sz="22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/>
              <a:t>           </a:t>
            </a:r>
            <a:r>
              <a:rPr lang="pt-BR" sz="2200" dirty="0">
                <a:effectLst/>
                <a:ea typeface="Arial" panose="020B0604020202020204" pitchFamily="34" charset="0"/>
              </a:rPr>
              <a:t>Sabe-se que vivemos num período de grandes mudanças tecnológicas, é  cada vez frequente ver empresas se aproximando de produtos e serviços de clientes, com isso, as empresas entenderam que somente dessa forma  conhecendo seu cliente irão garantir o sucesso com o foco no usuário e entendendo suas necessidades para produzir aplicativos inteligentes para resolver problemas e mergulhar em ferramentas para gerar mais valor para o comércio. </a:t>
            </a:r>
            <a:endParaRPr lang="pt-BR" sz="2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42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4BA4-5A86-C8F7-86FA-7C038E4D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7FE78-A6DE-756A-F66D-FC12D4E6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         </a:t>
            </a:r>
            <a:r>
              <a:rPr lang="pt-BR" sz="2000" dirty="0">
                <a:effectLst/>
                <a:ea typeface="Arial" panose="020B0604020202020204" pitchFamily="34" charset="0"/>
              </a:rPr>
              <a:t>Ademais, é interessante que o Marketplace do bairro seja visto como uma ferramenta útil e essencial para nossos usuários. Sobretudo, nós possuímos a certeza que o Marketplace do bairro será o primeiro passo de muitos avanços e atualizações que faremos com a nossa plataforma. Nosso intuito é que a plataforma seja parte de algo fundamental dentro dos bairros e proximidades, conectando vendedores e compradores. Em síntese, desejamos que o software que desenvolvemos possa ser atribuído de maneira positiva, como parte fundamental para facilitar a vida dos consumidores que buscam serviços próximos de casa, em seu bairro, no conforto do seu lar. </a:t>
            </a:r>
          </a:p>
          <a:p>
            <a:pPr marL="0" indent="0">
              <a:buNone/>
            </a:pPr>
            <a:r>
              <a:rPr lang="pt-BR" sz="2000" dirty="0">
                <a:effectLst/>
                <a:ea typeface="Arial" panose="020B0604020202020204" pitchFamily="34" charset="0"/>
              </a:rPr>
              <a:t>           Ao mesmo tempo, depositaremos a confiança de que nosso aplicativo impulsionará o crescimento </a:t>
            </a:r>
            <a:r>
              <a:rPr lang="pt-BR" sz="2000">
                <a:effectLst/>
                <a:ea typeface="Arial" panose="020B0604020202020204" pitchFamily="34" charset="0"/>
              </a:rPr>
              <a:t>de pequenos negócios</a:t>
            </a:r>
            <a:r>
              <a:rPr lang="pt-BR" sz="2000" dirty="0">
                <a:effectLst/>
                <a:ea typeface="Arial" panose="020B0604020202020204" pitchFamily="34" charset="0"/>
              </a:rPr>
              <a:t>, com isso, é primordial utilizar o aplicativo com responsabilidade e entendendo os usuários como prioridade de uma organização.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160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9F4F3-1C28-A0D8-FEC3-3A3935CF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Referência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08B96-54DA-B476-931C-0EF98DE1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2"/>
              </a:rPr>
              <a:t>https://imasters.com.br/desenvolvimento/o-que-voce-deve-considerar-ao-desenvolver-um-app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3"/>
              </a:rPr>
              <a:t>https://blog.cronapp.io/estruturar-projeto-de-desenvolvimento-de-aplicativo/#Quais_sao_as_diferencas_entre_aplicativos_especificos_e_plataformas_de_criacao_e_desenvolvimento_de_apps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https://aelaschool.com/experienciadousuario/4-principios-do-design-centrado-no-usuario/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https://www.alura.com.br/artigos/o-que-sao-regras-de-negocio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https://resultadosdigitais.com.br/marketing/mvp-minimo-produto-viavel/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719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F092B-AA70-3F76-28FD-DB155A4C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err="1"/>
              <a:t>ObjetivoS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A62F5-82E6-9976-26BB-F7418E4D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dirty="0">
                <a:effectLst/>
                <a:ea typeface="Arial" panose="020B0604020202020204" pitchFamily="34" charset="0"/>
              </a:rPr>
              <a:t>           O objetivo do Marketplace do Bairro é conectar consumidores a vendedores locais, oferecendo uma experiência de compra conveniente e confiável para quem deseja adquirir produtos e serviços</a:t>
            </a:r>
            <a:r>
              <a:rPr lang="pt-BR" dirty="0">
                <a:ea typeface="Arial" panose="020B0604020202020204" pitchFamily="34" charset="0"/>
              </a:rPr>
              <a:t>, </a:t>
            </a:r>
            <a:r>
              <a:rPr lang="pt-BR" dirty="0">
                <a:effectLst/>
                <a:ea typeface="Arial" panose="020B0604020202020204" pitchFamily="34" charset="0"/>
              </a:rPr>
              <a:t>sem precisar se deslocar para longe de casa.   </a:t>
            </a:r>
            <a:endParaRPr lang="pt-BR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2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3CACD-0899-73CB-FC3D-D710E2D2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CF716-8D52-6840-D4C7-49D3D1BA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dirty="0">
                <a:effectLst/>
                <a:ea typeface="Arial" panose="020B0604020202020204" pitchFamily="34" charset="0"/>
              </a:rPr>
              <a:t>          O objetivo geral do Marketplace do Bairro é criar uma plataforma virtual de comércio eletrônico, que seja capaz de </a:t>
            </a:r>
            <a:r>
              <a:rPr lang="pt-BR" dirty="0">
                <a:ea typeface="Arial" panose="020B0604020202020204" pitchFamily="34" charset="0"/>
              </a:rPr>
              <a:t>fazer uma conexão entre produtos e serviços, sobretudo, </a:t>
            </a:r>
            <a:r>
              <a:rPr lang="pt-BR" dirty="0">
                <a:effectLst/>
                <a:ea typeface="Arial" panose="020B0604020202020204" pitchFamily="34" charset="0"/>
              </a:rPr>
              <a:t>disponibilizar </a:t>
            </a:r>
            <a:r>
              <a:rPr lang="pt-BR" dirty="0">
                <a:ea typeface="Arial" panose="020B0604020202020204" pitchFamily="34" charset="0"/>
              </a:rPr>
              <a:t>itens </a:t>
            </a:r>
            <a:r>
              <a:rPr lang="pt-BR" dirty="0">
                <a:effectLst/>
                <a:ea typeface="Arial" panose="020B0604020202020204" pitchFamily="34" charset="0"/>
              </a:rPr>
              <a:t>e serviços de empresas locais para moradores do bairro, com intuito de facilitar a realização de compras, diminuir custos e fortalecer a economia local. </a:t>
            </a:r>
            <a:endParaRPr lang="pt-BR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1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11D92-1AE7-3EA4-2B23-635284AB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2740"/>
          </a:xfrm>
        </p:spPr>
        <p:txBody>
          <a:bodyPr/>
          <a:lstStyle/>
          <a:p>
            <a:r>
              <a:rPr lang="pt-BR" b="1" u="sng" dirty="0"/>
              <a:t>Objetivos específicos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423E0-BFC7-C555-12A8-671FCD25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66" y="1598414"/>
            <a:ext cx="10065146" cy="464106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/>
              <a:t>         </a:t>
            </a:r>
            <a:r>
              <a:rPr lang="pt-BR" dirty="0">
                <a:effectLst/>
                <a:ea typeface="Times New Roman" panose="02020603050405020304" pitchFamily="18" charset="0"/>
              </a:rPr>
              <a:t>Estabelecer parcerias com empresas locais para oferecer uma ampla variedade de produtos e serviços aos moradores do bairro;</a:t>
            </a:r>
          </a:p>
          <a:p>
            <a:pPr lvl="0"/>
            <a:r>
              <a:rPr lang="pt-BR" sz="1800" dirty="0">
                <a:effectLst/>
                <a:ea typeface="Times New Roman" panose="02020603050405020304" pitchFamily="18" charset="0"/>
              </a:rPr>
              <a:t>Desenvolver uma plataforma de comércio eletrônico segura, fácil de usar e acessível aos usuários;</a:t>
            </a:r>
          </a:p>
          <a:p>
            <a:pPr lvl="0"/>
            <a:r>
              <a:rPr lang="pt-BR" sz="1800" dirty="0">
                <a:effectLst/>
                <a:ea typeface="Times New Roman" panose="02020603050405020304" pitchFamily="18" charset="0"/>
              </a:rPr>
              <a:t>Permitir que vendedores locais criem perfis em lojas virtuais para vender seus produtos e serviços; </a:t>
            </a:r>
          </a:p>
          <a:p>
            <a:pPr lvl="0"/>
            <a:r>
              <a:rPr lang="pt-BR" sz="1800" dirty="0">
                <a:effectLst/>
                <a:ea typeface="Times New Roman" panose="02020603050405020304" pitchFamily="18" charset="0"/>
              </a:rPr>
              <a:t>Promover a divulgação dos </a:t>
            </a:r>
            <a:r>
              <a:rPr lang="pt-BR" sz="1800" dirty="0">
                <a:ea typeface="Times New Roman" panose="02020603050405020304" pitchFamily="18" charset="0"/>
              </a:rPr>
              <a:t>itens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 oferecidos no Marketplace através das redes sociais, 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acampanhadas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 de marketing e outras estratégias de divulgação; 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Disponibilizar ferramentas e recursos para que os vendedores possam gerenciar suas vendas, pedidos e entregas; </a:t>
            </a:r>
          </a:p>
          <a:p>
            <a:pPr lvl="0"/>
            <a:r>
              <a:rPr lang="pt-BR" sz="1800" dirty="0">
                <a:effectLst/>
                <a:ea typeface="Times New Roman" panose="02020603050405020304" pitchFamily="18" charset="0"/>
              </a:rPr>
              <a:t>Estimular economia local, contribuindo para a geração de renda e o fortalecimento do comércio no bairro. </a:t>
            </a:r>
          </a:p>
        </p:txBody>
      </p:sp>
    </p:spTree>
    <p:extLst>
      <p:ext uri="{BB962C8B-B14F-4D97-AF65-F5344CB8AC3E}">
        <p14:creationId xmlns:p14="http://schemas.microsoft.com/office/powerpoint/2010/main" val="22509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AD025-A1BE-2A18-AE59-C27B9E5F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Justificativa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16127-4CE0-C990-3312-D896FD29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9905999" cy="38623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800" dirty="0">
                <a:effectLst/>
                <a:ea typeface="Arial" panose="020B0604020202020204" pitchFamily="34" charset="0"/>
              </a:rPr>
              <a:t>  </a:t>
            </a:r>
            <a:r>
              <a:rPr lang="pt-BR" sz="4200" dirty="0">
                <a:effectLst/>
                <a:ea typeface="Arial" panose="020B0604020202020204" pitchFamily="34" charset="0"/>
              </a:rPr>
              <a:t>        A criação do Marketplace do Bairro se justifica por vários motivos. Em primeira análise, muitas pessoas têm dificuldade em encontrar produtos específicos no próprio bairro, o que pode levar à necessidade de se deslocar para outros bairros</a:t>
            </a:r>
            <a:r>
              <a:rPr lang="pt-BR" sz="4200" dirty="0">
                <a:ea typeface="Arial" panose="020B0604020202020204" pitchFamily="34" charset="0"/>
              </a:rPr>
              <a:t> </a:t>
            </a:r>
            <a:r>
              <a:rPr lang="pt-BR" sz="4200" dirty="0">
                <a:effectLst/>
                <a:ea typeface="Arial" panose="020B0604020202020204" pitchFamily="34" charset="0"/>
              </a:rPr>
              <a:t>em busca de opções de compra.  </a:t>
            </a:r>
            <a:endParaRPr lang="pt-BR" sz="42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4200" dirty="0">
                <a:effectLst/>
                <a:ea typeface="Arial" panose="020B0604020202020204" pitchFamily="34" charset="0"/>
              </a:rPr>
              <a:t>          O Marketplace do Bairro surge como uma alternativa prática e </a:t>
            </a:r>
            <a:r>
              <a:rPr lang="pt-BR" sz="4200" dirty="0">
                <a:ea typeface="Arial" panose="020B0604020202020204" pitchFamily="34" charset="0"/>
              </a:rPr>
              <a:t>competente </a:t>
            </a:r>
            <a:r>
              <a:rPr lang="pt-BR" sz="4200" dirty="0">
                <a:effectLst/>
                <a:ea typeface="Arial" panose="020B0604020202020204" pitchFamily="34" charset="0"/>
              </a:rPr>
              <a:t>para resolver </a:t>
            </a:r>
            <a:r>
              <a:rPr lang="pt-BR" sz="4200" dirty="0">
                <a:ea typeface="Arial" panose="020B0604020202020204" pitchFamily="34" charset="0"/>
              </a:rPr>
              <a:t>as </a:t>
            </a:r>
            <a:r>
              <a:rPr lang="pt-BR" sz="4200" dirty="0">
                <a:effectLst/>
                <a:ea typeface="Arial" panose="020B0604020202020204" pitchFamily="34" charset="0"/>
              </a:rPr>
              <a:t>questões supracitadas. Além do mais, deve conectar vendedores a consumidores de forma colaborativa, para que promova a valorização da economia </a:t>
            </a:r>
            <a:r>
              <a:rPr lang="pt-BR" sz="4200" dirty="0">
                <a:ea typeface="Arial" panose="020B0604020202020204" pitchFamily="34" charset="0"/>
              </a:rPr>
              <a:t>regional.</a:t>
            </a:r>
            <a:endParaRPr lang="pt-BR" sz="42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4200" dirty="0">
                <a:effectLst/>
                <a:ea typeface="Arial" panose="020B0604020202020204" pitchFamily="34" charset="0"/>
              </a:rPr>
              <a:t>          Outra justificativa importante para a criação do Marketplace do Bairro é a possibilidade de incentivar relações entre uma plataforma online exclusivamente dedicada ao comércio do bairro, os moradores têm maior facilidade de encontrar e apoiar pequenos negócios, gerando um ciclo positivo de desenvolvimento econômico e social. </a:t>
            </a:r>
            <a:endParaRPr lang="pt-BR" sz="4200" dirty="0">
              <a:effectLst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2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AD025-A1BE-2A18-AE59-C27B9E5F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b="1" u="sng" dirty="0"/>
              <a:t>Desenvolvimento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16127-4CE0-C990-3312-D896FD29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9905999" cy="3862388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dirty="0"/>
              <a:t>          O projeto foi desenvolvido com o objetivo de criar  algo útil, acessível e abrangente para os comerciantes e usuários. A ideia é de fazer que os comércio local possa divulgar seus produtos para o comunidade local. </a:t>
            </a:r>
          </a:p>
          <a:p>
            <a:pPr marL="0" indent="0">
              <a:buNone/>
            </a:pPr>
            <a:r>
              <a:rPr lang="pt-BR" sz="7200" dirty="0"/>
              <a:t>          Para o desenvolvimento da plataforma, foram utilizadas ferramentas tecnológicas como o ambiente de desenvolvimento TKINTER e PYTHON para o </a:t>
            </a:r>
            <a:r>
              <a:rPr lang="pt-BR" sz="7200" dirty="0" err="1"/>
              <a:t>back-end</a:t>
            </a:r>
            <a:r>
              <a:rPr lang="pt-BR" sz="7200" dirty="0"/>
              <a:t>, devido ao seu uso em  sala de aula, e a linguagem de programação Python, que foi estudada no curso. Para o front-</a:t>
            </a:r>
            <a:r>
              <a:rPr lang="pt-BR" sz="7200" dirty="0" err="1"/>
              <a:t>end</a:t>
            </a:r>
            <a:r>
              <a:rPr lang="pt-BR" sz="7200" dirty="0"/>
              <a:t>, será utilizado o HTML e CSS. Durante o desenvolvimento, os professores foram consultados para orientação sobre as melhores ferramentas de acordo com o projeto idealizado. A plataforma Tem no Bairro busca ser uma ferramenta principal e essencial para o comércio local. </a:t>
            </a:r>
          </a:p>
          <a:p>
            <a:pPr marL="0" indent="0">
              <a:buNone/>
            </a:pPr>
            <a:r>
              <a:rPr lang="pt-BR" sz="7200" dirty="0"/>
              <a:t>          O objetivo  é fornecer uma plataforma funcional, prática e de fácil acesso para contribuir com o crescimento da divulgação digital e promover inovação. O projeto foi desenvolvido com a compreensão de que estamos vivenciando um mundo cada vez mais tecnológico e globalizado, e a necessidade de acompanhar essa evolução na sociedade. O objetivo final é alcançar as expectativas dos usuários, atendendo às necessidades  e contribuindo para o avanço tecnológico.</a:t>
            </a:r>
          </a:p>
        </p:txBody>
      </p:sp>
    </p:spTree>
    <p:extLst>
      <p:ext uri="{BB962C8B-B14F-4D97-AF65-F5344CB8AC3E}">
        <p14:creationId xmlns:p14="http://schemas.microsoft.com/office/powerpoint/2010/main" val="652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2F38-3E6E-272E-581B-1143C40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107"/>
          </a:xfrm>
        </p:spPr>
        <p:txBody>
          <a:bodyPr/>
          <a:lstStyle/>
          <a:p>
            <a:r>
              <a:rPr lang="pt-BR" b="1" u="sng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722BAE-4258-8763-A77B-911238BA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0250"/>
            <a:ext cx="9905999" cy="37909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effectLst/>
                <a:ea typeface="Arial" panose="020B0604020202020204" pitchFamily="34" charset="0"/>
              </a:rPr>
              <a:t>          O Marketplace do Bairro é uma plataforma online de comércio eletrônico, focada em conectar consumidores locais com pequenos empreendedores do bairro onde residem.  A metodologia do Marketplace do Bairro é baseada em três princípios fundamentais: proximidade, qualidade, diversidade.</a:t>
            </a:r>
            <a:endParaRPr lang="pt-BR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>
                <a:effectLst/>
                <a:ea typeface="Arial" panose="020B0604020202020204" pitchFamily="34" charset="0"/>
              </a:rPr>
              <a:t>Proximidade, significa que a plataforma busca incentivar a economia local e fomentar o comércio entre os moradores do bairro. Dessa forma, os consumidores têm a oportunidade de apoiar pequenos negócios que estão próximos da sua casa e conhecer melhor os seus vizinhos empreendedores. </a:t>
            </a:r>
            <a:endParaRPr lang="pt-BR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81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1609</Words>
  <Application>Microsoft Office PowerPoint</Application>
  <PresentationFormat>Widescreen</PresentationFormat>
  <Paragraphs>103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Circuito</vt:lpstr>
      <vt:lpstr>MARKETPLACE no Bairro</vt:lpstr>
      <vt:lpstr>Índice </vt:lpstr>
      <vt:lpstr>Introdução</vt:lpstr>
      <vt:lpstr>ObjetivoS</vt:lpstr>
      <vt:lpstr>Objetivo geral</vt:lpstr>
      <vt:lpstr>Objetivos específicos </vt:lpstr>
      <vt:lpstr>Justificativa </vt:lpstr>
      <vt:lpstr>Desenvolvimento </vt:lpstr>
      <vt:lpstr>Metodologia</vt:lpstr>
      <vt:lpstr>Metodologia </vt:lpstr>
      <vt:lpstr>Metodologia </vt:lpstr>
      <vt:lpstr>Gráficos da Pesquisa de IMERSÃO</vt:lpstr>
      <vt:lpstr>Gráficos da Pesquisa de Persona </vt:lpstr>
      <vt:lpstr>Gráficos da pesquisa de Persona </vt:lpstr>
      <vt:lpstr>Gráficos da pesquisa de Persona </vt:lpstr>
      <vt:lpstr>Persona</vt:lpstr>
      <vt:lpstr>Sistema</vt:lpstr>
      <vt:lpstr>Estrutura do sistema</vt:lpstr>
      <vt:lpstr>Funcionamento do sistema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 </vt:lpstr>
      <vt:lpstr>Base de dados</vt:lpstr>
      <vt:lpstr>Estrutura base de dados Modelo Conceitual</vt:lpstr>
      <vt:lpstr>Estrutura base de dados modelo lógico</vt:lpstr>
      <vt:lpstr>Estrutura base de dados Modelo Físico</vt:lpstr>
      <vt:lpstr>Banco de dados</vt:lpstr>
      <vt:lpstr>Banco de dados</vt:lpstr>
      <vt:lpstr>Banco de dados</vt:lpstr>
      <vt:lpstr>Banco de dados</vt:lpstr>
      <vt:lpstr>Conclusão </vt:lpstr>
      <vt:lpstr>Conclusão </vt:lpstr>
      <vt:lpstr>Referência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no Bairro</dc:title>
  <dc:creator>Karine Viana Caldas</dc:creator>
  <cp:lastModifiedBy>Karine Viana Caldas</cp:lastModifiedBy>
  <cp:revision>27</cp:revision>
  <dcterms:created xsi:type="dcterms:W3CDTF">2023-06-04T01:40:36Z</dcterms:created>
  <dcterms:modified xsi:type="dcterms:W3CDTF">2023-10-05T16:43:55Z</dcterms:modified>
</cp:coreProperties>
</file>