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6" r:id="rId2"/>
    <p:sldId id="285" r:id="rId3"/>
    <p:sldId id="293" r:id="rId4"/>
    <p:sldId id="287" r:id="rId5"/>
    <p:sldId id="267" r:id="rId6"/>
    <p:sldId id="288" r:id="rId7"/>
    <p:sldId id="268" r:id="rId8"/>
    <p:sldId id="289" r:id="rId9"/>
    <p:sldId id="269" r:id="rId10"/>
    <p:sldId id="290" r:id="rId11"/>
    <p:sldId id="270" r:id="rId12"/>
    <p:sldId id="291" r:id="rId13"/>
    <p:sldId id="271" r:id="rId14"/>
    <p:sldId id="292" r:id="rId15"/>
    <p:sldId id="283" r:id="rId16"/>
    <p:sldId id="294" r:id="rId17"/>
    <p:sldId id="295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00000"/>
    <a:srgbClr val="FFFF00"/>
    <a:srgbClr val="CD7F32"/>
    <a:srgbClr val="00008B"/>
    <a:srgbClr val="C0C0C0"/>
    <a:srgbClr val="008000"/>
    <a:srgbClr val="FFD700"/>
    <a:srgbClr val="C41E3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54" d="100"/>
          <a:sy n="54" d="100"/>
        </p:scale>
        <p:origin x="2630" y="130"/>
      </p:cViewPr>
      <p:guideLst>
        <p:guide orient="horz" pos="3075"/>
        <p:guide pos="2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F4B0-1740-4BD6-8256-8475CA887372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3A07-9B24-48D3-AC3B-78FAE533D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60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73A07-9B24-48D3-AC3B-78FAE533DD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6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BFEC-B164-423F-A4FF-9598F33C2EA8}" type="datetime1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2C5-6683-43EA-BFC3-A7EA5B93CE8A}" type="datetime1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3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13E7-4ED2-4E41-B5DF-0F3294D0971D}" type="datetime1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10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F6B1-EC15-41E3-A282-10635C2DDD71}" type="datetime1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B4C6-7012-4351-8AC4-D625879C0DD2}" type="datetime1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035A-04BC-4ADD-A3C7-A45D8270AF54}" type="datetime1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A33B-6BEB-4BE3-A237-8739A03F9319}" type="datetime1">
              <a:rPr lang="pt-BR" smtClean="0"/>
              <a:t>26/05/2024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F11-F337-40EC-A507-4CC026D14DA7}" type="datetime1">
              <a:rPr lang="pt-BR" smtClean="0"/>
              <a:t>26/05/2024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6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A9F-47FE-41BA-9B18-01C663E0CC10}" type="datetime1">
              <a:rPr lang="pt-BR" smtClean="0"/>
              <a:t>26/05/2024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0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B568-CE29-411F-B959-B88E7B69F69F}" type="datetime1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6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05FC-13A8-4F4C-8350-58BF73F33512}" type="datetime1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2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8AAE-6145-4C7C-839C-B7094E5EDCFC}" type="datetime1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JAVA PARA BRUXOS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8F8A-4969-4BEF-A4F8-15F11CFCB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6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leyrsouza/ebook-java.gi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wesley-souza-1474052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ndo_subtitulo">
            <a:extLst>
              <a:ext uri="{FF2B5EF4-FFF2-40B4-BE49-F238E27FC236}">
                <a16:creationId xmlns:a16="http://schemas.microsoft.com/office/drawing/2014/main" id="{BB9B808B-8DAA-96CB-4F8B-E723FBC47A68}"/>
              </a:ext>
            </a:extLst>
          </p:cNvPr>
          <p:cNvSpPr/>
          <p:nvPr/>
        </p:nvSpPr>
        <p:spPr>
          <a:xfrm>
            <a:off x="-41888" y="0"/>
            <a:ext cx="6910360" cy="10015538"/>
          </a:xfrm>
          <a:prstGeom prst="rect">
            <a:avLst/>
          </a:prstGeom>
          <a:solidFill>
            <a:srgbClr val="0208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itulo">
            <a:extLst>
              <a:ext uri="{FF2B5EF4-FFF2-40B4-BE49-F238E27FC236}">
                <a16:creationId xmlns:a16="http://schemas.microsoft.com/office/drawing/2014/main" id="{D7D26207-092F-5DEC-3790-126AE940E267}"/>
              </a:ext>
            </a:extLst>
          </p:cNvPr>
          <p:cNvSpPr txBox="1"/>
          <p:nvPr/>
        </p:nvSpPr>
        <p:spPr>
          <a:xfrm>
            <a:off x="0" y="417494"/>
            <a:ext cx="6837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3DA6D8"/>
                  </a:solidFill>
                </a:ln>
                <a:solidFill>
                  <a:schemeClr val="bg1"/>
                </a:solidFill>
                <a:effectLst>
                  <a:glow rad="406400">
                    <a:schemeClr val="accent1">
                      <a:satMod val="175000"/>
                      <a:alpha val="40000"/>
                    </a:schemeClr>
                  </a:glow>
                </a:effectLst>
                <a:latin typeface="Oz'sWizard" pitchFamily="2" charset="0"/>
              </a:rPr>
              <a:t>O ENIGMA DE JAVA</a:t>
            </a:r>
          </a:p>
        </p:txBody>
      </p:sp>
      <p:sp>
        <p:nvSpPr>
          <p:cNvPr id="2" name="Subtitulo">
            <a:extLst>
              <a:ext uri="{FF2B5EF4-FFF2-40B4-BE49-F238E27FC236}">
                <a16:creationId xmlns:a16="http://schemas.microsoft.com/office/drawing/2014/main" id="{73CE20E7-55B3-FA7D-6C76-4AEA668C2DC8}"/>
              </a:ext>
            </a:extLst>
          </p:cNvPr>
          <p:cNvSpPr txBox="1"/>
          <p:nvPr/>
        </p:nvSpPr>
        <p:spPr>
          <a:xfrm>
            <a:off x="0" y="1043584"/>
            <a:ext cx="6868472" cy="584775"/>
          </a:xfrm>
          <a:prstGeom prst="rect">
            <a:avLst/>
          </a:prstGeom>
          <a:solidFill>
            <a:srgbClr val="0DA4D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0A1D"/>
                </a:solidFill>
                <a:effectLst/>
                <a:latin typeface="Curlz MT" panose="04040404050702020202" pitchFamily="82" charset="0"/>
              </a:rPr>
              <a:t>E O PRINCIPE PROGRAMADOR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00917B-5130-02B2-B6ED-4567E9896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46" y="6996256"/>
            <a:ext cx="1784364" cy="1784364"/>
          </a:xfrm>
          <a:prstGeom prst="rect">
            <a:avLst/>
          </a:prstGeom>
          <a:ln>
            <a:noFill/>
          </a:ln>
          <a:effectLst>
            <a:glow rad="139700">
              <a:srgbClr val="3CA7DB"/>
            </a:glow>
          </a:effectLst>
        </p:spPr>
      </p:pic>
      <p:sp>
        <p:nvSpPr>
          <p:cNvPr id="12" name="Fundo_principal">
            <a:extLst>
              <a:ext uri="{FF2B5EF4-FFF2-40B4-BE49-F238E27FC236}">
                <a16:creationId xmlns:a16="http://schemas.microsoft.com/office/drawing/2014/main" id="{9EC5A6BB-AE65-A4D9-24AA-EE51539F3714}"/>
              </a:ext>
            </a:extLst>
          </p:cNvPr>
          <p:cNvSpPr/>
          <p:nvPr/>
        </p:nvSpPr>
        <p:spPr>
          <a:xfrm>
            <a:off x="2118360" y="9150088"/>
            <a:ext cx="2651760" cy="672673"/>
          </a:xfrm>
          <a:prstGeom prst="rect">
            <a:avLst/>
          </a:prstGeom>
          <a:solidFill>
            <a:srgbClr val="0BA6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Algerian" panose="04020705040A02060702" pitchFamily="82" charset="0"/>
              </a:rPr>
              <a:t>WESLEY SOUZA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096A36-7383-1674-6DDC-D65069D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1" y="2168964"/>
            <a:ext cx="3833813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662968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Exemplo:</a:t>
            </a:r>
            <a:endParaRPr lang="pt-BR" sz="3200" dirty="0">
              <a:latin typeface="Montserrat Light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1389675"/>
            <a:ext cx="5771199" cy="212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Este exemplo de código mostra como imprimir uma sequência de números de 1 a 5 no console.</a:t>
            </a:r>
            <a:endParaRPr lang="pt-BR" sz="3200" dirty="0">
              <a:latin typeface="Montserrat Light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C6B991-043D-95FE-46FF-85C2B0F3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961"/>
            <a:ext cx="6858000" cy="51435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6B3C9A-7C18-606A-CCB0-1B054A01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438D87C-3872-FA77-E6FC-01BC107C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10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30FA5AB-A863-603F-A9E6-366EAD2F7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0" r="9682" b="50356"/>
          <a:stretch/>
        </p:blipFill>
        <p:spPr>
          <a:xfrm>
            <a:off x="1721798" y="8567294"/>
            <a:ext cx="3335978" cy="4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89513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CAPÍTULO 5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Repetição Pós-Checagem: Do-</a:t>
            </a:r>
            <a:r>
              <a:rPr lang="pt-B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While</a:t>
            </a:r>
            <a:endParaRPr lang="pt-BR" sz="4000" dirty="0">
              <a:solidFill>
                <a:schemeClr val="accent2">
                  <a:lumMod val="60000"/>
                  <a:lumOff val="40000"/>
                </a:schemeClr>
              </a:solidFill>
              <a:latin typeface="Bebas Neue" panose="020B0606020202050201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E1579AE1-9F24-1171-244D-8E6D687B0A07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do-</a:t>
            </a:r>
            <a:r>
              <a:rPr lang="pt-BR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while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garante que o bloco de código seja executado pelo menos uma vez antes de verificar a condição.</a:t>
            </a:r>
            <a:endParaRPr lang="pt-BR" sz="3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927C7E-E669-AD9A-FFC2-399C9F49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232639F-FFE8-BD18-8C1E-9BB23077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97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662968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Exemplo:</a:t>
            </a:r>
            <a:endParaRPr lang="pt-BR" sz="3200" dirty="0">
              <a:latin typeface="Montserrat Light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1389675"/>
            <a:ext cx="5771199" cy="2106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trecho de código a subsequente refere-se a impressão de números de 1 a 5 no console.</a:t>
            </a:r>
            <a:endParaRPr lang="pt-BR" sz="3200" dirty="0">
              <a:latin typeface="Montserrat Light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E465775-756E-21EA-85D7-D34F2631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678"/>
            <a:ext cx="6858000" cy="5143500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CCBC637-238A-3BF0-3D5C-69A00B6B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8BFEB855-D16C-A9D2-4904-0A642DF3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12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853B63-D4D1-2F15-BD8A-DD1AB82F3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65"/>
          <a:stretch/>
        </p:blipFill>
        <p:spPr>
          <a:xfrm>
            <a:off x="1671638" y="8569146"/>
            <a:ext cx="3614737" cy="4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89513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CAPÍTULO 6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	Uso de Break e Continue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E34A0788-AE17-468D-1F98-1618C75CC2E5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break interrompe a execução de um laço, enquanto o continue pula para a próxima iteração do laço.</a:t>
            </a:r>
            <a:endParaRPr lang="pt-BR" sz="3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DA20B24-9BED-7BBF-E699-A260FA61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F79F547-E142-00E6-86D8-2F2EFDDA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13</a:t>
            </a:fld>
            <a:endParaRPr lang="pt-BR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55614A4C-8C9F-019F-2B77-B5A6D17B6CFF}"/>
              </a:ext>
            </a:extLst>
          </p:cNvPr>
          <p:cNvSpPr/>
          <p:nvPr/>
        </p:nvSpPr>
        <p:spPr>
          <a:xfrm rot="5400000">
            <a:off x="-505523" y="-1628780"/>
            <a:ext cx="2800350" cy="2160775"/>
          </a:xfrm>
          <a:prstGeom prst="homePlate">
            <a:avLst/>
          </a:prstGeom>
          <a:solidFill>
            <a:srgbClr val="FFFF00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662968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Exemplo:</a:t>
            </a:r>
            <a:endParaRPr lang="pt-BR" sz="3200" dirty="0">
              <a:latin typeface="Montserrat Light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1389675"/>
            <a:ext cx="5771199" cy="2171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Neste um loop, a execução é interrompida quando o número é 3 e ignorada quando é 2.</a:t>
            </a:r>
            <a:endParaRPr lang="pt-BR" sz="3200" dirty="0">
              <a:latin typeface="Montserrat Light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AF920D-3ECB-A9AD-4EBD-5EFFD2E8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0029"/>
            <a:ext cx="6858000" cy="36576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02375A-21AA-5E65-20DE-31F1A9A2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2AF11E1-B040-6F37-CCB2-4637FD7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14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924394F-8D0E-3C15-CD78-4A7524778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89" r="1744" b="7090"/>
          <a:stretch/>
        </p:blipFill>
        <p:spPr>
          <a:xfrm>
            <a:off x="1735868" y="8686800"/>
            <a:ext cx="3653804" cy="5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46455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conclusão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2847383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E34A0788-AE17-468D-1F98-1618C75CC2E5}"/>
              </a:ext>
            </a:extLst>
          </p:cNvPr>
          <p:cNvSpPr txBox="1">
            <a:spLocks/>
          </p:cNvSpPr>
          <p:nvPr/>
        </p:nvSpPr>
        <p:spPr>
          <a:xfrm>
            <a:off x="556261" y="3547101"/>
            <a:ext cx="5786376" cy="572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Os seletores em Java são fundamentais para controlar o fluxo de execução dos programas. Entender como usar </a:t>
            </a:r>
            <a:r>
              <a:rPr lang="pt-BR" sz="2400" b="1" dirty="0" err="1">
                <a:solidFill>
                  <a:srgbClr val="C55A1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if-else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</a:t>
            </a:r>
            <a:r>
              <a:rPr lang="pt-BR" sz="2400" b="1" dirty="0">
                <a:solidFill>
                  <a:srgbClr val="C55A1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switch-case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e as diferentes estruturas de repetição como </a:t>
            </a:r>
            <a:r>
              <a:rPr lang="pt-BR" sz="2400" b="1" dirty="0">
                <a:solidFill>
                  <a:srgbClr val="C55A1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</a:t>
            </a:r>
            <a:r>
              <a:rPr lang="pt-BR" sz="2400" b="1" dirty="0" err="1">
                <a:solidFill>
                  <a:srgbClr val="C55A1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while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 </a:t>
            </a:r>
            <a:r>
              <a:rPr lang="pt-BR" sz="2400" b="1" dirty="0">
                <a:solidFill>
                  <a:srgbClr val="C55A1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do-</a:t>
            </a:r>
            <a:r>
              <a:rPr lang="pt-BR" sz="2400" b="1" dirty="0" err="1">
                <a:solidFill>
                  <a:srgbClr val="C55A1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while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permitirá a você escrever códigos mais eficientes e claros. Experimente os exemplos fornecidos para reforçar seu aprendizado e explorar suas próprias implementações!</a:t>
            </a:r>
            <a:endParaRPr lang="pt-BR" sz="3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D4EE366-F0B2-9CC0-AE3C-0AEFFA4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D0861-D5D7-411D-58FE-ED660F75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15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29B3A28-9123-E47D-E010-97DFC66747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93" y="134435"/>
            <a:ext cx="1065095" cy="1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075309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AGRADECIMENTOS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E34A0788-AE17-468D-1F98-1618C75CC2E5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3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DA20B24-9BED-7BBF-E699-A260FA61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F79F547-E142-00E6-86D8-2F2EFDDA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6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37" y="1374974"/>
            <a:ext cx="5717985" cy="138251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dirty="0">
                <a:latin typeface="Bebas Neue" panose="020B0606020202050201" pitchFamily="34" charset="0"/>
              </a:rPr>
              <a:t>AGRADECEMNOS POR NÓS ACOMPANHAR NESSA LEITURA</a:t>
            </a:r>
            <a:endParaRPr lang="pt-BR" sz="3200" dirty="0">
              <a:latin typeface="Merriweather" panose="00000500000000000000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pt-BR" sz="32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0004" y="2800352"/>
            <a:ext cx="5717985" cy="363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Gerado por IA e diagramado manualmente, é fruto de um exercício didático. Está disponível no GitHub para acesso e colaboração.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	Por favor, note que não foi minuciosamente verificado e pode conter erros, pois o foco foi a diagramação.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	Apreciamos sua compreensão e esperamos que seja útil em sua jornada de aprendizado.</a:t>
            </a:r>
            <a:endParaRPr lang="pt-BR" sz="1600" dirty="0">
              <a:latin typeface="Montserrat Light" pitchFamily="2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7A4F61-92AE-CCC9-442D-C996AD24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F6375-27FC-B2B8-F481-DE2FD84F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17</a:t>
            </a:fld>
            <a:endParaRPr lang="pt-BR"/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907F2BD0-D67F-16DC-B014-AF8039176E12}"/>
              </a:ext>
            </a:extLst>
          </p:cNvPr>
          <p:cNvSpPr/>
          <p:nvPr/>
        </p:nvSpPr>
        <p:spPr>
          <a:xfrm rot="5400000">
            <a:off x="-505523" y="-1628780"/>
            <a:ext cx="2800350" cy="2160775"/>
          </a:xfrm>
          <a:prstGeom prst="homePlate">
            <a:avLst/>
          </a:prstGeom>
          <a:solidFill>
            <a:srgbClr val="00008B"/>
          </a:solidFill>
          <a:ln w="57150">
            <a:solidFill>
              <a:srgbClr val="CD7F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21B846-5F5B-2FEE-1EC0-641F2B0B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6" y="7160781"/>
            <a:ext cx="634921" cy="634921"/>
          </a:xfrm>
          <a:prstGeom prst="rect">
            <a:avLst/>
          </a:prstGeom>
        </p:spPr>
      </p:pic>
      <p:sp>
        <p:nvSpPr>
          <p:cNvPr id="11" name="Subtitulo_comp">
            <a:extLst>
              <a:ext uri="{FF2B5EF4-FFF2-40B4-BE49-F238E27FC236}">
                <a16:creationId xmlns:a16="http://schemas.microsoft.com/office/drawing/2014/main" id="{E834F3AE-BFC8-6DA8-4239-91A51E53EBEB}"/>
              </a:ext>
            </a:extLst>
          </p:cNvPr>
          <p:cNvSpPr txBox="1">
            <a:spLocks/>
          </p:cNvSpPr>
          <p:nvPr/>
        </p:nvSpPr>
        <p:spPr>
          <a:xfrm>
            <a:off x="1076559" y="7239940"/>
            <a:ext cx="5781441" cy="527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600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3"/>
              </a:rPr>
              <a:t>https://github.com/Wesleyrsouza/ebook-java.git</a:t>
            </a:r>
            <a:endParaRPr lang="pt-BR" sz="1600" dirty="0">
              <a:latin typeface="Montserrat Light" pitchFamily="2" charset="0"/>
            </a:endParaRPr>
          </a:p>
        </p:txBody>
      </p:sp>
      <p:sp>
        <p:nvSpPr>
          <p:cNvPr id="7" name="Subtitulo_comp">
            <a:extLst>
              <a:ext uri="{FF2B5EF4-FFF2-40B4-BE49-F238E27FC236}">
                <a16:creationId xmlns:a16="http://schemas.microsoft.com/office/drawing/2014/main" id="{0D689F58-A6DE-CF95-21E6-B42CDA8BBC50}"/>
              </a:ext>
            </a:extLst>
          </p:cNvPr>
          <p:cNvSpPr txBox="1">
            <a:spLocks/>
          </p:cNvSpPr>
          <p:nvPr/>
        </p:nvSpPr>
        <p:spPr>
          <a:xfrm>
            <a:off x="1076559" y="8373859"/>
            <a:ext cx="5781441" cy="527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600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4"/>
              </a:rPr>
              <a:t>https://www.linkedin.com/in/wesley-souza-147405206/</a:t>
            </a:r>
            <a:endParaRPr lang="pt-BR" sz="1600" dirty="0">
              <a:latin typeface="Montserrat Light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5D2B51-E396-FA02-0AE4-02D57D5A8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2" y="8235304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1877415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Seletores em Java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sz="3200" dirty="0">
              <a:latin typeface="Montserrat Light" pitchFamily="2" charset="0"/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37" y="817761"/>
            <a:ext cx="5717985" cy="7395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Guia Essencial</a:t>
            </a:r>
            <a:endParaRPr lang="pt-BR" sz="4000" dirty="0">
              <a:solidFill>
                <a:schemeClr val="accent2">
                  <a:lumMod val="75000"/>
                </a:schemeClr>
              </a:solidFill>
              <a:latin typeface="Merriweather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40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2804151"/>
            <a:ext cx="5771199" cy="6254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Java é uma linguagem de programação poderosa e versátil, amplamente utilizada para o desenvolvimento de aplicações robustas. Neste </a:t>
            </a:r>
            <a:r>
              <a:rPr lang="pt-BR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eBook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vamos explorar os principais seletores em Java, apresentando exemplos de código em contextos reais para ilustrar seu uso prático. Este guia é ideal para desenvolvedores iniciantes e intermediários que desejam aprofundar seu conhecimento na linguagem.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sz="1800" dirty="0">
              <a:solidFill>
                <a:schemeClr val="bg1"/>
              </a:solidFill>
              <a:latin typeface="Montserrat Light" pitchFamily="2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sz="3200" dirty="0">
              <a:latin typeface="Montserrat Light" pitchFamily="2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7A4F61-92AE-CCC9-442D-C996AD24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F6375-27FC-B2B8-F481-DE2FD84F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47C9B3-533F-A2A3-8A58-0D49CAF0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509693"/>
            <a:ext cx="1311593" cy="11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2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89513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CAPÍTULO 1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	Condicionais Simples: </a:t>
            </a:r>
            <a:r>
              <a:rPr lang="pt-B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If</a:t>
            </a: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-Else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7021CE8D-1E43-A75C-03B3-25DC1244D241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seletor </a:t>
            </a:r>
            <a:r>
              <a:rPr lang="pt-BR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if-else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é um dos mais básicos e usados para tomar decisões com base em condições booleanas.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sz="3200" dirty="0">
              <a:latin typeface="Montserrat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03E38E2-1452-7747-3E23-79621045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3A02590-72D5-CF23-D799-B07E24B1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3</a:t>
            </a:fld>
            <a:endParaRPr lang="pt-BR"/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541C4C8F-0DA8-5DB5-7C1C-552137AF6C6B}"/>
              </a:ext>
            </a:extLst>
          </p:cNvPr>
          <p:cNvSpPr/>
          <p:nvPr/>
        </p:nvSpPr>
        <p:spPr>
          <a:xfrm rot="5400000">
            <a:off x="-505523" y="-1628780"/>
            <a:ext cx="2800350" cy="2160775"/>
          </a:xfrm>
          <a:prstGeom prst="homePlate">
            <a:avLst/>
          </a:prstGeom>
          <a:solidFill>
            <a:srgbClr val="C41E3A"/>
          </a:solidFill>
          <a:ln w="5715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662968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Exemplo:</a:t>
            </a:r>
            <a:endParaRPr lang="pt-BR" sz="3200" dirty="0">
              <a:latin typeface="Montserrat Light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1389675"/>
            <a:ext cx="5771199" cy="2156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 exemplo abaixo, verificamos se o número digitado pelo usuário é positivo, negativo ou igual a zero.</a:t>
            </a:r>
            <a:endParaRPr lang="pt-BR" sz="3200" dirty="0">
              <a:latin typeface="Montserrat Light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5A22B84-45E7-072F-4B29-4F92393D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5744"/>
            <a:ext cx="6858000" cy="365760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68DF471C-7B23-1080-1829-C18CB275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496116B-F0EE-CDD3-BAFB-2FB5E42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4</a:t>
            </a:fld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650D465-8E42-CE98-3855-3D5A6F61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7"/>
          <a:stretch/>
        </p:blipFill>
        <p:spPr>
          <a:xfrm>
            <a:off x="1858307" y="8542259"/>
            <a:ext cx="3406551" cy="6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89513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CAPÍTULO 2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	Seleção Múltipla: Switch-Case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9EE0C506-F014-60EF-0A40-1588BF5A1B8A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switch-case simplifica a escrita de múltiplos </a:t>
            </a:r>
            <a:r>
              <a:rPr lang="pt-BR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if-else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quando se tem várias opções para verificar.</a:t>
            </a:r>
            <a:endParaRPr lang="pt-BR" sz="24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8C4BCB6-E192-D65B-B1DD-BE51A044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4C86190-4B28-138D-9940-C7B2B683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5</a:t>
            </a:fld>
            <a:endParaRPr lang="pt-BR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26C2DC96-F73A-8A91-6364-CB944D6B2A13}"/>
              </a:ext>
            </a:extLst>
          </p:cNvPr>
          <p:cNvSpPr/>
          <p:nvPr/>
        </p:nvSpPr>
        <p:spPr>
          <a:xfrm rot="5400000">
            <a:off x="-505523" y="-1628780"/>
            <a:ext cx="2800350" cy="2160775"/>
          </a:xfrm>
          <a:prstGeom prst="homePlate">
            <a:avLst/>
          </a:prstGeom>
          <a:solidFill>
            <a:srgbClr val="008000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0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662968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Exemplo:</a:t>
            </a:r>
            <a:endParaRPr lang="pt-BR" sz="3200" dirty="0">
              <a:latin typeface="Montserrat Light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1389675"/>
            <a:ext cx="5771199" cy="1974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 exemplo a seguir, determinamos a estação do ano com base em um número fornecido pelo usuário.</a:t>
            </a:r>
            <a:endParaRPr lang="pt-BR" sz="3200" dirty="0">
              <a:latin typeface="Montserrat Light" pitchFamily="2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F18BD09-7F3B-CA1E-F34B-9262926F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0035"/>
            <a:ext cx="6858000" cy="3657600"/>
          </a:xfrm>
          <a:prstGeom prst="rect">
            <a:avLst/>
          </a:prstGeom>
        </p:spPr>
      </p:pic>
      <p:sp>
        <p:nvSpPr>
          <p:cNvPr id="24" name="Espaço Reservado para Rodapé 23">
            <a:extLst>
              <a:ext uri="{FF2B5EF4-FFF2-40B4-BE49-F238E27FC236}">
                <a16:creationId xmlns:a16="http://schemas.microsoft.com/office/drawing/2014/main" id="{BAE24C7D-5B88-A460-593A-1C2FC9B5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JAVA PARA BRUXOS</a:t>
            </a: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0BAC0850-0873-1906-DB38-3CB42325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6</a:t>
            </a:fld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37A52A2-1374-7032-0EC2-D4BA5A069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 b="79062"/>
          <a:stretch/>
        </p:blipFill>
        <p:spPr>
          <a:xfrm>
            <a:off x="1786415" y="8682095"/>
            <a:ext cx="3533458" cy="4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89513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CAPÍTULO 3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	Estruturas de Repetição: For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D6B3EB48-FEBD-683C-0E9B-0AB4B3D8D4E7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laço for é ideal para executar um bloco de código um número específico de vezes.</a:t>
            </a:r>
            <a:endParaRPr lang="pt-BR" sz="3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D091B9E-1A45-7A05-6D08-D4A7C43C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DFCFC6A-C2BF-2AA1-B549-DE778389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7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BB3411-0BBE-471C-2415-BF7D626481B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A71DB70D-BD4B-C2AC-17A3-3F2515B5E164}"/>
              </a:ext>
            </a:extLst>
          </p:cNvPr>
          <p:cNvSpPr txBox="1">
            <a:spLocks/>
          </p:cNvSpPr>
          <p:nvPr/>
        </p:nvSpPr>
        <p:spPr>
          <a:xfrm>
            <a:off x="518223" y="662968"/>
            <a:ext cx="5771199" cy="739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Light" pitchFamily="2" charset="0"/>
              </a:rPr>
              <a:t>Exemplo:</a:t>
            </a:r>
            <a:endParaRPr lang="pt-BR" sz="3200" dirty="0">
              <a:latin typeface="Montserrat Light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B4B3DF-36AD-E69B-67A4-00010C16FA90}"/>
              </a:ext>
            </a:extLst>
          </p:cNvPr>
          <p:cNvSpPr txBox="1"/>
          <p:nvPr/>
        </p:nvSpPr>
        <p:spPr>
          <a:xfrm>
            <a:off x="928685" y="3276599"/>
            <a:ext cx="5000625" cy="598309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Subtitulo_comp">
            <a:extLst>
              <a:ext uri="{FF2B5EF4-FFF2-40B4-BE49-F238E27FC236}">
                <a16:creationId xmlns:a16="http://schemas.microsoft.com/office/drawing/2014/main" id="{BB633BBE-BE31-40D3-88CA-CCCC876E83D5}"/>
              </a:ext>
            </a:extLst>
          </p:cNvPr>
          <p:cNvSpPr txBox="1">
            <a:spLocks/>
          </p:cNvSpPr>
          <p:nvPr/>
        </p:nvSpPr>
        <p:spPr>
          <a:xfrm>
            <a:off x="571437" y="1389675"/>
            <a:ext cx="5771199" cy="2053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Exemplo prático de um código que demonstra como imprimir uma sequência de números de 1 a 5.</a:t>
            </a:r>
            <a:endParaRPr lang="pt-BR" sz="3200" dirty="0">
              <a:latin typeface="Montserrat Light" pitchFamily="2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8F69408-C770-DB0F-8973-6B0C6066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7032"/>
            <a:ext cx="6858000" cy="5143500"/>
          </a:xfrm>
          <a:prstGeom prst="rect">
            <a:avLst/>
          </a:prstGeom>
        </p:spPr>
      </p:pic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4FCA0F8-BEF9-8602-9A53-5D247825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CEE82ABE-23C1-7B1D-91D0-D02B0646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8</a:t>
            </a:fld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28D07EC-5E94-7244-40AE-0EF1DA996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r="2254" b="67298"/>
          <a:stretch/>
        </p:blipFill>
        <p:spPr>
          <a:xfrm>
            <a:off x="1651563" y="8562979"/>
            <a:ext cx="4203511" cy="8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776A1F-0480-9DFF-98C0-5AA43D3DB3D8}"/>
              </a:ext>
            </a:extLst>
          </p:cNvPr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solidFill>
            <a:srgbClr val="030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30A1D"/>
              </a:solidFill>
            </a:endParaRPr>
          </a:p>
        </p:txBody>
      </p:sp>
      <p:sp>
        <p:nvSpPr>
          <p:cNvPr id="3" name="Título_comp">
            <a:extLst>
              <a:ext uri="{FF2B5EF4-FFF2-40B4-BE49-F238E27FC236}">
                <a16:creationId xmlns:a16="http://schemas.microsoft.com/office/drawing/2014/main" id="{484100C0-EAD1-524E-6F0A-01644CFF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89513"/>
            <a:ext cx="6858000" cy="12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CAPÍTULO 4</a:t>
            </a: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2" name="Título_comp">
            <a:extLst>
              <a:ext uri="{FF2B5EF4-FFF2-40B4-BE49-F238E27FC236}">
                <a16:creationId xmlns:a16="http://schemas.microsoft.com/office/drawing/2014/main" id="{BD9CDFF6-CD87-F990-72BD-1765CA5A6C25}"/>
              </a:ext>
            </a:extLst>
          </p:cNvPr>
          <p:cNvSpPr txBox="1">
            <a:spLocks/>
          </p:cNvSpPr>
          <p:nvPr/>
        </p:nvSpPr>
        <p:spPr>
          <a:xfrm>
            <a:off x="1" y="4953000"/>
            <a:ext cx="6857999" cy="123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	Repetição com Condição: </a:t>
            </a:r>
            <a:r>
              <a:rPr lang="pt-B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While</a:t>
            </a:r>
            <a:endParaRPr lang="pt-BR" sz="4000" dirty="0">
              <a:solidFill>
                <a:schemeClr val="accent2">
                  <a:lumMod val="60000"/>
                  <a:lumOff val="40000"/>
                </a:schemeClr>
              </a:solidFill>
              <a:latin typeface="Bebas Neue" panose="020B0606020202050201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4000" dirty="0">
              <a:latin typeface="Merriweather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A9EAAB-8354-914B-8808-1313845C2A6E}"/>
              </a:ext>
            </a:extLst>
          </p:cNvPr>
          <p:cNvSpPr/>
          <p:nvPr/>
        </p:nvSpPr>
        <p:spPr>
          <a:xfrm>
            <a:off x="709040" y="5556314"/>
            <a:ext cx="5411344" cy="100774"/>
          </a:xfrm>
          <a:prstGeom prst="rect">
            <a:avLst/>
          </a:prstGeom>
          <a:gradFill flip="none" rotWithShape="1">
            <a:gsLst>
              <a:gs pos="84000">
                <a:srgbClr val="0070C0"/>
              </a:gs>
              <a:gs pos="23000">
                <a:srgbClr val="D9EB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itulo_comp">
            <a:extLst>
              <a:ext uri="{FF2B5EF4-FFF2-40B4-BE49-F238E27FC236}">
                <a16:creationId xmlns:a16="http://schemas.microsoft.com/office/drawing/2014/main" id="{69940268-CDEC-68CB-8071-2275382A73E9}"/>
              </a:ext>
            </a:extLst>
          </p:cNvPr>
          <p:cNvSpPr txBox="1">
            <a:spLocks/>
          </p:cNvSpPr>
          <p:nvPr/>
        </p:nvSpPr>
        <p:spPr>
          <a:xfrm>
            <a:off x="571437" y="6416487"/>
            <a:ext cx="5771199" cy="2843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 </a:t>
            </a:r>
            <a:r>
              <a:rPr lang="pt-BR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while</a:t>
            </a:r>
            <a:r>
              <a:rPr lang="pt-BR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executa um bloco de código enquanto uma condição for verdadeira.</a:t>
            </a:r>
            <a:endParaRPr lang="pt-BR" sz="3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AC50EE-CB0F-EFFE-29D2-8666722E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BRUXOS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13AC27-C83E-E5FA-D21E-C1ABC20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F8A-4969-4BEF-A4F8-15F11CFCB409}" type="slidenum">
              <a:rPr lang="pt-BR" smtClean="0"/>
              <a:t>9</a:t>
            </a:fld>
            <a:endParaRPr lang="pt-BR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D0F57BE-1C19-42B4-EE23-ACA7E83227C3}"/>
              </a:ext>
            </a:extLst>
          </p:cNvPr>
          <p:cNvSpPr/>
          <p:nvPr/>
        </p:nvSpPr>
        <p:spPr>
          <a:xfrm rot="5400000">
            <a:off x="-505523" y="-1628780"/>
            <a:ext cx="2800350" cy="2160775"/>
          </a:xfrm>
          <a:prstGeom prst="homePlate">
            <a:avLst/>
          </a:prstGeom>
          <a:solidFill>
            <a:srgbClr val="00008B"/>
          </a:solidFill>
          <a:ln w="57150">
            <a:solidFill>
              <a:srgbClr val="CD7F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7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0" indent="0" algn="just">
          <a:lnSpc>
            <a:spcPct val="150000"/>
          </a:lnSpc>
          <a:buFont typeface="Arial" panose="020B0604020202020204" pitchFamily="34" charset="0"/>
          <a:buNone/>
          <a:defRPr sz="2400" b="0" i="0" dirty="0" smtClean="0">
            <a:solidFill>
              <a:srgbClr val="0D0D0D"/>
            </a:solidFill>
            <a:effectLst/>
            <a:highlight>
              <a:srgbClr val="FFFFFF"/>
            </a:highlight>
            <a:latin typeface="Open Sans Light" pitchFamily="2" charset="0"/>
            <a:ea typeface="Open Sans Light" pitchFamily="2" charset="0"/>
            <a:cs typeface="Open Sans Ligh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707</TotalTime>
  <Words>562</Words>
  <Application>Microsoft Office PowerPoint</Application>
  <PresentationFormat>Papel A4 (210 x 297 mm)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Bebas Neue</vt:lpstr>
      <vt:lpstr>Calibri</vt:lpstr>
      <vt:lpstr>Calibri Light</vt:lpstr>
      <vt:lpstr>Curlz MT</vt:lpstr>
      <vt:lpstr>Merriweather</vt:lpstr>
      <vt:lpstr>Montserrat Light</vt:lpstr>
      <vt:lpstr>Open Sans Light</vt:lpstr>
      <vt:lpstr>Oz'sWizard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Souza</dc:creator>
  <cp:lastModifiedBy>Wesley Souza</cp:lastModifiedBy>
  <cp:revision>25</cp:revision>
  <dcterms:created xsi:type="dcterms:W3CDTF">2024-05-16T23:34:34Z</dcterms:created>
  <dcterms:modified xsi:type="dcterms:W3CDTF">2024-05-26T15:04:06Z</dcterms:modified>
</cp:coreProperties>
</file>