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256" r:id="rId2"/>
    <p:sldId id="654" r:id="rId3"/>
    <p:sldId id="667" r:id="rId4"/>
    <p:sldId id="668" r:id="rId5"/>
    <p:sldId id="678" r:id="rId6"/>
    <p:sldId id="670" r:id="rId7"/>
    <p:sldId id="671" r:id="rId8"/>
    <p:sldId id="672" r:id="rId9"/>
    <p:sldId id="674" r:id="rId10"/>
    <p:sldId id="673" r:id="rId11"/>
    <p:sldId id="676" r:id="rId12"/>
    <p:sldId id="679" r:id="rId13"/>
    <p:sldId id="677" r:id="rId14"/>
    <p:sldId id="680" r:id="rId15"/>
    <p:sldId id="681" r:id="rId16"/>
    <p:sldId id="666" r:id="rId17"/>
    <p:sldId id="682" r:id="rId18"/>
    <p:sldId id="685" r:id="rId19"/>
    <p:sldId id="683" r:id="rId20"/>
    <p:sldId id="684" r:id="rId21"/>
    <p:sldId id="686" r:id="rId22"/>
    <p:sldId id="688" r:id="rId23"/>
    <p:sldId id="689" r:id="rId24"/>
    <p:sldId id="690" r:id="rId25"/>
    <p:sldId id="691" r:id="rId26"/>
    <p:sldId id="692" r:id="rId27"/>
    <p:sldId id="693" r:id="rId28"/>
    <p:sldId id="649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B9A06A0-30A1-4D3C-927E-E256348C2D84}">
          <p14:sldIdLst>
            <p14:sldId id="256"/>
            <p14:sldId id="654"/>
            <p14:sldId id="667"/>
            <p14:sldId id="668"/>
            <p14:sldId id="678"/>
            <p14:sldId id="670"/>
            <p14:sldId id="671"/>
            <p14:sldId id="672"/>
            <p14:sldId id="674"/>
            <p14:sldId id="673"/>
            <p14:sldId id="676"/>
            <p14:sldId id="679"/>
            <p14:sldId id="677"/>
            <p14:sldId id="680"/>
            <p14:sldId id="681"/>
            <p14:sldId id="666"/>
            <p14:sldId id="682"/>
            <p14:sldId id="685"/>
            <p14:sldId id="683"/>
            <p14:sldId id="684"/>
            <p14:sldId id="686"/>
            <p14:sldId id="688"/>
            <p14:sldId id="689"/>
            <p14:sldId id="690"/>
            <p14:sldId id="691"/>
            <p14:sldId id="692"/>
            <p14:sldId id="693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8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664" userDrawn="1">
          <p15:clr>
            <a:srgbClr val="A4A3A4"/>
          </p15:clr>
        </p15:guide>
        <p15:guide id="7" orient="horz" pos="40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5597"/>
    <a:srgbClr val="2159A5"/>
    <a:srgbClr val="FFFFFF"/>
    <a:srgbClr val="1F4E79"/>
    <a:srgbClr val="E6E6E6"/>
    <a:srgbClr val="F9F9FA"/>
    <a:srgbClr val="32326E"/>
    <a:srgbClr val="919197"/>
    <a:srgbClr val="2E2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7" autoAdjust="0"/>
    <p:restoredTop sz="83091" autoAdjust="0"/>
  </p:normalViewPr>
  <p:slideViewPr>
    <p:cSldViewPr snapToGrid="0" showGuides="1">
      <p:cViewPr varScale="1">
        <p:scale>
          <a:sx n="74" d="100"/>
          <a:sy n="74" d="100"/>
        </p:scale>
        <p:origin x="136" y="56"/>
      </p:cViewPr>
      <p:guideLst>
        <p:guide orient="horz" pos="2258"/>
        <p:guide pos="3839"/>
        <p:guide pos="272"/>
        <p:guide pos="7368"/>
        <p:guide orient="horz" pos="576"/>
        <p:guide orient="horz" pos="664"/>
        <p:guide orient="horz" pos="40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2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8295C-99D6-4FB0-B122-7CCD66A6D79D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84278-5966-421E-9F3C-4CCBA3806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72AFB-F066-414E-9B02-6AE86FCF5258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3BC6-7158-41EA-BB5B-6A90A2361D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8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6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0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97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18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3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简单地来说，</a:t>
            </a:r>
            <a:r>
              <a:rPr lang="en-US" altLang="zh-CN" sz="2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gloo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支持比较好，也支持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的集体通讯</a:t>
            </a:r>
            <a:endParaRPr lang="en-US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MPI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用于高性能计算  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NCCL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支持最好，也效果最好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6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5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9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86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17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3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52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52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29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87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9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48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4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5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2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1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3BC6-7158-41EA-BB5B-6A90A2361D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6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34361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02861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mg.jpeg" descr="timg.jpe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9" b="89960" l="8815" r="96505">
                        <a14:foregroundMark x1="8815" y1="46586" x2="8815" y2="46586"/>
                        <a14:foregroundMark x1="10486" y1="42169" x2="10486" y2="42169"/>
                        <a14:foregroundMark x1="41641" y1="30924" x2="41641" y2="30924"/>
                        <a14:foregroundMark x1="37690" y1="36546" x2="37690" y2="36546"/>
                        <a14:foregroundMark x1="39210" y1="44177" x2="39210" y2="44177"/>
                        <a14:foregroundMark x1="50456" y1="28916" x2="50456" y2="28916"/>
                        <a14:foregroundMark x1="52128" y1="43373" x2="52128" y2="43373"/>
                        <a14:foregroundMark x1="56535" y1="29719" x2="56535" y2="29719"/>
                        <a14:foregroundMark x1="57751" y1="49799" x2="57751" y2="49799"/>
                        <a14:foregroundMark x1="59726" y1="33333" x2="59726" y2="33333"/>
                        <a14:foregroundMark x1="52432" y1="51004" x2="52432" y2="51004"/>
                        <a14:foregroundMark x1="48024" y1="49799" x2="48024" y2="49799"/>
                        <a14:foregroundMark x1="49696" y1="37751" x2="49696" y2="37751"/>
                        <a14:foregroundMark x1="48936" y1="52209" x2="48936" y2="52209"/>
                        <a14:foregroundMark x1="48936" y1="37751" x2="48936" y2="37751"/>
                        <a14:foregroundMark x1="57751" y1="46586" x2="57751" y2="46586"/>
                        <a14:foregroundMark x1="54407" y1="53012" x2="54407" y2="53012"/>
                        <a14:foregroundMark x1="72492" y1="36546" x2="72492" y2="36546"/>
                        <a14:foregroundMark x1="71277" y1="37751" x2="71277" y2="37751"/>
                        <a14:foregroundMark x1="71277" y1="37751" x2="71277" y2="37751"/>
                        <a14:foregroundMark x1="68845" y1="49799" x2="68845" y2="49799"/>
                        <a14:foregroundMark x1="70821" y1="33333" x2="70821" y2="33333"/>
                        <a14:foregroundMark x1="67629" y1="49799" x2="67629" y2="49799"/>
                        <a14:foregroundMark x1="71733" y1="53012" x2="71733" y2="53012"/>
                        <a14:foregroundMark x1="70821" y1="39759" x2="70821" y2="39759"/>
                        <a14:foregroundMark x1="70061" y1="39759" x2="70061" y2="39759"/>
                        <a14:foregroundMark x1="70517" y1="33333" x2="70517" y2="33333"/>
                        <a14:foregroundMark x1="96505" y1="28916" x2="96505" y2="28916"/>
                        <a14:foregroundMark x1="76140" y1="34538" x2="76140" y2="34538"/>
                        <a14:foregroundMark x1="82979" y1="30924" x2="82979" y2="30924"/>
                        <a14:foregroundMark x1="85258" y1="25301" x2="85258" y2="25301"/>
                        <a14:foregroundMark x1="86474" y1="24498" x2="86474" y2="24498"/>
                        <a14:foregroundMark x1="83739" y1="42169" x2="83739" y2="42169"/>
                        <a14:foregroundMark x1="83739" y1="51004" x2="83739" y2="51004"/>
                        <a14:foregroundMark x1="84498" y1="54217" x2="84498" y2="54217"/>
                        <a14:foregroundMark x1="88146" y1="62249" x2="88146" y2="62249"/>
                        <a14:foregroundMark x1="88450" y1="67470" x2="86170" y2="67470"/>
                        <a14:foregroundMark x1="82067" y1="67470" x2="82067" y2="67470"/>
                        <a14:foregroundMark x1="75684" y1="69880" x2="74468" y2="69880"/>
                        <a14:foregroundMark x1="72036" y1="69880" x2="70517" y2="71888"/>
                        <a14:foregroundMark x1="66109" y1="71888" x2="64894" y2="71888"/>
                        <a14:foregroundMark x1="58055" y1="71888" x2="58055" y2="71888"/>
                        <a14:foregroundMark x1="54863" y1="73092" x2="52128" y2="73092"/>
                        <a14:foregroundMark x1="40426" y1="73092" x2="40426" y2="73092"/>
                        <a14:foregroundMark x1="37690" y1="65462" x2="37690" y2="65462"/>
                        <a14:foregroundMark x1="44529" y1="63052" x2="44529" y2="63052"/>
                        <a14:foregroundMark x1="60486" y1="65462" x2="60486" y2="65462"/>
                        <a14:foregroundMark x1="64894" y1="65462" x2="64894" y2="65462"/>
                        <a14:foregroundMark x1="61246" y1="64257" x2="61246" y2="64257"/>
                        <a14:foregroundMark x1="62918" y1="64257" x2="62918" y2="64257"/>
                        <a14:foregroundMark x1="66869" y1="64257" x2="66869" y2="64257"/>
                        <a14:foregroundMark x1="69757" y1="64257" x2="69757" y2="64257"/>
                        <a14:foregroundMark x1="74468" y1="64257" x2="74468" y2="64257"/>
                        <a14:foregroundMark x1="77356" y1="63052" x2="78571" y2="63052"/>
                        <a14:foregroundMark x1="81307" y1="62249" x2="81307" y2="62249"/>
                        <a14:foregroundMark x1="82523" y1="62249" x2="82523" y2="62249"/>
                        <a14:foregroundMark x1="84498" y1="62249" x2="84498" y2="62249"/>
                        <a14:foregroundMark x1="90122" y1="64257" x2="90122" y2="64257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4055"/>
          <a:stretch>
            <a:fillRect/>
          </a:stretch>
        </p:blipFill>
        <p:spPr>
          <a:xfrm>
            <a:off x="9811144" y="0"/>
            <a:ext cx="2380856" cy="896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cxnSp>
        <p:nvCxnSpPr>
          <p:cNvPr id="4" name="直接连接符 3"/>
          <p:cNvCxnSpPr/>
          <p:nvPr userDrawn="1"/>
        </p:nvCxnSpPr>
        <p:spPr>
          <a:xfrm>
            <a:off x="-274983" y="801633"/>
            <a:ext cx="1274196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五边形 15"/>
          <p:cNvSpPr>
            <a:spLocks noChangeAspect="1"/>
          </p:cNvSpPr>
          <p:nvPr userDrawn="1"/>
        </p:nvSpPr>
        <p:spPr>
          <a:xfrm flipH="1">
            <a:off x="11487359" y="6438900"/>
            <a:ext cx="704641" cy="360000"/>
          </a:xfrm>
          <a:prstGeom prst="homePlate">
            <a:avLst/>
          </a:prstGeom>
          <a:solidFill>
            <a:srgbClr val="2159A5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2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2023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509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1082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2335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0404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92836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5395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0954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181C-702D-473D-A665-87763CF0AFA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61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hyperlink" Target="https://github.com/pytorch/examples/blob/main/distributed/ddp/README.m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 l="20000" t="6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>
            <a:cxnSpLocks/>
          </p:cNvCxnSpPr>
          <p:nvPr/>
        </p:nvCxnSpPr>
        <p:spPr>
          <a:xfrm flipV="1">
            <a:off x="575456" y="1904381"/>
            <a:ext cx="0" cy="2522478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4604" y="2239543"/>
            <a:ext cx="7342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Data Parallel Training </a:t>
            </a:r>
            <a:r>
              <a:rPr lang="en-US" altLang="zh-CN" sz="3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in 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Pytorch</a:t>
            </a:r>
            <a:endParaRPr lang="zh-CN" altLang="en-US" sz="3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10503" y="3531286"/>
            <a:ext cx="6251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2230784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闫弘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2023.11.9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678AB0-D37C-68AA-9502-CC1376EC1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1" y="1904381"/>
            <a:ext cx="2362174" cy="2362174"/>
          </a:xfrm>
          <a:prstGeom prst="flowChartConnector">
            <a:avLst/>
          </a:prstGeom>
          <a:effectLst>
            <a:softEdge rad="12700"/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Collective Communication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D4BBAF-1619-D03D-70B8-D050AC788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83" y="2027319"/>
            <a:ext cx="10286193" cy="3364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8576493-5B12-9834-B03E-BBD487B9CAB7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https://pytorch.org/tutorials/intermediate/dist_tuto.html#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8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Collective Communication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576493-5B12-9834-B03E-BBD487B9CAB7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https://pytorch.org/tutorials/intermediate/dist_tuto.html#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745BC7-4AFC-2809-F4F5-17A8BA05425E}"/>
              </a:ext>
            </a:extLst>
          </p:cNvPr>
          <p:cNvSpPr txBox="1"/>
          <p:nvPr/>
        </p:nvSpPr>
        <p:spPr>
          <a:xfrm>
            <a:off x="5572665" y="1861224"/>
            <a:ext cx="63835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 All-Reduce example."""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 Simple collective communication. """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group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dist.new_group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tensor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torch.ones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dist.all_reduce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(tensor,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dist.ReduceOp.SUM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=group)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rank,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has data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tensor[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9218" name="Picture 2" descr="All-Reduce">
            <a:extLst>
              <a:ext uri="{FF2B5EF4-FFF2-40B4-BE49-F238E27FC236}">
                <a16:creationId xmlns:a16="http://schemas.microsoft.com/office/drawing/2014/main" id="{25302790-5F0A-E36C-F286-C89871FB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06" y="1699416"/>
            <a:ext cx="5650871" cy="253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034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699E5-EB97-57CD-2601-DB3E03ACD6C6}"/>
              </a:ext>
            </a:extLst>
          </p:cNvPr>
          <p:cNvSpPr txBox="1"/>
          <p:nvPr/>
        </p:nvSpPr>
        <p:spPr>
          <a:xfrm>
            <a:off x="620645" y="1158282"/>
            <a:ext cx="105850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如何在不同进程之间进行通讯？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用例：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最基础的方法（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Point-to-Point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:send/receive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其他常用的方法（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Collective Communication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all-reduce, all-gather, reduce, broadcast, reduce-scatter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软硬件基础：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硬件基础：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PCIe, 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NVLink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Nvswitch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InfiniBand Verbs or TCP/IP sockets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（网络）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底层通讯库：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通讯的库：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（基于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完成不同进程间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的通讯）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进一步封装：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Distributed Data-Parallel Training (DDP) ,RPC-Based Distributed Training (RPC)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用户使用：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最终，只需要一行代码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model=DDP(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model:torch.nn.Module,device_id:int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Under the hood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）在训练过程中，每一次计算得出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时都进行了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all_reduce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操作，确保：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更新时的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是所有进程计算出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跟新时所有进程中的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都是同一个值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8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Gloo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576493-5B12-9834-B03E-BBD487B9CAB7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https://github.com/facebookincubator/gloo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C92F93-185C-D9B2-C47B-EFA3CAF5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6" y="1417621"/>
            <a:ext cx="9023814" cy="17971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171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MPI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576493-5B12-9834-B03E-BBD487B9CAB7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https://www.open-mpi.org/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698B5D-00EA-6150-D9E2-4E03A350CD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5" b="888"/>
          <a:stretch/>
        </p:blipFill>
        <p:spPr>
          <a:xfrm>
            <a:off x="474452" y="1468013"/>
            <a:ext cx="10394740" cy="3681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936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NCCL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576493-5B12-9834-B03E-BBD487B9CAB7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https://github.com/NVIDIA/nccl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56215-544F-1C64-ACF3-6436B7BF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69" y="1281349"/>
            <a:ext cx="9484732" cy="38168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978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>
            <a:extLst>
              <a:ext uri="{FF2B5EF4-FFF2-40B4-BE49-F238E27FC236}">
                <a16:creationId xmlns:a16="http://schemas.microsoft.com/office/drawing/2014/main" id="{7B184FBF-C137-F61D-C9A4-8B881C6479BD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不同后端对通讯方式的支持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04C4AAA-5B46-7FF2-DA5A-DF5352F5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61956"/>
              </p:ext>
            </p:extLst>
          </p:nvPr>
        </p:nvGraphicFramePr>
        <p:xfrm>
          <a:off x="569344" y="1026542"/>
          <a:ext cx="10676624" cy="5344954"/>
        </p:xfrm>
        <a:graphic>
          <a:graphicData uri="http://schemas.openxmlformats.org/drawingml/2006/table">
            <a:tbl>
              <a:tblPr/>
              <a:tblGrid>
                <a:gridCol w="1525232">
                  <a:extLst>
                    <a:ext uri="{9D8B030D-6E8A-4147-A177-3AD203B41FA5}">
                      <a16:colId xmlns:a16="http://schemas.microsoft.com/office/drawing/2014/main" val="3426774258"/>
                    </a:ext>
                  </a:extLst>
                </a:gridCol>
                <a:gridCol w="1525232">
                  <a:extLst>
                    <a:ext uri="{9D8B030D-6E8A-4147-A177-3AD203B41FA5}">
                      <a16:colId xmlns:a16="http://schemas.microsoft.com/office/drawing/2014/main" val="847994139"/>
                    </a:ext>
                  </a:extLst>
                </a:gridCol>
                <a:gridCol w="1525232">
                  <a:extLst>
                    <a:ext uri="{9D8B030D-6E8A-4147-A177-3AD203B41FA5}">
                      <a16:colId xmlns:a16="http://schemas.microsoft.com/office/drawing/2014/main" val="1386523758"/>
                    </a:ext>
                  </a:extLst>
                </a:gridCol>
                <a:gridCol w="1525232">
                  <a:extLst>
                    <a:ext uri="{9D8B030D-6E8A-4147-A177-3AD203B41FA5}">
                      <a16:colId xmlns:a16="http://schemas.microsoft.com/office/drawing/2014/main" val="3067396210"/>
                    </a:ext>
                  </a:extLst>
                </a:gridCol>
                <a:gridCol w="1525232">
                  <a:extLst>
                    <a:ext uri="{9D8B030D-6E8A-4147-A177-3AD203B41FA5}">
                      <a16:colId xmlns:a16="http://schemas.microsoft.com/office/drawing/2014/main" val="194304944"/>
                    </a:ext>
                  </a:extLst>
                </a:gridCol>
                <a:gridCol w="1525232">
                  <a:extLst>
                    <a:ext uri="{9D8B030D-6E8A-4147-A177-3AD203B41FA5}">
                      <a16:colId xmlns:a16="http://schemas.microsoft.com/office/drawing/2014/main" val="2068032369"/>
                    </a:ext>
                  </a:extLst>
                </a:gridCol>
                <a:gridCol w="1525232">
                  <a:extLst>
                    <a:ext uri="{9D8B030D-6E8A-4147-A177-3AD203B41FA5}">
                      <a16:colId xmlns:a16="http://schemas.microsoft.com/office/drawing/2014/main" val="586880855"/>
                    </a:ext>
                  </a:extLst>
                </a:gridCol>
              </a:tblGrid>
              <a:tr h="411024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Backend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6C6C6D"/>
                          </a:solidFill>
                          <a:effectLst/>
                          <a:latin typeface="IBMPlexMono"/>
                        </a:rPr>
                        <a:t>gloo</a:t>
                      </a:r>
                      <a:endParaRPr lang="en-US" sz="1800" b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6C6C6D"/>
                          </a:solidFill>
                          <a:effectLst/>
                          <a:latin typeface="IBMPlexMono"/>
                        </a:rPr>
                        <a:t>mpi</a:t>
                      </a:r>
                      <a:endParaRPr lang="en-US" sz="1800" b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6C6C6D"/>
                          </a:solidFill>
                          <a:effectLst/>
                          <a:latin typeface="IBMPlexMono"/>
                        </a:rPr>
                        <a:t>nccl</a:t>
                      </a:r>
                      <a:endParaRPr lang="en-US" sz="1800" b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12720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Device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CPU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GPU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CPU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GPU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CPU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GPU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1958"/>
                  </a:ext>
                </a:extLst>
              </a:tr>
              <a:tr h="239692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send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C6C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44"/>
                  </a:ext>
                </a:extLst>
              </a:tr>
              <a:tr h="239692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recv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726166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broadcast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62595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all_reduce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75918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reduce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60816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solidFill>
                            <a:srgbClr val="262626"/>
                          </a:solidFill>
                          <a:effectLst/>
                        </a:rPr>
                        <a:t>all_gather</a:t>
                      </a:r>
                      <a:endParaRPr lang="en-US" sz="1800" b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72261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gather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83192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scatter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041012"/>
                  </a:ext>
                </a:extLst>
              </a:tr>
              <a:tr h="587178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reduce_scatter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09007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all_to_all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94909"/>
                  </a:ext>
                </a:extLst>
              </a:tr>
              <a:tr h="411024"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rgbClr val="262626"/>
                          </a:solidFill>
                          <a:effectLst/>
                        </a:rPr>
                        <a:t>barrier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rgbClr val="262626"/>
                          </a:solidFill>
                          <a:effectLst/>
                        </a:rPr>
                        <a:t>?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>
                          <a:solidFill>
                            <a:srgbClr val="262626"/>
                          </a:solidFill>
                          <a:effectLst/>
                        </a:rPr>
                        <a:t>✘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rgbClr val="262626"/>
                          </a:solidFill>
                          <a:effectLst/>
                        </a:rPr>
                        <a:t>✓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87987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87DD92F-98D7-FF89-9AA1-11252B2664A3}"/>
              </a:ext>
            </a:extLst>
          </p:cNvPr>
          <p:cNvSpPr txBox="1"/>
          <p:nvPr/>
        </p:nvSpPr>
        <p:spPr>
          <a:xfrm>
            <a:off x="0" y="6488645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https://pytorch.org/docs/stable/distributed.html#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1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进程初始化方式</a:t>
            </a: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8EFA5217-BF9C-BCE0-773F-5CA65DD6968E}"/>
              </a:ext>
            </a:extLst>
          </p:cNvPr>
          <p:cNvSpPr txBox="1"/>
          <p:nvPr/>
        </p:nvSpPr>
        <p:spPr>
          <a:xfrm>
            <a:off x="422693" y="1160635"/>
            <a:ext cx="9566696" cy="45069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其实也就是进程是如何建立连接，有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种方法：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TCP initialization, Shared file-system initialization,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Environment variable initialization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E435D-D822-C4D8-C778-DB76B83F8074}"/>
              </a:ext>
            </a:extLst>
          </p:cNvPr>
          <p:cNvSpPr txBox="1"/>
          <p:nvPr/>
        </p:nvSpPr>
        <p:spPr>
          <a:xfrm>
            <a:off x="422693" y="2247564"/>
            <a:ext cx="107398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 address of one of the machines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dist.init_process_group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(backend,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init_method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://10.1.1.20:23456'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C7448A-0790-EFFC-45C1-786B421D4A53}"/>
              </a:ext>
            </a:extLst>
          </p:cNvPr>
          <p:cNvSpPr txBox="1"/>
          <p:nvPr/>
        </p:nvSpPr>
        <p:spPr>
          <a:xfrm>
            <a:off x="483080" y="3636230"/>
            <a:ext cx="10403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rank should always be specified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dist.init_process_group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(backend,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init_method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'file:///mnt/nfs/sharedfile'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world_size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args.rank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36BB7D-C668-9059-5679-6DBE8EB33C2E}"/>
              </a:ext>
            </a:extLst>
          </p:cNvPr>
          <p:cNvSpPr txBox="1"/>
          <p:nvPr/>
        </p:nvSpPr>
        <p:spPr>
          <a:xfrm>
            <a:off x="483080" y="5067390"/>
            <a:ext cx="9118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MASTER_PORT - required; has to be a free port on machine with rank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MASTER_ADDR - required (except for rank 0); address of rank 0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WORLD_SIZE - required; can be set either here, or in a call to </a:t>
            </a:r>
            <a:r>
              <a:rPr lang="en-US" altLang="zh-CN" dirty="0" err="1"/>
              <a:t>init</a:t>
            </a:r>
            <a:r>
              <a:rPr lang="en-US" altLang="zh-CN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RANK - required; can be set either here, or in a call to </a:t>
            </a:r>
            <a:r>
              <a:rPr lang="en-US" altLang="zh-CN" dirty="0" err="1"/>
              <a:t>init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3136C3-691F-18A6-7588-EC14E630600C}"/>
              </a:ext>
            </a:extLst>
          </p:cNvPr>
          <p:cNvSpPr txBox="1"/>
          <p:nvPr/>
        </p:nvSpPr>
        <p:spPr>
          <a:xfrm>
            <a:off x="0" y="6441027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https://pytorch.org/docs/stable/distributed.html#tcp-initialization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64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创建进程组方法</a:t>
            </a: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8EFA5217-BF9C-BCE0-773F-5CA65DD6968E}"/>
              </a:ext>
            </a:extLst>
          </p:cNvPr>
          <p:cNvSpPr txBox="1"/>
          <p:nvPr/>
        </p:nvSpPr>
        <p:spPr>
          <a:xfrm>
            <a:off x="422693" y="1160635"/>
            <a:ext cx="11326484" cy="45069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其实也就是如何创建多进程，有两种方法：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Launch utility, Spawn utility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Launch utility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就是用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torch.distributed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中提供的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launch.py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工具文件，采用如下格式产生多进程：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python -m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torch.distributed.launch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nproc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-per-node=NUM_GPUS_YOU_HAVE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--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nnodes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=2 --node-rank=0 --master-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addr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="192.168.1.1"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--master-port=1234 YOUR_TRAINING_SCRIPT.py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Spawn utility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则是用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torch.multiprocessing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spawn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方法，这样也可以产生多进程，但似乎无法直接做到多结点（也就是跨机器）运行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7C344-0C1E-48DB-B1FA-D18B2D845FCC}"/>
              </a:ext>
            </a:extLst>
          </p:cNvPr>
          <p:cNvSpPr txBox="1"/>
          <p:nvPr/>
        </p:nvSpPr>
        <p:spPr>
          <a:xfrm>
            <a:off x="0" y="6363202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https://pytorch.org/docs/stable/distributed.html#launch-utility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59050-4F1D-5040-74D4-949C32D11932}"/>
              </a:ext>
            </a:extLst>
          </p:cNvPr>
          <p:cNvSpPr txBox="1"/>
          <p:nvPr/>
        </p:nvSpPr>
        <p:spPr>
          <a:xfrm>
            <a:off x="0" y="6055954"/>
            <a:ext cx="9049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https://github.com/pytorch/examples/blob/main/distributed/ddp/README.md</a:t>
            </a:r>
            <a:r>
              <a:rPr lang="zh-CN" altLang="en-US" dirty="0"/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99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699E5-EB97-57CD-2601-DB3E03ACD6C6}"/>
              </a:ext>
            </a:extLst>
          </p:cNvPr>
          <p:cNvSpPr txBox="1"/>
          <p:nvPr/>
        </p:nvSpPr>
        <p:spPr>
          <a:xfrm>
            <a:off x="620645" y="1158282"/>
            <a:ext cx="105850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如何在不同进程之间进行通讯？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用例：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最基础的方法（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Point-to-Point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:send/receive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其他常用的方法（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Collective Communication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all-reduce, all-gather, reduce, broadcast, reduce-scatter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软硬件基础：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硬件基础：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PCIe,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NVLink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Nvswitch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InfiniBand Verbs or TCP/IP sockets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（网络）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底层通讯库：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通讯的库：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（基于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完成不同进程间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的通讯）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进一步封装：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Distributed Data-Parallel Training (DDP) ,RPC-Based Distributed Training (RPC)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用户使用：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最终，只需要一行代码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model=DDP(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model:torch.nn.Module,device_id:int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Under the hood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）在训练过程中，每一次计算得出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时都进行了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all_reduce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操作，确保：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更新时的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是所有进程计算出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跟新时所有进程中的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都是同一个值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408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分布式训练中的基础概念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47D789-9EE8-13B7-E8E2-A8A809DBF084}"/>
              </a:ext>
            </a:extLst>
          </p:cNvPr>
          <p:cNvSpPr txBox="1"/>
          <p:nvPr/>
        </p:nvSpPr>
        <p:spPr>
          <a:xfrm>
            <a:off x="988223" y="4675260"/>
            <a:ext cx="943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- A physical instance or a container; maps to the unit that the job manager works with.</a:t>
            </a:r>
          </a:p>
          <a:p>
            <a:r>
              <a:rPr lang="en-US" altLang="zh-CN" dirty="0"/>
              <a:t>RANK – (GLOBAL RANK)The rank of the worker within a worker group(process group).</a:t>
            </a:r>
          </a:p>
          <a:p>
            <a:r>
              <a:rPr lang="en-US" altLang="zh-CN" dirty="0"/>
              <a:t>WORLD_SIZE - The total number of workers in a worker group.</a:t>
            </a:r>
          </a:p>
          <a:p>
            <a:r>
              <a:rPr lang="en-US" altLang="zh-CN" dirty="0"/>
              <a:t>LOCAL_RANK - The rank of the worker within a local worker group.</a:t>
            </a:r>
          </a:p>
          <a:p>
            <a:r>
              <a:rPr lang="en-US" altLang="zh-CN" dirty="0"/>
              <a:t>LOCAL_WORLD_SIZE - The size of the local worker group.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6C031D-2AB3-A0A6-E757-74C9B6F2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206" y="1449596"/>
            <a:ext cx="8463588" cy="3152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5692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使用自己模型的一些注意事项</a:t>
            </a: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8EFA5217-BF9C-BCE0-773F-5CA65DD6968E}"/>
              </a:ext>
            </a:extLst>
          </p:cNvPr>
          <p:cNvSpPr txBox="1"/>
          <p:nvPr/>
        </p:nvSpPr>
        <p:spPr>
          <a:xfrm>
            <a:off x="422693" y="1160635"/>
            <a:ext cx="9566696" cy="45069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主要有两点需要注意的：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模型装载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model=DDP(model,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device_id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local_rank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 startAt="2"/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数据装载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Train_data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DataLoader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dataset,batch_size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batch_size,pin_memory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True,shuffle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False,sampler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DistributedSampler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(dataset))</a:t>
            </a: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具体也可以手动分配训练数据：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https://pytorch.org/tutorials/intermediate/dist_tuto.html#distributed-training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5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训练更大参数的模型的方法 </a:t>
            </a: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ZeRO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8EFA5217-BF9C-BCE0-773F-5CA65DD6968E}"/>
              </a:ext>
            </a:extLst>
          </p:cNvPr>
          <p:cNvSpPr txBox="1"/>
          <p:nvPr/>
        </p:nvSpPr>
        <p:spPr>
          <a:xfrm>
            <a:off x="422692" y="1160635"/>
            <a:ext cx="11343737" cy="45069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到目前为止，分布式训练仍然在每一个设备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(GPU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）上都有一份模型参数、优化器参数以及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的备份，这种重复会极大地浪费显卡的内存，于是微软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deepspeed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就提出了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的优化方法，先后分别有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ZeRO-2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ZeRO-3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种：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22" name="Picture 2" descr="chart">
            <a:extLst>
              <a:ext uri="{FF2B5EF4-FFF2-40B4-BE49-F238E27FC236}">
                <a16:creationId xmlns:a16="http://schemas.microsoft.com/office/drawing/2014/main" id="{92C6CBF8-6D4A-3690-4889-3822F493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21" y="2168628"/>
            <a:ext cx="90582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DD779F-8BF1-4159-4895-A25B70503A9B}"/>
              </a:ext>
            </a:extLst>
          </p:cNvPr>
          <p:cNvSpPr txBox="1"/>
          <p:nvPr/>
        </p:nvSpPr>
        <p:spPr>
          <a:xfrm>
            <a:off x="57509" y="6137300"/>
            <a:ext cx="11576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Rajbhandari</a:t>
            </a:r>
            <a:r>
              <a:rPr lang="en-US" altLang="zh-CN" dirty="0"/>
              <a:t>, </a:t>
            </a:r>
            <a:r>
              <a:rPr lang="en-US" altLang="zh-CN" dirty="0" err="1"/>
              <a:t>Samyam</a:t>
            </a:r>
            <a:r>
              <a:rPr lang="en-US" altLang="zh-CN" dirty="0"/>
              <a:t>, et al. "Zero: Memory optimizations toward training trillion parameter models." SC20: International Conference for High Performance Computing, Networking, Storage and Analysis. IEEE, 2020.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99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ZeRO-1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CCD1C-7307-F945-B3E2-1E0EBB1A6265}"/>
              </a:ext>
            </a:extLst>
          </p:cNvPr>
          <p:cNvSpPr txBox="1"/>
          <p:nvPr/>
        </p:nvSpPr>
        <p:spPr>
          <a:xfrm>
            <a:off x="672860" y="2490022"/>
            <a:ext cx="96702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torch.distributed.optim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ZeroRedundancyOptimizer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use_zero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optimizer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ZeroRedundancyOptimizer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ddp_model.parameters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optimizer_class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torch.optim.Adam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)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optimizer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torch.optim.Adam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ddp_model.parameters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83396C52-A6BC-E4E4-A095-A2B6C3DCF5E7}"/>
              </a:ext>
            </a:extLst>
          </p:cNvPr>
          <p:cNvSpPr txBox="1"/>
          <p:nvPr/>
        </p:nvSpPr>
        <p:spPr>
          <a:xfrm>
            <a:off x="422692" y="1160635"/>
            <a:ext cx="11343737" cy="45069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是针对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optimizer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state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进行优化的，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中只需要将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optimizer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修改成对应的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ZeroRedundancyOptimizer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CEAC81-9CE8-A24A-3FEC-A466C33EBFDD}"/>
              </a:ext>
            </a:extLst>
          </p:cNvPr>
          <p:cNvSpPr txBox="1"/>
          <p:nvPr/>
        </p:nvSpPr>
        <p:spPr>
          <a:xfrm>
            <a:off x="94891" y="6251059"/>
            <a:ext cx="8022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https://pytorch.org/tutorials/recipes/zero_redundancy_optimizer.html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96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FSDP (ZeRO-3)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83396C52-A6BC-E4E4-A095-A2B6C3DCF5E7}"/>
              </a:ext>
            </a:extLst>
          </p:cNvPr>
          <p:cNvSpPr txBox="1"/>
          <p:nvPr/>
        </p:nvSpPr>
        <p:spPr>
          <a:xfrm>
            <a:off x="422692" y="1160635"/>
            <a:ext cx="11343737" cy="45069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ZeRO-3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对模型参数，优化器参数和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都进行了优化，在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中对应的方法叫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FULLY SHARDED DATA PARALLEL(FSDP)</a:t>
            </a:r>
          </a:p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它的工作原理是基于如下一个事实：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 descr="Full Sharded Data Parallel graph">
            <a:extLst>
              <a:ext uri="{FF2B5EF4-FFF2-40B4-BE49-F238E27FC236}">
                <a16:creationId xmlns:a16="http://schemas.microsoft.com/office/drawing/2014/main" id="{7A77FF32-76FC-BE46-89D3-19680067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52" y="2156253"/>
            <a:ext cx="7893938" cy="43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059CFA4-A314-BC29-C3FB-348EC873B2E7}"/>
              </a:ext>
            </a:extLst>
          </p:cNvPr>
          <p:cNvSpPr txBox="1"/>
          <p:nvPr/>
        </p:nvSpPr>
        <p:spPr>
          <a:xfrm>
            <a:off x="0" y="6488668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https://engineering.fb.com/2021/07/15/open-source/fsdp/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7DD366-9D33-87BB-E0EE-5B19AB8414CB}"/>
              </a:ext>
            </a:extLst>
          </p:cNvPr>
          <p:cNvSpPr txBox="1"/>
          <p:nvPr/>
        </p:nvSpPr>
        <p:spPr>
          <a:xfrm>
            <a:off x="0" y="6220400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https://pytorch.org/tutorials/intermediate/FSDP_tutorial.html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06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FSDP (ZeRO-3)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F1CE26-DD66-19C5-69E8-9D2CE24D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308" y="1011582"/>
            <a:ext cx="8229600" cy="53633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C121A1-9578-E92D-6064-C76ED692F3A3}"/>
              </a:ext>
            </a:extLst>
          </p:cNvPr>
          <p:cNvSpPr txBox="1"/>
          <p:nvPr/>
        </p:nvSpPr>
        <p:spPr>
          <a:xfrm>
            <a:off x="0" y="6488668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https://engineering.fb.com/2021/07/15/open-source/fsdp/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69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Pytorch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FSDP (ZeRO-3)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93CF50-E2A6-E135-E094-418D7A956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52" y="1079906"/>
            <a:ext cx="9283747" cy="48977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CA481-4B11-0214-A5E2-576550F8970B}"/>
              </a:ext>
            </a:extLst>
          </p:cNvPr>
          <p:cNvSpPr txBox="1"/>
          <p:nvPr/>
        </p:nvSpPr>
        <p:spPr>
          <a:xfrm>
            <a:off x="0" y="6397444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https://engineering.fb.com/2021/07/15/open-source/fsdp/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87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DeepSpeed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CA481-4B11-0214-A5E2-576550F8970B}"/>
              </a:ext>
            </a:extLst>
          </p:cNvPr>
          <p:cNvSpPr txBox="1"/>
          <p:nvPr/>
        </p:nvSpPr>
        <p:spPr>
          <a:xfrm>
            <a:off x="0" y="6397444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https://www.deepspeed.ai/getting-started/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FD9708-E4E5-02B7-27F0-9C6744CA5A17}"/>
              </a:ext>
            </a:extLst>
          </p:cNvPr>
          <p:cNvSpPr txBox="1"/>
          <p:nvPr/>
        </p:nvSpPr>
        <p:spPr>
          <a:xfrm>
            <a:off x="327803" y="1172564"/>
            <a:ext cx="109469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DeepSpeed</a:t>
            </a:r>
            <a:r>
              <a:rPr lang="en-US" altLang="zh-CN" sz="2000" dirty="0"/>
              <a:t> model training is accomplished using the </a:t>
            </a:r>
            <a:r>
              <a:rPr lang="en-US" altLang="zh-CN" sz="2000" dirty="0" err="1"/>
              <a:t>DeepSpeed</a:t>
            </a:r>
            <a:r>
              <a:rPr lang="en-US" altLang="zh-CN" sz="2000" dirty="0"/>
              <a:t> engine. The engine can wrap any arbitrary model of type </a:t>
            </a:r>
            <a:r>
              <a:rPr lang="en-US" altLang="zh-CN" sz="2000" dirty="0" err="1"/>
              <a:t>torch.nn.module</a:t>
            </a:r>
            <a:r>
              <a:rPr lang="en-US" altLang="zh-CN" sz="2000" dirty="0"/>
              <a:t> and has a </a:t>
            </a:r>
            <a:r>
              <a:rPr lang="en-US" altLang="zh-CN" sz="2000" dirty="0">
                <a:solidFill>
                  <a:srgbClr val="FF0000"/>
                </a:solidFill>
              </a:rPr>
              <a:t>minimal set of APIs</a:t>
            </a:r>
            <a:r>
              <a:rPr lang="en-US" altLang="zh-CN" sz="2000" dirty="0"/>
              <a:t> for training and checkpointing the model. 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91FC0-6D7F-F50D-7439-362CF32B43FF}"/>
              </a:ext>
            </a:extLst>
          </p:cNvPr>
          <p:cNvSpPr txBox="1"/>
          <p:nvPr/>
        </p:nvSpPr>
        <p:spPr>
          <a:xfrm>
            <a:off x="336429" y="2505670"/>
            <a:ext cx="10800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model_engine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optimizer, _, _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deepspeed.initialize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cmd_args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=model,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 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model_parameters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=params)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377945-0294-6BC2-E88E-3EDEF3E1D4CA}"/>
              </a:ext>
            </a:extLst>
          </p:cNvPr>
          <p:cNvSpPr txBox="1"/>
          <p:nvPr/>
        </p:nvSpPr>
        <p:spPr>
          <a:xfrm>
            <a:off x="327803" y="3851393"/>
            <a:ext cx="10946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DeepSpeed</a:t>
            </a:r>
            <a:r>
              <a:rPr lang="en-US" altLang="zh-CN" sz="2000" dirty="0"/>
              <a:t> can construct and manage the training optimizer, data loader, and the learning rate scheduler based on the </a:t>
            </a:r>
            <a:r>
              <a:rPr lang="en-US" altLang="zh-CN" sz="2000" dirty="0">
                <a:solidFill>
                  <a:srgbClr val="FF0000"/>
                </a:solidFill>
              </a:rPr>
              <a:t>parameters</a:t>
            </a:r>
            <a:r>
              <a:rPr lang="en-US" altLang="zh-CN" sz="2000" dirty="0"/>
              <a:t> passed to </a:t>
            </a:r>
            <a:r>
              <a:rPr lang="en-US" altLang="zh-CN" sz="2000" dirty="0" err="1"/>
              <a:t>deepspeed.initialize</a:t>
            </a:r>
            <a:r>
              <a:rPr lang="en-US" altLang="zh-CN" sz="2000" dirty="0"/>
              <a:t> and the </a:t>
            </a:r>
            <a:r>
              <a:rPr lang="en-US" altLang="zh-CN" sz="2000" dirty="0" err="1">
                <a:solidFill>
                  <a:srgbClr val="FF0000"/>
                </a:solidFill>
              </a:rPr>
              <a:t>DeepSpeed</a:t>
            </a:r>
            <a:r>
              <a:rPr lang="en-US" altLang="zh-CN" sz="2000" dirty="0">
                <a:solidFill>
                  <a:srgbClr val="FF0000"/>
                </a:solidFill>
              </a:rPr>
              <a:t> configuration file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标题 3">
            <a:extLst>
              <a:ext uri="{FF2B5EF4-FFF2-40B4-BE49-F238E27FC236}">
                <a16:creationId xmlns:a16="http://schemas.microsoft.com/office/drawing/2014/main" id="{1F47402A-E0AC-EB9D-FEF1-19C566A00EF6}"/>
              </a:ext>
            </a:extLst>
          </p:cNvPr>
          <p:cNvSpPr txBox="1"/>
          <p:nvPr/>
        </p:nvSpPr>
        <p:spPr>
          <a:xfrm>
            <a:off x="1055300" y="2700698"/>
            <a:ext cx="10633492" cy="17067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67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 err="1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DeepSpeed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DCA481-4B11-0214-A5E2-576550F8970B}"/>
              </a:ext>
            </a:extLst>
          </p:cNvPr>
          <p:cNvSpPr txBox="1"/>
          <p:nvPr/>
        </p:nvSpPr>
        <p:spPr>
          <a:xfrm>
            <a:off x="0" y="6397444"/>
            <a:ext cx="63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https://www.deepspeed.ai/getting-started/</a:t>
            </a:r>
            <a:endParaRPr lang="zh-CN" altLang="en-US" dirty="0"/>
          </a:p>
        </p:txBody>
      </p:sp>
      <p:sp>
        <p:nvSpPr>
          <p:cNvPr id="16" name="标题 3">
            <a:extLst>
              <a:ext uri="{FF2B5EF4-FFF2-40B4-BE49-F238E27FC236}">
                <a16:creationId xmlns:a16="http://schemas.microsoft.com/office/drawing/2014/main" id="{1F47402A-E0AC-EB9D-FEF1-19C566A00EF6}"/>
              </a:ext>
            </a:extLst>
          </p:cNvPr>
          <p:cNvSpPr txBox="1"/>
          <p:nvPr/>
        </p:nvSpPr>
        <p:spPr>
          <a:xfrm>
            <a:off x="1055300" y="2700698"/>
            <a:ext cx="10633492" cy="17067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974A1-7339-1560-A849-4E345B570256}"/>
              </a:ext>
            </a:extLst>
          </p:cNvPr>
          <p:cNvSpPr txBox="1"/>
          <p:nvPr/>
        </p:nvSpPr>
        <p:spPr>
          <a:xfrm>
            <a:off x="503208" y="1787506"/>
            <a:ext cx="6383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step, batch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data_loader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loss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model_engine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(batch)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model_engine.backward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(loss)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model_engine.step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C7787709-6DD9-BFC5-5F61-84B7D8C3DD3B}"/>
              </a:ext>
            </a:extLst>
          </p:cNvPr>
          <p:cNvSpPr txBox="1"/>
          <p:nvPr/>
        </p:nvSpPr>
        <p:spPr>
          <a:xfrm>
            <a:off x="422692" y="1160635"/>
            <a:ext cx="11061941" cy="2384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完成初始化后训练只需要简单的三行代码：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993D81DB-D4ED-3D48-D8A2-A9DD127F5F9F}"/>
              </a:ext>
            </a:extLst>
          </p:cNvPr>
          <p:cNvSpPr txBox="1"/>
          <p:nvPr/>
        </p:nvSpPr>
        <p:spPr>
          <a:xfrm>
            <a:off x="422692" y="4458102"/>
            <a:ext cx="11162583" cy="65736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评价：是对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DDP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的进一步封装改进，使其更加专注于模型的训练，而且也确实便捷好用。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9ED5FC3A-791E-6C95-7E0E-68C76DC19D2F}"/>
              </a:ext>
            </a:extLst>
          </p:cNvPr>
          <p:cNvSpPr txBox="1"/>
          <p:nvPr/>
        </p:nvSpPr>
        <p:spPr>
          <a:xfrm>
            <a:off x="422692" y="3190528"/>
            <a:ext cx="11061941" cy="23847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还内置了许多功能：梯度平均化（分布式训练）、损失精度缩放（混合精度训练）、学习率动态调整（训练过程）。当然，还可以增加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ZeRO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功能以及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功能，能更好地优化训练过程、训练更大的模型。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586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153" y="2712339"/>
            <a:ext cx="2362174" cy="2362174"/>
          </a:xfrm>
          <a:prstGeom prst="flowChartConnector">
            <a:avLst/>
          </a:prstGeom>
          <a:effectLst>
            <a:softEdge rad="12700"/>
          </a:effectLst>
        </p:spPr>
      </p:pic>
      <p:sp>
        <p:nvSpPr>
          <p:cNvPr id="4" name="矩形 3"/>
          <p:cNvSpPr/>
          <p:nvPr/>
        </p:nvSpPr>
        <p:spPr>
          <a:xfrm>
            <a:off x="1208405" y="3806190"/>
            <a:ext cx="6862445" cy="1115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2230784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闫弘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5376" y="2712339"/>
            <a:ext cx="68623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请老师同学批评指正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208405" y="3669030"/>
            <a:ext cx="635635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214120" y="3636645"/>
            <a:ext cx="1268095" cy="3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73FE7BB2-AC1A-CBA8-CBE5-400582B8CFD6}"/>
              </a:ext>
            </a:extLst>
          </p:cNvPr>
          <p:cNvSpPr txBox="1"/>
          <p:nvPr/>
        </p:nvSpPr>
        <p:spPr>
          <a:xfrm>
            <a:off x="0" y="237608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分布式训练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分布式通讯</a:t>
            </a: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进行模型训练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F62EB8-A3EA-2BF6-85CA-03C05D194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16" y="1188025"/>
            <a:ext cx="8229600" cy="5363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261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699E5-EB97-57CD-2601-DB3E03ACD6C6}"/>
              </a:ext>
            </a:extLst>
          </p:cNvPr>
          <p:cNvSpPr txBox="1"/>
          <p:nvPr/>
        </p:nvSpPr>
        <p:spPr>
          <a:xfrm>
            <a:off x="620645" y="1158282"/>
            <a:ext cx="105850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如何在不同进程之间进行通讯？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用例：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最基础的方法（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Point-to-Point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:send/receive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其他常用的方法（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Collective Communication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all-reduce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all-gather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reduce, broadcast, reduce-scatter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软硬件基础：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硬件基础：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PCIe,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NVLink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Nvswitch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InfiniBand Verbs or TCP/IP sockets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（网络）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底层通讯库：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通讯的库：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（基于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完成不同进程间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的通讯）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进一步封装：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Distributed Data-Parallel Training (DDP) ,RPC-Based Distributed Training (RPC)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用户使用：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最终，只需要一行代码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model=DDP(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model:torch.nn.Module,device_id:int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Under the hood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）在训练过程中，每一次计算得出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时都进行了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all_reduce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操作，确保：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更新时的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是所有进程计算出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跟新时所有进程中的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都是同一个值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93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分布式训练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2699E5-EB97-57CD-2601-DB3E03ACD6C6}"/>
              </a:ext>
            </a:extLst>
          </p:cNvPr>
          <p:cNvSpPr txBox="1"/>
          <p:nvPr/>
        </p:nvSpPr>
        <p:spPr>
          <a:xfrm>
            <a:off x="620645" y="1158282"/>
            <a:ext cx="105850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如何在不同进程之间进行通讯？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用例：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最基础的方法（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Point-to-Point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:send/receive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其他常用的方法（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Collective Communication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all-reduce, all-gather, reduce, broadcast, reduce-scatter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软硬件基础：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硬件基础：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PCIe,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NVLink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Nvswitch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InfiniBand Verbs or TCP/IP sockets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（网络）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底层通讯库：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通讯的库：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（基于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Gloo,NCCL,MPI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完成不同进程间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的通讯）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c10d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进一步封装：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Distributed Data-Parallel Training (DDP) ,RPC-Based Distributed Training (RPC)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用户使用：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最终，只需要一行代码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model=DDP(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model:torch.nn.Module,device_id:int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Under the hood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）在训练过程中，每一次计算得出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时都进行了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all_reduce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操作，确保：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更新时的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是所有进程计算出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跟新时所有进程中的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都是同一个值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5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Point-to-Point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nd and Recv">
            <a:extLst>
              <a:ext uri="{FF2B5EF4-FFF2-40B4-BE49-F238E27FC236}">
                <a16:creationId xmlns:a16="http://schemas.microsoft.com/office/drawing/2014/main" id="{6CA15E6C-6278-6AA9-F179-0A7CD756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2151" y="2305345"/>
            <a:ext cx="8707189" cy="22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4772B6-D263-D5A4-ABC2-8B5722D5B4B4}"/>
              </a:ext>
            </a:extLst>
          </p:cNvPr>
          <p:cNvSpPr txBox="1"/>
          <p:nvPr/>
        </p:nvSpPr>
        <p:spPr>
          <a:xfrm>
            <a:off x="5612921" y="1850236"/>
            <a:ext cx="71858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"""Blocking point-to-point communication."""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tensor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torch.zeros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rank ==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tensor +=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Send the tensor to process 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dist.send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=tensor,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Receive tensor from process 0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dist.recv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=tensor,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rank,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has data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tensor[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D5A986-0207-9A25-9A16-7ED62EF80CE5}"/>
              </a:ext>
            </a:extLst>
          </p:cNvPr>
          <p:cNvSpPr txBox="1"/>
          <p:nvPr/>
        </p:nvSpPr>
        <p:spPr>
          <a:xfrm>
            <a:off x="256637" y="984792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send/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recv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A91EA5-FB98-A7B5-795E-B6683DD0B2CA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https://pytorch.org/tutorials/intermediate/dist_tuto.html#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29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Point-to-Point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nd and Recv">
            <a:extLst>
              <a:ext uri="{FF2B5EF4-FFF2-40B4-BE49-F238E27FC236}">
                <a16:creationId xmlns:a16="http://schemas.microsoft.com/office/drawing/2014/main" id="{6CA15E6C-6278-6AA9-F179-0A7CD756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2151" y="2305345"/>
            <a:ext cx="8707189" cy="22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D5A986-0207-9A25-9A16-7ED62EF80CE5}"/>
              </a:ext>
            </a:extLst>
          </p:cNvPr>
          <p:cNvSpPr txBox="1"/>
          <p:nvPr/>
        </p:nvSpPr>
        <p:spPr>
          <a:xfrm>
            <a:off x="256637" y="984792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isend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irecv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E722E6-9183-28DA-6654-30DD3D9FD8CD}"/>
              </a:ext>
            </a:extLst>
          </p:cNvPr>
          <p:cNvSpPr txBox="1"/>
          <p:nvPr/>
        </p:nvSpPr>
        <p:spPr>
          <a:xfrm>
            <a:off x="5259957" y="1641296"/>
            <a:ext cx="7086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"""Non-blocking point-to-point communication."""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tensor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torch.zeros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req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rank ==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tensor +=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Send the tensor to process 1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req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dist.isend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=tensor,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 0 started sending'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Receive tensor from process 0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req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dist.irecv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=tensor,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 1 started receiving'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req.wait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'Rank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rank,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has data 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tensor[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71AE9B-BB24-0ED7-55EA-ABA1F7D5EE15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https://pytorch.org/tutorials/intermediate/dist_tuto.html#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25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Collective Communication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0011AA-1B3C-CA78-B182-C7864FDA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82" y="2011864"/>
            <a:ext cx="10895360" cy="35176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42C51AD-B43F-35EB-74EE-1440AAD05102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https://pytorch.org/tutorials/intermediate/dist_tuto.html#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2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0" y="237609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35C18581-DE4E-5174-B10F-1155A9F0133C}"/>
              </a:ext>
            </a:extLst>
          </p:cNvPr>
          <p:cNvSpPr txBox="1"/>
          <p:nvPr/>
        </p:nvSpPr>
        <p:spPr>
          <a:xfrm>
            <a:off x="94891" y="125466"/>
            <a:ext cx="8229600" cy="53462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rgbClr val="2159A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Collective Communication</a:t>
            </a:r>
            <a:endParaRPr lang="zh-CN" altLang="en-US" sz="2800" b="1" dirty="0">
              <a:solidFill>
                <a:srgbClr val="2159A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0B8040-1214-92D8-7051-ADA6A132B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6" y="1915175"/>
            <a:ext cx="11430007" cy="37178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B5B4CD-7901-85FC-3D53-91C02C7760A5}"/>
              </a:ext>
            </a:extLst>
          </p:cNvPr>
          <p:cNvSpPr txBox="1"/>
          <p:nvPr/>
        </p:nvSpPr>
        <p:spPr>
          <a:xfrm>
            <a:off x="94891" y="6401848"/>
            <a:ext cx="724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https://pytorch.org/tutorials/intermediate/dist_tuto.html#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715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  <p:tag name="KSO_WPP_MARK_KEY" val="2a53d386-5572-40c0-a469-e39a2b935ee2"/>
  <p:tag name="COMMONDATA" val="eyJoZGlkIjoiM2I2ZDBiYmFkNTg1OTNkYjgyMTIzYzZkNjVkM2RhM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9.1|1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2010</TotalTime>
  <Words>2544</Words>
  <Application>Microsoft Office PowerPoint</Application>
  <PresentationFormat>宽屏</PresentationFormat>
  <Paragraphs>320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IBMPlexMono</vt:lpstr>
      <vt:lpstr>等线</vt:lpstr>
      <vt:lpstr>楷体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Wesley</dc:creator>
  <cp:lastModifiedBy>闫弘</cp:lastModifiedBy>
  <cp:revision>2868</cp:revision>
  <dcterms:created xsi:type="dcterms:W3CDTF">2017-06-12T11:48:00Z</dcterms:created>
  <dcterms:modified xsi:type="dcterms:W3CDTF">2023-11-09T09:21:59Z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2052-11.1.0.14309</vt:lpwstr>
  </property>
  <property fmtid="{D5CDD505-2E9C-101B-9397-08002B2CF9AE}" pid="4" name="ICV">
    <vt:lpwstr>A4962CC4E4AB4663BF16880BA4449E8F_12</vt:lpwstr>
  </property>
</Properties>
</file>