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tags/tag13.xml" ContentType="application/vnd.openxmlformats-officedocument.presentationml.tags+xml"/>
  <Override PartName="/ppt/notesSlides/notesSlide11.xml" ContentType="application/vnd.openxmlformats-officedocument.presentationml.notesSlide+xml"/>
  <Override PartName="/ppt/tags/tag14.xml" ContentType="application/vnd.openxmlformats-officedocument.presentationml.tags+xml"/>
  <Override PartName="/ppt/notesSlides/notesSlide12.xml" ContentType="application/vnd.openxmlformats-officedocument.presentationml.notesSlide+xml"/>
  <Override PartName="/ppt/tags/tag15.xml" ContentType="application/vnd.openxmlformats-officedocument.presentationml.tags+xml"/>
  <Override PartName="/ppt/notesSlides/notesSlide13.xml" ContentType="application/vnd.openxmlformats-officedocument.presentationml.notesSlide+xml"/>
  <Override PartName="/ppt/tags/tag16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notesMasterIdLst>
    <p:notesMasterId r:id="rId16"/>
  </p:notesMasterIdLst>
  <p:handoutMasterIdLst>
    <p:handoutMasterId r:id="rId17"/>
  </p:handoutMasterIdLst>
  <p:sldIdLst>
    <p:sldId id="256" r:id="rId2"/>
    <p:sldId id="665" r:id="rId3"/>
    <p:sldId id="652" r:id="rId4"/>
    <p:sldId id="654" r:id="rId5"/>
    <p:sldId id="655" r:id="rId6"/>
    <p:sldId id="656" r:id="rId7"/>
    <p:sldId id="658" r:id="rId8"/>
    <p:sldId id="660" r:id="rId9"/>
    <p:sldId id="659" r:id="rId10"/>
    <p:sldId id="661" r:id="rId11"/>
    <p:sldId id="662" r:id="rId12"/>
    <p:sldId id="663" r:id="rId13"/>
    <p:sldId id="664" r:id="rId14"/>
    <p:sldId id="649" r:id="rId15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B9A06A0-30A1-4D3C-927E-E256348C2D84}">
          <p14:sldIdLst>
            <p14:sldId id="256"/>
            <p14:sldId id="665"/>
            <p14:sldId id="652"/>
            <p14:sldId id="654"/>
            <p14:sldId id="655"/>
            <p14:sldId id="656"/>
            <p14:sldId id="658"/>
            <p14:sldId id="660"/>
            <p14:sldId id="659"/>
            <p14:sldId id="661"/>
            <p14:sldId id="662"/>
            <p14:sldId id="663"/>
            <p14:sldId id="664"/>
            <p14:sldId id="6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8" userDrawn="1">
          <p15:clr>
            <a:srgbClr val="A4A3A4"/>
          </p15:clr>
        </p15:guide>
        <p15:guide id="2" pos="3839" userDrawn="1">
          <p15:clr>
            <a:srgbClr val="A4A3A4"/>
          </p15:clr>
        </p15:guide>
        <p15:guide id="3" pos="272" userDrawn="1">
          <p15:clr>
            <a:srgbClr val="A4A3A4"/>
          </p15:clr>
        </p15:guide>
        <p15:guide id="4" pos="7368" userDrawn="1">
          <p15:clr>
            <a:srgbClr val="A4A3A4"/>
          </p15:clr>
        </p15:guide>
        <p15:guide id="5" orient="horz" pos="576" userDrawn="1">
          <p15:clr>
            <a:srgbClr val="A4A3A4"/>
          </p15:clr>
        </p15:guide>
        <p15:guide id="6" orient="horz" pos="664" userDrawn="1">
          <p15:clr>
            <a:srgbClr val="A4A3A4"/>
          </p15:clr>
        </p15:guide>
        <p15:guide id="7" orient="horz" pos="402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  <a:srgbClr val="2159A5"/>
    <a:srgbClr val="FFFFFF"/>
    <a:srgbClr val="1F4E79"/>
    <a:srgbClr val="FF0000"/>
    <a:srgbClr val="E6E6E6"/>
    <a:srgbClr val="F9F9FA"/>
    <a:srgbClr val="32326E"/>
    <a:srgbClr val="919197"/>
    <a:srgbClr val="2E2F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87" autoAdjust="0"/>
    <p:restoredTop sz="83091" autoAdjust="0"/>
  </p:normalViewPr>
  <p:slideViewPr>
    <p:cSldViewPr snapToGrid="0" showGuides="1">
      <p:cViewPr varScale="1">
        <p:scale>
          <a:sx n="59" d="100"/>
          <a:sy n="59" d="100"/>
        </p:scale>
        <p:origin x="612" y="52"/>
      </p:cViewPr>
      <p:guideLst>
        <p:guide orient="horz" pos="2258"/>
        <p:guide pos="3839"/>
        <p:guide pos="272"/>
        <p:guide pos="7368"/>
        <p:guide orient="horz" pos="576"/>
        <p:guide orient="horz" pos="664"/>
        <p:guide orient="horz" pos="4027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1928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68295C-99D6-4FB0-B122-7CCD66A6D79D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84278-5966-421E-9F3C-4CCBA3806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E72AFB-F066-414E-9B02-6AE86FCF5258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63BC6-7158-41EA-BB5B-6A90A2361D0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训练模型在深度学习中是非常重要的一环。面对海量的训练数据，如何高效、不浪费地利用我们手中的计算资源也就成为了一件举足轻重的事。今天，我就想来简单分享一下</a:t>
            </a:r>
            <a:r>
              <a:rPr lang="en-US" altLang="zh-CN" sz="1200" dirty="0" err="1"/>
              <a:t>pytorch</a:t>
            </a:r>
            <a:r>
              <a:rPr lang="zh-CN" altLang="en-US" sz="1200" dirty="0"/>
              <a:t>中的分布式训练的方法。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63BC6-7158-41EA-BB5B-6A90A2361D0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63BC6-7158-41EA-BB5B-6A90A2361D0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900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63BC6-7158-41EA-BB5B-6A90A2361D0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3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63BC6-7158-41EA-BB5B-6A90A2361D0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2366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63BC6-7158-41EA-BB5B-6A90A2361D0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1740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63BC6-7158-41EA-BB5B-6A90A2361D06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从这张非常经典机器学习的迭代周期中，我们可以看出，</a:t>
            </a:r>
            <a:r>
              <a:rPr lang="en-US" altLang="zh-CN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idea</a:t>
            </a:r>
            <a:r>
              <a:rPr lang="zh-CN" altLang="en-US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code</a:t>
            </a:r>
            <a:r>
              <a:rPr lang="zh-CN" altLang="en-US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部分都是很灵活的，但实验部分的训练的时间是实打实的，如果我们能缩短这部分的时间，无疑会提高我们的工作效率。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63BC6-7158-41EA-BB5B-6A90A2361D0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09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8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pytorch</a:t>
            </a:r>
            <a:r>
              <a:rPr lang="zh-CN" altLang="en-US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的教程中，它将分布式训练分为图中的</a:t>
            </a:r>
            <a:r>
              <a:rPr lang="en-US" altLang="zh-CN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个层次。最基础的就是单卡单模型的训练，也就是我们最常见的模型训练方法。第二个层次是单机器多显卡的数据并行方式来加速训练，第三个层次是单机器多显卡的分布式数据并行的训练方式，这两个方式到底有什么区别，我们之后会介绍；第四个层次是多机器的分布式数据训练方式，这种训练方式在官方教程中是需要使用到</a:t>
            </a:r>
            <a:r>
              <a:rPr lang="en-US" altLang="zh-CN" sz="28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pytorch</a:t>
            </a:r>
            <a:r>
              <a:rPr lang="zh-CN" altLang="en-US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自带的一个</a:t>
            </a:r>
            <a:r>
              <a:rPr lang="en-US" altLang="zh-CN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launching script</a:t>
            </a:r>
            <a:r>
              <a:rPr lang="zh-CN" altLang="en-US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，所以需要在运行前设置命令行参数，但这种方式可以同时使用多台机器；第五个层次就是增加了分布式训练中的故障检测机制，使得训练更加灵活可靠。我们今天只简单地介绍一下前三个层次。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63BC6-7158-41EA-BB5B-6A90A2361D0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89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这是我们最常见的训练模型的过程。我们有了一个模型，设置损失函数，设置优化器，在每次迭代更新前将梯度归零，进行前向传播获得输出结果，获取标签数据，将输出结果和标签结果进行对比计算进行反向传播，最后进行一步参数更新。这个过程十分简单自然，我们大部分训练都是这么做的。  但是注意到，在训练中，我们只使用了一张显卡</a:t>
            </a:r>
            <a:r>
              <a:rPr lang="en-US" altLang="zh-CN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cuda0</a:t>
            </a:r>
            <a:r>
              <a:rPr lang="zh-CN" altLang="en-US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如果我们有更多的显卡，我们如何才能充分利用这些计算资源加快我们的训练速度呢？想要进行单卡单模型的训练，其实有一个前提，就是显卡的显存能够装载整个模型，如果训练的模型过大以至于无法在单卡上训练我们又该怎么办呢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63BC6-7158-41EA-BB5B-6A90A2361D0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086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基于以上几个问题，我们就需要利用一些数据并行训练的方法，什么是并行训练，我觉得这个视频介绍的比较直观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63BC6-7158-41EA-BB5B-6A90A2361D0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237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接下来我们来看看</a:t>
            </a:r>
            <a:r>
              <a:rPr lang="en-US" altLang="zh-CN" sz="28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pytorch</a:t>
            </a:r>
            <a:r>
              <a:rPr lang="zh-CN" altLang="en-US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中提供的</a:t>
            </a:r>
            <a:r>
              <a:rPr lang="en-US" altLang="zh-CN" sz="28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dataParallel</a:t>
            </a:r>
            <a:r>
              <a:rPr lang="zh-CN" altLang="en-US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的方法，和原来的训练代码几乎没什么变化，只是增加了预先设定的设备</a:t>
            </a:r>
            <a:r>
              <a:rPr lang="en-US" altLang="zh-CN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en-US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号，然后使用</a:t>
            </a:r>
            <a:r>
              <a:rPr lang="en-US" altLang="zh-CN" sz="28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DataParallel</a:t>
            </a:r>
            <a:r>
              <a:rPr lang="zh-CN" altLang="en-US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将原模型包装了起来，之后的步骤将这个包装后的模型当做原模型使用即可，代码几乎不需要多少改动就能实现。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63BC6-7158-41EA-BB5B-6A90A2361D0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154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但是这种方法简单也有它的不足，</a:t>
            </a:r>
            <a:r>
              <a:rPr lang="en-US" altLang="zh-CN" sz="28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dataParallel</a:t>
            </a:r>
            <a:r>
              <a:rPr lang="zh-CN" altLang="en-US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是一种单进程多线程的方法，这也就意味着他只能在单机器上运行，无法实现多机器的并行训练。同时由于</a:t>
            </a:r>
            <a:r>
              <a:rPr lang="en-US" altLang="zh-CN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本身的全局解释器锁的机制，导致这种多线程的方法反而通常要比分布式数据并行的方法还要慢。同时，这种方法也无法解决模型过大的问题，它只能将训练数据拆分到不同的</a:t>
            </a:r>
            <a:r>
              <a:rPr lang="en-US" altLang="zh-CN" sz="28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gpu</a:t>
            </a:r>
            <a:r>
              <a:rPr lang="zh-CN" altLang="en-US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上，无法完成模型的并行训练。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63BC6-7158-41EA-BB5B-6A90A2361D0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426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第三个层次是使用</a:t>
            </a:r>
            <a:r>
              <a:rPr lang="en-US" altLang="zh-CN" sz="28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distributedDataParallel</a:t>
            </a:r>
            <a:r>
              <a:rPr lang="zh-CN" altLang="en-US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，他和</a:t>
            </a:r>
            <a:r>
              <a:rPr lang="en-US" altLang="zh-CN" sz="28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dataParallel</a:t>
            </a:r>
            <a:r>
              <a:rPr lang="zh-CN" altLang="en-US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的区别就在于他多了一个分布式的功能。而这个分布式的功能实际上是由多进程支持的，在</a:t>
            </a:r>
            <a:r>
              <a:rPr lang="en-US" altLang="zh-CN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脚本运行的时候他会创建多个子进程，并且通过</a:t>
            </a:r>
            <a:r>
              <a:rPr lang="en-US" altLang="zh-CN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process group</a:t>
            </a:r>
            <a:r>
              <a:rPr lang="zh-CN" altLang="en-US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进程组的形式进行通讯，确保进程之间的同步。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63BC6-7158-41EA-BB5B-6A90A2361D0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859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63BC6-7158-41EA-BB5B-6A90A2361D0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661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368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3181C-702D-473D-A665-87763CF0AFA3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1343618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3181C-702D-473D-A665-87763CF0AFA3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8028619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timg.jpeg" descr="timg.jpeg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39" b="89960" l="8815" r="96505">
                        <a14:foregroundMark x1="8815" y1="46586" x2="8815" y2="46586"/>
                        <a14:foregroundMark x1="10486" y1="42169" x2="10486" y2="42169"/>
                        <a14:foregroundMark x1="41641" y1="30924" x2="41641" y2="30924"/>
                        <a14:foregroundMark x1="37690" y1="36546" x2="37690" y2="36546"/>
                        <a14:foregroundMark x1="39210" y1="44177" x2="39210" y2="44177"/>
                        <a14:foregroundMark x1="50456" y1="28916" x2="50456" y2="28916"/>
                        <a14:foregroundMark x1="52128" y1="43373" x2="52128" y2="43373"/>
                        <a14:foregroundMark x1="56535" y1="29719" x2="56535" y2="29719"/>
                        <a14:foregroundMark x1="57751" y1="49799" x2="57751" y2="49799"/>
                        <a14:foregroundMark x1="59726" y1="33333" x2="59726" y2="33333"/>
                        <a14:foregroundMark x1="52432" y1="51004" x2="52432" y2="51004"/>
                        <a14:foregroundMark x1="48024" y1="49799" x2="48024" y2="49799"/>
                        <a14:foregroundMark x1="49696" y1="37751" x2="49696" y2="37751"/>
                        <a14:foregroundMark x1="48936" y1="52209" x2="48936" y2="52209"/>
                        <a14:foregroundMark x1="48936" y1="37751" x2="48936" y2="37751"/>
                        <a14:foregroundMark x1="57751" y1="46586" x2="57751" y2="46586"/>
                        <a14:foregroundMark x1="54407" y1="53012" x2="54407" y2="53012"/>
                        <a14:foregroundMark x1="72492" y1="36546" x2="72492" y2="36546"/>
                        <a14:foregroundMark x1="71277" y1="37751" x2="71277" y2="37751"/>
                        <a14:foregroundMark x1="71277" y1="37751" x2="71277" y2="37751"/>
                        <a14:foregroundMark x1="68845" y1="49799" x2="68845" y2="49799"/>
                        <a14:foregroundMark x1="70821" y1="33333" x2="70821" y2="33333"/>
                        <a14:foregroundMark x1="67629" y1="49799" x2="67629" y2="49799"/>
                        <a14:foregroundMark x1="71733" y1="53012" x2="71733" y2="53012"/>
                        <a14:foregroundMark x1="70821" y1="39759" x2="70821" y2="39759"/>
                        <a14:foregroundMark x1="70061" y1="39759" x2="70061" y2="39759"/>
                        <a14:foregroundMark x1="70517" y1="33333" x2="70517" y2="33333"/>
                        <a14:foregroundMark x1="96505" y1="28916" x2="96505" y2="28916"/>
                        <a14:foregroundMark x1="76140" y1="34538" x2="76140" y2="34538"/>
                        <a14:foregroundMark x1="82979" y1="30924" x2="82979" y2="30924"/>
                        <a14:foregroundMark x1="85258" y1="25301" x2="85258" y2="25301"/>
                        <a14:foregroundMark x1="86474" y1="24498" x2="86474" y2="24498"/>
                        <a14:foregroundMark x1="83739" y1="42169" x2="83739" y2="42169"/>
                        <a14:foregroundMark x1="83739" y1="51004" x2="83739" y2="51004"/>
                        <a14:foregroundMark x1="84498" y1="54217" x2="84498" y2="54217"/>
                        <a14:foregroundMark x1="88146" y1="62249" x2="88146" y2="62249"/>
                        <a14:foregroundMark x1="88450" y1="67470" x2="86170" y2="67470"/>
                        <a14:foregroundMark x1="82067" y1="67470" x2="82067" y2="67470"/>
                        <a14:foregroundMark x1="75684" y1="69880" x2="74468" y2="69880"/>
                        <a14:foregroundMark x1="72036" y1="69880" x2="70517" y2="71888"/>
                        <a14:foregroundMark x1="66109" y1="71888" x2="64894" y2="71888"/>
                        <a14:foregroundMark x1="58055" y1="71888" x2="58055" y2="71888"/>
                        <a14:foregroundMark x1="54863" y1="73092" x2="52128" y2="73092"/>
                        <a14:foregroundMark x1="40426" y1="73092" x2="40426" y2="73092"/>
                        <a14:foregroundMark x1="37690" y1="65462" x2="37690" y2="65462"/>
                        <a14:foregroundMark x1="44529" y1="63052" x2="44529" y2="63052"/>
                        <a14:foregroundMark x1="60486" y1="65462" x2="60486" y2="65462"/>
                        <a14:foregroundMark x1="64894" y1="65462" x2="64894" y2="65462"/>
                        <a14:foregroundMark x1="61246" y1="64257" x2="61246" y2="64257"/>
                        <a14:foregroundMark x1="62918" y1="64257" x2="62918" y2="64257"/>
                        <a14:foregroundMark x1="66869" y1="64257" x2="66869" y2="64257"/>
                        <a14:foregroundMark x1="69757" y1="64257" x2="69757" y2="64257"/>
                        <a14:foregroundMark x1="74468" y1="64257" x2="74468" y2="64257"/>
                        <a14:foregroundMark x1="77356" y1="63052" x2="78571" y2="63052"/>
                        <a14:foregroundMark x1="81307" y1="62249" x2="81307" y2="62249"/>
                        <a14:foregroundMark x1="82523" y1="62249" x2="82523" y2="62249"/>
                        <a14:foregroundMark x1="84498" y1="62249" x2="84498" y2="62249"/>
                        <a14:foregroundMark x1="90122" y1="64257" x2="90122" y2="64257"/>
                      </a14:backgroundRemoval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r="4055"/>
          <a:stretch>
            <a:fillRect/>
          </a:stretch>
        </p:blipFill>
        <p:spPr>
          <a:xfrm>
            <a:off x="9811144" y="0"/>
            <a:ext cx="2380856" cy="8969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cxnSp>
        <p:nvCxnSpPr>
          <p:cNvPr id="4" name="直接连接符 3"/>
          <p:cNvCxnSpPr/>
          <p:nvPr userDrawn="1"/>
        </p:nvCxnSpPr>
        <p:spPr>
          <a:xfrm>
            <a:off x="-274983" y="801633"/>
            <a:ext cx="1274196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五边形 15"/>
          <p:cNvSpPr>
            <a:spLocks noChangeAspect="1"/>
          </p:cNvSpPr>
          <p:nvPr userDrawn="1"/>
        </p:nvSpPr>
        <p:spPr>
          <a:xfrm flipH="1">
            <a:off x="11487359" y="6438900"/>
            <a:ext cx="704641" cy="360000"/>
          </a:xfrm>
          <a:prstGeom prst="homePlate">
            <a:avLst/>
          </a:prstGeom>
          <a:solidFill>
            <a:srgbClr val="2159A5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kern="0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0238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3181C-702D-473D-A665-87763CF0AFA3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4202383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3181C-702D-473D-A665-87763CF0AFA3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9975095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3181C-702D-473D-A665-87763CF0AFA3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1108230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3181C-702D-473D-A665-87763CF0AFA3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623352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3181C-702D-473D-A665-87763CF0AFA3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2040425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3181C-702D-473D-A665-87763CF0AFA3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3928365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3181C-702D-473D-A665-87763CF0AFA3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6453950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3181C-702D-473D-A665-87763CF0AFA3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509545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3181C-702D-473D-A665-87763CF0AFA3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4616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3.jpeg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Relationship Id="rId6" Type="http://schemas.openxmlformats.org/officeDocument/2006/relationships/hyperlink" Target="https://pytorch.org/docs/stable/rpc.html" TargetMode="External"/><Relationship Id="rId5" Type="http://schemas.openxmlformats.org/officeDocument/2006/relationships/hyperlink" Target="https://pytorch.org/tutorials/intermediate/ddp_series_multinode.html?utm_source=youtube&amp;utm_medium=organic_social&amp;utm_campaign=tutorial" TargetMode="External"/><Relationship Id="rId4" Type="http://schemas.openxmlformats.org/officeDocument/2006/relationships/hyperlink" Target="https://www.youtube.com/playlist?list=PL_lsbAsL_o2CSuhUhJIiW0IkdT5C2wGWj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ideo" Target="https://www.youtube.com/embed/Cvdhwx-OBBo?feature=oembed" TargetMode="External"/><Relationship Id="rId1" Type="http://schemas.openxmlformats.org/officeDocument/2006/relationships/tags" Target="../tags/tag7.xml"/><Relationship Id="rId5" Type="http://schemas.openxmlformats.org/officeDocument/2006/relationships/image" Target="../media/image5.jpe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Relationship Id="rId4" Type="http://schemas.openxmlformats.org/officeDocument/2006/relationships/hyperlink" Target="https://realpython.com/python-gil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20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 l="20000" t="6000" r="20000" b="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>
            <a:cxnSpLocks/>
          </p:cNvCxnSpPr>
          <p:nvPr/>
        </p:nvCxnSpPr>
        <p:spPr>
          <a:xfrm flipV="1">
            <a:off x="575456" y="1904381"/>
            <a:ext cx="0" cy="2522478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104604" y="2239543"/>
            <a:ext cx="73422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Data Parallel Training </a:t>
            </a:r>
            <a:r>
              <a:rPr lang="en-US" altLang="zh-CN" sz="3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in </a:t>
            </a:r>
            <a:r>
              <a:rPr lang="en-US" altLang="zh-CN" sz="36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Pytorch</a:t>
            </a:r>
            <a:endParaRPr lang="zh-CN" altLang="en-US" sz="36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10503" y="3531286"/>
            <a:ext cx="62515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2230784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闫弘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24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2023.9.28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3678AB0-D37C-68AA-9502-CC1376EC12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431" y="1904381"/>
            <a:ext cx="2362174" cy="2362174"/>
          </a:xfrm>
          <a:prstGeom prst="flowChartConnector">
            <a:avLst/>
          </a:prstGeom>
          <a:effectLst>
            <a:softEdge rad="12700"/>
          </a:effectLst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 txBox="1"/>
          <p:nvPr/>
        </p:nvSpPr>
        <p:spPr>
          <a:xfrm>
            <a:off x="0" y="133503"/>
            <a:ext cx="8229600" cy="53462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rgbClr val="2159A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One more thing:</a:t>
            </a:r>
            <a:r>
              <a:rPr lang="zh-CN" altLang="en-US" sz="2800" b="1" dirty="0">
                <a:solidFill>
                  <a:srgbClr val="2159A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2159A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Model Parallel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5039E1E-BB97-5139-2489-6CBA4613D1BE}"/>
              </a:ext>
            </a:extLst>
          </p:cNvPr>
          <p:cNvSpPr txBox="1"/>
          <p:nvPr/>
        </p:nvSpPr>
        <p:spPr>
          <a:xfrm>
            <a:off x="387051" y="6488668"/>
            <a:ext cx="696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https://pytorch.org/tutorials/intermediate/model_parallel_tutorial.html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5B6BB12-73F3-0E0C-1CEE-90D30686D667}"/>
              </a:ext>
            </a:extLst>
          </p:cNvPr>
          <p:cNvSpPr txBox="1"/>
          <p:nvPr/>
        </p:nvSpPr>
        <p:spPr>
          <a:xfrm>
            <a:off x="932506" y="2068319"/>
            <a:ext cx="92979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0" dirty="0">
                <a:solidFill>
                  <a:srgbClr val="262626"/>
                </a:solidFill>
                <a:effectLst/>
                <a:latin typeface="FreightSans"/>
              </a:rPr>
              <a:t>Q</a:t>
            </a:r>
            <a:r>
              <a:rPr lang="en-US" altLang="zh-CN" sz="2400" b="0" i="0" dirty="0">
                <a:solidFill>
                  <a:srgbClr val="262626"/>
                </a:solidFill>
                <a:effectLst/>
                <a:latin typeface="FreightSans"/>
              </a:rPr>
              <a:t>:	</a:t>
            </a:r>
            <a:r>
              <a:rPr lang="en-US" altLang="zh-CN" sz="2400" dirty="0">
                <a:solidFill>
                  <a:srgbClr val="262626"/>
                </a:solidFill>
                <a:latin typeface="FreightSans"/>
              </a:rPr>
              <a:t>What if </a:t>
            </a:r>
            <a:r>
              <a:rPr lang="en-US" altLang="zh-CN" sz="2400" b="0" i="0" dirty="0">
                <a:solidFill>
                  <a:srgbClr val="262626"/>
                </a:solidFill>
                <a:effectLst/>
                <a:latin typeface="FreightSans"/>
              </a:rPr>
              <a:t>the model is too large to fit into a single GPU?</a:t>
            </a:r>
          </a:p>
          <a:p>
            <a:br>
              <a:rPr lang="en-US" altLang="zh-CN" sz="2400" b="0" i="0" dirty="0">
                <a:solidFill>
                  <a:srgbClr val="262626"/>
                </a:solidFill>
                <a:effectLst/>
                <a:latin typeface="FreightSans"/>
              </a:rPr>
            </a:br>
            <a:r>
              <a:rPr lang="en-US" altLang="zh-CN" sz="2400" b="1" i="0" dirty="0">
                <a:solidFill>
                  <a:srgbClr val="262626"/>
                </a:solidFill>
                <a:effectLst/>
                <a:latin typeface="FreightSans"/>
              </a:rPr>
              <a:t>A</a:t>
            </a:r>
            <a:r>
              <a:rPr lang="en-US" altLang="zh-CN" sz="2400" b="0" i="0" dirty="0">
                <a:solidFill>
                  <a:srgbClr val="262626"/>
                </a:solidFill>
                <a:effectLst/>
                <a:latin typeface="FreightSans"/>
              </a:rPr>
              <a:t>:	This is where </a:t>
            </a:r>
            <a:r>
              <a:rPr lang="en-US" altLang="zh-CN" sz="2400" b="1" i="0" dirty="0">
                <a:solidFill>
                  <a:srgbClr val="262626"/>
                </a:solidFill>
                <a:effectLst/>
                <a:latin typeface="FreightSans"/>
              </a:rPr>
              <a:t>Model Parallel </a:t>
            </a:r>
            <a:r>
              <a:rPr lang="en-US" altLang="zh-CN" sz="2400" b="0" i="0" dirty="0">
                <a:solidFill>
                  <a:srgbClr val="262626"/>
                </a:solidFill>
                <a:effectLst/>
                <a:latin typeface="FreightSans"/>
              </a:rPr>
              <a:t>is introduced. The high-level idea of 	model parallel is to </a:t>
            </a:r>
            <a:r>
              <a:rPr lang="en-US" altLang="zh-CN" sz="2400" i="1" dirty="0">
                <a:solidFill>
                  <a:srgbClr val="FF0000"/>
                </a:solidFill>
                <a:effectLst/>
                <a:latin typeface="FreightSans"/>
              </a:rPr>
              <a:t>place different sub-networks of a model onto 	different devices, and implement the forward method accordingly to 	move intermediate outputs across devices</a:t>
            </a:r>
            <a:r>
              <a:rPr lang="en-US" altLang="zh-CN" sz="2400" b="0" i="0" dirty="0">
                <a:solidFill>
                  <a:srgbClr val="262626"/>
                </a:solidFill>
                <a:effectLst/>
                <a:latin typeface="FreightSans"/>
              </a:rPr>
              <a:t>. As only part of a model 	operates on any individual device, a set of devices can collectively 	serve a larger model.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5102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 txBox="1"/>
          <p:nvPr/>
        </p:nvSpPr>
        <p:spPr>
          <a:xfrm>
            <a:off x="0" y="133503"/>
            <a:ext cx="8229600" cy="53462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rgbClr val="2159A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Model Parallel example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5039E1E-BB97-5139-2489-6CBA4613D1BE}"/>
              </a:ext>
            </a:extLst>
          </p:cNvPr>
          <p:cNvSpPr txBox="1"/>
          <p:nvPr/>
        </p:nvSpPr>
        <p:spPr>
          <a:xfrm>
            <a:off x="387051" y="6488668"/>
            <a:ext cx="696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https://pytorch.org/tutorials/intermediate/model_parallel_tutorial.html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199DAB-4A4C-99CC-176C-A1D31C599C1B}"/>
              </a:ext>
            </a:extLst>
          </p:cNvPr>
          <p:cNvSpPr txBox="1"/>
          <p:nvPr/>
        </p:nvSpPr>
        <p:spPr>
          <a:xfrm>
            <a:off x="1210920" y="1997839"/>
            <a:ext cx="9046655" cy="28623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ToyModel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ToyModel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net1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.nn.Linear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).to(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'cuda:0'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.nn.ReLU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net2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.nn.Linear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).to(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'cuda:1'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net1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.to(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'cuda:0'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net2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.to(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'cuda:1'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8FCD2FA-44CE-AB2A-C316-358A13AA26FD}"/>
              </a:ext>
            </a:extLst>
          </p:cNvPr>
          <p:cNvSpPr txBox="1"/>
          <p:nvPr/>
        </p:nvSpPr>
        <p:spPr>
          <a:xfrm>
            <a:off x="387051" y="6119336"/>
            <a:ext cx="6396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More details about model parallel implementation on this website.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1883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 txBox="1"/>
          <p:nvPr/>
        </p:nvSpPr>
        <p:spPr>
          <a:xfrm>
            <a:off x="0" y="133503"/>
            <a:ext cx="8229600" cy="53462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rgbClr val="2159A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Model Parallel vs Data Parallel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61E866A-1E08-C504-F04E-3486135678AF}"/>
              </a:ext>
            </a:extLst>
          </p:cNvPr>
          <p:cNvSpPr txBox="1"/>
          <p:nvPr/>
        </p:nvSpPr>
        <p:spPr>
          <a:xfrm>
            <a:off x="977774" y="1507336"/>
            <a:ext cx="958762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Model Parallel and Data Parallel are not paradoxical</a:t>
            </a:r>
          </a:p>
          <a:p>
            <a:endParaRPr lang="en-US" altLang="zh-CN" sz="2800" dirty="0"/>
          </a:p>
          <a:p>
            <a:r>
              <a:rPr lang="en-US" altLang="zh-CN" sz="2800" dirty="0"/>
              <a:t>When DDP is combined with model parallel, each DDP process would use </a:t>
            </a:r>
            <a:r>
              <a:rPr lang="en-US" altLang="zh-CN" sz="2800" b="1" dirty="0"/>
              <a:t>model parallel</a:t>
            </a:r>
            <a:r>
              <a:rPr lang="en-US" altLang="zh-CN" sz="2800" dirty="0"/>
              <a:t>, and all processes collectively would use </a:t>
            </a:r>
            <a:r>
              <a:rPr lang="en-US" altLang="zh-CN" sz="2800" b="1" dirty="0"/>
              <a:t>data parallel</a:t>
            </a:r>
            <a:r>
              <a:rPr lang="en-US" altLang="zh-CN" sz="2800" dirty="0"/>
              <a:t>.</a:t>
            </a:r>
          </a:p>
          <a:p>
            <a:endParaRPr lang="en-US" altLang="zh-CN" sz="2800" dirty="0"/>
          </a:p>
          <a:p>
            <a:r>
              <a:rPr lang="en-US" altLang="zh-CN" sz="2800" dirty="0"/>
              <a:t>However, a good rule of thumb is to have one process span a single GPU. This enables the DDP application to have as many parallel reader streams as there are GPUs and in practice provides a good balance between I/O and computational costs.</a:t>
            </a:r>
            <a:endParaRPr lang="zh-CN" alt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2985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 txBox="1"/>
          <p:nvPr/>
        </p:nvSpPr>
        <p:spPr>
          <a:xfrm>
            <a:off x="0" y="133503"/>
            <a:ext cx="11072388" cy="53462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rgbClr val="2159A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Further Reading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61E866A-1E08-C504-F04E-3486135678AF}"/>
              </a:ext>
            </a:extLst>
          </p:cNvPr>
          <p:cNvSpPr txBox="1"/>
          <p:nvPr/>
        </p:nvSpPr>
        <p:spPr>
          <a:xfrm>
            <a:off x="923453" y="1271945"/>
            <a:ext cx="958762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sz="2800" b="0" i="0" dirty="0">
                <a:solidFill>
                  <a:srgbClr val="212529"/>
                </a:solidFill>
                <a:effectLst/>
                <a:latin typeface="FreightSans"/>
                <a:hlinkClick r:id="rId4"/>
              </a:rPr>
              <a:t>Distributed Data Parallel in </a:t>
            </a:r>
            <a:r>
              <a:rPr lang="en-US" altLang="zh-CN" sz="2800" b="0" i="0" dirty="0" err="1">
                <a:solidFill>
                  <a:srgbClr val="212529"/>
                </a:solidFill>
                <a:effectLst/>
                <a:latin typeface="FreightSans"/>
                <a:hlinkClick r:id="rId4"/>
              </a:rPr>
              <a:t>PyTorch</a:t>
            </a:r>
            <a:r>
              <a:rPr lang="en-US" altLang="zh-CN" sz="2800" b="0" i="0" dirty="0">
                <a:solidFill>
                  <a:srgbClr val="212529"/>
                </a:solidFill>
                <a:effectLst/>
                <a:latin typeface="FreightSans"/>
                <a:hlinkClick r:id="rId4"/>
              </a:rPr>
              <a:t> Tutorial Series </a:t>
            </a:r>
            <a:r>
              <a:rPr lang="en-US" altLang="zh-CN" sz="2800" b="0" i="0" dirty="0">
                <a:solidFill>
                  <a:srgbClr val="212529"/>
                </a:solidFill>
                <a:effectLst/>
                <a:latin typeface="FreightSans"/>
              </a:rPr>
              <a:t>on </a:t>
            </a:r>
            <a:r>
              <a:rPr lang="en-US" altLang="zh-CN" sz="2800" b="0" i="0" dirty="0" err="1">
                <a:solidFill>
                  <a:srgbClr val="212529"/>
                </a:solidFill>
                <a:effectLst/>
                <a:latin typeface="FreightSans"/>
              </a:rPr>
              <a:t>Youtube</a:t>
            </a:r>
            <a:endParaRPr lang="en-US" altLang="zh-CN" sz="2800" b="0" i="0" dirty="0">
              <a:solidFill>
                <a:srgbClr val="212529"/>
              </a:solidFill>
              <a:effectLst/>
              <a:latin typeface="FreightSans"/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endParaRPr lang="en-US" altLang="zh-CN" sz="2800" b="0" i="0" dirty="0">
              <a:solidFill>
                <a:srgbClr val="212529"/>
              </a:solidFill>
              <a:effectLst/>
              <a:latin typeface="FreightSans"/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sz="2800" b="0" i="0" dirty="0">
                <a:solidFill>
                  <a:srgbClr val="212529"/>
                </a:solidFill>
                <a:effectLst/>
                <a:latin typeface="FreightSans"/>
                <a:hlinkClick r:id="rId5"/>
              </a:rPr>
              <a:t>Multinode Training</a:t>
            </a:r>
            <a:r>
              <a:rPr lang="en-US" altLang="zh-CN" sz="2800" b="0" i="0" dirty="0">
                <a:solidFill>
                  <a:srgbClr val="212529"/>
                </a:solidFill>
                <a:effectLst/>
                <a:latin typeface="FreightSans"/>
              </a:rPr>
              <a:t>: </a:t>
            </a:r>
            <a:r>
              <a:rPr lang="en-US" altLang="zh-CN" sz="2800" dirty="0"/>
              <a:t>Use multi-machine </a:t>
            </a:r>
            <a:r>
              <a:rPr lang="en-US" altLang="zh-CN" sz="2800" dirty="0" err="1"/>
              <a:t>DistributedDataParallel</a:t>
            </a:r>
            <a:r>
              <a:rPr lang="en-US" altLang="zh-CN" sz="2800" dirty="0"/>
              <a:t> and the launching script to scale across machine boundaries.</a:t>
            </a:r>
          </a:p>
          <a:p>
            <a:pPr marL="457200" indent="-457200">
              <a:buFont typeface="Wingdings" panose="05000000000000000000" pitchFamily="2" charset="2"/>
              <a:buChar char="u"/>
            </a:pPr>
            <a:endParaRPr lang="en-US" altLang="zh-CN" sz="2800" dirty="0">
              <a:hlinkClick r:id="rId6"/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sz="2800" b="0" i="0" dirty="0">
                <a:solidFill>
                  <a:srgbClr val="262626"/>
                </a:solidFill>
                <a:effectLst/>
                <a:latin typeface="FreightSans"/>
              </a:rPr>
              <a:t>Many training paradigms </a:t>
            </a:r>
            <a:r>
              <a:rPr lang="en-US" altLang="zh-CN" sz="2800" b="0" i="0" dirty="0">
                <a:solidFill>
                  <a:srgbClr val="FF0000"/>
                </a:solidFill>
                <a:effectLst/>
                <a:latin typeface="FreightSans"/>
              </a:rPr>
              <a:t>do not fit</a:t>
            </a:r>
            <a:r>
              <a:rPr lang="en-US" altLang="zh-CN" sz="2800" b="0" i="0" dirty="0">
                <a:solidFill>
                  <a:srgbClr val="262626"/>
                </a:solidFill>
                <a:effectLst/>
                <a:latin typeface="FreightSans"/>
              </a:rPr>
              <a:t> into data parallelism, e.g., parameter server paradigm, distributed pipeline parallelism, reinforcement learning applications with multiple observers or agents , etc.</a:t>
            </a:r>
            <a:r>
              <a:rPr lang="en-US" altLang="zh-CN" sz="28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hlinkClick r:id="rId6"/>
              </a:rPr>
              <a:t>RPC-Based Distributed Training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aims at supporting general distributed training scenarios.</a:t>
            </a:r>
            <a:endParaRPr lang="zh-CN" alt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2470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153" y="2712339"/>
            <a:ext cx="2362174" cy="2362174"/>
          </a:xfrm>
          <a:prstGeom prst="flowChartConnector">
            <a:avLst/>
          </a:prstGeom>
          <a:effectLst>
            <a:softEdge rad="12700"/>
          </a:effectLst>
        </p:spPr>
      </p:pic>
      <p:sp>
        <p:nvSpPr>
          <p:cNvPr id="4" name="矩形 3"/>
          <p:cNvSpPr/>
          <p:nvPr/>
        </p:nvSpPr>
        <p:spPr>
          <a:xfrm>
            <a:off x="1208405" y="3806190"/>
            <a:ext cx="6862445" cy="11150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2230784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闫弘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5376" y="2712339"/>
            <a:ext cx="68623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请老师同学批评指正</a:t>
            </a:r>
            <a:endParaRPr lang="en-US" altLang="zh-CN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1208405" y="3669030"/>
            <a:ext cx="635635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214120" y="3636645"/>
            <a:ext cx="1268095" cy="3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 txBox="1"/>
          <p:nvPr/>
        </p:nvSpPr>
        <p:spPr>
          <a:xfrm>
            <a:off x="0" y="133503"/>
            <a:ext cx="8229600" cy="53462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rgbClr val="2159A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Why use Data Parallel Training</a:t>
            </a:r>
            <a:endParaRPr lang="zh-CN" altLang="en-US" sz="2800" b="1" dirty="0">
              <a:solidFill>
                <a:srgbClr val="2159A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BAECBFD-EFD0-EF8C-7F79-271919B8F3C8}"/>
              </a:ext>
            </a:extLst>
          </p:cNvPr>
          <p:cNvSpPr txBox="1"/>
          <p:nvPr/>
        </p:nvSpPr>
        <p:spPr>
          <a:xfrm>
            <a:off x="-101097" y="815176"/>
            <a:ext cx="12394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u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 is a classic diagram of iterating over different ML ideas</a:t>
            </a:r>
          </a:p>
        </p:txBody>
      </p:sp>
      <p:pic>
        <p:nvPicPr>
          <p:cNvPr id="1026" name="Picture 2" descr="diagram of iterating over different ML ideas | APDaga | DumpBox | Coursera">
            <a:extLst>
              <a:ext uri="{FF2B5EF4-FFF2-40B4-BE49-F238E27FC236}">
                <a16:creationId xmlns:a16="http://schemas.microsoft.com/office/drawing/2014/main" id="{248F67AD-81CD-C663-7E72-11D87AB4B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804" y="2253905"/>
            <a:ext cx="5622201" cy="347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68546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 txBox="1"/>
          <p:nvPr/>
        </p:nvSpPr>
        <p:spPr>
          <a:xfrm>
            <a:off x="0" y="133503"/>
            <a:ext cx="8229600" cy="53462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rgbClr val="2159A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 Parallel Training in Different Level</a:t>
            </a:r>
            <a:endParaRPr lang="zh-CN" altLang="en-US" sz="2800" b="1" dirty="0">
              <a:solidFill>
                <a:srgbClr val="2159A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F20E2AE-DC50-8367-0588-C4FFE99DEAC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428200" y="1667487"/>
            <a:ext cx="8666413" cy="40934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Use single-device training if the data and model can fit in one GPU, and training speed is not a concern.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Use single-machine multi-GPU </a:t>
            </a:r>
            <a:r>
              <a:rPr lang="en-US" altLang="zh-CN" sz="20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DataParallel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 to make use of multiple GPUs on a single machine to speed up training with minimal code changes.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Use single-machine multi-GPU </a:t>
            </a:r>
            <a:r>
              <a:rPr lang="en-US" altLang="zh-CN" sz="20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DistributedDataParallel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, if you would like to further speed up training and are willing to write a little more code to set it up.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Use multi-machine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DistributedDataParallel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 and the launching script, if the application needs to scale across machine boundaries.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Use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torch.distributed.elastic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 to launch distributed training if errors (e.g., out-of-memory) are expected or if resources can join and leave dynamically during training.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2C9C18-A2D7-673B-1E88-59B41A1E21B8}"/>
              </a:ext>
            </a:extLst>
          </p:cNvPr>
          <p:cNvSpPr txBox="1"/>
          <p:nvPr/>
        </p:nvSpPr>
        <p:spPr>
          <a:xfrm>
            <a:off x="387051" y="6488668"/>
            <a:ext cx="5677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https://pytorch.org/tutorials/beginner/dist_overview.html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3779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 txBox="1"/>
          <p:nvPr/>
        </p:nvSpPr>
        <p:spPr>
          <a:xfrm>
            <a:off x="0" y="133503"/>
            <a:ext cx="8229600" cy="53462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rgbClr val="2159A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 Use single-device training </a:t>
            </a:r>
            <a:endParaRPr lang="zh-CN" altLang="en-US" sz="2800" b="1" dirty="0">
              <a:solidFill>
                <a:srgbClr val="2159A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BAECBFD-EFD0-EF8C-7F79-271919B8F3C8}"/>
              </a:ext>
            </a:extLst>
          </p:cNvPr>
          <p:cNvSpPr txBox="1"/>
          <p:nvPr/>
        </p:nvSpPr>
        <p:spPr>
          <a:xfrm>
            <a:off x="-101097" y="815176"/>
            <a:ext cx="12394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u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 is how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normally train models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09A5E8D-EE2E-8C21-6F85-21876062B8EB}"/>
              </a:ext>
            </a:extLst>
          </p:cNvPr>
          <p:cNvSpPr txBox="1"/>
          <p:nvPr/>
        </p:nvSpPr>
        <p:spPr>
          <a:xfrm>
            <a:off x="1959610" y="1957708"/>
            <a:ext cx="7573689" cy="34163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demo_basic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b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ToyModel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().to(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"cuda:0"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loss_fn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.MSELoss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optimizer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optim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.SGD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.parameters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0.001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optimizer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.zero_grad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.randn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.randn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).to(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"cuda:0"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loss_fn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).backward()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optimizer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.step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47D789-9EE8-13B7-E8E2-A8A809DBF084}"/>
              </a:ext>
            </a:extLst>
          </p:cNvPr>
          <p:cNvSpPr txBox="1"/>
          <p:nvPr/>
        </p:nvSpPr>
        <p:spPr>
          <a:xfrm>
            <a:off x="1031354" y="5818889"/>
            <a:ext cx="943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This only use one device(GPU:0). What if we have more than one GPUs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want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train</a:t>
            </a:r>
            <a:r>
              <a:rPr lang="zh-CN" altLang="en-US" dirty="0"/>
              <a:t> </a:t>
            </a:r>
            <a:r>
              <a:rPr lang="en-US" altLang="zh-CN" dirty="0"/>
              <a:t>faster ? What if the model is too large that can’t be trained on a single GPU?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5692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 txBox="1"/>
          <p:nvPr/>
        </p:nvSpPr>
        <p:spPr>
          <a:xfrm>
            <a:off x="0" y="133503"/>
            <a:ext cx="8229600" cy="53462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rgbClr val="2159A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Concept of Distributed Data Parallel</a:t>
            </a:r>
            <a:endParaRPr lang="zh-CN" altLang="en-US" sz="2800" b="1" dirty="0">
              <a:solidFill>
                <a:srgbClr val="2159A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8" name="在线媒体 7" title="Part 2: What is Distributed Data Parallel (DDP)">
            <a:hlinkClick r:id="" action="ppaction://media"/>
            <a:extLst>
              <a:ext uri="{FF2B5EF4-FFF2-40B4-BE49-F238E27FC236}">
                <a16:creationId xmlns:a16="http://schemas.microsoft.com/office/drawing/2014/main" id="{16F8D8C3-8D10-4C9A-3C78-9420E866C47C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5"/>
          <a:stretch>
            <a:fillRect/>
          </a:stretch>
        </p:blipFill>
        <p:spPr>
          <a:xfrm>
            <a:off x="1358020" y="1204037"/>
            <a:ext cx="9125893" cy="51561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05565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 txBox="1"/>
          <p:nvPr/>
        </p:nvSpPr>
        <p:spPr>
          <a:xfrm>
            <a:off x="0" y="133503"/>
            <a:ext cx="8229600" cy="53462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rgbClr val="2159A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 Use single-machine multi-GPU </a:t>
            </a:r>
            <a:r>
              <a:rPr lang="en-US" altLang="zh-CN" sz="2800" b="1" dirty="0" err="1">
                <a:solidFill>
                  <a:srgbClr val="2159A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DataParallel</a:t>
            </a:r>
            <a:endParaRPr lang="en-US" altLang="zh-CN" sz="2800" b="1" dirty="0">
              <a:solidFill>
                <a:srgbClr val="2159A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BAECBFD-EFD0-EF8C-7F79-271919B8F3C8}"/>
              </a:ext>
            </a:extLst>
          </p:cNvPr>
          <p:cNvSpPr txBox="1"/>
          <p:nvPr/>
        </p:nvSpPr>
        <p:spPr>
          <a:xfrm>
            <a:off x="-101097" y="815176"/>
            <a:ext cx="12394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u"/>
            </a:pPr>
            <a:r>
              <a:rPr lang="en-US" altLang="zh-CN" sz="2400" b="1" dirty="0" err="1">
                <a:solidFill>
                  <a:srgbClr val="2F55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DataParallel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(Multithreading)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5039E1E-BB97-5139-2489-6CBA4613D1BE}"/>
              </a:ext>
            </a:extLst>
          </p:cNvPr>
          <p:cNvSpPr txBox="1"/>
          <p:nvPr/>
        </p:nvSpPr>
        <p:spPr>
          <a:xfrm>
            <a:off x="387051" y="6488668"/>
            <a:ext cx="10998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https://pytorch.org/docs/stable/generated/torch.nn.DataParallel.html?highlight=dataparallel#torch.nn.DataParallel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2B7165E-0021-B907-05D2-4EDEEE1F23E9}"/>
              </a:ext>
            </a:extLst>
          </p:cNvPr>
          <p:cNvSpPr txBox="1"/>
          <p:nvPr/>
        </p:nvSpPr>
        <p:spPr>
          <a:xfrm>
            <a:off x="1023043" y="5649124"/>
            <a:ext cx="63826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Minimal code changes!</a:t>
            </a:r>
            <a:endParaRPr lang="zh-CN" altLang="en-US" sz="2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C863B10-62CB-42A6-0020-F6DC06F28997}"/>
              </a:ext>
            </a:extLst>
          </p:cNvPr>
          <p:cNvSpPr txBox="1"/>
          <p:nvPr/>
        </p:nvSpPr>
        <p:spPr>
          <a:xfrm>
            <a:off x="1699808" y="1343598"/>
            <a:ext cx="8367645" cy="39703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demo_basic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b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ToyModel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device_ids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u="sng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model_parallel</a:t>
            </a:r>
            <a:r>
              <a:rPr lang="en-US" altLang="zh-CN" b="0" u="sng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u="sng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en-US" altLang="zh-CN" b="0" u="sng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.nn.DataParallel</a:t>
            </a:r>
            <a:r>
              <a:rPr lang="en-US" altLang="zh-CN" b="0" u="sng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u="sng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zh-CN" b="0" u="sng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u="sng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device_ids</a:t>
            </a:r>
            <a:r>
              <a:rPr lang="en-US" altLang="zh-CN" b="0" u="sng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u="sng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device_ids</a:t>
            </a:r>
            <a:r>
              <a:rPr lang="en-US" altLang="zh-CN" b="0" u="sng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loss_fn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.MSELoss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optimizer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optim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.SGD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model_parallel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.parameters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0.001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optimizer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.zero_grad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.randn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.randn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loss_fn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).backward()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optimizer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.step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5953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 txBox="1"/>
          <p:nvPr/>
        </p:nvSpPr>
        <p:spPr>
          <a:xfrm>
            <a:off x="0" y="133503"/>
            <a:ext cx="8229600" cy="53462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rgbClr val="2159A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 Disadvantages of  </a:t>
            </a:r>
            <a:r>
              <a:rPr lang="en-US" altLang="zh-CN" sz="2800" b="1" dirty="0" err="1">
                <a:solidFill>
                  <a:srgbClr val="2159A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DataParallel</a:t>
            </a:r>
            <a:endParaRPr lang="en-US" altLang="zh-CN" sz="2800" b="1" dirty="0">
              <a:solidFill>
                <a:srgbClr val="2159A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5039E1E-BB97-5139-2489-6CBA4613D1BE}"/>
              </a:ext>
            </a:extLst>
          </p:cNvPr>
          <p:cNvSpPr txBox="1"/>
          <p:nvPr/>
        </p:nvSpPr>
        <p:spPr>
          <a:xfrm>
            <a:off x="387051" y="6488668"/>
            <a:ext cx="5930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https://pytorch.org/tutorials/intermediate/ddp_tutorial.html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5B6BB12-73F3-0E0C-1CEE-90D30686D667}"/>
              </a:ext>
            </a:extLst>
          </p:cNvPr>
          <p:cNvSpPr txBox="1"/>
          <p:nvPr/>
        </p:nvSpPr>
        <p:spPr>
          <a:xfrm>
            <a:off x="1167896" y="1870239"/>
            <a:ext cx="93250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2400" b="1" dirty="0" err="1"/>
              <a:t>DataParallel</a:t>
            </a:r>
            <a:r>
              <a:rPr lang="en-US" altLang="zh-CN" sz="2400" dirty="0"/>
              <a:t> is single-process, multi-thread, and only </a:t>
            </a:r>
            <a:r>
              <a:rPr lang="en-US" altLang="zh-CN" sz="2400" dirty="0">
                <a:solidFill>
                  <a:srgbClr val="FF0000"/>
                </a:solidFill>
              </a:rPr>
              <a:t>works on a single machine</a:t>
            </a:r>
            <a:r>
              <a:rPr lang="en-US" altLang="zh-CN" sz="2400" dirty="0"/>
              <a:t>. </a:t>
            </a:r>
            <a:r>
              <a:rPr lang="en-US" altLang="zh-CN" sz="2400" dirty="0" err="1"/>
              <a:t>DataParallel</a:t>
            </a:r>
            <a:r>
              <a:rPr lang="en-US" altLang="zh-CN" sz="2400" dirty="0"/>
              <a:t> is usually </a:t>
            </a:r>
            <a:r>
              <a:rPr lang="en-US" altLang="zh-CN" sz="2400" dirty="0">
                <a:solidFill>
                  <a:srgbClr val="FF0000"/>
                </a:solidFill>
              </a:rPr>
              <a:t>slower</a:t>
            </a:r>
            <a:r>
              <a:rPr lang="en-US" altLang="zh-CN" sz="2400" dirty="0"/>
              <a:t> than </a:t>
            </a:r>
            <a:r>
              <a:rPr lang="en-US" altLang="zh-CN" sz="2400" b="1" dirty="0" err="1"/>
              <a:t>DistributedDataParallel</a:t>
            </a:r>
            <a:r>
              <a:rPr lang="en-US" altLang="zh-CN" sz="2400" dirty="0"/>
              <a:t> even on a single machine due to </a:t>
            </a:r>
            <a:r>
              <a:rPr lang="en-US" altLang="zh-CN" sz="2400" dirty="0">
                <a:solidFill>
                  <a:srgbClr val="FF0000"/>
                </a:solidFill>
              </a:rPr>
              <a:t>GIL</a:t>
            </a:r>
            <a:r>
              <a:rPr lang="en-US" altLang="zh-CN" sz="2400" dirty="0"/>
              <a:t> contention across threads, per-iteration replicated model, and additional overhead introduced by scattering inputs and gathering outputs. 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24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2400" dirty="0"/>
              <a:t>If your model is too large to fit on a single GPU, you must use </a:t>
            </a:r>
            <a:r>
              <a:rPr lang="en-US" altLang="zh-CN" sz="2400" dirty="0">
                <a:solidFill>
                  <a:srgbClr val="FF0000"/>
                </a:solidFill>
              </a:rPr>
              <a:t>model parallel</a:t>
            </a:r>
            <a:r>
              <a:rPr lang="en-US" altLang="zh-CN" sz="2400" dirty="0"/>
              <a:t> to split it across multiple GPUs. </a:t>
            </a:r>
            <a:r>
              <a:rPr lang="en-US" altLang="zh-CN" sz="2400" b="1" dirty="0" err="1"/>
              <a:t>DistributedDataParallel</a:t>
            </a:r>
            <a:r>
              <a:rPr lang="en-US" altLang="zh-CN" sz="2400" dirty="0"/>
              <a:t> works with model parallel; </a:t>
            </a:r>
            <a:r>
              <a:rPr lang="en-US" altLang="zh-CN" sz="2400" b="1" dirty="0" err="1"/>
              <a:t>DataParallel</a:t>
            </a:r>
            <a:r>
              <a:rPr lang="en-US" altLang="zh-CN" sz="2400" dirty="0"/>
              <a:t> does not at this time. 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C36D336-3F41-8EE0-0DED-EAB8221827E6}"/>
              </a:ext>
            </a:extLst>
          </p:cNvPr>
          <p:cNvSpPr txBox="1"/>
          <p:nvPr/>
        </p:nvSpPr>
        <p:spPr>
          <a:xfrm>
            <a:off x="387051" y="6119336"/>
            <a:ext cx="10024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4"/>
              </a:rPr>
              <a:t>What Is the Python Global Interpreter Lock (GIL)?   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0547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BAECBFD-EFD0-EF8C-7F79-271919B8F3C8}"/>
              </a:ext>
            </a:extLst>
          </p:cNvPr>
          <p:cNvSpPr txBox="1"/>
          <p:nvPr/>
        </p:nvSpPr>
        <p:spPr>
          <a:xfrm>
            <a:off x="-101097" y="815176"/>
            <a:ext cx="12394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u"/>
            </a:pPr>
            <a:r>
              <a:rPr lang="en-US" altLang="zh-CN" sz="2400" b="1" dirty="0" err="1">
                <a:solidFill>
                  <a:srgbClr val="2F55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DistributedDataParallel</a:t>
            </a:r>
            <a:r>
              <a:rPr lang="en-US" altLang="zh-CN" sz="2400" b="1" dirty="0">
                <a:solidFill>
                  <a:srgbClr val="2F55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(DDP) )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(Multiprocessing)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5039E1E-BB97-5139-2489-6CBA4613D1BE}"/>
              </a:ext>
            </a:extLst>
          </p:cNvPr>
          <p:cNvSpPr txBox="1"/>
          <p:nvPr/>
        </p:nvSpPr>
        <p:spPr>
          <a:xfrm>
            <a:off x="387051" y="6488668"/>
            <a:ext cx="5930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https://pytorch.org/tutorials/intermediate/ddp_tutorial.html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FAE522E-EA52-6B7C-95F7-A59FEDC637A9}"/>
              </a:ext>
            </a:extLst>
          </p:cNvPr>
          <p:cNvSpPr txBox="1"/>
          <p:nvPr/>
        </p:nvSpPr>
        <p:spPr>
          <a:xfrm>
            <a:off x="1672646" y="1632640"/>
            <a:ext cx="9046655" cy="424731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rank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world_size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environ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'MASTER_ADDR'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'localhost'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environ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'MASTER_PORT'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'12355'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initialize the process group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.init_process_group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nccl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rank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rank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world_size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world_size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zh-CN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cleanup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.destroy_process_group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run_demo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demo_fn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demo_basic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world_size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mp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.spawn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demo_fn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world_size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,),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nprocs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world_size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标题 3">
            <a:extLst>
              <a:ext uri="{FF2B5EF4-FFF2-40B4-BE49-F238E27FC236}">
                <a16:creationId xmlns:a16="http://schemas.microsoft.com/office/drawing/2014/main" id="{727AD482-A24D-54BA-F62C-2D627CE9CDF6}"/>
              </a:ext>
            </a:extLst>
          </p:cNvPr>
          <p:cNvSpPr txBox="1"/>
          <p:nvPr/>
        </p:nvSpPr>
        <p:spPr>
          <a:xfrm>
            <a:off x="-1" y="133503"/>
            <a:ext cx="9841117" cy="53462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rgbClr val="2159A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 Use single-machine multi-GPU </a:t>
            </a:r>
            <a:r>
              <a:rPr lang="en-US" altLang="zh-CN" sz="2800" b="1" dirty="0" err="1">
                <a:solidFill>
                  <a:srgbClr val="2159A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DistributedDataParallel</a:t>
            </a:r>
            <a:endParaRPr lang="en-US" altLang="zh-CN" sz="2800" b="1" dirty="0">
              <a:solidFill>
                <a:srgbClr val="2159A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4638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 txBox="1"/>
          <p:nvPr/>
        </p:nvSpPr>
        <p:spPr>
          <a:xfrm>
            <a:off x="-1" y="133503"/>
            <a:ext cx="9841117" cy="53462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rgbClr val="2159A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 Use single-machine multi-GPU </a:t>
            </a:r>
            <a:r>
              <a:rPr lang="en-US" altLang="zh-CN" sz="2800" b="1" dirty="0" err="1">
                <a:solidFill>
                  <a:srgbClr val="2159A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DistributedDataParallel</a:t>
            </a:r>
            <a:endParaRPr lang="en-US" altLang="zh-CN" sz="2800" b="1" dirty="0">
              <a:solidFill>
                <a:srgbClr val="2159A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BAECBFD-EFD0-EF8C-7F79-271919B8F3C8}"/>
              </a:ext>
            </a:extLst>
          </p:cNvPr>
          <p:cNvSpPr txBox="1"/>
          <p:nvPr/>
        </p:nvSpPr>
        <p:spPr>
          <a:xfrm>
            <a:off x="-101097" y="853617"/>
            <a:ext cx="12394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u"/>
            </a:pPr>
            <a:r>
              <a:rPr lang="en-US" altLang="zh-CN" sz="2400" b="1" dirty="0" err="1">
                <a:solidFill>
                  <a:srgbClr val="2F55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DistributedDataParallel</a:t>
            </a:r>
            <a:r>
              <a:rPr lang="en-US" altLang="zh-CN" sz="2400" b="1" dirty="0">
                <a:solidFill>
                  <a:srgbClr val="2F55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(DDP)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(Multiprocessing)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5039E1E-BB97-5139-2489-6CBA4613D1BE}"/>
              </a:ext>
            </a:extLst>
          </p:cNvPr>
          <p:cNvSpPr txBox="1"/>
          <p:nvPr/>
        </p:nvSpPr>
        <p:spPr>
          <a:xfrm>
            <a:off x="387051" y="6488668"/>
            <a:ext cx="5930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https://pytorch.org/tutorials/intermediate/ddp_tutorial.html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2B7165E-0021-B907-05D2-4EDEEE1F23E9}"/>
              </a:ext>
            </a:extLst>
          </p:cNvPr>
          <p:cNvSpPr txBox="1"/>
          <p:nvPr/>
        </p:nvSpPr>
        <p:spPr>
          <a:xfrm>
            <a:off x="1846908" y="5542718"/>
            <a:ext cx="63826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 easy to implement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FAE522E-EA52-6B7C-95F7-A59FEDC637A9}"/>
              </a:ext>
            </a:extLst>
          </p:cNvPr>
          <p:cNvSpPr txBox="1"/>
          <p:nvPr/>
        </p:nvSpPr>
        <p:spPr>
          <a:xfrm>
            <a:off x="1699808" y="1343598"/>
            <a:ext cx="8372946" cy="50783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demo_basic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rank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world_size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"Running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basic DDP example on rank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rank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rank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world_size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create model and move it to GPU with id rank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ToyModel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().to(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rank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ddp_model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DDP(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device_ids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rank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b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loss_fn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.MSELoss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optimizer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optim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.SGD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ddp_model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.parameters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0.001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optimizer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.zero_grad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ddp_model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.randn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.randn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).to(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rank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loss_fn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).backward()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optimizer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.step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cleanup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53526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Moderate&quot;,&quot;Name&quot;:&quot;适中&quot;,&quot;Kind&quot;:&quot;System&quot;,&quot;OldGuidesSetting&quot;:{&quot;HeaderHeight&quot;:13.0,&quot;FooterHeight&quot;:6.0,&quot;SideMargin&quot;:4.0,&quot;TopMargin&quot;:0.0,&quot;BottomMargin&quot;:0.0,&quot;IntervalMargin&quot;:1.5}}"/>
  <p:tag name="KSO_WPP_MARK_KEY" val="2a53d386-5572-40c0-a469-e39a2b935ee2"/>
  <p:tag name="COMMONDATA" val="eyJoZGlkIjoiM2I2ZDBiYmFkNTg1OTNkYjgyMTIzYzZkNjVkM2RhMzE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9.1|1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9.1|1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9.1|1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9.1|1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9.1|1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9.1|1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0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9.1|1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9.1|1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9.1|1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9.1|1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9.1|1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9.1|19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1381</TotalTime>
  <Words>2075</Words>
  <Application>Microsoft Office PowerPoint</Application>
  <PresentationFormat>宽屏</PresentationFormat>
  <Paragraphs>132</Paragraphs>
  <Slides>14</Slides>
  <Notes>14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FreightSans</vt:lpstr>
      <vt:lpstr>等线</vt:lpstr>
      <vt:lpstr>楷体</vt:lpstr>
      <vt:lpstr>微软雅黑</vt:lpstr>
      <vt:lpstr>Arial</vt:lpstr>
      <vt:lpstr>Calibri</vt:lpstr>
      <vt:lpstr>Calibri Light</vt:lpstr>
      <vt:lpstr>Consolas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bruce Wesley</dc:creator>
  <cp:lastModifiedBy>闫弘</cp:lastModifiedBy>
  <cp:revision>2754</cp:revision>
  <dcterms:created xsi:type="dcterms:W3CDTF">2017-06-12T11:48:00Z</dcterms:created>
  <dcterms:modified xsi:type="dcterms:W3CDTF">2023-09-28T08:26:56Z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2052-11.1.0.14309</vt:lpwstr>
  </property>
  <property fmtid="{D5CDD505-2E9C-101B-9397-08002B2CF9AE}" pid="4" name="ICV">
    <vt:lpwstr>A4962CC4E4AB4663BF16880BA4449E8F_12</vt:lpwstr>
  </property>
</Properties>
</file>