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>
        <p:scale>
          <a:sx n="98" d="100"/>
          <a:sy n="98" d="100"/>
        </p:scale>
        <p:origin x="150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1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0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5/27/16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9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5/27/16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2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F23201B6-BEB0-B745-9702-BFC1377839E0}" type="datetimeFigureOut">
              <a:rPr lang="en-US" smtClean="0"/>
              <a:pPr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D9021C78-37C4-6A4E-AB93-3F8EE8E5B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1854301"/>
          </a:xfrm>
        </p:spPr>
        <p:txBody>
          <a:bodyPr>
            <a:noAutofit/>
          </a:bodyPr>
          <a:lstStyle/>
          <a:p>
            <a:r>
              <a:rPr lang="en-US" dirty="0" smtClean="0"/>
              <a:t>ARG Matching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5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3029" cy="53278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energy of matching two ARGs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defined 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3029" cy="532789"/>
              </a:xfrm>
              <a:blipFill rotWithShape="0">
                <a:blip r:embed="rId2"/>
                <a:stretch>
                  <a:fillRect l="-1366" t="-170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8123" y="2451370"/>
                <a:ext cx="8323229" cy="805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↔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23" y="2451370"/>
                <a:ext cx="8323229" cy="805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33338" y="5065211"/>
                <a:ext cx="3748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5065211"/>
                <a:ext cx="374801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33338" y="4660368"/>
                <a:ext cx="2206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4660368"/>
                <a:ext cx="220605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33338" y="3965721"/>
                <a:ext cx="3647530" cy="659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+mj-lt"/>
                  </a:rPr>
                  <a:t> means that node </a:t>
                </a:r>
                <a:r>
                  <a:rPr lang="en-US" i="1" dirty="0" smtClean="0">
                    <a:latin typeface="+mj-lt"/>
                  </a:rPr>
                  <a:t>a</a:t>
                </a:r>
                <a:r>
                  <a:rPr lang="en-US" dirty="0" smtClean="0">
                    <a:latin typeface="+mj-lt"/>
                  </a:rPr>
                  <a:t> in </a:t>
                </a:r>
                <a:r>
                  <a:rPr lang="en-US" i="1" dirty="0" smtClean="0">
                    <a:latin typeface="+mj-lt"/>
                  </a:rPr>
                  <a:t>G</a:t>
                </a:r>
                <a:r>
                  <a:rPr lang="en-US" dirty="0" smtClean="0">
                    <a:latin typeface="+mj-lt"/>
                  </a:rPr>
                  <a:t> is matched with node </a:t>
                </a:r>
                <a:r>
                  <a:rPr lang="en-US" i="1" dirty="0" smtClean="0">
                    <a:latin typeface="+mj-lt"/>
                  </a:rPr>
                  <a:t>i</a:t>
                </a:r>
                <a:r>
                  <a:rPr lang="en-US" dirty="0" smtClean="0">
                    <a:latin typeface="+mj-lt"/>
                  </a:rPr>
                  <a:t> from </a:t>
                </a:r>
                <a:r>
                  <a:rPr lang="en-US" i="1" dirty="0" smtClean="0">
                    <a:latin typeface="+mj-lt"/>
                  </a:rPr>
                  <a:t>G’</a:t>
                </a:r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3965721"/>
                <a:ext cx="3647530" cy="659136"/>
              </a:xfrm>
              <a:prstGeom prst="rect">
                <a:avLst/>
              </a:prstGeom>
              <a:blipFill rotWithShape="0">
                <a:blip r:embed="rId6"/>
                <a:stretch>
                  <a:fillRect l="-1338" t="-5556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56765" y="3518519"/>
                <a:ext cx="881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3518519"/>
                <a:ext cx="88120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77579" y="352238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Subject to: 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56765" y="3993990"/>
                <a:ext cx="2797072" cy="379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3993990"/>
                <a:ext cx="2797072" cy="379335"/>
              </a:xfrm>
              <a:prstGeom prst="rect">
                <a:avLst/>
              </a:prstGeom>
              <a:blipFill rotWithShape="0">
                <a:blip r:embed="rId8"/>
                <a:stretch>
                  <a:fillRect l="-12200" t="-116129" b="-18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33338" y="3560878"/>
            <a:ext cx="364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Both </a:t>
            </a:r>
            <a:r>
              <a:rPr lang="en-US" i="1" dirty="0" smtClean="0">
                <a:latin typeface="+mj-lt"/>
              </a:rPr>
              <a:t>G</a:t>
            </a:r>
            <a:r>
              <a:rPr lang="en-US" dirty="0" smtClean="0">
                <a:latin typeface="+mj-lt"/>
              </a:rPr>
              <a:t> and </a:t>
            </a:r>
            <a:r>
              <a:rPr lang="en-US" i="1" dirty="0" smtClean="0">
                <a:latin typeface="+mj-lt"/>
              </a:rPr>
              <a:t>G’</a:t>
            </a:r>
            <a:r>
              <a:rPr lang="en-US" dirty="0" smtClean="0">
                <a:latin typeface="+mj-lt"/>
              </a:rPr>
              <a:t> contain a </a:t>
            </a:r>
            <a:r>
              <a:rPr lang="en-US" i="1" dirty="0" smtClean="0">
                <a:latin typeface="+mj-lt"/>
              </a:rPr>
              <a:t>nil</a:t>
            </a:r>
            <a:r>
              <a:rPr lang="en-US" dirty="0" smtClean="0">
                <a:latin typeface="+mj-lt"/>
              </a:rPr>
              <a:t> node.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56765" y="4489189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4489189"/>
                <a:ext cx="279707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200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04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82501" y="2013420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021420" y="2013420"/>
            <a:ext cx="379379" cy="3895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nil</a:t>
            </a:r>
          </a:p>
        </p:txBody>
      </p:sp>
      <p:sp>
        <p:nvSpPr>
          <p:cNvPr id="6" name="Oval 5"/>
          <p:cNvSpPr/>
          <p:nvPr/>
        </p:nvSpPr>
        <p:spPr>
          <a:xfrm>
            <a:off x="4747097" y="2013420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</p:txBody>
      </p: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>
            <a:off x="3861880" y="2208177"/>
            <a:ext cx="885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82501" y="3063601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11" name="Oval 10"/>
          <p:cNvSpPr/>
          <p:nvPr/>
        </p:nvSpPr>
        <p:spPr>
          <a:xfrm>
            <a:off x="6021420" y="3063601"/>
            <a:ext cx="379379" cy="3895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nil</a:t>
            </a:r>
          </a:p>
        </p:txBody>
      </p:sp>
      <p:sp>
        <p:nvSpPr>
          <p:cNvPr id="12" name="Oval 11"/>
          <p:cNvSpPr/>
          <p:nvPr/>
        </p:nvSpPr>
        <p:spPr>
          <a:xfrm>
            <a:off x="4747097" y="3063601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j</a:t>
            </a:r>
          </a:p>
        </p:txBody>
      </p:sp>
      <p:cxnSp>
        <p:nvCxnSpPr>
          <p:cNvPr id="13" name="Straight Connector 12"/>
          <p:cNvCxnSpPr>
            <a:stCxn id="10" idx="6"/>
            <a:endCxn id="12" idx="2"/>
          </p:cNvCxnSpPr>
          <p:nvPr/>
        </p:nvCxnSpPr>
        <p:spPr>
          <a:xfrm>
            <a:off x="3861880" y="3258358"/>
            <a:ext cx="885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4442" y="20134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4442" y="30636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G’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84956" y="3882515"/>
                <a:ext cx="71242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Even </a:t>
                </a:r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G</a:t>
                </a:r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and </a:t>
                </a:r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G’</a:t>
                </a:r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are very different from each other, as long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are not zeroes, the chance of having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can be high.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56" y="3882515"/>
                <a:ext cx="7124282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84" t="-9272" b="-48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84956" y="4998609"/>
                <a:ext cx="7124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To solve this problem, we need to have a reasonable definitions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𝑛𝑖𝑙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𝑛𝑖𝑙</m:t>
                        </m:r>
                      </m:e>
                    </m:d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.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56" y="4998609"/>
                <a:ext cx="712428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8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1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Graph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77609"/>
            <a:ext cx="8033029" cy="78080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Use </a:t>
            </a:r>
            <a:r>
              <a:rPr lang="en-US" i="1" dirty="0" smtClean="0"/>
              <a:t>Lagrange</a:t>
            </a:r>
            <a:r>
              <a:rPr lang="en-US" dirty="0" smtClean="0"/>
              <a:t> multipliers to incorporate the constraints into the cost function.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429598" y="2358414"/>
                <a:ext cx="6284804" cy="3723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↔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↔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16589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 marL="16589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−{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𝑛𝑖𝑙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𝑎𝑖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−{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𝑛𝑖𝑙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𝑎𝑖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98" y="2358414"/>
                <a:ext cx="6284804" cy="3723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57554" y="4781006"/>
            <a:ext cx="195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more normalization and soft-assign?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5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04353" y="356273"/>
                <a:ext cx="7486022" cy="3896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525"/>
                <a:r>
                  <a:rPr lang="en-US" dirty="0" smtClean="0">
                    <a:latin typeface="Cambria Math" charset="0"/>
                  </a:rPr>
                  <a:t>a) Minimize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latin typeface="Cambria Math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ai</m:t>
                        </m:r>
                      </m:sub>
                    </m:sSub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𝑎𝑖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𝑏𝑗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600" i="1">
                          <a:latin typeface="Cambria Math" charset="0"/>
                        </a:rPr>
                        <m:t>−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1600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𝑎𝑖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700" i="1" dirty="0" smtClean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7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700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1700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7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7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𝑏𝑗</m:t>
                                  </m:r>
                                </m:sub>
                              </m:sSub>
                              <m:r>
                                <a:rPr lang="en-US" sz="1700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17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  <m:r>
                            <a:rPr lang="en-US" sz="17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1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↔</m:t>
                              </m:r>
                              <m:r>
                                <a:rPr lang="en-US" sz="1700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7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𝑎𝑖</m:t>
                              </m:r>
                            </m:sub>
                          </m:sSub>
                          <m:r>
                            <a:rPr lang="en-US" sz="17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7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700" i="1" dirty="0" smtClean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:r>
                  <a:rPr lang="en-US" dirty="0" smtClean="0">
                    <a:latin typeface="Cambria Math" charset="0"/>
                  </a:rPr>
                  <a:t>b) </a:t>
                </a:r>
                <a:r>
                  <a:rPr lang="en-US" dirty="0" smtClean="0">
                    <a:solidFill>
                      <a:srgbClr val="FF0000"/>
                    </a:solidFill>
                    <a:latin typeface="Cambria Math" charset="0"/>
                  </a:rPr>
                  <a:t>Maximize</a:t>
                </a:r>
                <a:r>
                  <a:rPr lang="en-US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latin typeface="Cambria Math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b="0" dirty="0" smtClean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:endParaRPr lang="en-US" dirty="0">
                  <a:latin typeface="Cambria Math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3" y="356273"/>
                <a:ext cx="7486022" cy="3896964"/>
              </a:xfrm>
              <a:prstGeom prst="rect">
                <a:avLst/>
              </a:prstGeom>
              <a:blipFill rotWithShape="0">
                <a:blip r:embed="rId2"/>
                <a:stretch>
                  <a:fillRect l="-489" t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9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dirty="0" smtClean="0">
            <a:latin typeface="Times New Roman" charset="0"/>
            <a:ea typeface="Times New Roman" charset="0"/>
            <a:cs typeface="Times New Roman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</TotalTime>
  <Words>123</Words>
  <Application>Microsoft Macintosh PowerPoint</Application>
  <PresentationFormat>Letter Paper (8.5x11 in)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 Math</vt:lpstr>
      <vt:lpstr>Times</vt:lpstr>
      <vt:lpstr>Times New Roman</vt:lpstr>
      <vt:lpstr>Arial</vt:lpstr>
      <vt:lpstr>Office Theme</vt:lpstr>
      <vt:lpstr>ARG Matching and Modeling</vt:lpstr>
      <vt:lpstr>Mathematic Formulation</vt:lpstr>
      <vt:lpstr>The Problem</vt:lpstr>
      <vt:lpstr>Solve Graph Matching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Pengyu Hong</dc:creator>
  <cp:lastModifiedBy>Wesley Wei Qian</cp:lastModifiedBy>
  <cp:revision>41</cp:revision>
  <dcterms:created xsi:type="dcterms:W3CDTF">2016-05-24T15:08:54Z</dcterms:created>
  <dcterms:modified xsi:type="dcterms:W3CDTF">2016-05-28T11:28:38Z</dcterms:modified>
</cp:coreProperties>
</file>